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notesMasterIdLst>
    <p:notesMasterId r:id="rId21"/>
  </p:notesMasterIdLst>
  <p:sldIdLst>
    <p:sldId id="256" r:id="rId2"/>
    <p:sldId id="257" r:id="rId3"/>
    <p:sldId id="258" r:id="rId4"/>
    <p:sldId id="261" r:id="rId5"/>
    <p:sldId id="259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31" autoAdjust="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23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37742E-8DF8-9D41-9621-5FF3800C5A1A}" type="datetimeFigureOut">
              <a:rPr lang="en-US" smtClean="0"/>
              <a:t>8/16/2013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B6D76-39AC-D645-B473-AFF95D630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87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6EECB-C940-6F4E-BBDF-A39935A28E59}" type="slidenum">
              <a:rPr kumimoji="1" lang="zh-CN" altLang="en-US" smtClean="0"/>
              <a:t>19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93860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8/16/2013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8/16/2013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8/16/2013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8/16/2013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8/16/2013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8/16/2013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8/16/2013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8/16/2013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8/16/2013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8/16/2013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8/16/2013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8/16/2013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91802"/>
            <a:ext cx="7543800" cy="2593975"/>
          </a:xfrm>
        </p:spPr>
        <p:txBody>
          <a:bodyPr/>
          <a:lstStyle/>
          <a:p>
            <a:r>
              <a:rPr lang="en-US" dirty="0" err="1" smtClean="0"/>
              <a:t>MDraw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/>
              <a:t>Graphics Manipulation Language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63662"/>
            <a:ext cx="6461760" cy="2133560"/>
          </a:xfrm>
        </p:spPr>
        <p:txBody>
          <a:bodyPr>
            <a:normAutofit fontScale="92500" lnSpcReduction="20000"/>
          </a:bodyPr>
          <a:lstStyle/>
          <a:p>
            <a:r>
              <a:rPr lang="en-US" i="1" dirty="0" err="1" smtClean="0"/>
              <a:t>Huimin</a:t>
            </a:r>
            <a:r>
              <a:rPr lang="en-US" i="1" dirty="0" smtClean="0"/>
              <a:t> Sun(hs2740)</a:t>
            </a:r>
          </a:p>
          <a:p>
            <a:r>
              <a:rPr lang="en-US" i="1" dirty="0" smtClean="0"/>
              <a:t>Dongxiang Yan(dy2224)</a:t>
            </a:r>
          </a:p>
          <a:p>
            <a:r>
              <a:rPr lang="en-US" i="1" dirty="0" smtClean="0"/>
              <a:t>Jingyu Shi (js4151</a:t>
            </a:r>
            <a:r>
              <a:rPr lang="en-US" i="1" dirty="0" smtClean="0"/>
              <a:t>)</a:t>
            </a:r>
          </a:p>
          <a:p>
            <a:endParaRPr lang="en-US" i="1" dirty="0" smtClean="0"/>
          </a:p>
          <a:p>
            <a:r>
              <a:rPr lang="en-US" dirty="0" smtClean="0"/>
              <a:t>COMS 4115</a:t>
            </a:r>
            <a:endParaRPr lang="en-US" dirty="0" smtClean="0"/>
          </a:p>
          <a:p>
            <a:r>
              <a:rPr lang="en-US" dirty="0" smtClean="0"/>
              <a:t>Columbia </a:t>
            </a:r>
            <a:r>
              <a:rPr lang="en-US" dirty="0" smtClean="0"/>
              <a:t>University</a:t>
            </a:r>
          </a:p>
          <a:p>
            <a:r>
              <a:rPr lang="en-US" dirty="0" smtClean="0"/>
              <a:t>August 16,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183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Scanner</a:t>
            </a:r>
          </a:p>
          <a:p>
            <a:pPr lvl="1"/>
            <a:r>
              <a:rPr lang="en-US" sz="2400" dirty="0" smtClean="0"/>
              <a:t>The scanner is used to tokenize the input source code </a:t>
            </a:r>
            <a:r>
              <a:rPr lang="en-US" sz="2400" dirty="0" smtClean="0"/>
              <a:t>by using lexical analysis. </a:t>
            </a:r>
            <a:endParaRPr lang="en-US" sz="2400" dirty="0" smtClean="0"/>
          </a:p>
          <a:p>
            <a:pPr lvl="1"/>
            <a:r>
              <a:rPr lang="en-US" sz="2400" dirty="0" smtClean="0"/>
              <a:t>Comments, whitespace and other unnecessary tokens </a:t>
            </a:r>
            <a:r>
              <a:rPr lang="en-US" sz="2400" dirty="0" smtClean="0"/>
              <a:t>will be waived. </a:t>
            </a:r>
            <a:endParaRPr lang="en-US" sz="2400" dirty="0"/>
          </a:p>
          <a:p>
            <a:pPr lvl="1"/>
            <a:r>
              <a:rPr lang="en-US" sz="2400" dirty="0" smtClean="0"/>
              <a:t>If any, </a:t>
            </a:r>
            <a:r>
              <a:rPr lang="en-US" sz="2400" dirty="0" smtClean="0"/>
              <a:t>Illegal </a:t>
            </a:r>
            <a:r>
              <a:rPr lang="en-US" sz="2400" dirty="0" smtClean="0"/>
              <a:t>characters will fail the program.</a:t>
            </a:r>
            <a:endParaRPr lang="en-US" sz="2400" dirty="0"/>
          </a:p>
          <a:p>
            <a:pPr lvl="1"/>
            <a:r>
              <a:rPr lang="en-US" sz="2400" dirty="0" err="1" smtClean="0"/>
              <a:t>Ocamllex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56906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800" dirty="0" smtClean="0"/>
              <a:t>Parser</a:t>
            </a:r>
          </a:p>
          <a:p>
            <a:pPr lvl="1"/>
            <a:r>
              <a:rPr lang="en-US" dirty="0" smtClean="0"/>
              <a:t>From the stream of tokens </a:t>
            </a:r>
            <a:r>
              <a:rPr lang="en-US" dirty="0" smtClean="0"/>
              <a:t>output from </a:t>
            </a:r>
            <a:r>
              <a:rPr lang="en-US" dirty="0" smtClean="0"/>
              <a:t>the scanner, the parser generates the AST (abstract syntax tree). </a:t>
            </a:r>
            <a:endParaRPr lang="en-US" dirty="0"/>
          </a:p>
          <a:p>
            <a:pPr lvl="1"/>
            <a:r>
              <a:rPr lang="en-US" dirty="0" err="1" smtClean="0"/>
              <a:t>Ocamlyacc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sz="2800" dirty="0" smtClean="0"/>
              <a:t>Translate</a:t>
            </a:r>
          </a:p>
          <a:p>
            <a:pPr lvl="1"/>
            <a:r>
              <a:rPr lang="en-US" dirty="0" smtClean="0"/>
              <a:t>The translate is designed to do semantic checking</a:t>
            </a:r>
          </a:p>
          <a:p>
            <a:pPr lvl="1"/>
            <a:r>
              <a:rPr lang="en-US" dirty="0" smtClean="0"/>
              <a:t>The semantic check evaluates the type of a statement. </a:t>
            </a:r>
          </a:p>
          <a:p>
            <a:pPr lvl="1"/>
            <a:r>
              <a:rPr lang="en-US" dirty="0" smtClean="0"/>
              <a:t>Exceptions will be thrown.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9755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Java Generator</a:t>
            </a:r>
          </a:p>
          <a:p>
            <a:pPr lvl="1"/>
            <a:r>
              <a:rPr lang="en-US" dirty="0" err="1" smtClean="0"/>
              <a:t>Compile.ml</a:t>
            </a:r>
            <a:endParaRPr lang="en-US" dirty="0" smtClean="0"/>
          </a:p>
          <a:p>
            <a:pPr lvl="1"/>
            <a:r>
              <a:rPr lang="en-US" dirty="0" smtClean="0"/>
              <a:t>Translate </a:t>
            </a:r>
            <a:r>
              <a:rPr lang="en-US" dirty="0"/>
              <a:t>a program in AST form into a java program.  Throw </a:t>
            </a:r>
            <a:r>
              <a:rPr lang="en-US" dirty="0" smtClean="0"/>
              <a:t>an exception </a:t>
            </a:r>
            <a:r>
              <a:rPr lang="en-US" dirty="0"/>
              <a:t>if something is wrong, e.g., a reference to an </a:t>
            </a:r>
            <a:r>
              <a:rPr lang="en-US" dirty="0" smtClean="0"/>
              <a:t>unknown variable </a:t>
            </a:r>
            <a:r>
              <a:rPr lang="en-US" dirty="0"/>
              <a:t>or function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559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Test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Scanner  </a:t>
            </a:r>
          </a:p>
          <a:p>
            <a:r>
              <a:rPr kumimoji="1" lang="en-US" altLang="zh-CN" dirty="0" err="1" smtClean="0"/>
              <a:t>Ast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endParaRPr kumimoji="1" lang="en-US" altLang="zh-CN" dirty="0" smtClean="0"/>
          </a:p>
          <a:p>
            <a:endParaRPr kumimoji="1" lang="en-US" altLang="zh-CN" dirty="0"/>
          </a:p>
          <a:p>
            <a:endParaRPr kumimoji="1" lang="en-US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817675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Test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/>
              <a:t>void basic(){</a:t>
            </a:r>
          </a:p>
          <a:p>
            <a:r>
              <a:rPr kumimoji="1" lang="en-US" altLang="zh-CN" dirty="0"/>
              <a:t>print (2+3);</a:t>
            </a:r>
          </a:p>
          <a:p>
            <a:r>
              <a:rPr kumimoji="1" lang="en-US" altLang="zh-CN" dirty="0"/>
              <a:t>}</a:t>
            </a:r>
          </a:p>
          <a:p>
            <a:endParaRPr kumimoji="1" lang="en-US" altLang="zh-CN" dirty="0"/>
          </a:p>
          <a:p>
            <a:endParaRPr kumimoji="1" lang="en-US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322279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Scanner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kumimoji="1" lang="en-US" altLang="zh-CN" dirty="0"/>
              <a:t>VOID</a:t>
            </a:r>
          </a:p>
          <a:p>
            <a:pPr marL="114300" indent="0">
              <a:buNone/>
            </a:pPr>
            <a:r>
              <a:rPr kumimoji="1" lang="en-US" altLang="zh-CN" dirty="0"/>
              <a:t>ID: basic</a:t>
            </a:r>
          </a:p>
          <a:p>
            <a:pPr marL="114300" indent="0">
              <a:buNone/>
            </a:pPr>
            <a:r>
              <a:rPr kumimoji="1" lang="en-US" altLang="zh-CN" dirty="0"/>
              <a:t>LEFT_PAREN</a:t>
            </a:r>
          </a:p>
          <a:p>
            <a:pPr marL="114300" indent="0">
              <a:buNone/>
            </a:pPr>
            <a:r>
              <a:rPr kumimoji="1" lang="en-US" altLang="zh-CN" dirty="0"/>
              <a:t>RIGHT_PAREN</a:t>
            </a:r>
          </a:p>
          <a:p>
            <a:pPr marL="114300" indent="0">
              <a:buNone/>
            </a:pPr>
            <a:r>
              <a:rPr kumimoji="1" lang="en-US" altLang="zh-CN" dirty="0"/>
              <a:t>LEFT_BRACE</a:t>
            </a:r>
          </a:p>
          <a:p>
            <a:pPr marL="114300" indent="0">
              <a:buNone/>
            </a:pPr>
            <a:r>
              <a:rPr kumimoji="1" lang="en-US" altLang="zh-CN" dirty="0"/>
              <a:t>PRINT</a:t>
            </a:r>
          </a:p>
          <a:p>
            <a:pPr marL="114300" indent="0">
              <a:buNone/>
            </a:pPr>
            <a:r>
              <a:rPr kumimoji="1" lang="en-US" altLang="zh-CN" dirty="0"/>
              <a:t>LEFT_PAREN</a:t>
            </a:r>
          </a:p>
          <a:p>
            <a:pPr marL="114300" indent="0">
              <a:buNone/>
            </a:pPr>
            <a:r>
              <a:rPr kumimoji="1" lang="en-US" altLang="zh-CN" dirty="0"/>
              <a:t>INTLITERAL: 2</a:t>
            </a:r>
          </a:p>
          <a:p>
            <a:pPr marL="114300" indent="0">
              <a:buNone/>
            </a:pPr>
            <a:r>
              <a:rPr kumimoji="1" lang="en-US" altLang="zh-CN" dirty="0"/>
              <a:t>PLUS</a:t>
            </a:r>
          </a:p>
          <a:p>
            <a:pPr marL="114300" indent="0">
              <a:buNone/>
            </a:pPr>
            <a:r>
              <a:rPr kumimoji="1" lang="en-US" altLang="zh-CN" dirty="0"/>
              <a:t>INTLITERAL: 3</a:t>
            </a:r>
          </a:p>
          <a:p>
            <a:pPr marL="114300" indent="0">
              <a:buNone/>
            </a:pPr>
            <a:r>
              <a:rPr kumimoji="1" lang="en-US" altLang="zh-CN" dirty="0"/>
              <a:t>RIGHT_PAREN</a:t>
            </a:r>
          </a:p>
          <a:p>
            <a:pPr marL="114300" indent="0">
              <a:buNone/>
            </a:pPr>
            <a:r>
              <a:rPr kumimoji="1" lang="en-US" altLang="zh-CN" dirty="0"/>
              <a:t>SEMICOLON</a:t>
            </a:r>
          </a:p>
          <a:p>
            <a:pPr marL="114300" indent="0">
              <a:buNone/>
            </a:pPr>
            <a:r>
              <a:rPr kumimoji="1" lang="en-US" altLang="zh-CN" dirty="0"/>
              <a:t>RIGHT_BRACE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61884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AST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kumimoji="1" lang="en-US" altLang="zh-CN" dirty="0"/>
              <a:t>PROGRAM:[LIST:[CONSTRUCT_FUNCDEF:[FUNCDECL:[FUNTYPE[TYPE_VOID],FUNNAME[basic],LIST:[],LIST:[STMT_BLOCK:[LIST:[STMT_PRINT:[EXPR_BINOP:[EXPR_LITERAL:[LITERAL_INT:[2]],ADD,EXPR_LITERAL:[LITERAL_INT:[3]]]]]]]]]]]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787938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Test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kumimoji="1" lang="en-US" altLang="zh-CN" dirty="0" smtClean="0"/>
          </a:p>
          <a:p>
            <a:r>
              <a:rPr kumimoji="1" lang="en-US" altLang="zh-CN" dirty="0" smtClean="0"/>
              <a:t>Print</a:t>
            </a:r>
          </a:p>
          <a:p>
            <a:r>
              <a:rPr kumimoji="1" lang="en-US" altLang="zh-CN" dirty="0" smtClean="0"/>
              <a:t>If</a:t>
            </a:r>
          </a:p>
          <a:p>
            <a:r>
              <a:rPr kumimoji="1" lang="en-US" altLang="zh-CN" dirty="0" smtClean="0"/>
              <a:t>For</a:t>
            </a:r>
          </a:p>
          <a:p>
            <a:r>
              <a:rPr kumimoji="1" lang="en-US" altLang="zh-CN" dirty="0" smtClean="0"/>
              <a:t>While</a:t>
            </a:r>
          </a:p>
          <a:p>
            <a:r>
              <a:rPr kumimoji="1" lang="en-US" altLang="zh-CN" dirty="0" smtClean="0"/>
              <a:t>Arithmetic</a:t>
            </a:r>
          </a:p>
          <a:p>
            <a:endParaRPr kumimoji="1" lang="en-US" altLang="zh-CN" dirty="0" smtClean="0"/>
          </a:p>
          <a:p>
            <a:r>
              <a:rPr kumimoji="1" lang="en-US" altLang="zh-CN" dirty="0" err="1" smtClean="0"/>
              <a:t>Gcd</a:t>
            </a:r>
            <a:endParaRPr kumimoji="1" lang="en-US" altLang="zh-CN" dirty="0" smtClean="0"/>
          </a:p>
          <a:p>
            <a:r>
              <a:rPr kumimoji="1" lang="en-US" altLang="zh-CN" dirty="0" smtClean="0"/>
              <a:t>Fib</a:t>
            </a:r>
          </a:p>
          <a:p>
            <a:endParaRPr kumimoji="1" lang="en-US" altLang="zh-CN" dirty="0" smtClean="0"/>
          </a:p>
          <a:p>
            <a:r>
              <a:rPr kumimoji="1" lang="en-US" altLang="zh-CN" dirty="0" smtClean="0"/>
              <a:t>Point</a:t>
            </a:r>
          </a:p>
          <a:p>
            <a:r>
              <a:rPr kumimoji="1" lang="en-US" altLang="zh-CN" dirty="0" smtClean="0"/>
              <a:t>Line</a:t>
            </a:r>
          </a:p>
          <a:p>
            <a:r>
              <a:rPr kumimoji="1" lang="en-US" altLang="zh-CN" dirty="0" smtClean="0"/>
              <a:t>Curve</a:t>
            </a:r>
          </a:p>
          <a:p>
            <a:r>
              <a:rPr kumimoji="1" lang="en-US" altLang="zh-CN" dirty="0" smtClean="0"/>
              <a:t>Ellipse</a:t>
            </a:r>
          </a:p>
          <a:p>
            <a:endParaRPr kumimoji="1" lang="en-US" altLang="zh-CN" dirty="0" smtClean="0"/>
          </a:p>
          <a:p>
            <a:endParaRPr kumimoji="1"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9929539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While Test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/>
              <a:t>void basic(){</a:t>
            </a:r>
          </a:p>
          <a:p>
            <a:r>
              <a:rPr kumimoji="1" lang="en-US" altLang="zh-CN" dirty="0" err="1"/>
              <a:t>int</a:t>
            </a:r>
            <a:r>
              <a:rPr kumimoji="1" lang="en-US" altLang="zh-CN" dirty="0"/>
              <a:t> </a:t>
            </a:r>
            <a:r>
              <a:rPr kumimoji="1" lang="en-US" altLang="zh-CN" dirty="0" err="1"/>
              <a:t>i</a:t>
            </a:r>
            <a:r>
              <a:rPr kumimoji="1" lang="en-US" altLang="zh-CN" dirty="0"/>
              <a:t>;</a:t>
            </a:r>
          </a:p>
          <a:p>
            <a:r>
              <a:rPr kumimoji="1" lang="en-US" altLang="zh-CN" dirty="0" err="1"/>
              <a:t>i</a:t>
            </a:r>
            <a:r>
              <a:rPr kumimoji="1" lang="en-US" altLang="zh-CN" dirty="0"/>
              <a:t>=10;</a:t>
            </a:r>
          </a:p>
          <a:p>
            <a:r>
              <a:rPr kumimoji="1" lang="en-US" altLang="zh-CN" dirty="0"/>
              <a:t>while(</a:t>
            </a:r>
            <a:r>
              <a:rPr kumimoji="1" lang="en-US" altLang="zh-CN" dirty="0" err="1"/>
              <a:t>i</a:t>
            </a:r>
            <a:r>
              <a:rPr kumimoji="1" lang="en-US" altLang="zh-CN" dirty="0"/>
              <a:t>&gt;0){print </a:t>
            </a:r>
            <a:r>
              <a:rPr kumimoji="1" lang="en-US" altLang="zh-CN" dirty="0" err="1"/>
              <a:t>i</a:t>
            </a:r>
            <a:r>
              <a:rPr kumimoji="1" lang="en-US" altLang="zh-CN" dirty="0"/>
              <a:t>; </a:t>
            </a:r>
            <a:r>
              <a:rPr kumimoji="1" lang="en-US" altLang="zh-CN" dirty="0" err="1"/>
              <a:t>i</a:t>
            </a:r>
            <a:r>
              <a:rPr kumimoji="1" lang="en-US" altLang="zh-CN" dirty="0"/>
              <a:t>=i-1;}</a:t>
            </a:r>
          </a:p>
          <a:p>
            <a:r>
              <a:rPr kumimoji="1" lang="en-US" altLang="zh-CN" dirty="0"/>
              <a:t>}</a:t>
            </a:r>
          </a:p>
          <a:p>
            <a:endParaRPr kumimoji="1" lang="en-US" altLang="zh-CN" dirty="0"/>
          </a:p>
          <a:p>
            <a:endParaRPr kumimoji="1" lang="en-US" altLang="zh-CN" dirty="0"/>
          </a:p>
          <a:p>
            <a:endParaRPr kumimoji="1"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5473548" y="1630444"/>
            <a:ext cx="1998840" cy="4832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 smtClean="0"/>
              <a:t>Result:</a:t>
            </a:r>
          </a:p>
          <a:p>
            <a:r>
              <a:rPr kumimoji="1" lang="en-US" altLang="zh-CN" sz="2800" dirty="0" smtClean="0"/>
              <a:t>10</a:t>
            </a:r>
            <a:endParaRPr kumimoji="1" lang="en-US" altLang="zh-CN" sz="2800" dirty="0"/>
          </a:p>
          <a:p>
            <a:r>
              <a:rPr kumimoji="1" lang="en-US" altLang="zh-CN" sz="2800" dirty="0"/>
              <a:t>9</a:t>
            </a:r>
          </a:p>
          <a:p>
            <a:r>
              <a:rPr kumimoji="1" lang="en-US" altLang="zh-CN" sz="2800" dirty="0"/>
              <a:t>8</a:t>
            </a:r>
          </a:p>
          <a:p>
            <a:r>
              <a:rPr kumimoji="1" lang="en-US" altLang="zh-CN" sz="2800" dirty="0"/>
              <a:t>7</a:t>
            </a:r>
          </a:p>
          <a:p>
            <a:r>
              <a:rPr kumimoji="1" lang="en-US" altLang="zh-CN" sz="2800" dirty="0"/>
              <a:t>6</a:t>
            </a:r>
          </a:p>
          <a:p>
            <a:r>
              <a:rPr kumimoji="1" lang="en-US" altLang="zh-CN" sz="2800" dirty="0"/>
              <a:t>5</a:t>
            </a:r>
          </a:p>
          <a:p>
            <a:r>
              <a:rPr kumimoji="1" lang="en-US" altLang="zh-CN" sz="2800" dirty="0"/>
              <a:t>4</a:t>
            </a:r>
          </a:p>
          <a:p>
            <a:r>
              <a:rPr kumimoji="1" lang="en-US" altLang="zh-CN" sz="2800" dirty="0"/>
              <a:t>3</a:t>
            </a:r>
          </a:p>
          <a:p>
            <a:r>
              <a:rPr kumimoji="1" lang="en-US" altLang="zh-CN" sz="2800" dirty="0"/>
              <a:t>2</a:t>
            </a:r>
          </a:p>
          <a:p>
            <a:r>
              <a:rPr kumimoji="1" lang="en-US" altLang="zh-CN" sz="2800" dirty="0"/>
              <a:t>1</a:t>
            </a:r>
            <a:endParaRPr kumimoji="1"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497435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err="1" smtClean="0"/>
              <a:t>Gcd</a:t>
            </a:r>
            <a:r>
              <a:rPr kumimoji="1" lang="en-US" altLang="zh-CN" dirty="0" smtClean="0"/>
              <a:t> Test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zh-CN" dirty="0" err="1"/>
              <a:t>int</a:t>
            </a:r>
            <a:r>
              <a:rPr kumimoji="1" lang="en-US" altLang="zh-CN" dirty="0"/>
              <a:t> </a:t>
            </a:r>
            <a:r>
              <a:rPr kumimoji="1" lang="en-US" altLang="zh-CN" dirty="0" err="1"/>
              <a:t>gcd</a:t>
            </a:r>
            <a:r>
              <a:rPr kumimoji="1" lang="en-US" altLang="zh-CN" dirty="0"/>
              <a:t>(</a:t>
            </a:r>
            <a:r>
              <a:rPr kumimoji="1" lang="en-US" altLang="zh-CN" dirty="0" err="1"/>
              <a:t>int</a:t>
            </a:r>
            <a:r>
              <a:rPr kumimoji="1" lang="en-US" altLang="zh-CN" dirty="0"/>
              <a:t> a, </a:t>
            </a:r>
            <a:r>
              <a:rPr kumimoji="1" lang="en-US" altLang="zh-CN" dirty="0" err="1"/>
              <a:t>int</a:t>
            </a:r>
            <a:r>
              <a:rPr kumimoji="1" lang="en-US" altLang="zh-CN" dirty="0"/>
              <a:t> b) {</a:t>
            </a:r>
          </a:p>
          <a:p>
            <a:r>
              <a:rPr kumimoji="1" lang="en-US" altLang="zh-CN" dirty="0"/>
              <a:t>  while (a != b) {</a:t>
            </a:r>
          </a:p>
          <a:p>
            <a:r>
              <a:rPr kumimoji="1" lang="en-US" altLang="zh-CN" dirty="0"/>
              <a:t>    if (a &gt; b) a = a - b;</a:t>
            </a:r>
          </a:p>
          <a:p>
            <a:r>
              <a:rPr kumimoji="1" lang="en-US" altLang="zh-CN" dirty="0"/>
              <a:t>    else b = b - a;</a:t>
            </a:r>
          </a:p>
          <a:p>
            <a:r>
              <a:rPr kumimoji="1" lang="en-US" altLang="zh-CN" dirty="0"/>
              <a:t>  }</a:t>
            </a:r>
          </a:p>
          <a:p>
            <a:r>
              <a:rPr kumimoji="1" lang="en-US" altLang="zh-CN" dirty="0"/>
              <a:t>  return a;</a:t>
            </a:r>
          </a:p>
          <a:p>
            <a:r>
              <a:rPr kumimoji="1" lang="en-US" altLang="zh-CN" dirty="0"/>
              <a:t>}</a:t>
            </a:r>
          </a:p>
          <a:p>
            <a:endParaRPr kumimoji="1" lang="en-US" altLang="zh-CN" dirty="0"/>
          </a:p>
          <a:p>
            <a:r>
              <a:rPr kumimoji="1" lang="en-US" altLang="zh-CN" dirty="0"/>
              <a:t>void basic()</a:t>
            </a:r>
          </a:p>
          <a:p>
            <a:r>
              <a:rPr kumimoji="1" lang="en-US" altLang="zh-CN" dirty="0"/>
              <a:t>{</a:t>
            </a:r>
          </a:p>
          <a:p>
            <a:r>
              <a:rPr kumimoji="1" lang="en-US" altLang="zh-CN" dirty="0"/>
              <a:t>  print(</a:t>
            </a:r>
            <a:r>
              <a:rPr kumimoji="1" lang="en-US" altLang="zh-CN" dirty="0" err="1"/>
              <a:t>gcd</a:t>
            </a:r>
            <a:r>
              <a:rPr kumimoji="1" lang="en-US" altLang="zh-CN" dirty="0"/>
              <a:t>(2,14));</a:t>
            </a:r>
          </a:p>
          <a:p>
            <a:r>
              <a:rPr kumimoji="1" lang="en-US" altLang="zh-CN" dirty="0"/>
              <a:t>  print(</a:t>
            </a:r>
            <a:r>
              <a:rPr kumimoji="1" lang="en-US" altLang="zh-CN" dirty="0" err="1"/>
              <a:t>gcd</a:t>
            </a:r>
            <a:r>
              <a:rPr kumimoji="1" lang="en-US" altLang="zh-CN" dirty="0"/>
              <a:t>(3,15));</a:t>
            </a:r>
          </a:p>
          <a:p>
            <a:r>
              <a:rPr kumimoji="1" lang="en-US" altLang="zh-CN" dirty="0"/>
              <a:t>  print(</a:t>
            </a:r>
            <a:r>
              <a:rPr kumimoji="1" lang="en-US" altLang="zh-CN" dirty="0" err="1"/>
              <a:t>gcd</a:t>
            </a:r>
            <a:r>
              <a:rPr kumimoji="1" lang="en-US" altLang="zh-CN" dirty="0"/>
              <a:t>(99,121));</a:t>
            </a:r>
          </a:p>
          <a:p>
            <a:r>
              <a:rPr kumimoji="1" lang="en-US" altLang="zh-CN" dirty="0"/>
              <a:t>}</a:t>
            </a:r>
          </a:p>
          <a:p>
            <a:endParaRPr kumimoji="1"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5757333" y="3922888"/>
            <a:ext cx="20037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 smtClean="0"/>
              <a:t>Result: </a:t>
            </a:r>
          </a:p>
          <a:p>
            <a:r>
              <a:rPr kumimoji="1" lang="en-US" altLang="zh-CN" sz="2800" dirty="0" smtClean="0"/>
              <a:t>2</a:t>
            </a:r>
          </a:p>
          <a:p>
            <a:r>
              <a:rPr kumimoji="1" lang="en-US" altLang="zh-CN" sz="2800" dirty="0" smtClean="0"/>
              <a:t>3</a:t>
            </a:r>
          </a:p>
          <a:p>
            <a:r>
              <a:rPr kumimoji="1" lang="en-US" altLang="zh-CN" sz="2800" dirty="0" smtClean="0"/>
              <a:t>11</a:t>
            </a:r>
            <a:endParaRPr kumimoji="1"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672605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A C-like language designed specially for drawing graphics</a:t>
            </a:r>
          </a:p>
          <a:p>
            <a:r>
              <a:rPr lang="en-US" dirty="0" smtClean="0"/>
              <a:t>2. Built-in types: Point, Line, Ellipse, Curve and others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Mdraw</a:t>
            </a:r>
            <a:r>
              <a:rPr lang="en-US" dirty="0" smtClean="0"/>
              <a:t> is easy to learn and to use </a:t>
            </a:r>
          </a:p>
          <a:p>
            <a:endParaRPr lang="en-US" dirty="0"/>
          </a:p>
          <a:p>
            <a:r>
              <a:rPr lang="en-US" b="1" dirty="0" smtClean="0"/>
              <a:t>Functionality</a:t>
            </a:r>
            <a:r>
              <a:rPr lang="en-US" dirty="0" smtClean="0"/>
              <a:t>:</a:t>
            </a:r>
          </a:p>
          <a:p>
            <a:r>
              <a:rPr lang="en-US" dirty="0" smtClean="0"/>
              <a:t>1. Basic calculation, basic control flow</a:t>
            </a:r>
          </a:p>
          <a:p>
            <a:r>
              <a:rPr lang="en-US" dirty="0" smtClean="0"/>
              <a:t>2. Drawing graphics using point, line, ellipse, and curve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464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Tutorial Examples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How to manipulate these built-in types and functions: </a:t>
            </a:r>
          </a:p>
          <a:p>
            <a:r>
              <a:rPr lang="en-US" dirty="0" smtClean="0"/>
              <a:t>Point p1;</a:t>
            </a:r>
          </a:p>
          <a:p>
            <a:r>
              <a:rPr lang="en-US" dirty="0"/>
              <a:t>p</a:t>
            </a:r>
            <a:r>
              <a:rPr lang="en-US" dirty="0" smtClean="0"/>
              <a:t>1 = </a:t>
            </a:r>
            <a:r>
              <a:rPr lang="en-US" dirty="0" err="1" smtClean="0"/>
              <a:t>Mpoint</a:t>
            </a:r>
            <a:r>
              <a:rPr lang="en-US" dirty="0" smtClean="0"/>
              <a:t>( x, y );   /* 2 parameter as the coordinate of the point*/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dirty="0" smtClean="0"/>
              <a:t>Line l1;</a:t>
            </a:r>
          </a:p>
          <a:p>
            <a:r>
              <a:rPr lang="en-US" dirty="0" smtClean="0"/>
              <a:t>l1 = </a:t>
            </a:r>
            <a:r>
              <a:rPr lang="en-US" dirty="0" err="1" smtClean="0"/>
              <a:t>Mline</a:t>
            </a:r>
            <a:r>
              <a:rPr lang="en-US" dirty="0" smtClean="0"/>
              <a:t>(x1, y1, x2, y2); /* the coordinates of the 2 end point*/</a:t>
            </a:r>
          </a:p>
          <a:p>
            <a:endParaRPr lang="en-US" dirty="0"/>
          </a:p>
          <a:p>
            <a:r>
              <a:rPr lang="en-US" dirty="0" smtClean="0"/>
              <a:t>Curve c1;</a:t>
            </a:r>
          </a:p>
          <a:p>
            <a:r>
              <a:rPr lang="en-US" dirty="0" smtClean="0"/>
              <a:t>c1 = </a:t>
            </a:r>
            <a:r>
              <a:rPr lang="en-US" dirty="0" err="1" smtClean="0"/>
              <a:t>Mcurve</a:t>
            </a:r>
            <a:r>
              <a:rPr lang="en-US" dirty="0" smtClean="0"/>
              <a:t>(x, y, w, h, angst, </a:t>
            </a:r>
            <a:r>
              <a:rPr lang="en-US" dirty="0" err="1" smtClean="0"/>
              <a:t>angExt</a:t>
            </a:r>
            <a:r>
              <a:rPr lang="en-US" dirty="0" smtClean="0"/>
              <a:t>); </a:t>
            </a:r>
          </a:p>
          <a:p>
            <a:r>
              <a:rPr lang="en-US" dirty="0" smtClean="0"/>
              <a:t>/*parameters as location, size, angular extents*/ </a:t>
            </a:r>
            <a:endParaRPr lang="en-US" dirty="0"/>
          </a:p>
          <a:p>
            <a:r>
              <a:rPr lang="en-US" dirty="0"/>
              <a:t>Ellipse e1;</a:t>
            </a:r>
          </a:p>
          <a:p>
            <a:pPr marL="114300" indent="0">
              <a:buNone/>
            </a:pPr>
            <a:r>
              <a:rPr lang="en-US" dirty="0"/>
              <a:t>e1 = </a:t>
            </a:r>
            <a:r>
              <a:rPr lang="en-US" dirty="0" err="1"/>
              <a:t>Mellipse</a:t>
            </a:r>
            <a:r>
              <a:rPr lang="en-US" dirty="0"/>
              <a:t>( </a:t>
            </a:r>
            <a:r>
              <a:rPr lang="en-US" dirty="0" smtClean="0"/>
              <a:t>x, y, w, h </a:t>
            </a:r>
            <a:r>
              <a:rPr lang="en-US" dirty="0"/>
              <a:t>);</a:t>
            </a:r>
          </a:p>
          <a:p>
            <a:pPr marL="114300" indent="0">
              <a:buNone/>
            </a:pPr>
            <a:r>
              <a:rPr lang="en-US" dirty="0" smtClean="0"/>
              <a:t>e1.draw(); p1.draw(); c1.draw();</a:t>
            </a:r>
          </a:p>
          <a:p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498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-78701"/>
            <a:ext cx="7620000" cy="1143000"/>
          </a:xfrm>
        </p:spPr>
        <p:txBody>
          <a:bodyPr/>
          <a:lstStyle/>
          <a:p>
            <a:r>
              <a:rPr lang="en-US" dirty="0" smtClean="0"/>
              <a:t>Tutorial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064299"/>
            <a:ext cx="3899765" cy="5569253"/>
          </a:xfrm>
        </p:spPr>
        <p:txBody>
          <a:bodyPr>
            <a:normAutofit fontScale="77500" lnSpcReduction="20000"/>
          </a:bodyPr>
          <a:lstStyle/>
          <a:p>
            <a:pPr marL="114300" indent="0">
              <a:buNone/>
            </a:pPr>
            <a:r>
              <a:rPr lang="en-US" dirty="0"/>
              <a:t>void basic()</a:t>
            </a:r>
            <a:r>
              <a:rPr lang="en-US" dirty="0" smtClean="0"/>
              <a:t>{</a:t>
            </a:r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if(1&lt;2){</a:t>
            </a:r>
          </a:p>
          <a:p>
            <a:pPr marL="114300" indent="0">
              <a:buNone/>
            </a:pPr>
            <a:r>
              <a:rPr lang="en-US" dirty="0" smtClean="0"/>
              <a:t>        print “This is the start!”;</a:t>
            </a:r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}</a:t>
            </a:r>
          </a:p>
          <a:p>
            <a:pPr marL="114300" indent="0">
              <a:buNone/>
            </a:pPr>
            <a:r>
              <a:rPr lang="en-US" dirty="0" smtClean="0"/>
              <a:t>}</a:t>
            </a: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void paint(){</a:t>
            </a:r>
          </a:p>
          <a:p>
            <a:pPr marL="114300" indent="0">
              <a:buNone/>
            </a:pPr>
            <a:r>
              <a:rPr lang="en-US" dirty="0" smtClean="0"/>
              <a:t>   Ellipse </a:t>
            </a:r>
            <a:r>
              <a:rPr lang="en-US" dirty="0"/>
              <a:t>e1;</a:t>
            </a:r>
          </a:p>
          <a:p>
            <a:pPr marL="114300" indent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;</a:t>
            </a:r>
          </a:p>
          <a:p>
            <a:pPr marL="114300" indent="0">
              <a:buNone/>
            </a:pPr>
            <a:r>
              <a:rPr lang="en-US" dirty="0" smtClean="0"/>
              <a:t>   for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&lt;20;i=i+1){</a:t>
            </a:r>
          </a:p>
          <a:p>
            <a:pPr marL="114300" indent="0">
              <a:buNone/>
            </a:pPr>
            <a:r>
              <a:rPr lang="en-US" dirty="0" smtClean="0"/>
              <a:t>         e1 </a:t>
            </a:r>
            <a:r>
              <a:rPr lang="en-US" dirty="0"/>
              <a:t>= </a:t>
            </a:r>
            <a:r>
              <a:rPr lang="en-US" dirty="0" err="1"/>
              <a:t>MEllipse</a:t>
            </a:r>
            <a:r>
              <a:rPr lang="en-US" dirty="0"/>
              <a:t>(100-5*</a:t>
            </a:r>
            <a:r>
              <a:rPr lang="en-US" dirty="0" err="1"/>
              <a:t>i</a:t>
            </a:r>
            <a:r>
              <a:rPr lang="en-US" dirty="0"/>
              <a:t>, 100+10*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en-US" dirty="0" smtClean="0"/>
              <a:t>          100</a:t>
            </a:r>
            <a:r>
              <a:rPr lang="en-US" dirty="0"/>
              <a:t>+10*</a:t>
            </a:r>
            <a:r>
              <a:rPr lang="en-US" dirty="0" err="1"/>
              <a:t>i</a:t>
            </a:r>
            <a:r>
              <a:rPr lang="en-US" dirty="0"/>
              <a:t>, 30+5*</a:t>
            </a:r>
            <a:r>
              <a:rPr lang="en-US" dirty="0" err="1"/>
              <a:t>i</a:t>
            </a:r>
            <a:r>
              <a:rPr lang="en-US" dirty="0"/>
              <a:t>);</a:t>
            </a:r>
          </a:p>
          <a:p>
            <a:pPr marL="114300" indent="0">
              <a:buNone/>
            </a:pPr>
            <a:r>
              <a:rPr lang="en-US" dirty="0" smtClean="0"/>
              <a:t>         e1</a:t>
            </a:r>
            <a:r>
              <a:rPr lang="en-US" dirty="0"/>
              <a:t>.draw();</a:t>
            </a:r>
          </a:p>
          <a:p>
            <a:pPr marL="114300" indent="0">
              <a:buNone/>
            </a:pPr>
            <a:r>
              <a:rPr lang="en-US" dirty="0" smtClean="0"/>
              <a:t>    }</a:t>
            </a:r>
            <a:endParaRPr lang="en-US" dirty="0"/>
          </a:p>
          <a:p>
            <a:pPr marL="114300" indent="0">
              <a:buNone/>
            </a:pPr>
            <a:r>
              <a:rPr lang="en-US" dirty="0" smtClean="0"/>
              <a:t>   Ellipse </a:t>
            </a:r>
            <a:r>
              <a:rPr lang="en-US" dirty="0"/>
              <a:t>e2;</a:t>
            </a:r>
          </a:p>
          <a:p>
            <a:pPr marL="114300" indent="0">
              <a:buNone/>
            </a:pPr>
            <a:r>
              <a:rPr lang="en-US" dirty="0" smtClean="0"/>
              <a:t>   for 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=0;i&lt;20;i=i+1){</a:t>
            </a:r>
          </a:p>
          <a:p>
            <a:pPr marL="114300" indent="0">
              <a:buNone/>
            </a:pPr>
            <a:r>
              <a:rPr lang="en-US" dirty="0" smtClean="0"/>
              <a:t>          e2 </a:t>
            </a:r>
            <a:r>
              <a:rPr lang="en-US" dirty="0"/>
              <a:t>= </a:t>
            </a:r>
            <a:r>
              <a:rPr lang="en-US" dirty="0" err="1"/>
              <a:t>MEllipse</a:t>
            </a:r>
            <a:r>
              <a:rPr lang="en-US" dirty="0"/>
              <a:t>(5+5*</a:t>
            </a:r>
            <a:r>
              <a:rPr lang="en-US" dirty="0" err="1"/>
              <a:t>i</a:t>
            </a:r>
            <a:r>
              <a:rPr lang="en-US" dirty="0"/>
              <a:t>, 290+i*10, </a:t>
            </a:r>
            <a:r>
              <a:rPr lang="en-US" dirty="0" smtClean="0"/>
              <a:t> 290</a:t>
            </a:r>
            <a:r>
              <a:rPr lang="en-US" dirty="0"/>
              <a:t>-10*i,125-5*</a:t>
            </a:r>
            <a:r>
              <a:rPr lang="en-US" dirty="0" err="1"/>
              <a:t>i</a:t>
            </a:r>
            <a:r>
              <a:rPr lang="en-US" dirty="0"/>
              <a:t>);</a:t>
            </a:r>
          </a:p>
          <a:p>
            <a:pPr marL="114300" indent="0">
              <a:buNone/>
            </a:pPr>
            <a:r>
              <a:rPr lang="en-US" dirty="0" smtClean="0"/>
              <a:t>          e2</a:t>
            </a:r>
            <a:r>
              <a:rPr lang="en-US" dirty="0"/>
              <a:t>.draw();</a:t>
            </a:r>
          </a:p>
          <a:p>
            <a:pPr marL="114300" indent="0">
              <a:buNone/>
            </a:pPr>
            <a:r>
              <a:rPr lang="en-US" dirty="0" smtClean="0"/>
              <a:t>   }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78513" y="1455525"/>
            <a:ext cx="287316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is a .</a:t>
            </a:r>
            <a:r>
              <a:rPr lang="en-US" dirty="0" err="1" smtClean="0"/>
              <a:t>mdraw</a:t>
            </a:r>
            <a:r>
              <a:rPr lang="en-US" dirty="0" smtClean="0"/>
              <a:t> file.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In basic() , it covers the basic </a:t>
            </a:r>
          </a:p>
          <a:p>
            <a:r>
              <a:rPr lang="en-US" dirty="0" smtClean="0"/>
              <a:t>Functionalities.</a:t>
            </a:r>
          </a:p>
          <a:p>
            <a:r>
              <a:rPr lang="en-US" dirty="0" smtClean="0"/>
              <a:t>paint() is a drawing function.</a:t>
            </a:r>
          </a:p>
          <a:p>
            <a:endParaRPr lang="en-US" dirty="0" smtClean="0"/>
          </a:p>
          <a:p>
            <a:r>
              <a:rPr lang="en-US" dirty="0" smtClean="0"/>
              <a:t>This file draws a pottery.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656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rcRect l="-36461" r="-36461"/>
          <a:stretch>
            <a:fillRect/>
          </a:stretch>
        </p:blipFill>
        <p:spPr>
          <a:xfrm>
            <a:off x="2370407" y="0"/>
            <a:ext cx="7620000" cy="4800600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417638"/>
            <a:ext cx="3484528" cy="2295689"/>
          </a:xfrm>
          <a:prstGeom prst="rect">
            <a:avLst/>
          </a:prstGeom>
        </p:spPr>
      </p:pic>
      <p:cxnSp>
        <p:nvCxnSpPr>
          <p:cNvPr id="9" name="Straight Arrow Connector 8"/>
          <p:cNvCxnSpPr>
            <a:stCxn id="7" idx="3"/>
          </p:cNvCxnSpPr>
          <p:nvPr/>
        </p:nvCxnSpPr>
        <p:spPr>
          <a:xfrm flipV="1">
            <a:off x="3484529" y="2154051"/>
            <a:ext cx="454425" cy="4114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882" y="4147353"/>
            <a:ext cx="2710647" cy="2710647"/>
          </a:xfrm>
          <a:prstGeom prst="rect">
            <a:avLst/>
          </a:prstGeom>
        </p:spPr>
      </p:pic>
      <p:cxnSp>
        <p:nvCxnSpPr>
          <p:cNvPr id="12" name="Straight Arrow Connector 11"/>
          <p:cNvCxnSpPr>
            <a:stCxn id="6" idx="2"/>
          </p:cNvCxnSpPr>
          <p:nvPr/>
        </p:nvCxnSpPr>
        <p:spPr>
          <a:xfrm flipH="1">
            <a:off x="3484529" y="4800600"/>
            <a:ext cx="2695878" cy="7935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38954" y="5869651"/>
            <a:ext cx="3911600" cy="584200"/>
          </a:xfrm>
          <a:prstGeom prst="rect">
            <a:avLst/>
          </a:prstGeom>
        </p:spPr>
      </p:pic>
      <p:cxnSp>
        <p:nvCxnSpPr>
          <p:cNvPr id="15" name="Straight Arrow Connector 14"/>
          <p:cNvCxnSpPr>
            <a:stCxn id="6" idx="2"/>
            <a:endCxn id="13" idx="0"/>
          </p:cNvCxnSpPr>
          <p:nvPr/>
        </p:nvCxnSpPr>
        <p:spPr>
          <a:xfrm flipH="1">
            <a:off x="5894754" y="4800600"/>
            <a:ext cx="285653" cy="10690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1646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en-US" dirty="0"/>
          </a:p>
          <a:p>
            <a:endParaRPr lang="en-US" dirty="0" smtClean="0"/>
          </a:p>
          <a:p>
            <a:r>
              <a:rPr lang="en-US" sz="2800" dirty="0" smtClean="0"/>
              <a:t>Project Management </a:t>
            </a:r>
          </a:p>
          <a:p>
            <a:endParaRPr lang="en-US" sz="2800" dirty="0" smtClean="0"/>
          </a:p>
          <a:p>
            <a:r>
              <a:rPr lang="en-US" sz="2800" dirty="0" smtClean="0"/>
              <a:t>Architecture</a:t>
            </a:r>
          </a:p>
        </p:txBody>
      </p:sp>
    </p:spTree>
    <p:extLst>
      <p:ext uri="{BB962C8B-B14F-4D97-AF65-F5344CB8AC3E}">
        <p14:creationId xmlns:p14="http://schemas.microsoft.com/office/powerpoint/2010/main" val="1111374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 smtClean="0"/>
          </a:p>
          <a:p>
            <a:r>
              <a:rPr lang="en-US" sz="2800" dirty="0" smtClean="0"/>
              <a:t>Scrum methodology</a:t>
            </a:r>
          </a:p>
          <a:p>
            <a:pPr lvl="1"/>
            <a:r>
              <a:rPr lang="en-US" sz="2800" dirty="0" smtClean="0"/>
              <a:t>6 weeks</a:t>
            </a:r>
          </a:p>
          <a:p>
            <a:pPr lvl="1"/>
            <a:r>
              <a:rPr lang="en-US" sz="2800" dirty="0" smtClean="0"/>
              <a:t>Milestones</a:t>
            </a:r>
          </a:p>
          <a:p>
            <a:pPr lvl="1"/>
            <a:r>
              <a:rPr lang="en-US" sz="2800" dirty="0" smtClean="0"/>
              <a:t>3 questions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065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Timeline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4186683"/>
              </p:ext>
            </p:extLst>
          </p:nvPr>
        </p:nvGraphicFramePr>
        <p:xfrm>
          <a:off x="1372416" y="1834075"/>
          <a:ext cx="5626100" cy="379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Document" r:id="rId3" imgW="5626100" imgH="3797300" progId="Word.Document.12">
                  <p:embed/>
                </p:oleObj>
              </mc:Choice>
              <mc:Fallback>
                <p:oleObj name="Document" r:id="rId3" imgW="5626100" imgH="37973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72416" y="1834075"/>
                        <a:ext cx="5626100" cy="3797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7088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pic>
        <p:nvPicPr>
          <p:cNvPr id="7" name="Picture 6" descr="mdraw architecture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980" y="1417638"/>
            <a:ext cx="7241554" cy="5208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6502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618</TotalTime>
  <Words>598</Words>
  <Application>Microsoft Office PowerPoint</Application>
  <PresentationFormat>On-screen Show (4:3)</PresentationFormat>
  <Paragraphs>172</Paragraphs>
  <Slides>19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宋体</vt:lpstr>
      <vt:lpstr>Arial</vt:lpstr>
      <vt:lpstr>Calibri</vt:lpstr>
      <vt:lpstr>Cambria</vt:lpstr>
      <vt:lpstr>Adjacency</vt:lpstr>
      <vt:lpstr>Document</vt:lpstr>
      <vt:lpstr>MDraw Graphics Manipulation Language</vt:lpstr>
      <vt:lpstr>Introduction</vt:lpstr>
      <vt:lpstr>Tutorial Examples </vt:lpstr>
      <vt:lpstr>Tutorial Examples</vt:lpstr>
      <vt:lpstr>Examples</vt:lpstr>
      <vt:lpstr>Implementation</vt:lpstr>
      <vt:lpstr>Project Management</vt:lpstr>
      <vt:lpstr>Project Timeline</vt:lpstr>
      <vt:lpstr>Architecture</vt:lpstr>
      <vt:lpstr>Architecture</vt:lpstr>
      <vt:lpstr>Architecture</vt:lpstr>
      <vt:lpstr>Architecture</vt:lpstr>
      <vt:lpstr>Test</vt:lpstr>
      <vt:lpstr>Test</vt:lpstr>
      <vt:lpstr>Scanner</vt:lpstr>
      <vt:lpstr>AST</vt:lpstr>
      <vt:lpstr>Test</vt:lpstr>
      <vt:lpstr>While Test</vt:lpstr>
      <vt:lpstr>Gcd Test</vt:lpstr>
    </vt:vector>
  </TitlesOfParts>
  <Company>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Mdraw A Language for Drawing</dc:title>
  <dc:creator>Jingyu Shi</dc:creator>
  <cp:lastModifiedBy>Columbia University</cp:lastModifiedBy>
  <cp:revision>19</cp:revision>
  <dcterms:created xsi:type="dcterms:W3CDTF">2013-08-16T12:58:43Z</dcterms:created>
  <dcterms:modified xsi:type="dcterms:W3CDTF">2013-08-17T02:17:32Z</dcterms:modified>
</cp:coreProperties>
</file>