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40" r:id="rId1"/>
  </p:sldMasterIdLst>
  <p:notesMasterIdLst>
    <p:notesMasterId r:id="rId46"/>
  </p:notesMasterIdLst>
  <p:handoutMasterIdLst>
    <p:handoutMasterId r:id="rId47"/>
  </p:handoutMasterIdLst>
  <p:sldIdLst>
    <p:sldId id="871" r:id="rId2"/>
    <p:sldId id="920" r:id="rId3"/>
    <p:sldId id="921" r:id="rId4"/>
    <p:sldId id="923" r:id="rId5"/>
    <p:sldId id="922" r:id="rId6"/>
    <p:sldId id="882" r:id="rId7"/>
    <p:sldId id="924" r:id="rId8"/>
    <p:sldId id="878" r:id="rId9"/>
    <p:sldId id="879" r:id="rId10"/>
    <p:sldId id="881" r:id="rId11"/>
    <p:sldId id="880" r:id="rId12"/>
    <p:sldId id="883" r:id="rId13"/>
    <p:sldId id="937" r:id="rId14"/>
    <p:sldId id="928" r:id="rId15"/>
    <p:sldId id="890" r:id="rId16"/>
    <p:sldId id="891" r:id="rId17"/>
    <p:sldId id="892" r:id="rId18"/>
    <p:sldId id="929" r:id="rId19"/>
    <p:sldId id="926" r:id="rId20"/>
    <p:sldId id="893" r:id="rId21"/>
    <p:sldId id="927" r:id="rId22"/>
    <p:sldId id="931" r:id="rId23"/>
    <p:sldId id="932" r:id="rId24"/>
    <p:sldId id="933" r:id="rId25"/>
    <p:sldId id="900" r:id="rId26"/>
    <p:sldId id="901" r:id="rId27"/>
    <p:sldId id="902" r:id="rId28"/>
    <p:sldId id="904" r:id="rId29"/>
    <p:sldId id="905" r:id="rId30"/>
    <p:sldId id="907" r:id="rId31"/>
    <p:sldId id="908" r:id="rId32"/>
    <p:sldId id="939" r:id="rId33"/>
    <p:sldId id="909" r:id="rId34"/>
    <p:sldId id="910" r:id="rId35"/>
    <p:sldId id="911" r:id="rId36"/>
    <p:sldId id="912" r:id="rId37"/>
    <p:sldId id="916" r:id="rId38"/>
    <p:sldId id="915" r:id="rId39"/>
    <p:sldId id="941" r:id="rId40"/>
    <p:sldId id="935" r:id="rId41"/>
    <p:sldId id="945" r:id="rId42"/>
    <p:sldId id="942" r:id="rId43"/>
    <p:sldId id="943" r:id="rId44"/>
    <p:sldId id="944" r:id="rId45"/>
  </p:sldIdLst>
  <p:sldSz cx="9906000" cy="6858000" type="A4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DFF9D"/>
    <a:srgbClr val="008040"/>
    <a:srgbClr val="392FC4"/>
    <a:srgbClr val="00CE02"/>
    <a:srgbClr val="BC3036"/>
    <a:srgbClr val="FF00FF"/>
    <a:srgbClr val="30B0FF"/>
    <a:srgbClr val="800080"/>
    <a:srgbClr val="135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5" autoAdjust="0"/>
    <p:restoredTop sz="92675" autoAdjust="0"/>
  </p:normalViewPr>
  <p:slideViewPr>
    <p:cSldViewPr>
      <p:cViewPr varScale="1">
        <p:scale>
          <a:sx n="108" d="100"/>
          <a:sy n="108" d="100"/>
        </p:scale>
        <p:origin x="920" y="200"/>
      </p:cViewPr>
      <p:guideLst>
        <p:guide orient="horz" pos="3936"/>
        <p:guide/>
      </p:guideLst>
    </p:cSldViewPr>
  </p:slideViewPr>
  <p:outlineViewPr>
    <p:cViewPr>
      <p:scale>
        <a:sx n="33" d="100"/>
        <a:sy n="33" d="100"/>
      </p:scale>
      <p:origin x="0" y="10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144"/>
    </p:cViewPr>
  </p:sorterViewPr>
  <p:notesViewPr>
    <p:cSldViewPr snapToGrid="0" snapToObjects="1">
      <p:cViewPr varScale="1">
        <p:scale>
          <a:sx n="66" d="100"/>
          <a:sy n="66" d="100"/>
        </p:scale>
        <p:origin x="-3928" y="-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15/9/26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3550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6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ea typeface="宋体" charset="0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7043161-9489-1E47-A2EC-7245A067CE49}" type="slidenum">
              <a:rPr lang="en-US" altLang="zh-CN" sz="1200"/>
              <a:pPr eaLnBrk="1" hangingPunct="1"/>
              <a:t>17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36292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ea typeface="宋体" charset="0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ADC3436-6EF7-CF4C-8428-4BC153FA57A3}" type="slidenum">
              <a:rPr lang="en-US" altLang="zh-CN" sz="1200"/>
              <a:pPr eaLnBrk="1" hangingPunct="1"/>
              <a:t>21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05801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charset="0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B93465B-0082-9F40-B15B-58568825B773}" type="slidenum">
              <a:rPr lang="en-US" altLang="zh-CN" sz="1200"/>
              <a:pPr eaLnBrk="1" hangingPunct="1"/>
              <a:t>22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836246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674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547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930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842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openDmnd">
          <a:fgClr>
            <a:srgbClr val="0D1A2D"/>
          </a:fgClr>
          <a:bgClr>
            <a:srgbClr val="0D213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Gold" hidden="1"/>
          <p:cNvCxnSpPr/>
          <p:nvPr/>
        </p:nvCxnSpPr>
        <p:spPr>
          <a:xfrm>
            <a:off x="288925" y="5806440"/>
            <a:ext cx="9328150" cy="0"/>
          </a:xfrm>
          <a:prstGeom prst="line">
            <a:avLst/>
          </a:prstGeom>
          <a:ln>
            <a:solidFill>
              <a:srgbClr val="B09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>
          <a:xfrm>
            <a:off x="3797300" y="3611881"/>
            <a:ext cx="23114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fld id="{9E8C53DD-50BF-5649-8957-E7D447B9B190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26464"/>
          </a:xfrm>
        </p:spPr>
        <p:txBody>
          <a:bodyPr/>
          <a:lstStyle>
            <a:lvl1pPr>
              <a:defRPr b="0">
                <a:solidFill>
                  <a:srgbClr val="DEB40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DEB4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634490" y="411480"/>
            <a:ext cx="6637020" cy="768096"/>
          </a:xfrm>
        </p:spPr>
        <p:txBody>
          <a:bodyPr anchor="ctr"/>
          <a:lstStyle>
            <a:lvl1pPr marL="0" indent="0" algn="ctr">
              <a:buNone/>
              <a:defRPr>
                <a:pattFill prst="openDmnd">
                  <a:fgClr>
                    <a:srgbClr val="0D1A2D"/>
                  </a:fgClr>
                  <a:bgClr>
                    <a:srgbClr val="0D213C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/Future Work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6BC9-620F-BB44-ACD6-38135E07B8BF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8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grpSp>
        <p:nvGrpSpPr>
          <p:cNvPr id="54" name="Icon"/>
          <p:cNvGrpSpPr/>
          <p:nvPr/>
        </p:nvGrpSpPr>
        <p:grpSpPr>
          <a:xfrm>
            <a:off x="8302545" y="257446"/>
            <a:ext cx="742950" cy="822960"/>
            <a:chOff x="7685531" y="228600"/>
            <a:chExt cx="685800" cy="685800"/>
          </a:xfrm>
        </p:grpSpPr>
        <p:sp>
          <p:nvSpPr>
            <p:cNvPr id="55" name="Icon Oval"/>
            <p:cNvSpPr/>
            <p:nvPr/>
          </p:nvSpPr>
          <p:spPr>
            <a:xfrm>
              <a:off x="7685531" y="228600"/>
              <a:ext cx="685800" cy="685800"/>
            </a:xfrm>
            <a:prstGeom prst="ellipse">
              <a:avLst/>
            </a:prstGeom>
            <a:solidFill>
              <a:srgbClr val="0B385D"/>
            </a:solidFill>
            <a:ln w="6350">
              <a:solidFill>
                <a:srgbClr val="26262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itchFamily="18" charset="0"/>
              </a:endParaRPr>
            </a:p>
          </p:txBody>
        </p:sp>
        <p:pic>
          <p:nvPicPr>
            <p:cNvPr id="56" name="Icon Pi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50" y="309009"/>
              <a:ext cx="493714" cy="496000"/>
            </a:xfrm>
            <a:prstGeom prst="rect">
              <a:avLst/>
            </a:prstGeom>
          </p:spPr>
        </p:pic>
      </p:grpSp>
      <p:sp>
        <p:nvSpPr>
          <p:cNvPr id="57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grpSp>
        <p:nvGrpSpPr>
          <p:cNvPr id="2" name="Header"/>
          <p:cNvGrpSpPr/>
          <p:nvPr/>
        </p:nvGrpSpPr>
        <p:grpSpPr>
          <a:xfrm>
            <a:off x="74453" y="-8786"/>
            <a:ext cx="7002648" cy="369332"/>
            <a:chOff x="68726" y="-7322"/>
            <a:chExt cx="6463983" cy="307777"/>
          </a:xfrm>
        </p:grpSpPr>
        <p:grpSp>
          <p:nvGrpSpPr>
            <p:cNvPr id="30" name="Group 29"/>
            <p:cNvGrpSpPr/>
            <p:nvPr/>
          </p:nvGrpSpPr>
          <p:grpSpPr>
            <a:xfrm>
              <a:off x="1389404" y="33251"/>
              <a:ext cx="4095231" cy="228928"/>
              <a:chOff x="1389404" y="43781"/>
              <a:chExt cx="4095231" cy="228928"/>
            </a:xfrm>
          </p:grpSpPr>
          <p:cxnSp>
            <p:nvCxnSpPr>
              <p:cNvPr id="45" name="Straight Connector Gold"/>
              <p:cNvCxnSpPr/>
              <p:nvPr/>
            </p:nvCxnSpPr>
            <p:spPr>
              <a:xfrm flipV="1">
                <a:off x="33666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Gold"/>
              <p:cNvCxnSpPr/>
              <p:nvPr/>
            </p:nvCxnSpPr>
            <p:spPr>
              <a:xfrm flipV="1">
                <a:off x="5484635" y="44109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Gold"/>
              <p:cNvCxnSpPr/>
              <p:nvPr/>
            </p:nvCxnSpPr>
            <p:spPr>
              <a:xfrm flipV="1">
                <a:off x="24522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Gold"/>
              <p:cNvCxnSpPr/>
              <p:nvPr/>
            </p:nvCxnSpPr>
            <p:spPr>
              <a:xfrm flipV="1">
                <a:off x="1389404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Header 5"/>
            <p:cNvSpPr txBox="1"/>
            <p:nvPr/>
          </p:nvSpPr>
          <p:spPr>
            <a:xfrm>
              <a:off x="5613167" y="-7322"/>
              <a:ext cx="91954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Wrap-up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46" name="TextBox Header 4"/>
            <p:cNvSpPr txBox="1"/>
            <p:nvPr/>
          </p:nvSpPr>
          <p:spPr>
            <a:xfrm>
              <a:off x="3470307" y="-7322"/>
              <a:ext cx="195479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Current/Future</a:t>
              </a:r>
              <a:r>
                <a:rPr lang="en-US" baseline="0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 Work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27" name="TextBox Header 3"/>
            <p:cNvSpPr txBox="1"/>
            <p:nvPr/>
          </p:nvSpPr>
          <p:spPr>
            <a:xfrm>
              <a:off x="2584794" y="-7322"/>
              <a:ext cx="66763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Fraud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8" name="TextBox Header 2"/>
            <p:cNvSpPr txBox="1"/>
            <p:nvPr/>
          </p:nvSpPr>
          <p:spPr>
            <a:xfrm>
              <a:off x="1502828" y="-7322"/>
              <a:ext cx="8807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Ecology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9" name="TextBox Header 1"/>
            <p:cNvSpPr txBox="1"/>
            <p:nvPr/>
          </p:nvSpPr>
          <p:spPr>
            <a:xfrm>
              <a:off x="68726" y="-7322"/>
              <a:ext cx="12240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Introduction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16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ap-Up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06D-6C27-5E46-AC50-777F4B1BD730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8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grpSp>
        <p:nvGrpSpPr>
          <p:cNvPr id="52" name="Icon"/>
          <p:cNvGrpSpPr/>
          <p:nvPr/>
        </p:nvGrpSpPr>
        <p:grpSpPr>
          <a:xfrm>
            <a:off x="8302545" y="257446"/>
            <a:ext cx="742950" cy="822960"/>
            <a:chOff x="7685531" y="228600"/>
            <a:chExt cx="685800" cy="685800"/>
          </a:xfrm>
        </p:grpSpPr>
        <p:sp>
          <p:nvSpPr>
            <p:cNvPr id="55" name="Icon Oval"/>
            <p:cNvSpPr/>
            <p:nvPr/>
          </p:nvSpPr>
          <p:spPr>
            <a:xfrm>
              <a:off x="7685531" y="228600"/>
              <a:ext cx="685800" cy="685800"/>
            </a:xfrm>
            <a:prstGeom prst="ellipse">
              <a:avLst/>
            </a:prstGeom>
            <a:solidFill>
              <a:srgbClr val="0B385D"/>
            </a:solidFill>
            <a:ln w="6350">
              <a:solidFill>
                <a:srgbClr val="26262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itchFamily="18" charset="0"/>
              </a:endParaRPr>
            </a:p>
          </p:txBody>
        </p:sp>
        <p:pic>
          <p:nvPicPr>
            <p:cNvPr id="56" name="Icon Pi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940" y="309009"/>
              <a:ext cx="524982" cy="524982"/>
            </a:xfrm>
            <a:prstGeom prst="rect">
              <a:avLst/>
            </a:prstGeom>
          </p:spPr>
        </p:pic>
      </p:grpSp>
      <p:sp>
        <p:nvSpPr>
          <p:cNvPr id="57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grpSp>
        <p:nvGrpSpPr>
          <p:cNvPr id="2" name="Header"/>
          <p:cNvGrpSpPr/>
          <p:nvPr/>
        </p:nvGrpSpPr>
        <p:grpSpPr>
          <a:xfrm>
            <a:off x="74454" y="-8786"/>
            <a:ext cx="7002648" cy="369332"/>
            <a:chOff x="68726" y="-7322"/>
            <a:chExt cx="6463983" cy="307777"/>
          </a:xfrm>
        </p:grpSpPr>
        <p:grpSp>
          <p:nvGrpSpPr>
            <p:cNvPr id="30" name="Group 29"/>
            <p:cNvGrpSpPr/>
            <p:nvPr/>
          </p:nvGrpSpPr>
          <p:grpSpPr>
            <a:xfrm>
              <a:off x="1389404" y="33251"/>
              <a:ext cx="4095231" cy="228928"/>
              <a:chOff x="1389404" y="43781"/>
              <a:chExt cx="4095231" cy="228928"/>
            </a:xfrm>
          </p:grpSpPr>
          <p:cxnSp>
            <p:nvCxnSpPr>
              <p:cNvPr id="43" name="Straight Connector Gold"/>
              <p:cNvCxnSpPr/>
              <p:nvPr/>
            </p:nvCxnSpPr>
            <p:spPr>
              <a:xfrm flipV="1">
                <a:off x="5484635" y="44109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Gold"/>
              <p:cNvCxnSpPr/>
              <p:nvPr/>
            </p:nvCxnSpPr>
            <p:spPr>
              <a:xfrm flipV="1">
                <a:off x="33666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Gold"/>
              <p:cNvCxnSpPr/>
              <p:nvPr/>
            </p:nvCxnSpPr>
            <p:spPr>
              <a:xfrm flipV="1">
                <a:off x="24522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Gold"/>
              <p:cNvCxnSpPr/>
              <p:nvPr/>
            </p:nvCxnSpPr>
            <p:spPr>
              <a:xfrm flipV="1">
                <a:off x="1389404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Header 5"/>
            <p:cNvSpPr txBox="1"/>
            <p:nvPr/>
          </p:nvSpPr>
          <p:spPr>
            <a:xfrm>
              <a:off x="5613167" y="-7322"/>
              <a:ext cx="91954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Wrap-up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45" name="TextBox Header 4"/>
            <p:cNvSpPr txBox="1"/>
            <p:nvPr/>
          </p:nvSpPr>
          <p:spPr>
            <a:xfrm>
              <a:off x="3470308" y="-7322"/>
              <a:ext cx="195479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Current/Future</a:t>
              </a:r>
              <a:r>
                <a:rPr lang="en-US" baseline="0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 Work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7" name="TextBox Header 3"/>
            <p:cNvSpPr txBox="1"/>
            <p:nvPr/>
          </p:nvSpPr>
          <p:spPr>
            <a:xfrm>
              <a:off x="2584794" y="-7322"/>
              <a:ext cx="66763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Fraud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8" name="TextBox Header 2"/>
            <p:cNvSpPr txBox="1"/>
            <p:nvPr/>
          </p:nvSpPr>
          <p:spPr>
            <a:xfrm>
              <a:off x="1502828" y="-7322"/>
              <a:ext cx="8807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Ecology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9" name="TextBox Header 1"/>
            <p:cNvSpPr txBox="1"/>
            <p:nvPr/>
          </p:nvSpPr>
          <p:spPr>
            <a:xfrm>
              <a:off x="68726" y="-7322"/>
              <a:ext cx="12240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Introduction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39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1293888" y="109488"/>
            <a:ext cx="8514268" cy="63502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5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412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Labeled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8FBD-1930-A146-A54A-295B3A3419E2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02060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E84BE32C-E9C7-294D-A6DB-7CF3C4869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10668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0">
                <a:srgbClr val="002060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5309-2E2B-C548-BE47-AD77CC69BD23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990570" indent="0">
              <a:lnSpc>
                <a:spcPct val="125000"/>
              </a:lnSpc>
              <a:buClr>
                <a:srgbClr val="DEB406"/>
              </a:buClr>
              <a:buSzPct val="70000"/>
              <a:buFontTx/>
              <a:buNone/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1386797" indent="0">
              <a:lnSpc>
                <a:spcPct val="125000"/>
              </a:lnSpc>
              <a:buClr>
                <a:srgbClr val="DEB406"/>
              </a:buClr>
              <a:buNone/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 marL="1485854" indent="0">
              <a:lnSpc>
                <a:spcPct val="125000"/>
              </a:lnSpc>
              <a:buClr>
                <a:srgbClr val="DEB406"/>
              </a:buClr>
              <a:buNone/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 marL="1981139" indent="0">
              <a:lnSpc>
                <a:spcPct val="125000"/>
              </a:lnSpc>
              <a:buClr>
                <a:srgbClr val="DEB406"/>
              </a:buClr>
              <a:buNone/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 marL="2476424" indent="0">
              <a:lnSpc>
                <a:spcPct val="125000"/>
              </a:lnSpc>
              <a:buClr>
                <a:srgbClr val="DEB406"/>
              </a:buClr>
              <a:buNone/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1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sp>
        <p:nvSpPr>
          <p:cNvPr id="17" name="Title"/>
          <p:cNvSpPr>
            <a:spLocks noGrp="1"/>
          </p:cNvSpPr>
          <p:nvPr>
            <p:ph type="title"/>
          </p:nvPr>
        </p:nvSpPr>
        <p:spPr>
          <a:xfrm>
            <a:off x="842010" y="411480"/>
            <a:ext cx="8221980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09-0693-D74D-9AAC-7D7864430526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30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sp>
        <p:nvSpPr>
          <p:cNvPr id="29" name="Title"/>
          <p:cNvSpPr>
            <a:spLocks noGrp="1"/>
          </p:cNvSpPr>
          <p:nvPr>
            <p:ph type="title"/>
          </p:nvPr>
        </p:nvSpPr>
        <p:spPr>
          <a:xfrm>
            <a:off x="842010" y="411480"/>
            <a:ext cx="8221980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Labeled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1176-DD8F-834D-8C45-B0AB6BC8836D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6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sp>
        <p:nvSpPr>
          <p:cNvPr id="45" name="Title"/>
          <p:cNvSpPr>
            <a:spLocks noGrp="1"/>
          </p:cNvSpPr>
          <p:nvPr>
            <p:ph type="title"/>
          </p:nvPr>
        </p:nvSpPr>
        <p:spPr>
          <a:xfrm>
            <a:off x="842010" y="411480"/>
            <a:ext cx="8221980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5" name="TextBox Header 1"/>
          <p:cNvSpPr txBox="1"/>
          <p:nvPr/>
        </p:nvSpPr>
        <p:spPr>
          <a:xfrm>
            <a:off x="42648" y="-20328"/>
            <a:ext cx="7056652" cy="392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50" b="0" i="1" spc="54" dirty="0" smtClean="0">
                <a:solidFill>
                  <a:srgbClr val="DEB406"/>
                </a:solidFill>
                <a:latin typeface="Calibri" pitchFamily="34" charset="0"/>
                <a:ea typeface="Galaxie Polaris Condensed Medium" pitchFamily="2" charset="0"/>
                <a:cs typeface="Times New Roman" pitchFamily="18" charset="0"/>
              </a:rPr>
              <a:t>Interdisciplinary</a:t>
            </a:r>
            <a:r>
              <a:rPr lang="en-US" sz="1950" b="0" i="1" spc="54" baseline="0" dirty="0" smtClean="0">
                <a:solidFill>
                  <a:srgbClr val="DEB406"/>
                </a:solidFill>
                <a:latin typeface="Calibri" pitchFamily="34" charset="0"/>
                <a:ea typeface="Galaxie Polaris Condensed Medium" pitchFamily="2" charset="0"/>
                <a:cs typeface="Times New Roman" pitchFamily="18" charset="0"/>
              </a:rPr>
              <a:t> Center for Network Science and Applications</a:t>
            </a:r>
            <a:endParaRPr lang="en-US" sz="1950" b="0" i="1" spc="54" dirty="0">
              <a:solidFill>
                <a:srgbClr val="DEB406"/>
              </a:solidFill>
              <a:latin typeface="Calibri" pitchFamily="34" charset="0"/>
              <a:ea typeface="Galaxie Polaris Condensed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7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DAF5-A8B0-8D4C-A864-2A5B018F0733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6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grpSp>
        <p:nvGrpSpPr>
          <p:cNvPr id="53" name="Icon"/>
          <p:cNvGrpSpPr/>
          <p:nvPr/>
        </p:nvGrpSpPr>
        <p:grpSpPr>
          <a:xfrm>
            <a:off x="8325992" y="257445"/>
            <a:ext cx="752964" cy="822961"/>
            <a:chOff x="7685531" y="228600"/>
            <a:chExt cx="695044" cy="685801"/>
          </a:xfrm>
        </p:grpSpPr>
        <p:sp>
          <p:nvSpPr>
            <p:cNvPr id="54" name="Icon Oval"/>
            <p:cNvSpPr/>
            <p:nvPr/>
          </p:nvSpPr>
          <p:spPr>
            <a:xfrm>
              <a:off x="7685531" y="228600"/>
              <a:ext cx="685800" cy="685800"/>
            </a:xfrm>
            <a:prstGeom prst="ellipse">
              <a:avLst/>
            </a:prstGeom>
            <a:solidFill>
              <a:srgbClr val="0B385D"/>
            </a:solidFill>
            <a:ln w="6350">
              <a:solidFill>
                <a:srgbClr val="26262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itchFamily="18" charset="0"/>
              </a:endParaRPr>
            </a:p>
          </p:txBody>
        </p:sp>
        <p:pic>
          <p:nvPicPr>
            <p:cNvPr id="55" name="Icon Pictur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7" t="19799" r="31665" b="28230"/>
            <a:stretch/>
          </p:blipFill>
          <p:spPr>
            <a:xfrm>
              <a:off x="7685531" y="228601"/>
              <a:ext cx="695044" cy="685800"/>
            </a:xfrm>
            <a:prstGeom prst="rect">
              <a:avLst/>
            </a:prstGeom>
          </p:spPr>
        </p:pic>
      </p:grpSp>
      <p:sp>
        <p:nvSpPr>
          <p:cNvPr id="52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4" name="TextBox Header 1"/>
          <p:cNvSpPr txBox="1"/>
          <p:nvPr/>
        </p:nvSpPr>
        <p:spPr>
          <a:xfrm>
            <a:off x="42648" y="-8787"/>
            <a:ext cx="70566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1" dirty="0" smtClean="0">
                <a:solidFill>
                  <a:srgbClr val="DEB406"/>
                </a:solidFill>
                <a:latin typeface="Times New Roman" pitchFamily="18" charset="0"/>
                <a:ea typeface="Galaxie Polaris Condensed Medium" pitchFamily="2" charset="0"/>
                <a:cs typeface="Times New Roman" pitchFamily="18" charset="0"/>
              </a:rPr>
              <a:t>Interdisciplinary </a:t>
            </a:r>
            <a:r>
              <a:rPr lang="en-US" b="0" i="1" baseline="0" dirty="0" smtClean="0">
                <a:solidFill>
                  <a:srgbClr val="DEB406"/>
                </a:solidFill>
                <a:latin typeface="Times New Roman" pitchFamily="18" charset="0"/>
                <a:ea typeface="Galaxie Polaris Condensed Medium" pitchFamily="2" charset="0"/>
                <a:cs typeface="Times New Roman" pitchFamily="18" charset="0"/>
              </a:rPr>
              <a:t> Center  for  Network  Science  and  Applications</a:t>
            </a:r>
            <a:endParaRPr lang="en-US" b="0" i="1" dirty="0">
              <a:solidFill>
                <a:srgbClr val="DEB406"/>
              </a:solidFill>
              <a:latin typeface="Times New Roman" pitchFamily="18" charset="0"/>
              <a:ea typeface="Galaxie Polaris Condensed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cology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AE57-EC2B-7D47-8A9C-C5ED895C4B40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2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pic>
        <p:nvPicPr>
          <p:cNvPr id="23" name="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03" y="257446"/>
            <a:ext cx="74295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grpSp>
        <p:nvGrpSpPr>
          <p:cNvPr id="7" name="Header"/>
          <p:cNvGrpSpPr/>
          <p:nvPr/>
        </p:nvGrpSpPr>
        <p:grpSpPr>
          <a:xfrm>
            <a:off x="74453" y="-8786"/>
            <a:ext cx="7002648" cy="369332"/>
            <a:chOff x="68726" y="-7322"/>
            <a:chExt cx="6463983" cy="307777"/>
          </a:xfrm>
        </p:grpSpPr>
        <p:grpSp>
          <p:nvGrpSpPr>
            <p:cNvPr id="2" name="Group 1"/>
            <p:cNvGrpSpPr/>
            <p:nvPr/>
          </p:nvGrpSpPr>
          <p:grpSpPr>
            <a:xfrm>
              <a:off x="1389404" y="33251"/>
              <a:ext cx="4095231" cy="228928"/>
              <a:chOff x="1389404" y="43781"/>
              <a:chExt cx="4095231" cy="228928"/>
            </a:xfrm>
          </p:grpSpPr>
          <p:cxnSp>
            <p:nvCxnSpPr>
              <p:cNvPr id="35" name="Straight Connector Gold"/>
              <p:cNvCxnSpPr/>
              <p:nvPr/>
            </p:nvCxnSpPr>
            <p:spPr>
              <a:xfrm flipV="1">
                <a:off x="5484635" y="44109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Gold"/>
              <p:cNvCxnSpPr/>
              <p:nvPr/>
            </p:nvCxnSpPr>
            <p:spPr>
              <a:xfrm flipV="1">
                <a:off x="33666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Gold"/>
              <p:cNvCxnSpPr/>
              <p:nvPr/>
            </p:nvCxnSpPr>
            <p:spPr>
              <a:xfrm flipV="1">
                <a:off x="24522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Gold"/>
              <p:cNvCxnSpPr/>
              <p:nvPr/>
            </p:nvCxnSpPr>
            <p:spPr>
              <a:xfrm flipV="1">
                <a:off x="1389404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Header 5"/>
            <p:cNvSpPr txBox="1"/>
            <p:nvPr/>
          </p:nvSpPr>
          <p:spPr>
            <a:xfrm>
              <a:off x="5613167" y="-7322"/>
              <a:ext cx="91954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Wrap-up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37" name="TextBox Header 4"/>
            <p:cNvSpPr txBox="1"/>
            <p:nvPr/>
          </p:nvSpPr>
          <p:spPr>
            <a:xfrm>
              <a:off x="3470308" y="-7322"/>
              <a:ext cx="195479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Current/Future</a:t>
              </a:r>
              <a:r>
                <a:rPr lang="en-US" baseline="0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 Work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30" name="TextBox Header 3"/>
            <p:cNvSpPr txBox="1"/>
            <p:nvPr/>
          </p:nvSpPr>
          <p:spPr>
            <a:xfrm>
              <a:off x="2584794" y="-7322"/>
              <a:ext cx="66763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Fraud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31" name="TextBox Header 2"/>
            <p:cNvSpPr txBox="1"/>
            <p:nvPr/>
          </p:nvSpPr>
          <p:spPr>
            <a:xfrm>
              <a:off x="1502828" y="-7322"/>
              <a:ext cx="8807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Ecology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32" name="TextBox Header 1"/>
            <p:cNvSpPr txBox="1"/>
            <p:nvPr/>
          </p:nvSpPr>
          <p:spPr>
            <a:xfrm>
              <a:off x="68726" y="-7322"/>
              <a:ext cx="12240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Introduction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77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ud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5568-24B2-D545-B718-64C384E4E255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1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pic>
        <p:nvPicPr>
          <p:cNvPr id="26" name="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03" y="257446"/>
            <a:ext cx="74295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grpSp>
        <p:nvGrpSpPr>
          <p:cNvPr id="2" name="Header"/>
          <p:cNvGrpSpPr/>
          <p:nvPr/>
        </p:nvGrpSpPr>
        <p:grpSpPr>
          <a:xfrm>
            <a:off x="74453" y="-8786"/>
            <a:ext cx="7002648" cy="369332"/>
            <a:chOff x="68726" y="-7322"/>
            <a:chExt cx="6463983" cy="307777"/>
          </a:xfrm>
        </p:grpSpPr>
        <p:grpSp>
          <p:nvGrpSpPr>
            <p:cNvPr id="40" name="Group 39"/>
            <p:cNvGrpSpPr/>
            <p:nvPr/>
          </p:nvGrpSpPr>
          <p:grpSpPr>
            <a:xfrm>
              <a:off x="1389404" y="33251"/>
              <a:ext cx="4095231" cy="228928"/>
              <a:chOff x="1389404" y="43781"/>
              <a:chExt cx="4095231" cy="228928"/>
            </a:xfrm>
          </p:grpSpPr>
          <p:cxnSp>
            <p:nvCxnSpPr>
              <p:cNvPr id="43" name="Straight Connector Gold"/>
              <p:cNvCxnSpPr/>
              <p:nvPr/>
            </p:nvCxnSpPr>
            <p:spPr>
              <a:xfrm flipV="1">
                <a:off x="5484635" y="44109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Gold"/>
              <p:cNvCxnSpPr/>
              <p:nvPr/>
            </p:nvCxnSpPr>
            <p:spPr>
              <a:xfrm flipV="1">
                <a:off x="33666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Gold"/>
              <p:cNvCxnSpPr/>
              <p:nvPr/>
            </p:nvCxnSpPr>
            <p:spPr>
              <a:xfrm flipV="1">
                <a:off x="24522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Gold"/>
              <p:cNvCxnSpPr/>
              <p:nvPr/>
            </p:nvCxnSpPr>
            <p:spPr>
              <a:xfrm flipV="1">
                <a:off x="1389404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Header 5"/>
            <p:cNvSpPr txBox="1"/>
            <p:nvPr/>
          </p:nvSpPr>
          <p:spPr>
            <a:xfrm>
              <a:off x="5613167" y="-7322"/>
              <a:ext cx="91954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Wrap-up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45" name="TextBox Header 4"/>
            <p:cNvSpPr txBox="1"/>
            <p:nvPr/>
          </p:nvSpPr>
          <p:spPr>
            <a:xfrm>
              <a:off x="3470308" y="-7322"/>
              <a:ext cx="195479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Current/Future</a:t>
              </a:r>
              <a:r>
                <a:rPr lang="en-US" baseline="0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 Work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7" name="TextBox Header 3"/>
            <p:cNvSpPr txBox="1"/>
            <p:nvPr/>
          </p:nvSpPr>
          <p:spPr>
            <a:xfrm>
              <a:off x="2584793" y="-7322"/>
              <a:ext cx="66763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Fraud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28" name="TextBox Header 2"/>
            <p:cNvSpPr txBox="1"/>
            <p:nvPr/>
          </p:nvSpPr>
          <p:spPr>
            <a:xfrm>
              <a:off x="1502828" y="-7322"/>
              <a:ext cx="8807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Ecology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29" name="TextBox Header 1"/>
            <p:cNvSpPr txBox="1"/>
            <p:nvPr/>
          </p:nvSpPr>
          <p:spPr>
            <a:xfrm>
              <a:off x="68726" y="-7322"/>
              <a:ext cx="12240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Introduction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24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omplished Work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tton Next">
            <a:hlinkClick r:id="" action="ppaction://hlinkshowjump?jump=nextslide" highlightClick="1"/>
          </p:cNvPr>
          <p:cNvSpPr/>
          <p:nvPr/>
        </p:nvSpPr>
        <p:spPr>
          <a:xfrm>
            <a:off x="9339845" y="6375401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2" name="Button Prev">
            <a:hlinkClick r:id="" action="ppaction://hlinkshowjump?jump=previousslide" highlightClick="1"/>
          </p:cNvPr>
          <p:cNvSpPr/>
          <p:nvPr/>
        </p:nvSpPr>
        <p:spPr>
          <a:xfrm>
            <a:off x="8930406" y="6375400"/>
            <a:ext cx="297103" cy="329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408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15" name="Button Next Chevron"/>
          <p:cNvSpPr/>
          <p:nvPr/>
        </p:nvSpPr>
        <p:spPr>
          <a:xfrm>
            <a:off x="9443819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Button Prev Chevron"/>
          <p:cNvSpPr/>
          <p:nvPr/>
        </p:nvSpPr>
        <p:spPr>
          <a:xfrm flipH="1">
            <a:off x="9034381" y="6472936"/>
            <a:ext cx="89154" cy="134112"/>
          </a:xfrm>
          <a:prstGeom prst="chevron">
            <a:avLst>
              <a:gd name="adj" fmla="val 79255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78" tIns="45990" rIns="91978" bIns="45990" rtlCol="0" anchor="ctr"/>
          <a:lstStyle/>
          <a:p>
            <a:pPr algn="ctr" defTabSz="919752"/>
            <a:endParaRPr lang="en-JM" sz="1733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40ED-5B5A-4646-AECE-A3DBCC7ADA02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8" name="Slide Number Pentagon"/>
          <p:cNvSpPr/>
          <p:nvPr/>
        </p:nvSpPr>
        <p:spPr>
          <a:xfrm>
            <a:off x="1" y="6368527"/>
            <a:ext cx="428416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95776" y="6368527"/>
            <a:ext cx="495300" cy="351130"/>
          </a:xfrm>
        </p:spPr>
        <p:txBody>
          <a:bodyPr/>
          <a:lstStyle>
            <a:lvl1pPr>
              <a:defRPr sz="1300">
                <a:solidFill>
                  <a:srgbClr val="0B385D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5300" y="1417320"/>
            <a:ext cx="8915400" cy="4708843"/>
          </a:xfrm>
        </p:spPr>
        <p:txBody>
          <a:bodyPr/>
          <a:lstStyle>
            <a:lvl1pPr marL="247642" indent="-247642">
              <a:buClr>
                <a:srgbClr val="DEB406"/>
              </a:buClr>
              <a:buSzPct val="70000"/>
              <a:buFontTx/>
              <a:buBlip>
                <a:blip r:embed="rId2"/>
              </a:buBlip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1pPr>
            <a:lvl2pPr marL="742927" indent="-297171"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2pPr>
            <a:lvl3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3pPr>
            <a:lvl4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4pPr>
            <a:lvl5pPr>
              <a:buClr>
                <a:srgbClr val="DEB406"/>
              </a:buClr>
              <a:defRPr>
                <a:solidFill>
                  <a:srgbClr val="0B385D"/>
                </a:solidFill>
                <a:latin typeface="HelveticaNeueLT Pro 45 Lt" pitchFamily="34" charset="0"/>
                <a:ea typeface="Galaxie Polaris Condensed Book" pitchFamily="2" charset="0"/>
                <a:cs typeface="Galaxie Polaris Condensed Book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7" name="Arrow Gold"/>
          <p:cNvSpPr/>
          <p:nvPr/>
        </p:nvSpPr>
        <p:spPr>
          <a:xfrm>
            <a:off x="-82550" y="124451"/>
            <a:ext cx="9658350" cy="1097280"/>
          </a:xfrm>
          <a:custGeom>
            <a:avLst/>
            <a:gdLst>
              <a:gd name="connsiteX0" fmla="*/ 0 w 8153400"/>
              <a:gd name="connsiteY0" fmla="*/ 0 h 914400"/>
              <a:gd name="connsiteX1" fmla="*/ 7696200 w 8153400"/>
              <a:gd name="connsiteY1" fmla="*/ 0 h 914400"/>
              <a:gd name="connsiteX2" fmla="*/ 8153400 w 8153400"/>
              <a:gd name="connsiteY2" fmla="*/ 457200 h 914400"/>
              <a:gd name="connsiteX3" fmla="*/ 7696200 w 8153400"/>
              <a:gd name="connsiteY3" fmla="*/ 914400 h 914400"/>
              <a:gd name="connsiteX4" fmla="*/ 0 w 8153400"/>
              <a:gd name="connsiteY4" fmla="*/ 914400 h 914400"/>
              <a:gd name="connsiteX5" fmla="*/ 0 w 8153400"/>
              <a:gd name="connsiteY5" fmla="*/ 0 h 91440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7696200 w 8153400"/>
              <a:gd name="connsiteY2" fmla="*/ 7620 h 922020"/>
              <a:gd name="connsiteX3" fmla="*/ 8153400 w 8153400"/>
              <a:gd name="connsiteY3" fmla="*/ 464820 h 922020"/>
              <a:gd name="connsiteX4" fmla="*/ 7696200 w 8153400"/>
              <a:gd name="connsiteY4" fmla="*/ 922020 h 922020"/>
              <a:gd name="connsiteX5" fmla="*/ 0 w 8153400"/>
              <a:gd name="connsiteY5" fmla="*/ 922020 h 922020"/>
              <a:gd name="connsiteX6" fmla="*/ 0 w 8153400"/>
              <a:gd name="connsiteY6" fmla="*/ 7620 h 922020"/>
              <a:gd name="connsiteX0" fmla="*/ 0 w 8153400"/>
              <a:gd name="connsiteY0" fmla="*/ 7620 h 922020"/>
              <a:gd name="connsiteX1" fmla="*/ 5836024 w 8153400"/>
              <a:gd name="connsiteY1" fmla="*/ 0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53400"/>
              <a:gd name="connsiteY0" fmla="*/ 7620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0 w 8153400"/>
              <a:gd name="connsiteY7" fmla="*/ 7620 h 922020"/>
              <a:gd name="connsiteX0" fmla="*/ 0 w 8185673"/>
              <a:gd name="connsiteY0" fmla="*/ 136712 h 922020"/>
              <a:gd name="connsiteX1" fmla="*/ 6126481 w 8185673"/>
              <a:gd name="connsiteY1" fmla="*/ 161365 h 922020"/>
              <a:gd name="connsiteX2" fmla="*/ 6126480 w 8185673"/>
              <a:gd name="connsiteY2" fmla="*/ 0 h 922020"/>
              <a:gd name="connsiteX3" fmla="*/ 7728473 w 8185673"/>
              <a:gd name="connsiteY3" fmla="*/ 7620 h 922020"/>
              <a:gd name="connsiteX4" fmla="*/ 8185673 w 8185673"/>
              <a:gd name="connsiteY4" fmla="*/ 464820 h 922020"/>
              <a:gd name="connsiteX5" fmla="*/ 7728473 w 8185673"/>
              <a:gd name="connsiteY5" fmla="*/ 922020 h 922020"/>
              <a:gd name="connsiteX6" fmla="*/ 32273 w 8185673"/>
              <a:gd name="connsiteY6" fmla="*/ 922020 h 922020"/>
              <a:gd name="connsiteX7" fmla="*/ 0 w 8185673"/>
              <a:gd name="connsiteY7" fmla="*/ 136712 h 922020"/>
              <a:gd name="connsiteX0" fmla="*/ 10757 w 8153400"/>
              <a:gd name="connsiteY0" fmla="*/ 168985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0757 w 8153400"/>
              <a:gd name="connsiteY7" fmla="*/ 168985 h 922020"/>
              <a:gd name="connsiteX0" fmla="*/ 0 w 8164158"/>
              <a:gd name="connsiteY0" fmla="*/ 179742 h 922020"/>
              <a:gd name="connsiteX1" fmla="*/ 6104966 w 8164158"/>
              <a:gd name="connsiteY1" fmla="*/ 161365 h 922020"/>
              <a:gd name="connsiteX2" fmla="*/ 6104965 w 8164158"/>
              <a:gd name="connsiteY2" fmla="*/ 0 h 922020"/>
              <a:gd name="connsiteX3" fmla="*/ 7706958 w 8164158"/>
              <a:gd name="connsiteY3" fmla="*/ 7620 h 922020"/>
              <a:gd name="connsiteX4" fmla="*/ 8164158 w 8164158"/>
              <a:gd name="connsiteY4" fmla="*/ 464820 h 922020"/>
              <a:gd name="connsiteX5" fmla="*/ 7706958 w 8164158"/>
              <a:gd name="connsiteY5" fmla="*/ 922020 h 922020"/>
              <a:gd name="connsiteX6" fmla="*/ 10758 w 8164158"/>
              <a:gd name="connsiteY6" fmla="*/ 922020 h 922020"/>
              <a:gd name="connsiteX7" fmla="*/ 0 w 8164158"/>
              <a:gd name="connsiteY7" fmla="*/ 179742 h 922020"/>
              <a:gd name="connsiteX0" fmla="*/ 11544 w 8153400"/>
              <a:gd name="connsiteY0" fmla="*/ 139597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11544 w 8153400"/>
              <a:gd name="connsiteY7" fmla="*/ 139597 h 922020"/>
              <a:gd name="connsiteX0" fmla="*/ 2623 w 8153400"/>
              <a:gd name="connsiteY0" fmla="*/ 170821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2623 w 8153400"/>
              <a:gd name="connsiteY7" fmla="*/ 170821 h 922020"/>
              <a:gd name="connsiteX0" fmla="*/ 7083 w 8153400"/>
              <a:gd name="connsiteY0" fmla="*/ 157439 h 922020"/>
              <a:gd name="connsiteX1" fmla="*/ 6094208 w 8153400"/>
              <a:gd name="connsiteY1" fmla="*/ 161365 h 922020"/>
              <a:gd name="connsiteX2" fmla="*/ 6094207 w 8153400"/>
              <a:gd name="connsiteY2" fmla="*/ 0 h 922020"/>
              <a:gd name="connsiteX3" fmla="*/ 7696200 w 8153400"/>
              <a:gd name="connsiteY3" fmla="*/ 7620 h 922020"/>
              <a:gd name="connsiteX4" fmla="*/ 8153400 w 8153400"/>
              <a:gd name="connsiteY4" fmla="*/ 464820 h 922020"/>
              <a:gd name="connsiteX5" fmla="*/ 7696200 w 8153400"/>
              <a:gd name="connsiteY5" fmla="*/ 922020 h 922020"/>
              <a:gd name="connsiteX6" fmla="*/ 0 w 8153400"/>
              <a:gd name="connsiteY6" fmla="*/ 922020 h 922020"/>
              <a:gd name="connsiteX7" fmla="*/ 7083 w 8153400"/>
              <a:gd name="connsiteY7" fmla="*/ 157439 h 922020"/>
              <a:gd name="connsiteX0" fmla="*/ 138 w 8155376"/>
              <a:gd name="connsiteY0" fmla="*/ 161899 h 922020"/>
              <a:gd name="connsiteX1" fmla="*/ 6096184 w 8155376"/>
              <a:gd name="connsiteY1" fmla="*/ 161365 h 922020"/>
              <a:gd name="connsiteX2" fmla="*/ 6096183 w 8155376"/>
              <a:gd name="connsiteY2" fmla="*/ 0 h 922020"/>
              <a:gd name="connsiteX3" fmla="*/ 7698176 w 8155376"/>
              <a:gd name="connsiteY3" fmla="*/ 7620 h 922020"/>
              <a:gd name="connsiteX4" fmla="*/ 8155376 w 8155376"/>
              <a:gd name="connsiteY4" fmla="*/ 464820 h 922020"/>
              <a:gd name="connsiteX5" fmla="*/ 7698176 w 8155376"/>
              <a:gd name="connsiteY5" fmla="*/ 922020 h 922020"/>
              <a:gd name="connsiteX6" fmla="*/ 1976 w 8155376"/>
              <a:gd name="connsiteY6" fmla="*/ 922020 h 922020"/>
              <a:gd name="connsiteX7" fmla="*/ 138 w 8155376"/>
              <a:gd name="connsiteY7" fmla="*/ 161899 h 922020"/>
              <a:gd name="connsiteX0" fmla="*/ 138 w 8155376"/>
              <a:gd name="connsiteY0" fmla="*/ 157565 h 917686"/>
              <a:gd name="connsiteX1" fmla="*/ 6096184 w 8155376"/>
              <a:gd name="connsiteY1" fmla="*/ 157031 h 917686"/>
              <a:gd name="connsiteX2" fmla="*/ 6096184 w 8155376"/>
              <a:gd name="connsiteY2" fmla="*/ 0 h 917686"/>
              <a:gd name="connsiteX3" fmla="*/ 7698176 w 8155376"/>
              <a:gd name="connsiteY3" fmla="*/ 3286 h 917686"/>
              <a:gd name="connsiteX4" fmla="*/ 8155376 w 8155376"/>
              <a:gd name="connsiteY4" fmla="*/ 460486 h 917686"/>
              <a:gd name="connsiteX5" fmla="*/ 7698176 w 8155376"/>
              <a:gd name="connsiteY5" fmla="*/ 917686 h 917686"/>
              <a:gd name="connsiteX6" fmla="*/ 1976 w 8155376"/>
              <a:gd name="connsiteY6" fmla="*/ 917686 h 917686"/>
              <a:gd name="connsiteX7" fmla="*/ 138 w 8155376"/>
              <a:gd name="connsiteY7" fmla="*/ 157565 h 917686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6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2033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1003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4557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153745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154279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154279 h 914400"/>
              <a:gd name="connsiteX0" fmla="*/ 138 w 8155376"/>
              <a:gd name="connsiteY0" fmla="*/ 2321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32187 h 914400"/>
              <a:gd name="connsiteX0" fmla="*/ 138 w 8155376"/>
              <a:gd name="connsiteY0" fmla="*/ 228087 h 914400"/>
              <a:gd name="connsiteX1" fmla="*/ 6096184 w 8155376"/>
              <a:gd name="connsiteY1" fmla="*/ 231653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28087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28087 h 914400"/>
              <a:gd name="connsiteX0" fmla="*/ 138 w 8155376"/>
              <a:gd name="connsiteY0" fmla="*/ 207226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07226 h 914400"/>
              <a:gd name="connsiteX0" fmla="*/ 138 w 8155376"/>
              <a:gd name="connsiteY0" fmla="*/ 210703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0703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138 w 8155376"/>
              <a:gd name="connsiteY0" fmla="*/ 214179 h 914400"/>
              <a:gd name="connsiteX1" fmla="*/ 6096184 w 8155376"/>
              <a:gd name="connsiteY1" fmla="*/ 214269 h 914400"/>
              <a:gd name="connsiteX2" fmla="*/ 6096838 w 8155376"/>
              <a:gd name="connsiteY2" fmla="*/ 1047 h 914400"/>
              <a:gd name="connsiteX3" fmla="*/ 7698176 w 8155376"/>
              <a:gd name="connsiteY3" fmla="*/ 0 h 914400"/>
              <a:gd name="connsiteX4" fmla="*/ 8155376 w 8155376"/>
              <a:gd name="connsiteY4" fmla="*/ 457200 h 914400"/>
              <a:gd name="connsiteX5" fmla="*/ 7698176 w 8155376"/>
              <a:gd name="connsiteY5" fmla="*/ 914400 h 914400"/>
              <a:gd name="connsiteX6" fmla="*/ 1976 w 8155376"/>
              <a:gd name="connsiteY6" fmla="*/ 914400 h 914400"/>
              <a:gd name="connsiteX7" fmla="*/ 138 w 8155376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14179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14179 h 914400"/>
              <a:gd name="connsiteX0" fmla="*/ 575 w 8153400"/>
              <a:gd name="connsiteY0" fmla="*/ 207035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7035 h 914400"/>
              <a:gd name="connsiteX0" fmla="*/ 2769 w 8153400"/>
              <a:gd name="connsiteY0" fmla="*/ 209416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9416 h 914400"/>
              <a:gd name="connsiteX0" fmla="*/ 2769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2769 w 8153400"/>
              <a:gd name="connsiteY7" fmla="*/ 204654 h 914400"/>
              <a:gd name="connsiteX0" fmla="*/ 0 w 8155017"/>
              <a:gd name="connsiteY0" fmla="*/ 204654 h 914400"/>
              <a:gd name="connsiteX1" fmla="*/ 6095825 w 8155017"/>
              <a:gd name="connsiteY1" fmla="*/ 214269 h 914400"/>
              <a:gd name="connsiteX2" fmla="*/ 6096479 w 8155017"/>
              <a:gd name="connsiteY2" fmla="*/ 1047 h 914400"/>
              <a:gd name="connsiteX3" fmla="*/ 7697817 w 8155017"/>
              <a:gd name="connsiteY3" fmla="*/ 0 h 914400"/>
              <a:gd name="connsiteX4" fmla="*/ 8155017 w 8155017"/>
              <a:gd name="connsiteY4" fmla="*/ 457200 h 914400"/>
              <a:gd name="connsiteX5" fmla="*/ 7697817 w 8155017"/>
              <a:gd name="connsiteY5" fmla="*/ 914400 h 914400"/>
              <a:gd name="connsiteX6" fmla="*/ 1617 w 8155017"/>
              <a:gd name="connsiteY6" fmla="*/ 914400 h 914400"/>
              <a:gd name="connsiteX7" fmla="*/ 0 w 8155017"/>
              <a:gd name="connsiteY7" fmla="*/ 204654 h 914400"/>
              <a:gd name="connsiteX0" fmla="*/ 575 w 8153400"/>
              <a:gd name="connsiteY0" fmla="*/ 204654 h 914400"/>
              <a:gd name="connsiteX1" fmla="*/ 6094208 w 8153400"/>
              <a:gd name="connsiteY1" fmla="*/ 214269 h 914400"/>
              <a:gd name="connsiteX2" fmla="*/ 6094862 w 8153400"/>
              <a:gd name="connsiteY2" fmla="*/ 1047 h 914400"/>
              <a:gd name="connsiteX3" fmla="*/ 7696200 w 8153400"/>
              <a:gd name="connsiteY3" fmla="*/ 0 h 914400"/>
              <a:gd name="connsiteX4" fmla="*/ 8153400 w 8153400"/>
              <a:gd name="connsiteY4" fmla="*/ 457200 h 914400"/>
              <a:gd name="connsiteX5" fmla="*/ 7696200 w 8153400"/>
              <a:gd name="connsiteY5" fmla="*/ 914400 h 914400"/>
              <a:gd name="connsiteX6" fmla="*/ 0 w 8153400"/>
              <a:gd name="connsiteY6" fmla="*/ 914400 h 914400"/>
              <a:gd name="connsiteX7" fmla="*/ 575 w 8153400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4400 h 914400"/>
              <a:gd name="connsiteX7" fmla="*/ 0 w 8152825"/>
              <a:gd name="connsiteY7" fmla="*/ 204654 h 914400"/>
              <a:gd name="connsiteX0" fmla="*/ 0 w 8152825"/>
              <a:gd name="connsiteY0" fmla="*/ 204654 h 914400"/>
              <a:gd name="connsiteX1" fmla="*/ 6093633 w 8152825"/>
              <a:gd name="connsiteY1" fmla="*/ 214269 h 914400"/>
              <a:gd name="connsiteX2" fmla="*/ 6094287 w 8152825"/>
              <a:gd name="connsiteY2" fmla="*/ 1047 h 914400"/>
              <a:gd name="connsiteX3" fmla="*/ 7695625 w 8152825"/>
              <a:gd name="connsiteY3" fmla="*/ 0 h 914400"/>
              <a:gd name="connsiteX4" fmla="*/ 8152825 w 8152825"/>
              <a:gd name="connsiteY4" fmla="*/ 457200 h 914400"/>
              <a:gd name="connsiteX5" fmla="*/ 7695625 w 8152825"/>
              <a:gd name="connsiteY5" fmla="*/ 914400 h 914400"/>
              <a:gd name="connsiteX6" fmla="*/ 1617 w 8152825"/>
              <a:gd name="connsiteY6" fmla="*/ 912019 h 914400"/>
              <a:gd name="connsiteX7" fmla="*/ 0 w 8152825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04654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04654 h 914400"/>
              <a:gd name="connsiteX0" fmla="*/ 576 w 8153401"/>
              <a:gd name="connsiteY0" fmla="*/ 217533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7533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  <a:gd name="connsiteX0" fmla="*/ 576 w 8153401"/>
              <a:gd name="connsiteY0" fmla="*/ 214957 h 914400"/>
              <a:gd name="connsiteX1" fmla="*/ 6094209 w 8153401"/>
              <a:gd name="connsiteY1" fmla="*/ 214269 h 914400"/>
              <a:gd name="connsiteX2" fmla="*/ 6094863 w 8153401"/>
              <a:gd name="connsiteY2" fmla="*/ 1047 h 914400"/>
              <a:gd name="connsiteX3" fmla="*/ 7696201 w 8153401"/>
              <a:gd name="connsiteY3" fmla="*/ 0 h 914400"/>
              <a:gd name="connsiteX4" fmla="*/ 8153401 w 8153401"/>
              <a:gd name="connsiteY4" fmla="*/ 457200 h 914400"/>
              <a:gd name="connsiteX5" fmla="*/ 7696201 w 8153401"/>
              <a:gd name="connsiteY5" fmla="*/ 914400 h 914400"/>
              <a:gd name="connsiteX6" fmla="*/ 0 w 8153401"/>
              <a:gd name="connsiteY6" fmla="*/ 912019 h 914400"/>
              <a:gd name="connsiteX7" fmla="*/ 576 w 8153401"/>
              <a:gd name="connsiteY7" fmla="*/ 21495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1" h="914400">
                <a:moveTo>
                  <a:pt x="576" y="214957"/>
                </a:moveTo>
                <a:lnTo>
                  <a:pt x="6094209" y="214269"/>
                </a:lnTo>
                <a:cubicBezTo>
                  <a:pt x="6093667" y="163370"/>
                  <a:pt x="6095405" y="51946"/>
                  <a:pt x="6094863" y="1047"/>
                </a:cubicBezTo>
                <a:lnTo>
                  <a:pt x="7696201" y="0"/>
                </a:lnTo>
                <a:lnTo>
                  <a:pt x="8153401" y="457200"/>
                </a:lnTo>
                <a:lnTo>
                  <a:pt x="7696201" y="914400"/>
                </a:lnTo>
                <a:lnTo>
                  <a:pt x="0" y="912019"/>
                </a:lnTo>
                <a:cubicBezTo>
                  <a:pt x="874" y="661619"/>
                  <a:pt x="2114" y="213831"/>
                  <a:pt x="576" y="214957"/>
                </a:cubicBezTo>
                <a:close/>
              </a:path>
            </a:pathLst>
          </a:custGeom>
          <a:solidFill>
            <a:srgbClr val="0B3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Pro 45 Lt" pitchFamily="34" charset="0"/>
            </a:endParaRPr>
          </a:p>
        </p:txBody>
      </p:sp>
      <p:grpSp>
        <p:nvGrpSpPr>
          <p:cNvPr id="53" name="Icon"/>
          <p:cNvGrpSpPr/>
          <p:nvPr/>
        </p:nvGrpSpPr>
        <p:grpSpPr>
          <a:xfrm>
            <a:off x="8314103" y="257446"/>
            <a:ext cx="742950" cy="822960"/>
            <a:chOff x="7685531" y="228600"/>
            <a:chExt cx="685800" cy="685800"/>
          </a:xfrm>
        </p:grpSpPr>
        <p:sp>
          <p:nvSpPr>
            <p:cNvPr id="54" name="Icon Oval"/>
            <p:cNvSpPr/>
            <p:nvPr/>
          </p:nvSpPr>
          <p:spPr>
            <a:xfrm>
              <a:off x="7685531" y="228600"/>
              <a:ext cx="685800" cy="685800"/>
            </a:xfrm>
            <a:prstGeom prst="ellipse">
              <a:avLst/>
            </a:prstGeom>
            <a:solidFill>
              <a:srgbClr val="0B385D"/>
            </a:solidFill>
            <a:ln w="6350">
              <a:solidFill>
                <a:srgbClr val="26262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itchFamily="18" charset="0"/>
              </a:endParaRPr>
            </a:p>
          </p:txBody>
        </p:sp>
        <p:pic>
          <p:nvPicPr>
            <p:cNvPr id="55" name="Icon Pi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687" y="306858"/>
              <a:ext cx="471963" cy="495999"/>
            </a:xfrm>
            <a:prstGeom prst="rect">
              <a:avLst/>
            </a:prstGeom>
          </p:spPr>
        </p:pic>
      </p:grpSp>
      <p:sp>
        <p:nvSpPr>
          <p:cNvPr id="56" name="Title"/>
          <p:cNvSpPr>
            <a:spLocks noGrp="1"/>
          </p:cNvSpPr>
          <p:nvPr>
            <p:ph type="title"/>
          </p:nvPr>
        </p:nvSpPr>
        <p:spPr>
          <a:xfrm>
            <a:off x="1618476" y="411480"/>
            <a:ext cx="6669048" cy="768096"/>
          </a:xfrm>
        </p:spPr>
        <p:txBody>
          <a:bodyPr>
            <a:normAutofit/>
          </a:bodyPr>
          <a:lstStyle>
            <a:lvl1pPr>
              <a:defRPr sz="4550">
                <a:pattFill prst="pct5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Galaxie Polaris Condensed Mediu" pitchFamily="2" charset="0"/>
                <a:ea typeface="Galaxie Polaris Condensed Mediu" pitchFamily="2" charset="0"/>
                <a:cs typeface="Galaxie Polaris Condensed Mediu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grpSp>
        <p:nvGrpSpPr>
          <p:cNvPr id="2" name="Header"/>
          <p:cNvGrpSpPr/>
          <p:nvPr/>
        </p:nvGrpSpPr>
        <p:grpSpPr>
          <a:xfrm>
            <a:off x="74453" y="-8786"/>
            <a:ext cx="7002648" cy="369332"/>
            <a:chOff x="68726" y="-7322"/>
            <a:chExt cx="6463983" cy="307777"/>
          </a:xfrm>
        </p:grpSpPr>
        <p:grpSp>
          <p:nvGrpSpPr>
            <p:cNvPr id="43" name="Group 42"/>
            <p:cNvGrpSpPr/>
            <p:nvPr/>
          </p:nvGrpSpPr>
          <p:grpSpPr>
            <a:xfrm>
              <a:off x="1389404" y="33251"/>
              <a:ext cx="4095231" cy="228928"/>
              <a:chOff x="1389404" y="43781"/>
              <a:chExt cx="4095231" cy="228928"/>
            </a:xfrm>
          </p:grpSpPr>
          <p:cxnSp>
            <p:nvCxnSpPr>
              <p:cNvPr id="44" name="Straight Connector Gold"/>
              <p:cNvCxnSpPr/>
              <p:nvPr/>
            </p:nvCxnSpPr>
            <p:spPr>
              <a:xfrm flipV="1">
                <a:off x="1389404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Gold"/>
              <p:cNvCxnSpPr/>
              <p:nvPr/>
            </p:nvCxnSpPr>
            <p:spPr>
              <a:xfrm flipV="1">
                <a:off x="24522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Gold"/>
              <p:cNvCxnSpPr/>
              <p:nvPr/>
            </p:nvCxnSpPr>
            <p:spPr>
              <a:xfrm flipV="1">
                <a:off x="5484635" y="44109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Gold"/>
              <p:cNvCxnSpPr/>
              <p:nvPr/>
            </p:nvCxnSpPr>
            <p:spPr>
              <a:xfrm flipV="1">
                <a:off x="3366666" y="43781"/>
                <a:ext cx="0" cy="228600"/>
              </a:xfrm>
              <a:prstGeom prst="line">
                <a:avLst/>
              </a:prstGeom>
              <a:ln>
                <a:solidFill>
                  <a:srgbClr val="B090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Header 5"/>
            <p:cNvSpPr txBox="1"/>
            <p:nvPr/>
          </p:nvSpPr>
          <p:spPr>
            <a:xfrm>
              <a:off x="5613167" y="-7322"/>
              <a:ext cx="91954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Wrap-up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48" name="TextBox Header 4"/>
            <p:cNvSpPr txBox="1"/>
            <p:nvPr/>
          </p:nvSpPr>
          <p:spPr>
            <a:xfrm>
              <a:off x="3470308" y="-7322"/>
              <a:ext cx="195479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Current/Future</a:t>
              </a:r>
              <a:r>
                <a:rPr lang="en-US" baseline="0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 Work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  <p:sp>
          <p:nvSpPr>
            <p:cNvPr id="40" name="TextBox Header 3"/>
            <p:cNvSpPr txBox="1"/>
            <p:nvPr/>
          </p:nvSpPr>
          <p:spPr>
            <a:xfrm>
              <a:off x="2584793" y="-7322"/>
              <a:ext cx="66763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Fraud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41" name="TextBox Header 2"/>
            <p:cNvSpPr txBox="1"/>
            <p:nvPr/>
          </p:nvSpPr>
          <p:spPr>
            <a:xfrm>
              <a:off x="1502828" y="-7322"/>
              <a:ext cx="8807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Medium" pitchFamily="2" charset="0"/>
                  <a:ea typeface="Galaxie Polaris Condensed Medium" pitchFamily="2" charset="0"/>
                  <a:cs typeface="Galaxie Polaris Condensed Medium" pitchFamily="2" charset="0"/>
                </a:rPr>
                <a:t>Ecology</a:t>
              </a:r>
              <a:endParaRPr lang="en-US" dirty="0">
                <a:solidFill>
                  <a:srgbClr val="DEB406"/>
                </a:solidFill>
                <a:latin typeface="Galaxie Polaris Condensed Medium" pitchFamily="2" charset="0"/>
                <a:ea typeface="Galaxie Polaris Condensed Medium" pitchFamily="2" charset="0"/>
                <a:cs typeface="Galaxie Polaris Condensed Medium" pitchFamily="2" charset="0"/>
              </a:endParaRPr>
            </a:p>
          </p:txBody>
        </p:sp>
        <p:sp>
          <p:nvSpPr>
            <p:cNvPr id="42" name="TextBox Header 1"/>
            <p:cNvSpPr txBox="1"/>
            <p:nvPr/>
          </p:nvSpPr>
          <p:spPr>
            <a:xfrm>
              <a:off x="68726" y="-7322"/>
              <a:ext cx="12240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DEB406"/>
                  </a:solidFill>
                  <a:latin typeface="Galaxie Polaris Condensed Book" pitchFamily="2" charset="0"/>
                  <a:ea typeface="Galaxie Polaris Condensed Book" pitchFamily="2" charset="0"/>
                  <a:cs typeface="Galaxie Polaris Condensed Book" pitchFamily="2" charset="0"/>
                </a:rPr>
                <a:t>Introduction</a:t>
              </a:r>
              <a:endParaRPr lang="en-US" dirty="0">
                <a:solidFill>
                  <a:srgbClr val="DEB406"/>
                </a:solidFill>
                <a:latin typeface="Galaxie Polaris Condensed Book" pitchFamily="2" charset="0"/>
                <a:ea typeface="Galaxie Polaris Condensed Book" pitchFamily="2" charset="0"/>
                <a:cs typeface="Galaxie Polaris Condensed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05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HelveticaNeueLT Pro 45 Lt" pitchFamily="34" charset="0"/>
              </a:defRPr>
            </a:lvl1pPr>
          </a:lstStyle>
          <a:p>
            <a:fld id="{C585E99E-B9C7-0D46-99F6-27CA4A312174}" type="datetime1">
              <a:rPr lang="en-US" smtClean="0"/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HelveticaNeueLT Pro 45 L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HelveticaNeueLT Pro 45 Lt" pitchFamily="34" charset="0"/>
              </a:defRPr>
            </a:lvl1pPr>
          </a:lstStyle>
          <a:p>
            <a:fld id="{26A36D0D-BFA1-49DB-8BE2-3A5A63042E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53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HelveticaNeueLT Pro 45 Lt" pitchFamily="34" charset="0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312" y="13716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3200" b="1" dirty="0" err="1" smtClean="0"/>
              <a:t>CoupledLP</a:t>
            </a:r>
            <a:r>
              <a:rPr lang="en-US" altLang="zh-CN" sz="3200" b="1" dirty="0" smtClean="0"/>
              <a:t>: Link Prediction in Coupled Networks</a:t>
            </a:r>
            <a:endParaRPr lang="en-US" altLang="zh-CN" sz="2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95600"/>
            <a:ext cx="9906000" cy="83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u="sng" dirty="0" err="1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Yuxiao</a:t>
            </a:r>
            <a:r>
              <a:rPr lang="en-US" altLang="zh-CN" sz="2400" u="sng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 Dong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, Jing Zhang, </a:t>
            </a:r>
            <a:r>
              <a:rPr lang="en-US" altLang="zh-CN" sz="2400" dirty="0" err="1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Jie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 Tang, </a:t>
            </a:r>
            <a:r>
              <a:rPr lang="en-US" altLang="zh-CN" sz="2400" dirty="0" err="1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Nitesh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 V. Chawla, Bai Wang</a:t>
            </a:r>
            <a:endParaRPr lang="en-US" altLang="zh-CN" sz="2400" baseline="30000" dirty="0" smtClean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7002" y="583853"/>
            <a:ext cx="296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@DAPG</a:t>
            </a:r>
            <a:r>
              <a:rPr lang="zh-CN" altLang="en-US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24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Logo - iCeNSA - Inver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89032"/>
            <a:ext cx="2667000" cy="859368"/>
          </a:xfrm>
          <a:prstGeom prst="rect">
            <a:avLst/>
          </a:prstGeom>
        </p:spPr>
      </p:pic>
      <p:pic>
        <p:nvPicPr>
          <p:cNvPr id="13" name="Picture 12" descr="E:\Dropbox\proposals\dial_thesis_b2014\resources\Logos\notre_dame_mark\PNG\ND_mark_gold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71" y="5448400"/>
            <a:ext cx="3376329" cy="7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me Text"/>
          <p:cNvSpPr/>
          <p:nvPr/>
        </p:nvSpPr>
        <p:spPr>
          <a:xfrm>
            <a:off x="0" y="396240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Galaxie Polaris Condensed Mediu" pitchFamily="2" charset="0"/>
                <a:cs typeface="Times New Roman" pitchFamily="18" charset="0"/>
              </a:rPr>
              <a:t>Interdisciplinary Center for Network Science and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Galaxie Polaris Condensed Mediu" pitchFamily="2" charset="0"/>
                <a:cs typeface="Times New Roman" pitchFamily="18" charset="0"/>
              </a:rPr>
              <a:t>Applications (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Galaxie Polaris Condensed Mediu" pitchFamily="2" charset="0"/>
                <a:cs typeface="Times New Roman" pitchFamily="18" charset="0"/>
              </a:rPr>
              <a:t>iCeNSA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Galaxie Polaris Condensed Mediu" pitchFamily="2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Galaxie Polaris Condensed Mediu" pitchFamily="2" charset="0"/>
                <a:cs typeface="Times New Roman" pitchFamily="18" charset="0"/>
              </a:rPr>
              <a:t>Department of Computer Science and Engineering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ea typeface="Galaxie Polaris Condensed Mediu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66883"/>
      </p:ext>
    </p:extLst>
  </p:cSld>
  <p:clrMapOvr>
    <a:masterClrMapping/>
  </p:clrMapOvr>
  <p:transition advTm="213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7443" y="6327377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Y. Dong, J. Tang, S. Wu, J.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Tian</a:t>
            </a:r>
            <a:r>
              <a:rPr lang="en-US" altLang="zh-CN" sz="1000" dirty="0" smtClean="0">
                <a:latin typeface="Times New Roman"/>
                <a:cs typeface="Times New Roman"/>
              </a:rPr>
              <a:t>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 smtClean="0">
                <a:latin typeface="Times New Roman"/>
                <a:cs typeface="Times New Roman"/>
              </a:rPr>
              <a:t>. J.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Rao</a:t>
            </a:r>
            <a:r>
              <a:rPr lang="en-US" altLang="zh-CN" sz="1000" dirty="0" smtClean="0">
                <a:latin typeface="Times New Roman"/>
                <a:cs typeface="Times New Roman"/>
              </a:rPr>
              <a:t>, H. Cao. Link Prediction and Recommendation across Heterogeneous 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ICDM’12</a:t>
            </a: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J. Tang, T. Lou, J. Kleinberg, S. Wu. Transfer Link Prediction across Heterogeneous 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TOIS 2015.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462687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848600" y="2362200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stCxn id="94" idx="1"/>
            <a:endCxn id="122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7" idx="1"/>
            <a:endCxn id="117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5" idx="1"/>
            <a:endCxn id="117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5" idx="1"/>
            <a:endCxn id="122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2" idx="1"/>
            <a:endCxn id="121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1" idx="1"/>
            <a:endCxn id="120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0" idx="1"/>
            <a:endCxn id="118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8" idx="1"/>
            <a:endCxn id="118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6" idx="6"/>
            <a:endCxn id="96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1" idx="1"/>
            <a:endCxn id="119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2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1"/>
            <a:endCxn id="121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8" idx="1"/>
            <a:endCxn id="119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9" idx="1"/>
            <a:endCxn id="117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6" idx="1"/>
            <a:endCxn id="115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c 109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038600" y="1912845"/>
            <a:ext cx="1981200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5024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43800" y="1912892"/>
            <a:ext cx="1734300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919828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6629400" y="30480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324771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itle 1"/>
          <p:cNvSpPr txBox="1">
            <a:spLocks/>
          </p:cNvSpPr>
          <p:nvPr/>
        </p:nvSpPr>
        <p:spPr>
          <a:xfrm>
            <a:off x="0" y="12699"/>
            <a:ext cx="9906000" cy="96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Traditional / Heterogeneous /</a:t>
            </a:r>
            <a:r>
              <a:rPr lang="en-US" altLang="zh-CN" sz="2800" b="1" dirty="0" smtClean="0">
                <a:ea typeface="黑体" pitchFamily="49" charset="-122"/>
              </a:rPr>
              <a:t> Transfer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/ Cross-Domain / Anchor</a:t>
            </a:r>
            <a:r>
              <a:rPr lang="zh-CN" altLang="en-US" sz="2800" b="1" dirty="0" smtClean="0">
                <a:ea typeface="黑体" pitchFamily="49" charset="-122"/>
              </a:rPr>
              <a:t> </a:t>
            </a:r>
            <a:r>
              <a:rPr lang="en-US" sz="2800" b="1" dirty="0" smtClean="0">
                <a:ea typeface="黑体" pitchFamily="49" charset="-122"/>
              </a:rPr>
              <a:t>Link Prediction</a:t>
            </a:r>
            <a:endParaRPr lang="en-US" sz="28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45198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73419" y="6439773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J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Tang,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Wu,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J.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Sun,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Su.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Cross-Domain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Collaboration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Recommendation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KDD’12.</a:t>
            </a:r>
            <a:r>
              <a:rPr lang="zh-CN" altLang="en-US" sz="1000" b="1" dirty="0" smtClean="0">
                <a:latin typeface="Times New Roman"/>
                <a:cs typeface="Times New Roman"/>
              </a:rPr>
              <a:t> 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72400" y="2312703"/>
            <a:ext cx="1392510" cy="21207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57800" y="2324813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stCxn id="94" idx="1"/>
            <a:endCxn id="122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7" idx="1"/>
            <a:endCxn id="117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5" idx="1"/>
            <a:endCxn id="117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5" idx="1"/>
            <a:endCxn id="122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2" idx="1"/>
            <a:endCxn id="121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1" idx="1"/>
            <a:endCxn id="120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0" idx="1"/>
            <a:endCxn id="118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8" idx="1"/>
            <a:endCxn id="118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6" idx="6"/>
            <a:endCxn id="96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1" idx="1"/>
            <a:endCxn id="119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2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1"/>
            <a:endCxn id="121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8" idx="1"/>
            <a:endCxn id="119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9" idx="1"/>
            <a:endCxn id="117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6" idx="1"/>
            <a:endCxn id="115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c 109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919828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5264418" y="1918821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0" y="12699"/>
            <a:ext cx="9906000" cy="96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Traditional / Heterogeneous / Transfer / </a:t>
            </a:r>
            <a:r>
              <a:rPr lang="en-US" altLang="zh-CN" sz="2800" b="1" dirty="0" smtClean="0">
                <a:ea typeface="黑体" pitchFamily="49" charset="-122"/>
              </a:rPr>
              <a:t>Cross-Domain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/ Anchor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 </a:t>
            </a:r>
            <a:r>
              <a:rPr lang="en-US" sz="2800" b="1" dirty="0" smtClean="0">
                <a:ea typeface="黑体" pitchFamily="49" charset="-122"/>
              </a:rPr>
              <a:t>Link Prediction</a:t>
            </a:r>
            <a:endParaRPr lang="en-US" sz="28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694693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57200" y="6324600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X. </a:t>
            </a:r>
            <a:r>
              <a:rPr lang="en-US" altLang="zh-CN" sz="1000" dirty="0">
                <a:latin typeface="Times New Roman"/>
                <a:cs typeface="Times New Roman"/>
              </a:rPr>
              <a:t>Kong,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Zhang,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P. S. Yu. Inferring </a:t>
            </a:r>
            <a:r>
              <a:rPr lang="en-US" altLang="zh-CN" sz="1000" dirty="0">
                <a:latin typeface="Times New Roman"/>
                <a:cs typeface="Times New Roman"/>
              </a:rPr>
              <a:t>anchor links across multiple heterogeneous social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CIKM’13.</a:t>
            </a:r>
            <a:endParaRPr lang="en-US" altLang="zh-CN" sz="1000" b="1" dirty="0">
              <a:latin typeface="Times New Roman"/>
              <a:cs typeface="Times New Roman"/>
            </a:endParaRP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Y. </a:t>
            </a:r>
            <a:r>
              <a:rPr lang="en-US" altLang="zh-CN" sz="1000" dirty="0">
                <a:latin typeface="Times New Roman"/>
                <a:cs typeface="Times New Roman"/>
              </a:rPr>
              <a:t>Zhang,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Tang,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Z. </a:t>
            </a:r>
            <a:r>
              <a:rPr lang="en-US" altLang="zh-CN" sz="1000" dirty="0">
                <a:latin typeface="Times New Roman"/>
                <a:cs typeface="Times New Roman"/>
              </a:rPr>
              <a:t>Yang,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Pei, and </a:t>
            </a:r>
            <a:r>
              <a:rPr lang="en-US" altLang="zh-CN" sz="1000" dirty="0" smtClean="0">
                <a:latin typeface="Times New Roman"/>
                <a:cs typeface="Times New Roman"/>
              </a:rPr>
              <a:t>P. S. </a:t>
            </a:r>
            <a:r>
              <a:rPr lang="en-US" altLang="zh-CN" sz="1000" dirty="0">
                <a:latin typeface="Times New Roman"/>
                <a:cs typeface="Times New Roman"/>
              </a:rPr>
              <a:t>Yu. COSNET: Connecting Heterogeneous Social Networks with Local and Global </a:t>
            </a:r>
            <a:r>
              <a:rPr lang="en-US" altLang="zh-CN" sz="1000" dirty="0" smtClean="0">
                <a:latin typeface="Times New Roman"/>
                <a:cs typeface="Times New Roman"/>
              </a:rPr>
              <a:t>Consistency.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KDD’15.</a:t>
            </a:r>
          </a:p>
          <a:p>
            <a:pPr marL="228600" indent="-228600">
              <a:buAutoNum type="arabicPeriod"/>
            </a:pPr>
            <a:endParaRPr lang="en-US" altLang="zh-CN" sz="1000" dirty="0" smtClean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72400" y="2312703"/>
            <a:ext cx="1392510" cy="21207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6" idx="1"/>
              <a:endCxn id="226" idx="6"/>
            </p:cNvCxnSpPr>
            <p:nvPr/>
          </p:nvCxnSpPr>
          <p:spPr>
            <a:xfrm flipH="1" flipV="1">
              <a:off x="5372156" y="3901362"/>
              <a:ext cx="1118030" cy="994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1" idx="1"/>
              <a:endCxn id="222" idx="6"/>
            </p:cNvCxnSpPr>
            <p:nvPr/>
          </p:nvCxnSpPr>
          <p:spPr>
            <a:xfrm flipH="1">
              <a:off x="5378141" y="2475850"/>
              <a:ext cx="1112045" cy="995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57800" y="2324813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A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772400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Self-linkage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5493018" y="1918821"/>
            <a:ext cx="98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B network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171" name="Straight Connector 170"/>
          <p:cNvCxnSpPr>
            <a:stCxn id="282" idx="1"/>
            <a:endCxn id="310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85" idx="1"/>
            <a:endCxn id="305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283" idx="1"/>
            <a:endCxn id="305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83" idx="1"/>
            <a:endCxn id="310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90" idx="1"/>
            <a:endCxn id="309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89" idx="1"/>
            <a:endCxn id="308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88" idx="1"/>
            <a:endCxn id="306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86" idx="1"/>
            <a:endCxn id="306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304" idx="6"/>
            <a:endCxn id="284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89" idx="1"/>
            <a:endCxn id="307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90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88" idx="1"/>
            <a:endCxn id="309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86" idx="1"/>
            <a:endCxn id="307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87" idx="1"/>
            <a:endCxn id="305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284" idx="1"/>
            <a:endCxn id="303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Arc 265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Arc 266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Arc 267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Arc 268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Arc 269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c 270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Arc 271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c 272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c 273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Arc 274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Arc 275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Arc 276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c 277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c 278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c 279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Arc 280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4" name="Rectangle 283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7" name="Rectangle 286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Arc 290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Arc 291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Arc 292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Arc 294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Arc 295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Arc 296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Arc 297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Arc 298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Arc 299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Arc 300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Arc 301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itle 1"/>
          <p:cNvSpPr txBox="1">
            <a:spLocks/>
          </p:cNvSpPr>
          <p:nvPr/>
        </p:nvSpPr>
        <p:spPr>
          <a:xfrm>
            <a:off x="0" y="12699"/>
            <a:ext cx="9906000" cy="96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Traditional / Heterogeneous / Transfer / Cross-Domain /</a:t>
            </a:r>
            <a:r>
              <a:rPr lang="en-US" altLang="zh-CN" sz="2800" b="1" dirty="0" smtClean="0">
                <a:ea typeface="黑体" pitchFamily="49" charset="-122"/>
              </a:rPr>
              <a:t> Anchor</a:t>
            </a:r>
            <a:r>
              <a:rPr lang="zh-CN" altLang="en-US" sz="2800" b="1" dirty="0" smtClean="0">
                <a:ea typeface="黑体" pitchFamily="49" charset="-122"/>
              </a:rPr>
              <a:t> </a:t>
            </a:r>
            <a:r>
              <a:rPr lang="en-US" sz="2800" b="1" dirty="0" smtClean="0">
                <a:ea typeface="黑体" pitchFamily="49" charset="-122"/>
              </a:rPr>
              <a:t>Link Prediction</a:t>
            </a:r>
            <a:endParaRPr lang="en-US" sz="28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718174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15525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Challenges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05400" y="2362200"/>
            <a:ext cx="1295400" cy="2044518"/>
            <a:chOff x="5105400" y="2362200"/>
            <a:chExt cx="1295400" cy="2044518"/>
          </a:xfrm>
        </p:grpSpPr>
        <p:sp>
          <p:nvSpPr>
            <p:cNvPr id="222" name="Oval 221"/>
            <p:cNvSpPr/>
            <p:nvPr/>
          </p:nvSpPr>
          <p:spPr>
            <a:xfrm>
              <a:off x="5122290" y="2567412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143233" y="2857297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05400" y="3082742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16013" y="3396180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117944" y="3685795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45567" y="3971079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145567" y="4195715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48927" y="2363631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155940" y="2362200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155940" y="2607065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155940" y="2879271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940" y="3112222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155113" y="334880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113" y="3578861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155940" y="381187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51927" y="4040272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51100" y="4262014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12579" y="2434552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42114" y="3184574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42114" y="2679417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12579" y="2450109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09219" y="4282193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09219" y="4057557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42114" y="3516051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42114" y="3421158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06885" y="2943775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44045" y="3805667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44045" y="4057557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09219" y="3884227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44045" y="3421158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42114" y="3214588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48390" y="2687283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2356324"/>
            <a:ext cx="1179785" cy="2063276"/>
            <a:chOff x="7944605" y="1840579"/>
            <a:chExt cx="1745949" cy="2637120"/>
          </a:xfrm>
        </p:grpSpPr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 rot="20665511">
            <a:off x="6950302" y="2791201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 rot="20665511">
            <a:off x="3668558" y="2500283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 rot="20665511">
            <a:off x="4212532" y="3489772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505573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 Framework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6629400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1. Implicit Target Network Construction</a:t>
            </a:r>
          </a:p>
          <a:p>
            <a:pPr marL="1257300" lvl="2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2. Coupled Factor Graph Model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Asymmetry 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Heterogeneity</a:t>
            </a:r>
          </a:p>
          <a:p>
            <a:pPr lvl="1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094134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 Framework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2362200"/>
            <a:ext cx="1295400" cy="2044518"/>
            <a:chOff x="5105400" y="2362200"/>
            <a:chExt cx="1295400" cy="2044518"/>
          </a:xfrm>
        </p:grpSpPr>
        <p:sp>
          <p:nvSpPr>
            <p:cNvPr id="222" name="Oval 221"/>
            <p:cNvSpPr/>
            <p:nvPr/>
          </p:nvSpPr>
          <p:spPr>
            <a:xfrm>
              <a:off x="5122290" y="2567412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143233" y="2857297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05400" y="3082742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16013" y="3396180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117944" y="3685795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45567" y="3971079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145567" y="4195715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48927" y="2363631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155940" y="2362200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155940" y="2607065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155940" y="2879271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940" y="3112222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155113" y="334880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113" y="3578861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155940" y="381187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51927" y="4040272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51100" y="4262014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12579" y="2434552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42114" y="3184574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42114" y="2679417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12579" y="2450109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09219" y="4282193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09219" y="4057557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42114" y="3516051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42114" y="3421158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06885" y="2943775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44045" y="3805667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44045" y="4057557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09219" y="3884227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44045" y="3421158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42114" y="3214588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48390" y="2687283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888015" y="2963216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662496" y="4193934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368149" y="3663546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8742311" y="2595961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1" name="Rectangle 170"/>
          <p:cNvSpPr/>
          <p:nvPr/>
        </p:nvSpPr>
        <p:spPr>
          <a:xfrm>
            <a:off x="8252527" y="2356324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925596" y="3536441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8383709" y="3052079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9" name="Rectangle 178"/>
          <p:cNvSpPr/>
          <p:nvPr/>
        </p:nvSpPr>
        <p:spPr>
          <a:xfrm>
            <a:off x="8033469" y="4263349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8818639" y="3484180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96200" y="2743200"/>
            <a:ext cx="1828800" cy="1800999"/>
            <a:chOff x="7696200" y="2743200"/>
            <a:chExt cx="1828800" cy="1800999"/>
          </a:xfrm>
        </p:grpSpPr>
        <p:cxnSp>
          <p:nvCxnSpPr>
            <p:cNvPr id="145" name="Straight Connector 144"/>
            <p:cNvCxnSpPr>
              <a:stCxn id="167" idx="1"/>
              <a:endCxn id="179" idx="3"/>
            </p:cNvCxnSpPr>
            <p:nvPr/>
          </p:nvCxnSpPr>
          <p:spPr>
            <a:xfrm flipH="1">
              <a:off x="8282629" y="4272059"/>
              <a:ext cx="379866" cy="6941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73" idx="2"/>
              <a:endCxn id="179" idx="0"/>
            </p:cNvCxnSpPr>
            <p:nvPr/>
          </p:nvCxnSpPr>
          <p:spPr>
            <a:xfrm>
              <a:off x="8050176" y="3692693"/>
              <a:ext cx="107873" cy="57065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80" idx="0"/>
              <a:endCxn id="170" idx="2"/>
            </p:cNvCxnSpPr>
            <p:nvPr/>
          </p:nvCxnSpPr>
          <p:spPr>
            <a:xfrm flipH="1" flipV="1">
              <a:off x="8866891" y="2752212"/>
              <a:ext cx="76328" cy="7319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75" idx="1"/>
              <a:endCxn id="165" idx="3"/>
            </p:cNvCxnSpPr>
            <p:nvPr/>
          </p:nvCxnSpPr>
          <p:spPr>
            <a:xfrm flipH="1" flipV="1">
              <a:off x="8137176" y="3041342"/>
              <a:ext cx="246533" cy="88862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839200" y="2971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99%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696200" y="3886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80%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382000" y="4267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75%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53400" y="2743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87%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6727132" y="5295088"/>
            <a:ext cx="3102668" cy="64851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30B0FF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Implicit </a:t>
            </a:r>
            <a:r>
              <a:rPr lang="en-US" b="1" dirty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Target Network </a:t>
            </a:r>
            <a:r>
              <a:rPr lang="en-US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Construction</a:t>
            </a:r>
            <a:endParaRPr lang="en-US" b="1" dirty="0">
              <a:solidFill>
                <a:srgbClr val="30B0FF"/>
              </a:solidFill>
              <a:latin typeface="Verdana" pitchFamily="34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153" name="Rectangle 6"/>
          <p:cNvSpPr>
            <a:spLocks noChangeArrowheads="1"/>
          </p:cNvSpPr>
          <p:nvPr/>
        </p:nvSpPr>
        <p:spPr bwMode="auto">
          <a:xfrm>
            <a:off x="6941267" y="1060154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57200" y="6400800"/>
            <a:ext cx="975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/>
                <a:cs typeface="Times New Roman"/>
              </a:rPr>
              <a:t>1. V</a:t>
            </a:r>
            <a:r>
              <a:rPr lang="en-US" sz="1000" dirty="0">
                <a:latin typeface="Times New Roman"/>
                <a:cs typeface="Times New Roman"/>
              </a:rPr>
              <a:t>. Leroy, B. B. </a:t>
            </a:r>
            <a:r>
              <a:rPr lang="en-US" sz="1000" dirty="0" err="1">
                <a:latin typeface="Times New Roman"/>
                <a:cs typeface="Times New Roman"/>
              </a:rPr>
              <a:t>Cambazoglu</a:t>
            </a:r>
            <a:r>
              <a:rPr lang="en-US" sz="1000" dirty="0">
                <a:latin typeface="Times New Roman"/>
                <a:cs typeface="Times New Roman"/>
              </a:rPr>
              <a:t>, and F. </a:t>
            </a:r>
            <a:r>
              <a:rPr lang="en-US" sz="1000" dirty="0" err="1">
                <a:latin typeface="Times New Roman"/>
                <a:cs typeface="Times New Roman"/>
              </a:rPr>
              <a:t>Bonchi</a:t>
            </a:r>
            <a:r>
              <a:rPr lang="en-US" sz="1000" dirty="0">
                <a:latin typeface="Times New Roman"/>
                <a:cs typeface="Times New Roman"/>
              </a:rPr>
              <a:t>. Cold start link prediction. In </a:t>
            </a:r>
            <a:r>
              <a:rPr lang="en-US" sz="1000" b="1" dirty="0">
                <a:latin typeface="Times New Roman"/>
                <a:cs typeface="Times New Roman"/>
              </a:rPr>
              <a:t>KDD ’10.</a:t>
            </a:r>
          </a:p>
        </p:txBody>
      </p:sp>
    </p:spTree>
    <p:extLst>
      <p:ext uri="{BB962C8B-B14F-4D97-AF65-F5344CB8AC3E}">
        <p14:creationId xmlns:p14="http://schemas.microsoft.com/office/powerpoint/2010/main" val="3653520929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Implicit Target Network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5" name="Picture 4" descr="direct_prop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9135"/>
            <a:ext cx="1485900" cy="1930400"/>
          </a:xfrm>
          <a:prstGeom prst="rect">
            <a:avLst/>
          </a:prstGeom>
        </p:spPr>
      </p:pic>
      <p:pic>
        <p:nvPicPr>
          <p:cNvPr id="6" name="Picture 5" descr="cocitation_pro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29135"/>
            <a:ext cx="1473200" cy="1892300"/>
          </a:xfrm>
          <a:prstGeom prst="rect">
            <a:avLst/>
          </a:prstGeom>
        </p:spPr>
      </p:pic>
      <p:pic>
        <p:nvPicPr>
          <p:cNvPr id="7" name="Picture 6" descr="coupling_prop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9135"/>
            <a:ext cx="1485900" cy="1917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3831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/>
                <a:cs typeface="Times New Roman"/>
              </a:rPr>
              <a:t>1. R</a:t>
            </a:r>
            <a:r>
              <a:rPr lang="en-US" sz="1000" dirty="0">
                <a:latin typeface="Times New Roman"/>
                <a:cs typeface="Times New Roman"/>
              </a:rPr>
              <a:t>. </a:t>
            </a:r>
            <a:r>
              <a:rPr lang="en-US" sz="1000" dirty="0" err="1">
                <a:latin typeface="Times New Roman"/>
                <a:cs typeface="Times New Roman"/>
              </a:rPr>
              <a:t>Guha</a:t>
            </a:r>
            <a:r>
              <a:rPr lang="en-US" sz="1000" dirty="0">
                <a:latin typeface="Times New Roman"/>
                <a:cs typeface="Times New Roman"/>
              </a:rPr>
              <a:t>, R. Kumar, P. </a:t>
            </a:r>
            <a:r>
              <a:rPr lang="en-US" sz="1000" dirty="0" err="1">
                <a:latin typeface="Times New Roman"/>
                <a:cs typeface="Times New Roman"/>
              </a:rPr>
              <a:t>Raghavan</a:t>
            </a:r>
            <a:r>
              <a:rPr lang="en-US" sz="1000" dirty="0">
                <a:latin typeface="Times New Roman"/>
                <a:cs typeface="Times New Roman"/>
              </a:rPr>
              <a:t>, and A. Tomkins. Propagation of trust and distrust. In </a:t>
            </a:r>
            <a:r>
              <a:rPr lang="en-US" sz="1000" b="1" dirty="0">
                <a:latin typeface="Times New Roman"/>
                <a:cs typeface="Times New Roman"/>
              </a:rPr>
              <a:t>WWW ’04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Atomic Propagations for constructing an implicit target network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Direct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5720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Coupling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342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Co-citation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56455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MM</a:t>
            </a:r>
            <a:endParaRPr lang="en-US" sz="16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5675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MM</a:t>
            </a:r>
            <a:r>
              <a:rPr lang="en-US" sz="1600" i="1" baseline="300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T</a:t>
            </a:r>
            <a:endParaRPr lang="en-US" sz="1600" i="1" baseline="300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5675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i="1" baseline="300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T</a:t>
            </a:r>
            <a:r>
              <a:rPr lang="en-US" sz="1600" i="1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endParaRPr lang="en-US" sz="1600" i="1" baseline="300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491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</a:t>
            </a:r>
            <a:endParaRPr lang="en-US" sz="24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491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</a:t>
            </a:r>
            <a:endParaRPr lang="en-US" sz="24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4567535"/>
            <a:ext cx="5867400" cy="3810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top</a:t>
            </a:r>
            <a:r>
              <a:rPr lang="zh-CN" altLang="en-US" b="1" dirty="0" smtClean="0">
                <a:latin typeface="Times New Roman"/>
                <a:cs typeface="Times New Roman"/>
              </a:rPr>
              <a:t> </a:t>
            </a:r>
            <a:r>
              <a:rPr lang="en-US" altLang="zh-CN" b="1" i="1" dirty="0" smtClean="0">
                <a:latin typeface="Times New Roman"/>
                <a:cs typeface="Times New Roman"/>
              </a:rPr>
              <a:t>z</a:t>
            </a:r>
            <a:r>
              <a:rPr lang="en-US" altLang="zh-CN" b="1" dirty="0" smtClean="0">
                <a:latin typeface="Times New Roman"/>
                <a:cs typeface="Times New Roman"/>
              </a:rPr>
              <a:t>%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696597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0" grpId="0"/>
      <p:bldP spid="161" grpId="0"/>
      <p:bldP spid="11" grpId="0"/>
      <p:bldP spid="12" grpId="0"/>
      <p:bldP spid="13" grpId="0"/>
      <p:bldP spid="15" grpId="0"/>
      <p:bldP spid="16" grpId="0"/>
      <p:bldP spid="1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 Framework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00" y="2362200"/>
            <a:ext cx="1295400" cy="2044518"/>
            <a:chOff x="5105400" y="2362200"/>
            <a:chExt cx="1295400" cy="2044518"/>
          </a:xfrm>
        </p:grpSpPr>
        <p:sp>
          <p:nvSpPr>
            <p:cNvPr id="222" name="Oval 221"/>
            <p:cNvSpPr/>
            <p:nvPr/>
          </p:nvSpPr>
          <p:spPr>
            <a:xfrm>
              <a:off x="5122290" y="2567412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143233" y="2857297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05400" y="3082742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16013" y="3396180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117944" y="3685795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45567" y="3971079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145567" y="4195715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48927" y="2363631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155940" y="2362200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155940" y="2607065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155940" y="2879271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940" y="3112222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155113" y="334880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113" y="3578861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155940" y="381187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51927" y="4040272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51100" y="4262014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12579" y="2434552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42114" y="3184574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42114" y="2679417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12579" y="2450109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09219" y="4282193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09219" y="4057557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42114" y="3516051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42114" y="3421158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06885" y="2943775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44045" y="3805667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44045" y="4057557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09219" y="3884227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44045" y="3421158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42114" y="3214588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48390" y="2687283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888015" y="2356324"/>
            <a:ext cx="1179785" cy="2063276"/>
            <a:chOff x="7944605" y="1840579"/>
            <a:chExt cx="1745949" cy="2637120"/>
          </a:xfrm>
        </p:grpSpPr>
        <p:cxnSp>
          <p:nvCxnSpPr>
            <p:cNvPr id="145" name="Straight Connector 144"/>
            <p:cNvCxnSpPr>
              <a:stCxn id="167" idx="1"/>
              <a:endCxn id="179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73" idx="2"/>
              <a:endCxn id="179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80" idx="0"/>
              <a:endCxn id="170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75" idx="1"/>
              <a:endCxn id="165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39200" y="2971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99%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696200" y="3886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80%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382000" y="4267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75%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153400" y="2743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87%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3886200" y="5364034"/>
            <a:ext cx="3962400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30B0FF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Coupled Factor Graph</a:t>
            </a:r>
            <a:endParaRPr lang="en-US" sz="2400" b="1" dirty="0">
              <a:solidFill>
                <a:srgbClr val="30B0FF"/>
              </a:solidFill>
              <a:latin typeface="Verdana" pitchFamily="34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187" name="Rectangle 6"/>
          <p:cNvSpPr>
            <a:spLocks noChangeArrowheads="1"/>
          </p:cNvSpPr>
          <p:nvPr/>
        </p:nvSpPr>
        <p:spPr bwMode="auto">
          <a:xfrm>
            <a:off x="3276600" y="1060154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4" name="Rectangle 6"/>
          <p:cNvSpPr>
            <a:spLocks noChangeArrowheads="1"/>
          </p:cNvSpPr>
          <p:nvPr/>
        </p:nvSpPr>
        <p:spPr bwMode="auto">
          <a:xfrm>
            <a:off x="5791200" y="1060154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7468885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33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ea typeface="黑体" pitchFamily="49" charset="-122"/>
              </a:rPr>
              <a:t>Basic Idea</a:t>
            </a:r>
            <a:endParaRPr lang="zh-CN" altLang="en-US" sz="4000" b="1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5400" y="2438400"/>
            <a:ext cx="3021013" cy="2209799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cxnSp>
        <p:nvCxnSpPr>
          <p:cNvPr id="10" name="直接连接符 9"/>
          <p:cNvCxnSpPr>
            <a:stCxn id="54" idx="1"/>
          </p:cNvCxnSpPr>
          <p:nvPr/>
        </p:nvCxnSpPr>
        <p:spPr>
          <a:xfrm flipH="1">
            <a:off x="2590800" y="2705100"/>
            <a:ext cx="5334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38" idx="1"/>
          </p:cNvCxnSpPr>
          <p:nvPr/>
        </p:nvCxnSpPr>
        <p:spPr>
          <a:xfrm>
            <a:off x="2743200" y="3200400"/>
            <a:ext cx="838200" cy="3070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2" idx="2"/>
          </p:cNvCxnSpPr>
          <p:nvPr/>
        </p:nvCxnSpPr>
        <p:spPr>
          <a:xfrm flipH="1" flipV="1">
            <a:off x="2576307" y="3424535"/>
            <a:ext cx="319294" cy="461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51" idx="2"/>
          </p:cNvCxnSpPr>
          <p:nvPr/>
        </p:nvCxnSpPr>
        <p:spPr>
          <a:xfrm>
            <a:off x="1714500" y="3505200"/>
            <a:ext cx="1905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41" idx="1"/>
          </p:cNvCxnSpPr>
          <p:nvPr/>
        </p:nvCxnSpPr>
        <p:spPr>
          <a:xfrm flipV="1">
            <a:off x="2160588" y="4076700"/>
            <a:ext cx="582612" cy="1412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37" idx="2"/>
          </p:cNvCxnSpPr>
          <p:nvPr/>
        </p:nvCxnSpPr>
        <p:spPr>
          <a:xfrm flipV="1">
            <a:off x="3124200" y="3733800"/>
            <a:ext cx="647700" cy="3048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912938" y="3205163"/>
            <a:ext cx="481012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486400" y="2438400"/>
            <a:ext cx="3708400" cy="2316162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77038" y="2782887"/>
            <a:ext cx="828675" cy="417513"/>
          </a:xfrm>
          <a:prstGeom prst="ellipse">
            <a:avLst/>
          </a:prstGeom>
          <a:solidFill>
            <a:srgbClr val="7030A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12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74013" y="3862388"/>
            <a:ext cx="828675" cy="417512"/>
          </a:xfrm>
          <a:prstGeom prst="ellipse">
            <a:avLst/>
          </a:prstGeom>
          <a:solidFill>
            <a:srgbClr val="7030A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34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169025" y="3875088"/>
            <a:ext cx="828675" cy="417512"/>
          </a:xfrm>
          <a:prstGeom prst="ellipse">
            <a:avLst/>
          </a:prstGeom>
          <a:solidFill>
            <a:srgbClr val="7030A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23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cxnSp>
        <p:nvCxnSpPr>
          <p:cNvPr id="28" name="直接箭头连接符 27"/>
          <p:cNvCxnSpPr>
            <a:endCxn id="24" idx="2"/>
          </p:cNvCxnSpPr>
          <p:nvPr/>
        </p:nvCxnSpPr>
        <p:spPr>
          <a:xfrm flipV="1">
            <a:off x="2743200" y="2991644"/>
            <a:ext cx="4033838" cy="208756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24" idx="2"/>
          </p:cNvCxnSpPr>
          <p:nvPr/>
        </p:nvCxnSpPr>
        <p:spPr>
          <a:xfrm flipV="1">
            <a:off x="3962400" y="2991644"/>
            <a:ext cx="2814638" cy="513556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26" idx="2"/>
          </p:cNvCxnSpPr>
          <p:nvPr/>
        </p:nvCxnSpPr>
        <p:spPr>
          <a:xfrm>
            <a:off x="3962400" y="3505200"/>
            <a:ext cx="2206625" cy="578644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26" idx="2"/>
          </p:cNvCxnSpPr>
          <p:nvPr/>
        </p:nvCxnSpPr>
        <p:spPr>
          <a:xfrm>
            <a:off x="3124200" y="4038600"/>
            <a:ext cx="3044825" cy="45244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4" idx="4"/>
            <a:endCxn id="26" idx="0"/>
          </p:cNvCxnSpPr>
          <p:nvPr/>
        </p:nvCxnSpPr>
        <p:spPr>
          <a:xfrm flipH="1">
            <a:off x="6583363" y="3200400"/>
            <a:ext cx="608013" cy="6746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5" idx="2"/>
            <a:endCxn id="26" idx="6"/>
          </p:cNvCxnSpPr>
          <p:nvPr/>
        </p:nvCxnSpPr>
        <p:spPr>
          <a:xfrm flipH="1">
            <a:off x="6997700" y="4070350"/>
            <a:ext cx="976313" cy="127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816725" y="3416300"/>
            <a:ext cx="158750" cy="179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i="1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50125" y="3995738"/>
            <a:ext cx="157163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i="1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5807" y="2967335"/>
            <a:ext cx="509793" cy="461665"/>
            <a:chOff x="3048000" y="4419600"/>
            <a:chExt cx="509793" cy="461665"/>
          </a:xfrm>
        </p:grpSpPr>
        <p:sp>
          <p:nvSpPr>
            <p:cNvPr id="2" name="Rectangle 1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4419600"/>
              <a:ext cx="509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1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1400" y="3276600"/>
            <a:ext cx="500541" cy="461665"/>
            <a:chOff x="3048000" y="4419600"/>
            <a:chExt cx="500541" cy="461665"/>
          </a:xfrm>
        </p:grpSpPr>
        <p:sp>
          <p:nvSpPr>
            <p:cNvPr id="37" name="Rectangle 36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0" y="3810000"/>
            <a:ext cx="509793" cy="461665"/>
            <a:chOff x="3048000" y="4419600"/>
            <a:chExt cx="509793" cy="461665"/>
          </a:xfrm>
        </p:grpSpPr>
        <p:sp>
          <p:nvSpPr>
            <p:cNvPr id="41" name="Rectangle 40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0" y="4419600"/>
              <a:ext cx="509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3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52600" y="3962400"/>
            <a:ext cx="500541" cy="461665"/>
            <a:chOff x="3048000" y="4419600"/>
            <a:chExt cx="500541" cy="461665"/>
          </a:xfrm>
        </p:grpSpPr>
        <p:sp>
          <p:nvSpPr>
            <p:cNvPr id="46" name="Rectangle 45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4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24000" y="3048000"/>
            <a:ext cx="500541" cy="461665"/>
            <a:chOff x="3048000" y="4419600"/>
            <a:chExt cx="500541" cy="461665"/>
          </a:xfrm>
        </p:grpSpPr>
        <p:sp>
          <p:nvSpPr>
            <p:cNvPr id="51" name="Rectangle 50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5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24200" y="2438400"/>
            <a:ext cx="500541" cy="461665"/>
            <a:chOff x="3048000" y="4419600"/>
            <a:chExt cx="500541" cy="461665"/>
          </a:xfrm>
        </p:grpSpPr>
        <p:sp>
          <p:nvSpPr>
            <p:cNvPr id="54" name="Rectangle 53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6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3400" y="6290659"/>
            <a:ext cx="952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Times New Roman"/>
                <a:cs typeface="Times New Roman"/>
              </a:rPr>
              <a:t>F</a:t>
            </a:r>
            <a:r>
              <a:rPr lang="en-US" sz="1000" dirty="0">
                <a:latin typeface="Times New Roman"/>
                <a:cs typeface="Times New Roman"/>
              </a:rPr>
              <a:t>. R. </a:t>
            </a:r>
            <a:r>
              <a:rPr lang="en-US" sz="1000" dirty="0" err="1">
                <a:latin typeface="Times New Roman"/>
                <a:cs typeface="Times New Roman"/>
              </a:rPr>
              <a:t>Kschischang</a:t>
            </a:r>
            <a:r>
              <a:rPr lang="en-US" sz="1000" dirty="0">
                <a:latin typeface="Times New Roman"/>
                <a:cs typeface="Times New Roman"/>
              </a:rPr>
              <a:t>, B. J. Frey, and H. </a:t>
            </a:r>
            <a:r>
              <a:rPr lang="en-US" sz="1000" dirty="0" err="1">
                <a:latin typeface="Times New Roman"/>
                <a:cs typeface="Times New Roman"/>
              </a:rPr>
              <a:t>andrea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Loeliger</a:t>
            </a:r>
            <a:r>
              <a:rPr lang="en-US" sz="1000" dirty="0">
                <a:latin typeface="Times New Roman"/>
                <a:cs typeface="Times New Roman"/>
              </a:rPr>
              <a:t>. Factor graphs and the sum-product algorithm</a:t>
            </a:r>
            <a:r>
              <a:rPr lang="en-US" sz="1000" dirty="0" smtClean="0">
                <a:latin typeface="Times New Roman"/>
                <a:cs typeface="Times New Roman"/>
              </a:rPr>
              <a:t>. In </a:t>
            </a:r>
            <a:r>
              <a:rPr lang="en-US" sz="1000" b="1" dirty="0">
                <a:latin typeface="Times New Roman"/>
                <a:cs typeface="Times New Roman"/>
              </a:rPr>
              <a:t>IEEE </a:t>
            </a:r>
            <a:r>
              <a:rPr lang="en-US" sz="1000" b="1" dirty="0" smtClean="0">
                <a:latin typeface="Times New Roman"/>
                <a:cs typeface="Times New Roman"/>
              </a:rPr>
              <a:t>TOIT 2001</a:t>
            </a:r>
            <a:r>
              <a:rPr lang="en-US" sz="1000" dirty="0" smtClean="0">
                <a:latin typeface="Times New Roman"/>
                <a:cs typeface="Times New Roman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 </a:t>
            </a:r>
            <a:r>
              <a:rPr lang="en-US" altLang="zh-CN" sz="1000" b="1" dirty="0">
                <a:latin typeface="Times New Roman"/>
                <a:cs typeface="Times New Roman"/>
              </a:rPr>
              <a:t>WSDM '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12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4342" name="TextBox 14341"/>
          <p:cNvSpPr txBox="1"/>
          <p:nvPr/>
        </p:nvSpPr>
        <p:spPr>
          <a:xfrm>
            <a:off x="2057400" y="1752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Network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1752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Factor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Graph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0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1816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1816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0827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5860" y="2967298"/>
            <a:ext cx="1174398" cy="959878"/>
            <a:chOff x="5485860" y="2967298"/>
            <a:chExt cx="1174398" cy="959878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333" y="3593069"/>
              <a:ext cx="304925" cy="334107"/>
            </a:xfrm>
            <a:prstGeom prst="rect">
              <a:avLst/>
            </a:prstGeom>
          </p:spPr>
        </p:pic>
        <p:cxnSp>
          <p:nvCxnSpPr>
            <p:cNvPr id="233" name="Straight Connector 232"/>
            <p:cNvCxnSpPr>
              <a:stCxn id="224" idx="3"/>
            </p:cNvCxnSpPr>
            <p:nvPr/>
          </p:nvCxnSpPr>
          <p:spPr>
            <a:xfrm>
              <a:off x="5485860" y="2967298"/>
              <a:ext cx="869473" cy="62577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886" y="3174649"/>
              <a:ext cx="154530" cy="16932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80935" y="2266724"/>
            <a:ext cx="903294" cy="867627"/>
            <a:chOff x="5180935" y="2266724"/>
            <a:chExt cx="903294" cy="867627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04" y="2266724"/>
              <a:ext cx="304925" cy="334107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935" y="2800244"/>
              <a:ext cx="304925" cy="334107"/>
            </a:xfrm>
            <a:prstGeom prst="rect">
              <a:avLst/>
            </a:prstGeom>
          </p:spPr>
        </p:pic>
        <p:cxnSp>
          <p:nvCxnSpPr>
            <p:cNvPr id="236" name="Straight Connector 235"/>
            <p:cNvCxnSpPr>
              <a:stCxn id="223" idx="1"/>
            </p:cNvCxnSpPr>
            <p:nvPr/>
          </p:nvCxnSpPr>
          <p:spPr>
            <a:xfrm flipH="1">
              <a:off x="5406170" y="2433778"/>
              <a:ext cx="373134" cy="3664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2" y="2537784"/>
              <a:ext cx="194127" cy="2147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7084" y="2800244"/>
            <a:ext cx="1443735" cy="888185"/>
            <a:chOff x="6457084" y="2800244"/>
            <a:chExt cx="1443735" cy="888185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84" y="2800244"/>
              <a:ext cx="304925" cy="334107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986" y="3370858"/>
              <a:ext cx="289833" cy="317571"/>
            </a:xfrm>
            <a:prstGeom prst="rect">
              <a:avLst/>
            </a:prstGeom>
          </p:spPr>
        </p:pic>
        <p:cxnSp>
          <p:nvCxnSpPr>
            <p:cNvPr id="330" name="Straight Connector 329"/>
            <p:cNvCxnSpPr>
              <a:stCxn id="225" idx="3"/>
              <a:endCxn id="327" idx="1"/>
            </p:cNvCxnSpPr>
            <p:nvPr/>
          </p:nvCxnSpPr>
          <p:spPr>
            <a:xfrm>
              <a:off x="6762009" y="2967298"/>
              <a:ext cx="848977" cy="56234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37891" y="2433778"/>
            <a:ext cx="3314547" cy="2160581"/>
            <a:chOff x="5237891" y="2433778"/>
            <a:chExt cx="3314547" cy="216058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4798" y="4260252"/>
              <a:ext cx="304925" cy="334107"/>
            </a:xfrm>
            <a:prstGeom prst="rect">
              <a:avLst/>
            </a:prstGeom>
          </p:spPr>
        </p:pic>
        <p:cxnSp>
          <p:nvCxnSpPr>
            <p:cNvPr id="229" name="Straight Connector 228"/>
            <p:cNvCxnSpPr>
              <a:endCxn id="227" idx="1"/>
            </p:cNvCxnSpPr>
            <p:nvPr/>
          </p:nvCxnSpPr>
          <p:spPr>
            <a:xfrm>
              <a:off x="5587611" y="4094230"/>
              <a:ext cx="387187" cy="33307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334954" y="3182588"/>
              <a:ext cx="63971" cy="52170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6279723" y="3999399"/>
              <a:ext cx="225146" cy="42790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504869" y="3174649"/>
              <a:ext cx="97876" cy="35499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3" idx="3"/>
            </p:cNvCxnSpPr>
            <p:nvPr/>
          </p:nvCxnSpPr>
          <p:spPr>
            <a:xfrm>
              <a:off x="6084229" y="2433778"/>
              <a:ext cx="420640" cy="3020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7689" y="2505686"/>
              <a:ext cx="289833" cy="31757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6951" y="2516172"/>
              <a:ext cx="154530" cy="16932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039" y="4175592"/>
              <a:ext cx="154530" cy="16932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7554" y="4094230"/>
              <a:ext cx="154530" cy="16932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084" y="3236589"/>
              <a:ext cx="194127" cy="214757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7891" y="3343968"/>
              <a:ext cx="194127" cy="214757"/>
            </a:xfrm>
            <a:prstGeom prst="rect">
              <a:avLst/>
            </a:prstGeom>
          </p:spPr>
        </p:pic>
        <p:cxnSp>
          <p:nvCxnSpPr>
            <p:cNvPr id="253" name="Straight Connector 252"/>
            <p:cNvCxnSpPr>
              <a:stCxn id="227" idx="3"/>
              <a:endCxn id="328" idx="1"/>
            </p:cNvCxnSpPr>
            <p:nvPr/>
          </p:nvCxnSpPr>
          <p:spPr>
            <a:xfrm flipV="1">
              <a:off x="6279723" y="4269469"/>
              <a:ext cx="1982882" cy="157836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2605" y="4110684"/>
              <a:ext cx="289833" cy="317571"/>
            </a:xfrm>
            <a:prstGeom prst="rect">
              <a:avLst/>
            </a:prstGeom>
          </p:spPr>
        </p:pic>
        <p:cxnSp>
          <p:nvCxnSpPr>
            <p:cNvPr id="331" name="Straight Connector 330"/>
            <p:cNvCxnSpPr>
              <a:endCxn id="237" idx="1"/>
            </p:cNvCxnSpPr>
            <p:nvPr/>
          </p:nvCxnSpPr>
          <p:spPr>
            <a:xfrm flipV="1">
              <a:off x="6762009" y="2664472"/>
              <a:ext cx="1355680" cy="15878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1295400" cy="6254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2133600"/>
            <a:ext cx="3124325" cy="381000"/>
            <a:chOff x="304800" y="2133600"/>
            <a:chExt cx="3124325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213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 smtClean="0">
                  <a:latin typeface="Times New Roman"/>
                  <a:cs typeface="Times New Roman"/>
                </a:rPr>
                <a:t>2015.08.08 10:30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180493"/>
              <a:ext cx="304925" cy="3341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393" y="2167460"/>
              <a:ext cx="304925" cy="334107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stCxn id="40" idx="1"/>
              <a:endCxn id="41" idx="3"/>
            </p:cNvCxnSpPr>
            <p:nvPr/>
          </p:nvCxnSpPr>
          <p:spPr>
            <a:xfrm flipH="1" flipV="1">
              <a:off x="2443318" y="23345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2209800"/>
              <a:ext cx="194127" cy="214757"/>
            </a:xfrm>
            <a:prstGeom prst="rect">
              <a:avLst/>
            </a:prstGeom>
          </p:spPr>
        </p:pic>
      </p:grpSp>
      <p:sp>
        <p:nvSpPr>
          <p:cNvPr id="66" name="Right Arrow 65"/>
          <p:cNvSpPr/>
          <p:nvPr/>
        </p:nvSpPr>
        <p:spPr>
          <a:xfrm>
            <a:off x="4114800" y="31242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590800"/>
            <a:ext cx="3119532" cy="381000"/>
            <a:chOff x="304800" y="2590800"/>
            <a:chExt cx="3119532" cy="3810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2637693"/>
              <a:ext cx="304925" cy="3341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624660"/>
              <a:ext cx="304925" cy="334107"/>
            </a:xfrm>
            <a:prstGeom prst="rect">
              <a:avLst/>
            </a:prstGeom>
          </p:spPr>
        </p:pic>
        <p:cxnSp>
          <p:nvCxnSpPr>
            <p:cNvPr id="47" name="Straight Connector 46"/>
            <p:cNvCxnSpPr>
              <a:stCxn id="45" idx="1"/>
              <a:endCxn id="46" idx="3"/>
            </p:cNvCxnSpPr>
            <p:nvPr/>
          </p:nvCxnSpPr>
          <p:spPr>
            <a:xfrm flipH="1" flipV="1">
              <a:off x="2438525" y="27917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667000"/>
              <a:ext cx="154530" cy="1693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" y="2590800"/>
              <a:ext cx="198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10:</a:t>
              </a:r>
              <a:r>
                <a:rPr lang="en-US" dirty="0" smtClean="0">
                  <a:latin typeface="Times New Roman"/>
                  <a:cs typeface="Times New Roman"/>
                </a:rPr>
                <a:t>48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048000"/>
            <a:ext cx="3109233" cy="381000"/>
            <a:chOff x="304800" y="3048000"/>
            <a:chExt cx="3109233" cy="381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304925" cy="334107"/>
            </a:xfrm>
            <a:prstGeom prst="rect">
              <a:avLst/>
            </a:prstGeom>
          </p:spPr>
        </p:pic>
        <p:cxnSp>
          <p:nvCxnSpPr>
            <p:cNvPr id="52" name="Straight Connector 51"/>
            <p:cNvCxnSpPr>
              <a:stCxn id="54" idx="1"/>
              <a:endCxn id="51" idx="3"/>
            </p:cNvCxnSpPr>
            <p:nvPr/>
          </p:nvCxnSpPr>
          <p:spPr>
            <a:xfrm flipH="1">
              <a:off x="2438525" y="3206786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090340"/>
              <a:ext cx="154530" cy="1693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048000"/>
              <a:ext cx="289833" cy="3175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3048000"/>
              <a:ext cx="1828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01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686" y="3712419"/>
            <a:ext cx="1072648" cy="381811"/>
            <a:chOff x="5282686" y="3712419"/>
            <a:chExt cx="1072648" cy="381811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2686" y="3760123"/>
              <a:ext cx="304925" cy="334107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>
              <a:stCxn id="228" idx="3"/>
              <a:endCxn id="226" idx="1"/>
            </p:cNvCxnSpPr>
            <p:nvPr/>
          </p:nvCxnSpPr>
          <p:spPr>
            <a:xfrm flipV="1">
              <a:off x="5587611" y="3760123"/>
              <a:ext cx="767723" cy="16705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548" y="3712419"/>
              <a:ext cx="194127" cy="2147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443407"/>
            <a:ext cx="3119532" cy="366593"/>
            <a:chOff x="304800" y="3443407"/>
            <a:chExt cx="3119532" cy="366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3475893"/>
              <a:ext cx="304925" cy="33410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462860"/>
              <a:ext cx="304925" cy="334107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58" idx="1"/>
              <a:endCxn id="59" idx="3"/>
            </p:cNvCxnSpPr>
            <p:nvPr/>
          </p:nvCxnSpPr>
          <p:spPr>
            <a:xfrm flipH="1" flipV="1">
              <a:off x="2438525" y="36299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207" y="3505200"/>
              <a:ext cx="194127" cy="2147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3443407"/>
              <a:ext cx="1981200" cy="36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29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810000"/>
            <a:ext cx="3109233" cy="1219200"/>
            <a:chOff x="304800" y="3810000"/>
            <a:chExt cx="3109233" cy="12192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4314093"/>
              <a:ext cx="304925" cy="334107"/>
            </a:xfrm>
            <a:prstGeom prst="rect">
              <a:avLst/>
            </a:prstGeom>
          </p:spPr>
        </p:pic>
        <p:cxnSp>
          <p:nvCxnSpPr>
            <p:cNvPr id="63" name="Straight Connector 62"/>
            <p:cNvCxnSpPr>
              <a:stCxn id="65" idx="1"/>
              <a:endCxn id="62" idx="3"/>
            </p:cNvCxnSpPr>
            <p:nvPr/>
          </p:nvCxnSpPr>
          <p:spPr>
            <a:xfrm flipH="1">
              <a:off x="2438525" y="4472879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356433"/>
              <a:ext cx="154530" cy="1693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4314093"/>
              <a:ext cx="289833" cy="3175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4800" y="38100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1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2016.01.01 00:</a:t>
              </a:r>
              <a:r>
                <a:rPr lang="en-US" dirty="0" smtClean="0">
                  <a:latin typeface="Times New Roman"/>
                  <a:cs typeface="Times New Roman"/>
                </a:rPr>
                <a:t>00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" y="46482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21875" cy="76835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黑体" pitchFamily="49" charset="-122"/>
                <a:cs typeface="+mj-cs"/>
              </a:rPr>
              <a:t>Mobile 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黑体" pitchFamily="49" charset="-122"/>
                <a:cs typeface="+mj-cs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809065586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62200" y="53340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3340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257800"/>
            <a:ext cx="4114800" cy="9906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5257800"/>
            <a:ext cx="1295400" cy="9906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9098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and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5181600"/>
            <a:ext cx="1447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069" y="5257800"/>
            <a:ext cx="2218931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25146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26670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25908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6248400" y="24384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6629400" y="25908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7162800" y="25146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2667000"/>
            <a:ext cx="1600200" cy="338554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Attribute Factor</a:t>
            </a:r>
            <a:endParaRPr lang="en-US" sz="1600" dirty="0">
              <a:solidFill>
                <a:srgbClr val="30B0FF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CoupledLP: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33800" y="4800600"/>
            <a:ext cx="838200" cy="3810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8922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62200" y="51816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1816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257800"/>
            <a:ext cx="4114800" cy="9906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5257800"/>
            <a:ext cx="1295400" cy="9906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9098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and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00" y="5876887"/>
            <a:ext cx="2209800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7069" y="5257800"/>
            <a:ext cx="2218931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2286000"/>
            <a:ext cx="1752600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Meta-path Factor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17526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5410200" y="11430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5867400" y="18288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6781800" y="15240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33800" y="4800600"/>
            <a:ext cx="838200" cy="3810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4800600"/>
            <a:ext cx="762000" cy="3810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1068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609600" y="1066801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SzPct val="50000"/>
              <a:buFont typeface="Wingdings" charset="2"/>
              <a:buChar char="v"/>
              <a:defRPr/>
            </a:pP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Factor Initialization:</a:t>
            </a:r>
            <a:r>
              <a:rPr lang="en-US" sz="2400" dirty="0">
                <a:latin typeface="Times New Roman"/>
                <a:cs typeface="Times New Roman"/>
              </a:rPr>
              <a:t> exponential-linear</a:t>
            </a: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 </a:t>
            </a:r>
            <a:endParaRPr lang="en-US" altLang="zh-CN" sz="2400" dirty="0">
              <a:latin typeface="Times New Roman"/>
              <a:ea typeface="宋体" charset="-122"/>
              <a:cs typeface="Times New Roman"/>
            </a:endParaRPr>
          </a:p>
        </p:txBody>
      </p:sp>
      <p:pic>
        <p:nvPicPr>
          <p:cNvPr id="2" name="Picture 1" descr="Screen Shot 2015-08-03 at 10.5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3581400" cy="2026244"/>
          </a:xfrm>
          <a:prstGeom prst="rect">
            <a:avLst/>
          </a:prstGeom>
        </p:spPr>
      </p:pic>
      <p:sp>
        <p:nvSpPr>
          <p:cNvPr id="23" name="矩形 13"/>
          <p:cNvSpPr>
            <a:spLocks noChangeArrowheads="1"/>
          </p:cNvSpPr>
          <p:nvPr/>
        </p:nvSpPr>
        <p:spPr bwMode="auto">
          <a:xfrm>
            <a:off x="609600" y="3733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SzPct val="50000"/>
              <a:buFont typeface="Wingdings" charset="2"/>
              <a:buChar char="v"/>
              <a:defRPr/>
            </a:pP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Objective Function:</a:t>
            </a:r>
            <a:endParaRPr lang="en-US" altLang="zh-CN" sz="2400" dirty="0">
              <a:latin typeface="Times New Roman"/>
              <a:ea typeface="宋体" charset="-122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0" y="4538245"/>
            <a:ext cx="5562600" cy="1447801"/>
            <a:chOff x="1905000" y="4343399"/>
            <a:chExt cx="5562600" cy="1447801"/>
          </a:xfrm>
        </p:grpSpPr>
        <p:pic>
          <p:nvPicPr>
            <p:cNvPr id="4" name="Picture 3" descr="Screen Shot 2015-08-03 at 10.53.5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343399"/>
              <a:ext cx="5334000" cy="13846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05600" y="51054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90800" y="4614446"/>
            <a:ext cx="2209800" cy="6858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4614446"/>
            <a:ext cx="2209800" cy="6858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71800" y="42334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&amp;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400" y="5376446"/>
            <a:ext cx="1219200" cy="5334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5867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 </a:t>
            </a:r>
          </a:p>
          <a:p>
            <a:pPr algn="ctr"/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bridge source &amp; target networks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19200"/>
            <a:ext cx="50434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148012" y="5650468"/>
            <a:ext cx="4319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Learning:</a:t>
            </a:r>
            <a:r>
              <a:rPr lang="zh-CN" altLang="en-US" sz="1800" dirty="0" smtClean="0">
                <a:latin typeface="Times New Roman"/>
                <a:ea typeface="Microsoft YaHei" charset="0"/>
                <a:cs typeface="Times New Roman"/>
              </a:rPr>
              <a:t> </a:t>
            </a:r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Gradient </a:t>
            </a:r>
            <a:r>
              <a:rPr lang="en-US" altLang="zh-CN" sz="1800" dirty="0">
                <a:latin typeface="Times New Roman"/>
                <a:ea typeface="Microsoft YaHei" charset="0"/>
                <a:cs typeface="Times New Roman"/>
              </a:rPr>
              <a:t>Decent </a:t>
            </a:r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method</a:t>
            </a:r>
            <a:endParaRPr lang="zh-CN" altLang="en-US" sz="1800" baseline="30000" dirty="0"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15938" y="6400800"/>
            <a:ext cx="885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00" dirty="0">
                <a:latin typeface="Times New Roman"/>
                <a:cs typeface="Times New Roman"/>
              </a:rPr>
              <a:t>1. </a:t>
            </a: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</a:t>
            </a:r>
            <a:r>
              <a:rPr lang="en-US" altLang="zh-CN" sz="1000" b="1" dirty="0">
                <a:latin typeface="Times New Roman"/>
                <a:cs typeface="Times New Roman"/>
              </a:rPr>
              <a:t> WSDM '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12.</a:t>
            </a:r>
            <a:endParaRPr lang="zh-CN" altLang="en-US" sz="1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2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 Framework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6629400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1. Implicit Target Network Construction</a:t>
            </a:r>
          </a:p>
          <a:p>
            <a:pPr marL="1257300" lvl="2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2. Coupled Factor Graph Model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Asymmetry 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Heterogeneity</a:t>
            </a:r>
          </a:p>
          <a:p>
            <a:pPr lvl="1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1725738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Experiments: Data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05000"/>
            <a:ext cx="20574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33400" y="6235013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74" name="Straight Connector 73"/>
            <p:cNvCxnSpPr>
              <a:stCxn id="105" idx="1"/>
              <a:endCxn id="133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08" idx="1"/>
              <a:endCxn id="128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06" idx="1"/>
              <a:endCxn id="128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06" idx="1"/>
              <a:endCxn id="133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13" idx="1"/>
              <a:endCxn id="132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12" idx="1"/>
              <a:endCxn id="131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11" idx="1"/>
              <a:endCxn id="129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09" idx="1"/>
              <a:endCxn id="129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27" idx="6"/>
              <a:endCxn id="107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12" idx="1"/>
              <a:endCxn id="130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3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1"/>
              <a:endCxn id="132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9" idx="1"/>
              <a:endCxn id="130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0" idx="1"/>
              <a:endCxn id="128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07" idx="1"/>
              <a:endCxn id="126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c 114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037198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1905000"/>
            <a:ext cx="22098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110" name="Straight Connector 109"/>
            <p:cNvCxnSpPr>
              <a:stCxn id="141" idx="1"/>
              <a:endCxn id="169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44" idx="1"/>
              <a:endCxn id="164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42" idx="1"/>
              <a:endCxn id="164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2" idx="1"/>
              <a:endCxn id="169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9" idx="1"/>
              <a:endCxn id="168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8" idx="1"/>
              <a:endCxn id="167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47" idx="1"/>
              <a:endCxn id="165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45" idx="1"/>
              <a:endCxn id="165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63" idx="6"/>
              <a:endCxn id="143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48" idx="1"/>
              <a:endCxn id="166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49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47" idx="1"/>
              <a:endCxn id="168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45" idx="1"/>
              <a:endCxn id="166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46" idx="1"/>
              <a:endCxn id="164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3" idx="1"/>
              <a:endCxn id="162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Arc 124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c 128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c 155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Arc 157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819400" y="3352800"/>
            <a:ext cx="2362200" cy="1524000"/>
            <a:chOff x="1908053" y="1513413"/>
            <a:chExt cx="5724651" cy="3386337"/>
          </a:xfrm>
        </p:grpSpPr>
        <p:sp>
          <p:nvSpPr>
            <p:cNvPr id="172" name="Rounded Rectangle 171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180" name="Straight Connector 179"/>
            <p:cNvCxnSpPr>
              <a:endCxn id="178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9" idx="3"/>
              <a:endCxn id="177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5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4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74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197" name="Straight Connector 196"/>
            <p:cNvCxnSpPr>
              <a:stCxn id="178" idx="3"/>
              <a:endCxn id="199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201" name="Straight Connector 200"/>
            <p:cNvCxnSpPr>
              <a:stCxn id="176" idx="3"/>
              <a:endCxn id="198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88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28194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Two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Ab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400" y="6235013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Experiments: Data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54447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1905000"/>
            <a:ext cx="48768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10" name="Straight Connector 9"/>
            <p:cNvCxnSpPr>
              <a:stCxn id="41" idx="1"/>
              <a:endCxn id="69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4" idx="1"/>
              <a:endCxn id="64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2" idx="1"/>
              <a:endCxn id="64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2" idx="1"/>
              <a:endCxn id="69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9" idx="1"/>
              <a:endCxn id="68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8" idx="1"/>
              <a:endCxn id="67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7" idx="1"/>
              <a:endCxn id="65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5" idx="1"/>
              <a:endCxn id="65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3" idx="6"/>
              <a:endCxn id="43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8" idx="1"/>
              <a:endCxn id="66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9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7" idx="1"/>
              <a:endCxn id="68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5" idx="1"/>
              <a:endCxn id="66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6" idx="1"/>
              <a:endCxn id="64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62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19400" y="3352800"/>
            <a:ext cx="2362200" cy="1524000"/>
            <a:chOff x="1908053" y="1513413"/>
            <a:chExt cx="5724651" cy="3386337"/>
          </a:xfrm>
        </p:grpSpPr>
        <p:sp>
          <p:nvSpPr>
            <p:cNvPr id="74" name="Rounded Rectangle 73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82" name="Straight Connector 81"/>
            <p:cNvCxnSpPr>
              <a:endCxn id="80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3"/>
              <a:endCxn id="79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7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6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99" name="Straight Connector 98"/>
            <p:cNvCxnSpPr>
              <a:stCxn id="80" idx="3"/>
              <a:endCxn id="101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103" name="Straight Connector 102"/>
            <p:cNvCxnSpPr>
              <a:stCxn id="78" idx="3"/>
              <a:endCxn id="100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90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8194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Two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Ab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553200" y="3352800"/>
            <a:ext cx="1600200" cy="1524000"/>
            <a:chOff x="2895600" y="2895600"/>
            <a:chExt cx="2241643" cy="2209800"/>
          </a:xfrm>
        </p:grpSpPr>
        <p:sp>
          <p:nvSpPr>
            <p:cNvPr id="110" name="Rounded Rectangle 109"/>
            <p:cNvSpPr/>
            <p:nvPr/>
          </p:nvSpPr>
          <p:spPr>
            <a:xfrm>
              <a:off x="4114800" y="2895600"/>
              <a:ext cx="1022443" cy="10668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895600" y="3505200"/>
              <a:ext cx="946243" cy="12954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048000"/>
              <a:ext cx="166385" cy="181469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2971800" y="3581271"/>
              <a:ext cx="798616" cy="1143129"/>
              <a:chOff x="2862763" y="3428871"/>
              <a:chExt cx="907653" cy="1330076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271" y="3428871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2763" y="3733740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367" y="3733740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6954" y="4186782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8499" y="4568029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1175" y="4282242"/>
                <a:ext cx="175049" cy="190918"/>
              </a:xfrm>
              <a:prstGeom prst="rect">
                <a:avLst/>
              </a:prstGeom>
            </p:spPr>
          </p:pic>
          <p:cxnSp>
            <p:nvCxnSpPr>
              <p:cNvPr id="145" name="Straight Connector 144"/>
              <p:cNvCxnSpPr>
                <a:endCxn id="143" idx="1"/>
              </p:cNvCxnSpPr>
              <p:nvPr/>
            </p:nvCxnSpPr>
            <p:spPr>
              <a:xfrm>
                <a:off x="3096225" y="4473160"/>
                <a:ext cx="222274" cy="19032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951181" y="3952221"/>
                <a:ext cx="36724" cy="298117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493548" y="4418971"/>
                <a:ext cx="129251" cy="24451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4" idx="3"/>
                <a:endCxn id="142" idx="1"/>
              </p:cNvCxnSpPr>
              <p:nvPr/>
            </p:nvCxnSpPr>
            <p:spPr>
              <a:xfrm flipV="1">
                <a:off x="3096225" y="4282242"/>
                <a:ext cx="440730" cy="9545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0" idx="3"/>
              </p:cNvCxnSpPr>
              <p:nvPr/>
            </p:nvCxnSpPr>
            <p:spPr>
              <a:xfrm>
                <a:off x="3037812" y="3829199"/>
                <a:ext cx="499142" cy="357584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622799" y="3947685"/>
                <a:ext cx="56188" cy="202854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39" idx="3"/>
              </p:cNvCxnSpPr>
              <p:nvPr/>
            </p:nvCxnSpPr>
            <p:spPr>
              <a:xfrm>
                <a:off x="3381320" y="3524330"/>
                <a:ext cx="241479" cy="172576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39" idx="1"/>
              </p:cNvCxnSpPr>
              <p:nvPr/>
            </p:nvCxnSpPr>
            <p:spPr>
              <a:xfrm flipH="1">
                <a:off x="2992064" y="3524330"/>
                <a:ext cx="214207" cy="20940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1772" y="3571412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1915" y="4519652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6748" y="4473160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1049" y="3947685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989" y="3583762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5367" y="3983080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5460" y="4044439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9800" y="4254983"/>
                <a:ext cx="111443" cy="122718"/>
              </a:xfrm>
              <a:prstGeom prst="rect">
                <a:avLst/>
              </a:prstGeom>
            </p:spPr>
          </p:pic>
        </p:grpSp>
        <p:cxnSp>
          <p:nvCxnSpPr>
            <p:cNvPr id="114" name="Straight Connector 113"/>
            <p:cNvCxnSpPr>
              <a:stCxn id="142" idx="3"/>
              <a:endCxn id="116" idx="1"/>
            </p:cNvCxnSpPr>
            <p:nvPr/>
          </p:nvCxnSpPr>
          <p:spPr>
            <a:xfrm flipV="1">
              <a:off x="3719020" y="3751077"/>
              <a:ext cx="912850" cy="5636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3352800"/>
              <a:ext cx="166385" cy="18146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1870" y="3660342"/>
              <a:ext cx="166385" cy="18146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3352800"/>
              <a:ext cx="166385" cy="181469"/>
            </a:xfrm>
            <a:prstGeom prst="rect">
              <a:avLst/>
            </a:prstGeom>
          </p:spPr>
        </p:pic>
        <p:cxnSp>
          <p:nvCxnSpPr>
            <p:cNvPr id="118" name="Straight Connector 117"/>
            <p:cNvCxnSpPr>
              <a:stCxn id="141" idx="3"/>
              <a:endCxn id="115" idx="1"/>
            </p:cNvCxnSpPr>
            <p:nvPr/>
          </p:nvCxnSpPr>
          <p:spPr>
            <a:xfrm flipV="1">
              <a:off x="3770416" y="3443535"/>
              <a:ext cx="496784" cy="48179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39" idx="3"/>
              <a:endCxn id="112" idx="1"/>
            </p:cNvCxnSpPr>
            <p:nvPr/>
          </p:nvCxnSpPr>
          <p:spPr>
            <a:xfrm flipV="1">
              <a:off x="3428062" y="3138735"/>
              <a:ext cx="1143938" cy="52457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115" idx="3"/>
            </p:cNvCxnSpPr>
            <p:nvPr/>
          </p:nvCxnSpPr>
          <p:spPr>
            <a:xfrm flipH="1" flipV="1">
              <a:off x="4433585" y="3443535"/>
              <a:ext cx="198286" cy="216808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6" idx="3"/>
              <a:endCxn id="117" idx="2"/>
            </p:cNvCxnSpPr>
            <p:nvPr/>
          </p:nvCxnSpPr>
          <p:spPr>
            <a:xfrm flipV="1">
              <a:off x="4798255" y="3534269"/>
              <a:ext cx="237938" cy="216808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6" idx="0"/>
              <a:endCxn id="112" idx="2"/>
            </p:cNvCxnSpPr>
            <p:nvPr/>
          </p:nvCxnSpPr>
          <p:spPr>
            <a:xfrm flipH="1" flipV="1">
              <a:off x="4655193" y="3229469"/>
              <a:ext cx="59870" cy="430873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4114800" y="4114800"/>
              <a:ext cx="1022443" cy="9906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9600" y="4267200"/>
              <a:ext cx="152400" cy="1524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4648200"/>
              <a:ext cx="152400" cy="152400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4267200"/>
              <a:ext cx="152400" cy="15240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4800600"/>
              <a:ext cx="152400" cy="152400"/>
            </a:xfrm>
            <a:prstGeom prst="rect">
              <a:avLst/>
            </a:prstGeom>
          </p:spPr>
        </p:pic>
        <p:cxnSp>
          <p:nvCxnSpPr>
            <p:cNvPr id="128" name="Straight Connector 127"/>
            <p:cNvCxnSpPr>
              <a:stCxn id="125" idx="2"/>
              <a:endCxn id="127" idx="1"/>
            </p:cNvCxnSpPr>
            <p:nvPr/>
          </p:nvCxnSpPr>
          <p:spPr>
            <a:xfrm>
              <a:off x="4419600" y="4800600"/>
              <a:ext cx="381000" cy="762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7" idx="0"/>
              <a:endCxn id="112" idx="3"/>
            </p:cNvCxnSpPr>
            <p:nvPr/>
          </p:nvCxnSpPr>
          <p:spPr>
            <a:xfrm flipH="1" flipV="1">
              <a:off x="4738385" y="3138735"/>
              <a:ext cx="297808" cy="21406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7" idx="0"/>
              <a:endCxn id="126" idx="2"/>
            </p:cNvCxnSpPr>
            <p:nvPr/>
          </p:nvCxnSpPr>
          <p:spPr>
            <a:xfrm flipV="1">
              <a:off x="4876800" y="4419600"/>
              <a:ext cx="0" cy="3810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5" idx="3"/>
              <a:endCxn id="126" idx="1"/>
            </p:cNvCxnSpPr>
            <p:nvPr/>
          </p:nvCxnSpPr>
          <p:spPr>
            <a:xfrm flipV="1">
              <a:off x="4495800" y="4343400"/>
              <a:ext cx="304800" cy="3810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4" idx="2"/>
              <a:endCxn id="125" idx="0"/>
            </p:cNvCxnSpPr>
            <p:nvPr/>
          </p:nvCxnSpPr>
          <p:spPr>
            <a:xfrm flipH="1">
              <a:off x="4419600" y="4419600"/>
              <a:ext cx="76200" cy="2286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4" idx="3"/>
              <a:endCxn id="126" idx="1"/>
            </p:cNvCxnSpPr>
            <p:nvPr/>
          </p:nvCxnSpPr>
          <p:spPr>
            <a:xfrm>
              <a:off x="4572000" y="4343400"/>
              <a:ext cx="228600" cy="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6" idx="0"/>
              <a:endCxn id="116" idx="2"/>
            </p:cNvCxnSpPr>
            <p:nvPr/>
          </p:nvCxnSpPr>
          <p:spPr>
            <a:xfrm flipH="1" flipV="1">
              <a:off x="4715063" y="3841811"/>
              <a:ext cx="161737" cy="425389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4" idx="0"/>
              <a:endCxn id="115" idx="2"/>
            </p:cNvCxnSpPr>
            <p:nvPr/>
          </p:nvCxnSpPr>
          <p:spPr>
            <a:xfrm flipH="1" flipV="1">
              <a:off x="4350393" y="3534269"/>
              <a:ext cx="145407" cy="73293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5" idx="1"/>
              <a:endCxn id="143" idx="3"/>
            </p:cNvCxnSpPr>
            <p:nvPr/>
          </p:nvCxnSpPr>
          <p:spPr>
            <a:xfrm flipH="1" flipV="1">
              <a:off x="3526808" y="4642358"/>
              <a:ext cx="816592" cy="8204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4" idx="1"/>
              <a:endCxn id="141" idx="3"/>
            </p:cNvCxnSpPr>
            <p:nvPr/>
          </p:nvCxnSpPr>
          <p:spPr>
            <a:xfrm flipH="1" flipV="1">
              <a:off x="3770416" y="3925332"/>
              <a:ext cx="649184" cy="41806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4" idx="1"/>
              <a:endCxn id="142" idx="3"/>
            </p:cNvCxnSpPr>
            <p:nvPr/>
          </p:nvCxnSpPr>
          <p:spPr>
            <a:xfrm flipH="1" flipV="1">
              <a:off x="3719020" y="4314697"/>
              <a:ext cx="700580" cy="28703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601980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Three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Eb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Ec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33400" y="6235013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Experiments: Data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9623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514600"/>
            <a:ext cx="13716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2819400" y="2514600"/>
            <a:ext cx="13716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029200" y="2514600"/>
            <a:ext cx="22860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6"/>
          <p:cNvSpPr>
            <a:spLocks noChangeArrowheads="1"/>
          </p:cNvSpPr>
          <p:nvPr/>
        </p:nvSpPr>
        <p:spPr bwMode="auto">
          <a:xfrm>
            <a:off x="2057400" y="4038600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5" name="Rectangle 6"/>
          <p:cNvSpPr>
            <a:spLocks noChangeArrowheads="1"/>
          </p:cNvSpPr>
          <p:nvPr/>
        </p:nvSpPr>
        <p:spPr bwMode="auto">
          <a:xfrm>
            <a:off x="4572000" y="4038600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Experiments: Data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25254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30 at 2.2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2362200"/>
            <a:ext cx="9906000" cy="8560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8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Experiments: Coupled Networks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362200"/>
            <a:ext cx="14478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956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6482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6467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4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8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82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9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0200" y="1905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9089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10 Coupled Prediction Cases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125357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2" grpId="0" animBg="1"/>
      <p:bldP spid="162" grpId="1" animBg="1"/>
      <p:bldP spid="163" grpId="0" animBg="1"/>
      <p:bldP spid="163" grpId="1" animBg="1"/>
      <p:bldP spid="11" grpId="0" animBg="1"/>
      <p:bldP spid="11" grpId="1" animBg="1"/>
      <p:bldP spid="12" grpId="0" animBg="1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5860" y="2967298"/>
            <a:ext cx="1174398" cy="959878"/>
            <a:chOff x="5485860" y="2967298"/>
            <a:chExt cx="1174398" cy="959878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333" y="3593069"/>
              <a:ext cx="304925" cy="334107"/>
            </a:xfrm>
            <a:prstGeom prst="rect">
              <a:avLst/>
            </a:prstGeom>
          </p:spPr>
        </p:pic>
        <p:cxnSp>
          <p:nvCxnSpPr>
            <p:cNvPr id="233" name="Straight Connector 232"/>
            <p:cNvCxnSpPr>
              <a:stCxn id="224" idx="3"/>
            </p:cNvCxnSpPr>
            <p:nvPr/>
          </p:nvCxnSpPr>
          <p:spPr>
            <a:xfrm>
              <a:off x="5485860" y="2967298"/>
              <a:ext cx="869473" cy="62577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886" y="3174649"/>
              <a:ext cx="154530" cy="16932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80935" y="2266724"/>
            <a:ext cx="903294" cy="867627"/>
            <a:chOff x="5180935" y="2266724"/>
            <a:chExt cx="903294" cy="867627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04" y="2266724"/>
              <a:ext cx="304925" cy="334107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935" y="2800244"/>
              <a:ext cx="304925" cy="334107"/>
            </a:xfrm>
            <a:prstGeom prst="rect">
              <a:avLst/>
            </a:prstGeom>
          </p:spPr>
        </p:pic>
        <p:cxnSp>
          <p:nvCxnSpPr>
            <p:cNvPr id="236" name="Straight Connector 235"/>
            <p:cNvCxnSpPr>
              <a:stCxn id="223" idx="1"/>
            </p:cNvCxnSpPr>
            <p:nvPr/>
          </p:nvCxnSpPr>
          <p:spPr>
            <a:xfrm flipH="1">
              <a:off x="5406170" y="2433778"/>
              <a:ext cx="373134" cy="3664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2" y="2537784"/>
              <a:ext cx="194127" cy="2147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7084" y="2800244"/>
            <a:ext cx="1443735" cy="888185"/>
            <a:chOff x="6457084" y="2800244"/>
            <a:chExt cx="1443735" cy="888185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84" y="2800244"/>
              <a:ext cx="304925" cy="334107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986" y="3370858"/>
              <a:ext cx="289833" cy="317571"/>
            </a:xfrm>
            <a:prstGeom prst="rect">
              <a:avLst/>
            </a:prstGeom>
          </p:spPr>
        </p:pic>
        <p:cxnSp>
          <p:nvCxnSpPr>
            <p:cNvPr id="330" name="Straight Connector 329"/>
            <p:cNvCxnSpPr>
              <a:stCxn id="225" idx="3"/>
              <a:endCxn id="327" idx="1"/>
            </p:cNvCxnSpPr>
            <p:nvPr/>
          </p:nvCxnSpPr>
          <p:spPr>
            <a:xfrm>
              <a:off x="6762009" y="2967298"/>
              <a:ext cx="848977" cy="56234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37891" y="2433778"/>
            <a:ext cx="3314547" cy="2160581"/>
            <a:chOff x="5237891" y="2433778"/>
            <a:chExt cx="3314547" cy="216058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4798" y="4260252"/>
              <a:ext cx="304925" cy="334107"/>
            </a:xfrm>
            <a:prstGeom prst="rect">
              <a:avLst/>
            </a:prstGeom>
          </p:spPr>
        </p:pic>
        <p:cxnSp>
          <p:nvCxnSpPr>
            <p:cNvPr id="229" name="Straight Connector 228"/>
            <p:cNvCxnSpPr>
              <a:endCxn id="227" idx="1"/>
            </p:cNvCxnSpPr>
            <p:nvPr/>
          </p:nvCxnSpPr>
          <p:spPr>
            <a:xfrm>
              <a:off x="5587611" y="4094230"/>
              <a:ext cx="387187" cy="33307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334954" y="3182588"/>
              <a:ext cx="63971" cy="52170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6279723" y="3999399"/>
              <a:ext cx="225146" cy="42790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504869" y="3174649"/>
              <a:ext cx="97876" cy="35499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3" idx="3"/>
            </p:cNvCxnSpPr>
            <p:nvPr/>
          </p:nvCxnSpPr>
          <p:spPr>
            <a:xfrm>
              <a:off x="6084229" y="2433778"/>
              <a:ext cx="420640" cy="3020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7689" y="2505686"/>
              <a:ext cx="289833" cy="31757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6951" y="2516172"/>
              <a:ext cx="154530" cy="16932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039" y="4175592"/>
              <a:ext cx="154530" cy="16932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7554" y="4094230"/>
              <a:ext cx="154530" cy="16932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084" y="3236589"/>
              <a:ext cx="194127" cy="214757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7891" y="3343968"/>
              <a:ext cx="194127" cy="214757"/>
            </a:xfrm>
            <a:prstGeom prst="rect">
              <a:avLst/>
            </a:prstGeom>
          </p:spPr>
        </p:pic>
        <p:cxnSp>
          <p:nvCxnSpPr>
            <p:cNvPr id="253" name="Straight Connector 252"/>
            <p:cNvCxnSpPr>
              <a:stCxn id="227" idx="3"/>
              <a:endCxn id="328" idx="1"/>
            </p:cNvCxnSpPr>
            <p:nvPr/>
          </p:nvCxnSpPr>
          <p:spPr>
            <a:xfrm flipV="1">
              <a:off x="6279723" y="4269469"/>
              <a:ext cx="1982882" cy="157836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2605" y="4110684"/>
              <a:ext cx="289833" cy="317571"/>
            </a:xfrm>
            <a:prstGeom prst="rect">
              <a:avLst/>
            </a:prstGeom>
          </p:spPr>
        </p:pic>
        <p:cxnSp>
          <p:nvCxnSpPr>
            <p:cNvPr id="331" name="Straight Connector 330"/>
            <p:cNvCxnSpPr>
              <a:endCxn id="237" idx="1"/>
            </p:cNvCxnSpPr>
            <p:nvPr/>
          </p:nvCxnSpPr>
          <p:spPr>
            <a:xfrm flipV="1">
              <a:off x="6762009" y="2664472"/>
              <a:ext cx="1355680" cy="15878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1295400" cy="6254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2133600"/>
            <a:ext cx="3124325" cy="381000"/>
            <a:chOff x="304800" y="2133600"/>
            <a:chExt cx="3124325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213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 smtClean="0">
                  <a:latin typeface="Times New Roman"/>
                  <a:cs typeface="Times New Roman"/>
                </a:rPr>
                <a:t>2015.08.08 10:30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180493"/>
              <a:ext cx="304925" cy="3341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393" y="2167460"/>
              <a:ext cx="304925" cy="334107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stCxn id="40" idx="1"/>
              <a:endCxn id="41" idx="3"/>
            </p:cNvCxnSpPr>
            <p:nvPr/>
          </p:nvCxnSpPr>
          <p:spPr>
            <a:xfrm flipH="1" flipV="1">
              <a:off x="2443318" y="23345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2209800"/>
              <a:ext cx="194127" cy="214757"/>
            </a:xfrm>
            <a:prstGeom prst="rect">
              <a:avLst/>
            </a:prstGeom>
          </p:spPr>
        </p:pic>
      </p:grpSp>
      <p:sp>
        <p:nvSpPr>
          <p:cNvPr id="66" name="Right Arrow 65"/>
          <p:cNvSpPr/>
          <p:nvPr/>
        </p:nvSpPr>
        <p:spPr>
          <a:xfrm>
            <a:off x="4114800" y="31242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590800"/>
            <a:ext cx="3119532" cy="381000"/>
            <a:chOff x="304800" y="2590800"/>
            <a:chExt cx="3119532" cy="3810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2637693"/>
              <a:ext cx="304925" cy="3341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624660"/>
              <a:ext cx="304925" cy="334107"/>
            </a:xfrm>
            <a:prstGeom prst="rect">
              <a:avLst/>
            </a:prstGeom>
          </p:spPr>
        </p:pic>
        <p:cxnSp>
          <p:nvCxnSpPr>
            <p:cNvPr id="47" name="Straight Connector 46"/>
            <p:cNvCxnSpPr>
              <a:stCxn id="45" idx="1"/>
              <a:endCxn id="46" idx="3"/>
            </p:cNvCxnSpPr>
            <p:nvPr/>
          </p:nvCxnSpPr>
          <p:spPr>
            <a:xfrm flipH="1" flipV="1">
              <a:off x="2438525" y="27917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667000"/>
              <a:ext cx="154530" cy="1693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" y="2590800"/>
              <a:ext cx="198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10:</a:t>
              </a:r>
              <a:r>
                <a:rPr lang="en-US" dirty="0" smtClean="0">
                  <a:latin typeface="Times New Roman"/>
                  <a:cs typeface="Times New Roman"/>
                </a:rPr>
                <a:t>48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048000"/>
            <a:ext cx="3109233" cy="381000"/>
            <a:chOff x="304800" y="3048000"/>
            <a:chExt cx="3109233" cy="381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304925" cy="334107"/>
            </a:xfrm>
            <a:prstGeom prst="rect">
              <a:avLst/>
            </a:prstGeom>
          </p:spPr>
        </p:pic>
        <p:cxnSp>
          <p:nvCxnSpPr>
            <p:cNvPr id="52" name="Straight Connector 51"/>
            <p:cNvCxnSpPr>
              <a:stCxn id="54" idx="1"/>
              <a:endCxn id="51" idx="3"/>
            </p:cNvCxnSpPr>
            <p:nvPr/>
          </p:nvCxnSpPr>
          <p:spPr>
            <a:xfrm flipH="1">
              <a:off x="2438525" y="3206786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090340"/>
              <a:ext cx="154530" cy="1693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048000"/>
              <a:ext cx="289833" cy="3175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3048000"/>
              <a:ext cx="1828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01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686" y="3712419"/>
            <a:ext cx="1072648" cy="381811"/>
            <a:chOff x="5282686" y="3712419"/>
            <a:chExt cx="1072648" cy="381811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2686" y="3760123"/>
              <a:ext cx="304925" cy="334107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>
              <a:stCxn id="228" idx="3"/>
              <a:endCxn id="226" idx="1"/>
            </p:cNvCxnSpPr>
            <p:nvPr/>
          </p:nvCxnSpPr>
          <p:spPr>
            <a:xfrm flipV="1">
              <a:off x="5587611" y="3760123"/>
              <a:ext cx="767723" cy="16705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548" y="3712419"/>
              <a:ext cx="194127" cy="2147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443407"/>
            <a:ext cx="3119532" cy="366593"/>
            <a:chOff x="304800" y="3443407"/>
            <a:chExt cx="3119532" cy="366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3475893"/>
              <a:ext cx="304925" cy="33410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462860"/>
              <a:ext cx="304925" cy="334107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58" idx="1"/>
              <a:endCxn id="59" idx="3"/>
            </p:cNvCxnSpPr>
            <p:nvPr/>
          </p:nvCxnSpPr>
          <p:spPr>
            <a:xfrm flipH="1" flipV="1">
              <a:off x="2438525" y="36299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207" y="3505200"/>
              <a:ext cx="194127" cy="2147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3443407"/>
              <a:ext cx="1981200" cy="36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29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810000"/>
            <a:ext cx="3109233" cy="1219200"/>
            <a:chOff x="304800" y="3810000"/>
            <a:chExt cx="3109233" cy="12192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4314093"/>
              <a:ext cx="304925" cy="334107"/>
            </a:xfrm>
            <a:prstGeom prst="rect">
              <a:avLst/>
            </a:prstGeom>
          </p:spPr>
        </p:pic>
        <p:cxnSp>
          <p:nvCxnSpPr>
            <p:cNvPr id="63" name="Straight Connector 62"/>
            <p:cNvCxnSpPr>
              <a:stCxn id="65" idx="1"/>
              <a:endCxn id="62" idx="3"/>
            </p:cNvCxnSpPr>
            <p:nvPr/>
          </p:nvCxnSpPr>
          <p:spPr>
            <a:xfrm flipH="1">
              <a:off x="2438525" y="4472879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356433"/>
              <a:ext cx="154530" cy="1693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4314093"/>
              <a:ext cx="289833" cy="3175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4800" y="38100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1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2016.01.01 00:</a:t>
              </a:r>
              <a:r>
                <a:rPr lang="en-US" dirty="0" smtClean="0">
                  <a:latin typeface="Times New Roman"/>
                  <a:cs typeface="Times New Roman"/>
                </a:rPr>
                <a:t>00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" y="46482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7439171" y="2133600"/>
            <a:ext cx="1781029" cy="2667000"/>
          </a:xfrm>
          <a:prstGeom prst="roundRect">
            <a:avLst>
              <a:gd name="adj" fmla="val 26819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105400" y="2133600"/>
            <a:ext cx="1781029" cy="2667000"/>
          </a:xfrm>
          <a:prstGeom prst="roundRect">
            <a:avLst>
              <a:gd name="adj" fmla="val 26819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7848799" y="3712420"/>
            <a:ext cx="413806" cy="39826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879084" y="2839134"/>
            <a:ext cx="216871" cy="5476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284340" y="2903788"/>
            <a:ext cx="144916" cy="11433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3200400"/>
            <a:ext cx="533400" cy="533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8676" y="6484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0" y="0"/>
            <a:ext cx="9921875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solidFill>
                  <a:srgbClr val="002060"/>
                </a:solidFill>
                <a:latin typeface="+mj-lt"/>
                <a:ea typeface="黑体" pitchFamily="49" charset="-122"/>
              </a:rPr>
              <a:t>Mobile Networks</a:t>
            </a:r>
            <a:endParaRPr lang="en-US" sz="4000" b="1" dirty="0">
              <a:solidFill>
                <a:srgbClr val="002060"/>
              </a:solidFill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771626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Experiments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981200"/>
            <a:ext cx="8610600" cy="1524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lang="en-US" sz="2400" dirty="0" smtClean="0">
                <a:latin typeface="Times New Roman"/>
                <a:cs typeface="Times New Roman"/>
              </a:rPr>
              <a:t> Coupled Prediction Cases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121809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Baselines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" y="63246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R. N. </a:t>
            </a:r>
            <a:r>
              <a:rPr lang="en-US" sz="1000" dirty="0" err="1"/>
              <a:t>Lichtenwalter</a:t>
            </a:r>
            <a:r>
              <a:rPr lang="en-US" sz="1000" dirty="0"/>
              <a:t>, J. T. </a:t>
            </a:r>
            <a:r>
              <a:rPr lang="en-US" sz="1000" dirty="0" err="1"/>
              <a:t>Lussier</a:t>
            </a:r>
            <a:r>
              <a:rPr lang="en-US" sz="1000" dirty="0"/>
              <a:t>, and N. V. </a:t>
            </a:r>
            <a:r>
              <a:rPr lang="en-US" sz="1000" dirty="0" err="1"/>
              <a:t>Chawla</a:t>
            </a:r>
            <a:r>
              <a:rPr lang="en-US" sz="1000" dirty="0"/>
              <a:t>. New perspectives and methods in link prediction. In </a:t>
            </a:r>
            <a:r>
              <a:rPr lang="en-US" sz="1000" b="1" dirty="0"/>
              <a:t>KDD ’</a:t>
            </a:r>
            <a:r>
              <a:rPr lang="en-US" sz="1000" b="1" dirty="0" smtClean="0"/>
              <a:t>10.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L</a:t>
            </a:r>
            <a:r>
              <a:rPr lang="en-US" sz="1000" dirty="0"/>
              <a:t>. </a:t>
            </a:r>
            <a:r>
              <a:rPr lang="en-US" sz="1000" dirty="0" err="1"/>
              <a:t>Backstrom</a:t>
            </a:r>
            <a:r>
              <a:rPr lang="en-US" sz="1000" dirty="0"/>
              <a:t> and J. </a:t>
            </a:r>
            <a:r>
              <a:rPr lang="en-US" sz="1000" dirty="0" err="1"/>
              <a:t>Leskovec</a:t>
            </a:r>
            <a:r>
              <a:rPr lang="en-US" sz="1000" dirty="0"/>
              <a:t>. Supervised random walks: predicting and recommending links in social networks. In </a:t>
            </a:r>
            <a:r>
              <a:rPr lang="en-US" sz="1000" b="1" dirty="0"/>
              <a:t>WSDM’</a:t>
            </a:r>
            <a:r>
              <a:rPr lang="en-US" sz="1000" b="1" dirty="0" smtClean="0"/>
              <a:t>11.</a:t>
            </a:r>
            <a:endParaRPr lang="en-US" sz="1000" b="1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09800"/>
            <a:ext cx="1295400" cy="2514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>
              <a:spcBef>
                <a:spcPts val="600"/>
              </a:spcBef>
            </a:pP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309098"/>
            <a:ext cx="373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Unsupervised Methods: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Common Neighbors (CN)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Adamic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Adar (AA)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Jaccard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Coefficient (JC)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Preferential Attachment (PA)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PropFlow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(PF)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rgbClr val="FFC000"/>
                </a:solidFill>
                <a:latin typeface="Times New Roman"/>
                <a:cs typeface="Times New Roman"/>
              </a:rPr>
              <a:t>Implicit Target Network (IT)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2309098"/>
            <a:ext cx="373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Supervised 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Methods: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Logistic Regression (LRC)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83030" lvl="5" indent="-285750">
              <a:spcBef>
                <a:spcPts val="600"/>
              </a:spcBef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LRC-IT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Decision Tree (DT)</a:t>
            </a:r>
          </a:p>
          <a:p>
            <a:pPr marL="1383030" lvl="5" indent="-285750">
              <a:spcBef>
                <a:spcPts val="600"/>
              </a:spcBef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DT-IT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CoupledLP</a:t>
            </a:r>
            <a:endParaRPr lang="en-US" sz="1600" dirty="0" smtClean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097280" lvl="5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CoupledLP</a:t>
            </a:r>
            <a:r>
              <a:rPr lang="en-US" sz="1600" dirty="0" smtClean="0">
                <a:solidFill>
                  <a:srgbClr val="FFC000"/>
                </a:solidFill>
                <a:latin typeface="Times New Roman"/>
                <a:cs typeface="Times New Roman"/>
              </a:rPr>
              <a:t>-IT</a:t>
            </a:r>
            <a:endParaRPr lang="en-US" sz="16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51054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LRC-IT, DT-IT, </a:t>
            </a:r>
            <a:r>
              <a:rPr lang="en-US" sz="1400" dirty="0" err="1" smtClean="0">
                <a:latin typeface="Times New Roman"/>
                <a:cs typeface="Times New Roman"/>
              </a:rPr>
              <a:t>CoupledLP</a:t>
            </a:r>
            <a:r>
              <a:rPr lang="en-US" sz="1400" dirty="0" smtClean="0">
                <a:latin typeface="Times New Roman"/>
                <a:cs typeface="Times New Roman"/>
              </a:rPr>
              <a:t>-IT: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1400" dirty="0" smtClean="0">
                <a:latin typeface="Times New Roman"/>
                <a:cs typeface="Times New Roman"/>
              </a:rPr>
              <a:t>mplicit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latin typeface="Times New Roman"/>
                <a:cs typeface="Times New Roman"/>
              </a:rPr>
              <a:t>arget network construction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135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features 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73706" y="3581400"/>
            <a:ext cx="941294" cy="0"/>
          </a:xfrm>
          <a:prstGeom prst="straightConnector1">
            <a:avLst/>
          </a:prstGeom>
          <a:ln w="317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73363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Experiments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981200"/>
            <a:ext cx="8610600" cy="1524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09098"/>
            <a:ext cx="5943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Training Links:</a:t>
            </a:r>
            <a:endParaRPr lang="en-US" sz="20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CCFFCC"/>
                </a:solidFill>
                <a:latin typeface="Times New Roman"/>
                <a:cs typeface="Times New Roman"/>
              </a:rPr>
              <a:t>source links between nodes with cross links 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CCFFCC"/>
                </a:solidFill>
                <a:latin typeface="Times New Roman"/>
                <a:cs typeface="Times New Roman"/>
              </a:rPr>
              <a:t>1% target links</a:t>
            </a:r>
            <a:endParaRPr lang="en-US" sz="1600" dirty="0">
              <a:solidFill>
                <a:srgbClr val="CCFFCC"/>
              </a:solidFill>
              <a:latin typeface="Times New Roman"/>
              <a:cs typeface="Times New Roman"/>
            </a:endParaRPr>
          </a:p>
          <a:p>
            <a:pPr marL="457200" lvl="2">
              <a:spcBef>
                <a:spcPts val="600"/>
              </a:spcBef>
              <a:buFont typeface="Wingdings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Test Links: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99% target links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19800" y="4876800"/>
            <a:ext cx="2590800" cy="1600200"/>
            <a:chOff x="6019800" y="4876800"/>
            <a:chExt cx="2590800" cy="16002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4876800"/>
              <a:ext cx="2590800" cy="1600200"/>
              <a:chOff x="1908052" y="1513415"/>
              <a:chExt cx="5724647" cy="338633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154871" y="1513415"/>
                <a:ext cx="2477828" cy="3386337"/>
              </a:xfrm>
              <a:prstGeom prst="roundRect">
                <a:avLst>
                  <a:gd name="adj" fmla="val 26819"/>
                </a:avLst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908052" y="1513415"/>
                <a:ext cx="2477827" cy="3386337"/>
              </a:xfrm>
              <a:prstGeom prst="roundRect">
                <a:avLst>
                  <a:gd name="adj" fmla="val 26819"/>
                </a:avLst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610" y="1682444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139" y="2359866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8560" y="2359866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7001" y="3366530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7589" y="4213662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4698" y="3578641"/>
                <a:ext cx="424222" cy="424221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>
                <a:endCxn id="17" idx="1"/>
              </p:cNvCxnSpPr>
              <p:nvPr/>
            </p:nvCxnSpPr>
            <p:spPr>
              <a:xfrm>
                <a:off x="2578920" y="4002862"/>
                <a:ext cx="538666" cy="42291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27416" y="2845334"/>
                <a:ext cx="88998" cy="66241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541809" y="3882452"/>
                <a:ext cx="313231" cy="54332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8" idx="3"/>
                <a:endCxn id="16" idx="1"/>
              </p:cNvCxnSpPr>
              <p:nvPr/>
            </p:nvCxnSpPr>
            <p:spPr>
              <a:xfrm flipV="1">
                <a:off x="2578920" y="3578641"/>
                <a:ext cx="1068081" cy="21211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3"/>
              </p:cNvCxnSpPr>
              <p:nvPr/>
            </p:nvCxnSpPr>
            <p:spPr>
              <a:xfrm>
                <a:off x="2437361" y="2571977"/>
                <a:ext cx="1209640" cy="794553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3855040" y="2835253"/>
                <a:ext cx="136167" cy="450743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1" idx="3"/>
              </p:cNvCxnSpPr>
              <p:nvPr/>
            </p:nvCxnSpPr>
            <p:spPr>
              <a:xfrm>
                <a:off x="3269833" y="1894557"/>
                <a:ext cx="585207" cy="383465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1"/>
              </p:cNvCxnSpPr>
              <p:nvPr/>
            </p:nvCxnSpPr>
            <p:spPr>
              <a:xfrm flipH="1">
                <a:off x="2326492" y="1894557"/>
                <a:ext cx="519116" cy="46530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8848" y="1985860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0567" y="1999173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8115" y="4106168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2267" y="4002862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9894" y="2835253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0518" y="2026614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8560" y="2913901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2378" y="3050241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5334" y="3518071"/>
                <a:ext cx="270076" cy="272680"/>
              </a:xfrm>
              <a:prstGeom prst="rect">
                <a:avLst/>
              </a:prstGeom>
            </p:spPr>
          </p:pic>
          <p:cxnSp>
            <p:nvCxnSpPr>
              <p:cNvPr id="36" name="Straight Connector 35"/>
              <p:cNvCxnSpPr>
                <a:stCxn id="17" idx="3"/>
                <a:endCxn id="38" idx="1"/>
              </p:cNvCxnSpPr>
              <p:nvPr/>
            </p:nvCxnSpPr>
            <p:spPr>
              <a:xfrm flipV="1">
                <a:off x="3541808" y="4225367"/>
                <a:ext cx="2758651" cy="200408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906" y="3084384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0461" y="4023753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5010" y="2845334"/>
                <a:ext cx="403224" cy="403224"/>
              </a:xfrm>
              <a:prstGeom prst="rect">
                <a:avLst/>
              </a:prstGeom>
            </p:spPr>
          </p:pic>
          <p:cxnSp>
            <p:nvCxnSpPr>
              <p:cNvPr id="40" name="Straight Connector 39"/>
              <p:cNvCxnSpPr>
                <a:stCxn id="15" idx="3"/>
                <a:endCxn id="37" idx="1"/>
              </p:cNvCxnSpPr>
              <p:nvPr/>
            </p:nvCxnSpPr>
            <p:spPr>
              <a:xfrm>
                <a:off x="4212781" y="2571976"/>
                <a:ext cx="1181125" cy="714020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27" idx="1"/>
              </p:cNvCxnSpPr>
              <p:nvPr/>
            </p:nvCxnSpPr>
            <p:spPr>
              <a:xfrm flipV="1">
                <a:off x="4212783" y="2187472"/>
                <a:ext cx="1886069" cy="201612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5724759" y="3518071"/>
                <a:ext cx="575700" cy="50568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766892" y="2409241"/>
                <a:ext cx="301719" cy="69529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6330704" y="2491335"/>
                <a:ext cx="201611" cy="145177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16" idx="3"/>
              <a:endCxn id="37" idx="1"/>
            </p:cNvCxnSpPr>
            <p:nvPr/>
          </p:nvCxnSpPr>
          <p:spPr>
            <a:xfrm flipV="1">
              <a:off x="6998785" y="5714426"/>
              <a:ext cx="598606" cy="13828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/>
          <p:cNvSpPr/>
          <p:nvPr/>
        </p:nvSpPr>
        <p:spPr>
          <a:xfrm rot="600878">
            <a:off x="6769155" y="5207761"/>
            <a:ext cx="367749" cy="763161"/>
          </a:xfrm>
          <a:prstGeom prst="roundRect">
            <a:avLst/>
          </a:prstGeom>
          <a:solidFill>
            <a:srgbClr val="CCFFCC">
              <a:alpha val="29000"/>
            </a:srgbClr>
          </a:solidFill>
          <a:ln w="25400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551128">
            <a:off x="6647064" y="5680791"/>
            <a:ext cx="367749" cy="763161"/>
          </a:xfrm>
          <a:prstGeom prst="roundRect">
            <a:avLst/>
          </a:prstGeom>
          <a:solidFill>
            <a:srgbClr val="CCFFCC">
              <a:alpha val="29000"/>
            </a:srgbClr>
          </a:solidFill>
          <a:ln w="25400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0792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Evaluation Metrics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63246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R. N.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Lichtenwalter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 J. T.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Lussier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 and N. V.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Chawla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New perspectives and methods in link prediction. In </a:t>
            </a:r>
            <a:r>
              <a:rPr lang="en-US" sz="1000" b="1" dirty="0">
                <a:latin typeface="Times New Roman" charset="0"/>
                <a:ea typeface="Times New Roman" charset="0"/>
                <a:cs typeface="Times New Roman" charset="0"/>
              </a:rPr>
              <a:t>KDD ’</a:t>
            </a:r>
            <a:r>
              <a:rPr lang="en-US" sz="1000" b="1" dirty="0" smtClean="0">
                <a:latin typeface="Times New Roman" charset="0"/>
                <a:ea typeface="Times New Roman" charset="0"/>
                <a:cs typeface="Times New Roman" charset="0"/>
              </a:rPr>
              <a:t>10.</a:t>
            </a:r>
          </a:p>
          <a:p>
            <a:pPr marL="228600" indent="-228600">
              <a:buAutoNum type="arabicPeriod"/>
            </a:pP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Backstrom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 and J.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Leskovec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Supervised random walks: predicting and recommending links in social networks. In </a:t>
            </a:r>
            <a:r>
              <a:rPr lang="en-US" sz="1000" b="1" dirty="0">
                <a:latin typeface="Times New Roman" charset="0"/>
                <a:ea typeface="Times New Roman" charset="0"/>
                <a:cs typeface="Times New Roman" charset="0"/>
              </a:rPr>
              <a:t>WSDM’</a:t>
            </a:r>
            <a:r>
              <a:rPr lang="en-US" sz="1000" b="1" dirty="0" smtClean="0">
                <a:latin typeface="Times New Roman" charset="0"/>
                <a:ea typeface="Times New Roman" charset="0"/>
                <a:cs typeface="Times New Roman" charset="0"/>
              </a:rPr>
              <a:t>11.</a:t>
            </a: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447800"/>
            <a:ext cx="4191000" cy="4572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Area Under Precision Recall Curve (AUPR)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Area Under Receiver  Operating Characteristic Curve (AUROC)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Precision at Top k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4663460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AUPR Results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39400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30 at 3.2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55"/>
            <a:ext cx="9906000" cy="28032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AUROC Results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AUROC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5670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30 at 3.2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064"/>
            <a:ext cx="9906000" cy="50469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a typeface="黑体" pitchFamily="49" charset="-122"/>
              </a:rPr>
              <a:t>Precision@k</a:t>
            </a:r>
            <a:r>
              <a:rPr lang="en-US" sz="4000" b="1" dirty="0" smtClean="0">
                <a:ea typeface="黑体" pitchFamily="49" charset="-122"/>
              </a:rPr>
              <a:t> Results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Precision @ k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41587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20288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Future Work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1. Efficiency of </a:t>
            </a:r>
            <a:r>
              <a:rPr lang="en-US" sz="2400" dirty="0" err="1">
                <a:latin typeface="Times New Roman"/>
                <a:cs typeface="Times New Roman"/>
              </a:rPr>
              <a:t>CoupledLP</a:t>
            </a:r>
            <a:endParaRPr lang="en-US" sz="2400" dirty="0">
              <a:latin typeface="Times New Roman"/>
              <a:cs typeface="Times New Roman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2. One-step prediction framework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3. User behavior in coupled networks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… …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2819400" y="3352800"/>
            <a:ext cx="4114800" cy="2667000"/>
            <a:chOff x="1908053" y="1513413"/>
            <a:chExt cx="5724651" cy="3386337"/>
          </a:xfrm>
        </p:grpSpPr>
        <p:sp>
          <p:nvSpPr>
            <p:cNvPr id="179" name="Rounded Rectangle 178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187" name="Straight Connector 186"/>
            <p:cNvCxnSpPr>
              <a:endCxn id="185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6" idx="3"/>
              <a:endCxn id="184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2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1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1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204" name="Straight Connector 203"/>
            <p:cNvCxnSpPr>
              <a:stCxn id="185" idx="3"/>
              <a:endCxn id="206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208" name="Straight Connector 207"/>
            <p:cNvCxnSpPr>
              <a:stCxn id="183" idx="3"/>
              <a:endCxn id="205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endCxn id="195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962400" y="38100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86200" y="46482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5029200" y="44196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505200" y="53340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638800" y="35052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5791200" y="51816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5895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Conclusion</a:t>
            </a:r>
            <a:endParaRPr lang="en-US" sz="2800" b="1" dirty="0">
              <a:ea typeface="黑体" pitchFamily="49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3600" y="1600200"/>
            <a:ext cx="6096000" cy="1981200"/>
            <a:chOff x="2133600" y="1600200"/>
            <a:chExt cx="6096000" cy="1981200"/>
          </a:xfrm>
        </p:grpSpPr>
        <p:sp>
          <p:nvSpPr>
            <p:cNvPr id="13" name="TextBox 12"/>
            <p:cNvSpPr txBox="1"/>
            <p:nvPr/>
          </p:nvSpPr>
          <p:spPr>
            <a:xfrm>
              <a:off x="7097160" y="3264071"/>
              <a:ext cx="1017864" cy="31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Output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88706" y="2023357"/>
              <a:ext cx="145690" cy="153152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2201" y="2208540"/>
              <a:ext cx="105451" cy="11048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77823" y="2352558"/>
              <a:ext cx="152530" cy="16845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84662" y="2552787"/>
              <a:ext cx="145690" cy="153152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5906" y="2737797"/>
              <a:ext cx="145690" cy="15315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03705" y="2920041"/>
              <a:ext cx="105451" cy="11048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03705" y="3063542"/>
              <a:ext cx="105451" cy="11048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05870" y="1893179"/>
              <a:ext cx="105451" cy="11048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54751" y="1892265"/>
              <a:ext cx="157778" cy="924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54751" y="2048689"/>
              <a:ext cx="157778" cy="924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54751" y="2222578"/>
              <a:ext cx="157778" cy="924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54751" y="2371390"/>
              <a:ext cx="157778" cy="924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54218" y="2522524"/>
              <a:ext cx="157778" cy="924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54218" y="2669486"/>
              <a:ext cx="157778" cy="924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54751" y="2818340"/>
              <a:ext cx="157778" cy="924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2165" y="2964243"/>
              <a:ext cx="157778" cy="924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51632" y="3105895"/>
              <a:ext cx="157778" cy="924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3" idx="1"/>
              <a:endCxn id="22" idx="6"/>
            </p:cNvCxnSpPr>
            <p:nvPr/>
          </p:nvCxnSpPr>
          <p:spPr>
            <a:xfrm flipH="1">
              <a:off x="5311321" y="1938485"/>
              <a:ext cx="543429" cy="993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1"/>
              <a:endCxn id="17" idx="6"/>
            </p:cNvCxnSpPr>
            <p:nvPr/>
          </p:nvCxnSpPr>
          <p:spPr>
            <a:xfrm flipH="1">
              <a:off x="5330352" y="2417610"/>
              <a:ext cx="524398" cy="19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1"/>
              <a:endCxn id="17" idx="6"/>
            </p:cNvCxnSpPr>
            <p:nvPr/>
          </p:nvCxnSpPr>
          <p:spPr>
            <a:xfrm flipH="1">
              <a:off x="5330352" y="2094908"/>
              <a:ext cx="524398" cy="3418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4" idx="1"/>
              <a:endCxn id="22" idx="6"/>
            </p:cNvCxnSpPr>
            <p:nvPr/>
          </p:nvCxnSpPr>
          <p:spPr>
            <a:xfrm flipH="1" flipV="1">
              <a:off x="5311321" y="1948423"/>
              <a:ext cx="543429" cy="1464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  <a:endCxn id="21" idx="6"/>
            </p:cNvCxnSpPr>
            <p:nvPr/>
          </p:nvCxnSpPr>
          <p:spPr>
            <a:xfrm flipH="1" flipV="1">
              <a:off x="5309156" y="3118786"/>
              <a:ext cx="542476" cy="333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1"/>
              <a:endCxn id="20" idx="6"/>
            </p:cNvCxnSpPr>
            <p:nvPr/>
          </p:nvCxnSpPr>
          <p:spPr>
            <a:xfrm flipH="1" flipV="1">
              <a:off x="5309156" y="2975284"/>
              <a:ext cx="543009" cy="3517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1"/>
              <a:endCxn id="18" idx="6"/>
            </p:cNvCxnSpPr>
            <p:nvPr/>
          </p:nvCxnSpPr>
          <p:spPr>
            <a:xfrm flipH="1" flipV="1">
              <a:off x="5330352" y="2629363"/>
              <a:ext cx="524398" cy="2351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1"/>
              <a:endCxn id="18" idx="6"/>
            </p:cNvCxnSpPr>
            <p:nvPr/>
          </p:nvCxnSpPr>
          <p:spPr>
            <a:xfrm flipH="1">
              <a:off x="5330352" y="2568743"/>
              <a:ext cx="523865" cy="606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6"/>
              <a:endCxn id="25" idx="1"/>
            </p:cNvCxnSpPr>
            <p:nvPr/>
          </p:nvCxnSpPr>
          <p:spPr>
            <a:xfrm>
              <a:off x="5307652" y="2263784"/>
              <a:ext cx="547098" cy="501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1"/>
              <a:endCxn id="19" idx="6"/>
            </p:cNvCxnSpPr>
            <p:nvPr/>
          </p:nvCxnSpPr>
          <p:spPr>
            <a:xfrm flipH="1" flipV="1">
              <a:off x="5331596" y="2814373"/>
              <a:ext cx="520568" cy="19608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1"/>
            </p:cNvCxnSpPr>
            <p:nvPr/>
          </p:nvCxnSpPr>
          <p:spPr>
            <a:xfrm flipH="1" flipV="1">
              <a:off x="5331596" y="2975284"/>
              <a:ext cx="520036" cy="1768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1"/>
              <a:endCxn id="21" idx="6"/>
            </p:cNvCxnSpPr>
            <p:nvPr/>
          </p:nvCxnSpPr>
          <p:spPr>
            <a:xfrm flipH="1">
              <a:off x="5309156" y="2864559"/>
              <a:ext cx="545595" cy="25422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1"/>
              <a:endCxn id="19" idx="6"/>
            </p:cNvCxnSpPr>
            <p:nvPr/>
          </p:nvCxnSpPr>
          <p:spPr>
            <a:xfrm flipH="1">
              <a:off x="5331596" y="2568743"/>
              <a:ext cx="522622" cy="2456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1"/>
              <a:endCxn id="17" idx="6"/>
            </p:cNvCxnSpPr>
            <p:nvPr/>
          </p:nvCxnSpPr>
          <p:spPr>
            <a:xfrm flipH="1" flipV="1">
              <a:off x="5330352" y="2436783"/>
              <a:ext cx="523865" cy="27892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1"/>
              <a:endCxn id="15" idx="6"/>
            </p:cNvCxnSpPr>
            <p:nvPr/>
          </p:nvCxnSpPr>
          <p:spPr>
            <a:xfrm flipH="1" flipV="1">
              <a:off x="5334396" y="2099933"/>
              <a:ext cx="520354" cy="1688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4213989" y="1876638"/>
              <a:ext cx="757842" cy="1338754"/>
              <a:chOff x="2986829" y="2089756"/>
              <a:chExt cx="1456009" cy="2511781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089731" y="4069573"/>
                <a:ext cx="225358" cy="2189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341218" y="2089756"/>
                <a:ext cx="311354" cy="30344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124254" y="3681330"/>
                <a:ext cx="225358" cy="218914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63" idx="6"/>
                <a:endCxn id="71" idx="2"/>
              </p:cNvCxnSpPr>
              <p:nvPr/>
            </p:nvCxnSpPr>
            <p:spPr>
              <a:xfrm>
                <a:off x="3312799" y="3118162"/>
                <a:ext cx="818686" cy="595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63" idx="4"/>
                <a:endCxn id="48" idx="0"/>
              </p:cNvCxnSpPr>
              <p:nvPr/>
            </p:nvCxnSpPr>
            <p:spPr>
              <a:xfrm>
                <a:off x="3149814" y="3285041"/>
                <a:ext cx="52596" cy="78453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8" idx="6"/>
                <a:endCxn id="64" idx="2"/>
              </p:cNvCxnSpPr>
              <p:nvPr/>
            </p:nvCxnSpPr>
            <p:spPr>
              <a:xfrm>
                <a:off x="3315089" y="4179030"/>
                <a:ext cx="562463" cy="27078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64" idx="7"/>
                <a:endCxn id="50" idx="4"/>
              </p:cNvCxnSpPr>
              <p:nvPr/>
            </p:nvCxnSpPr>
            <p:spPr>
              <a:xfrm flipV="1">
                <a:off x="4143309" y="3900244"/>
                <a:ext cx="93624" cy="44228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3" idx="0"/>
                <a:endCxn id="49" idx="3"/>
              </p:cNvCxnSpPr>
              <p:nvPr/>
            </p:nvCxnSpPr>
            <p:spPr>
              <a:xfrm flipV="1">
                <a:off x="3149814" y="2348764"/>
                <a:ext cx="237000" cy="60251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63" idx="2"/>
                <a:endCxn id="69" idx="1"/>
              </p:cNvCxnSpPr>
              <p:nvPr/>
            </p:nvCxnSpPr>
            <p:spPr>
              <a:xfrm>
                <a:off x="2986829" y="3118162"/>
                <a:ext cx="610619" cy="37631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9" idx="5"/>
                <a:endCxn id="64" idx="0"/>
              </p:cNvCxnSpPr>
              <p:nvPr/>
            </p:nvCxnSpPr>
            <p:spPr>
              <a:xfrm>
                <a:off x="3756801" y="3649271"/>
                <a:ext cx="276428" cy="64881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71" idx="4"/>
                <a:endCxn id="50" idx="0"/>
              </p:cNvCxnSpPr>
              <p:nvPr/>
            </p:nvCxnSpPr>
            <p:spPr>
              <a:xfrm flipH="1">
                <a:off x="4236933" y="3329479"/>
                <a:ext cx="50228" cy="35185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9" idx="7"/>
                <a:endCxn id="71" idx="3"/>
              </p:cNvCxnSpPr>
              <p:nvPr/>
            </p:nvCxnSpPr>
            <p:spPr>
              <a:xfrm flipV="1">
                <a:off x="3756801" y="3285041"/>
                <a:ext cx="420280" cy="20943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71" idx="0"/>
                <a:endCxn id="70" idx="4"/>
              </p:cNvCxnSpPr>
              <p:nvPr/>
            </p:nvCxnSpPr>
            <p:spPr>
              <a:xfrm flipH="1" flipV="1">
                <a:off x="4219757" y="2551410"/>
                <a:ext cx="67405" cy="47462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9" idx="6"/>
                <a:endCxn id="70" idx="2"/>
              </p:cNvCxnSpPr>
              <p:nvPr/>
            </p:nvCxnSpPr>
            <p:spPr>
              <a:xfrm>
                <a:off x="3652572" y="2241479"/>
                <a:ext cx="454506" cy="20047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9" idx="5"/>
                <a:endCxn id="71" idx="1"/>
              </p:cNvCxnSpPr>
              <p:nvPr/>
            </p:nvCxnSpPr>
            <p:spPr>
              <a:xfrm>
                <a:off x="3606975" y="2348764"/>
                <a:ext cx="570106" cy="72170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2986829" y="2951283"/>
                <a:ext cx="325970" cy="333758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77552" y="4298090"/>
                <a:ext cx="311354" cy="303447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49" idx="4"/>
                <a:endCxn id="69" idx="0"/>
              </p:cNvCxnSpPr>
              <p:nvPr/>
            </p:nvCxnSpPr>
            <p:spPr>
              <a:xfrm>
                <a:off x="3496895" y="2393203"/>
                <a:ext cx="180229" cy="106921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48" idx="7"/>
                <a:endCxn id="69" idx="3"/>
              </p:cNvCxnSpPr>
              <p:nvPr/>
            </p:nvCxnSpPr>
            <p:spPr>
              <a:xfrm flipV="1">
                <a:off x="3282087" y="3649271"/>
                <a:ext cx="315361" cy="4523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7"/>
                <a:endCxn id="70" idx="3"/>
              </p:cNvCxnSpPr>
              <p:nvPr/>
            </p:nvCxnSpPr>
            <p:spPr>
              <a:xfrm flipV="1">
                <a:off x="3265061" y="2519351"/>
                <a:ext cx="875019" cy="4808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9" idx="3"/>
                <a:endCxn id="70" idx="7"/>
              </p:cNvCxnSpPr>
              <p:nvPr/>
            </p:nvCxnSpPr>
            <p:spPr>
              <a:xfrm flipV="1">
                <a:off x="3597448" y="2364556"/>
                <a:ext cx="701986" cy="128471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564445" y="3462417"/>
                <a:ext cx="225358" cy="218914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107078" y="2332497"/>
                <a:ext cx="225358" cy="218914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131484" y="3026032"/>
                <a:ext cx="311354" cy="303447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50" idx="2"/>
                <a:endCxn id="48" idx="3"/>
              </p:cNvCxnSpPr>
              <p:nvPr/>
            </p:nvCxnSpPr>
            <p:spPr>
              <a:xfrm flipH="1">
                <a:off x="3122734" y="3790787"/>
                <a:ext cx="1001520" cy="4656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69" idx="6"/>
              </p:cNvCxnSpPr>
              <p:nvPr/>
            </p:nvCxnSpPr>
            <p:spPr>
              <a:xfrm flipH="1" flipV="1">
                <a:off x="3789803" y="3571873"/>
                <a:ext cx="367453" cy="14151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133600" y="1624711"/>
              <a:ext cx="1566123" cy="1566925"/>
              <a:chOff x="381000" y="1943371"/>
              <a:chExt cx="2430503" cy="2452861"/>
            </a:xfrm>
          </p:grpSpPr>
          <p:cxnSp>
            <p:nvCxnSpPr>
              <p:cNvPr id="75" name="Straight Connector 74"/>
              <p:cNvCxnSpPr>
                <a:stCxn id="106" idx="1"/>
                <a:endCxn id="134" idx="6"/>
              </p:cNvCxnSpPr>
              <p:nvPr/>
            </p:nvCxnSpPr>
            <p:spPr>
              <a:xfrm flipH="1">
                <a:off x="1102158" y="2029997"/>
                <a:ext cx="1025861" cy="1862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09" idx="1"/>
                <a:endCxn id="129" idx="6"/>
              </p:cNvCxnSpPr>
              <p:nvPr/>
            </p:nvCxnSpPr>
            <p:spPr>
              <a:xfrm flipH="1">
                <a:off x="1138084" y="2927994"/>
                <a:ext cx="989935" cy="3593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107" idx="1"/>
                <a:endCxn id="129" idx="6"/>
              </p:cNvCxnSpPr>
              <p:nvPr/>
            </p:nvCxnSpPr>
            <p:spPr>
              <a:xfrm flipH="1">
                <a:off x="1138084" y="2323173"/>
                <a:ext cx="989935" cy="64075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107" idx="1"/>
                <a:endCxn id="134" idx="6"/>
              </p:cNvCxnSpPr>
              <p:nvPr/>
            </p:nvCxnSpPr>
            <p:spPr>
              <a:xfrm flipH="1" flipV="1">
                <a:off x="1102158" y="2048624"/>
                <a:ext cx="1025861" cy="27454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14" idx="1"/>
                <a:endCxn id="133" idx="6"/>
              </p:cNvCxnSpPr>
              <p:nvPr/>
            </p:nvCxnSpPr>
            <p:spPr>
              <a:xfrm flipH="1" flipV="1">
                <a:off x="1095232" y="4292691"/>
                <a:ext cx="1026900" cy="1194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13" idx="1"/>
                <a:endCxn id="132" idx="6"/>
              </p:cNvCxnSpPr>
              <p:nvPr/>
            </p:nvCxnSpPr>
            <p:spPr>
              <a:xfrm flipH="1" flipV="1">
                <a:off x="1098071" y="3973211"/>
                <a:ext cx="1025067" cy="6593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12" idx="1"/>
                <a:endCxn id="130" idx="6"/>
              </p:cNvCxnSpPr>
              <p:nvPr/>
            </p:nvCxnSpPr>
            <p:spPr>
              <a:xfrm flipH="1" flipV="1">
                <a:off x="1138084" y="3324870"/>
                <a:ext cx="989935" cy="44081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10" idx="1"/>
                <a:endCxn id="130" idx="6"/>
              </p:cNvCxnSpPr>
              <p:nvPr/>
            </p:nvCxnSpPr>
            <p:spPr>
              <a:xfrm flipH="1">
                <a:off x="1138084" y="3211255"/>
                <a:ext cx="988929" cy="11361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28" idx="6"/>
                <a:endCxn id="108" idx="1"/>
              </p:cNvCxnSpPr>
              <p:nvPr/>
            </p:nvCxnSpPr>
            <p:spPr>
              <a:xfrm>
                <a:off x="1095232" y="2639687"/>
                <a:ext cx="1032787" cy="939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113" idx="1"/>
                <a:endCxn id="131" idx="6"/>
              </p:cNvCxnSpPr>
              <p:nvPr/>
            </p:nvCxnSpPr>
            <p:spPr>
              <a:xfrm flipH="1" flipV="1">
                <a:off x="1140432" y="3671625"/>
                <a:ext cx="982706" cy="36751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114" idx="1"/>
              </p:cNvCxnSpPr>
              <p:nvPr/>
            </p:nvCxnSpPr>
            <p:spPr>
              <a:xfrm flipH="1" flipV="1">
                <a:off x="1140432" y="3973211"/>
                <a:ext cx="981700" cy="33142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112" idx="1"/>
                <a:endCxn id="133" idx="6"/>
              </p:cNvCxnSpPr>
              <p:nvPr/>
            </p:nvCxnSpPr>
            <p:spPr>
              <a:xfrm flipH="1">
                <a:off x="1095232" y="3765685"/>
                <a:ext cx="1032787" cy="52700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110" idx="1"/>
                <a:endCxn id="131" idx="6"/>
              </p:cNvCxnSpPr>
              <p:nvPr/>
            </p:nvCxnSpPr>
            <p:spPr>
              <a:xfrm flipH="1">
                <a:off x="1140432" y="3211255"/>
                <a:ext cx="986581" cy="46037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111" idx="1"/>
                <a:endCxn id="129" idx="6"/>
              </p:cNvCxnSpPr>
              <p:nvPr/>
            </p:nvCxnSpPr>
            <p:spPr>
              <a:xfrm flipH="1" flipV="1">
                <a:off x="1138084" y="2963930"/>
                <a:ext cx="988929" cy="52276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08" idx="1"/>
                <a:endCxn id="127" idx="6"/>
              </p:cNvCxnSpPr>
              <p:nvPr/>
            </p:nvCxnSpPr>
            <p:spPr>
              <a:xfrm flipH="1" flipV="1">
                <a:off x="1145718" y="2332591"/>
                <a:ext cx="982301" cy="31649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Arc 89"/>
              <p:cNvSpPr/>
              <p:nvPr/>
            </p:nvSpPr>
            <p:spPr>
              <a:xfrm rot="5400000">
                <a:off x="2174110" y="1916157"/>
                <a:ext cx="327830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 rot="5400000">
                <a:off x="2179173" y="2234568"/>
                <a:ext cx="327830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 rot="5400000">
                <a:off x="2111244" y="2068847"/>
                <a:ext cx="636643" cy="505041"/>
              </a:xfrm>
              <a:prstGeom prst="arc">
                <a:avLst>
                  <a:gd name="adj1" fmla="val 10400656"/>
                  <a:gd name="adj2" fmla="val 27330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Arc 92"/>
              <p:cNvSpPr/>
              <p:nvPr/>
            </p:nvSpPr>
            <p:spPr>
              <a:xfrm rot="5400000">
                <a:off x="2179173" y="2562398"/>
                <a:ext cx="327830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>
              <a:xfrm rot="5400000">
                <a:off x="2123755" y="2656624"/>
                <a:ext cx="558895" cy="550367"/>
              </a:xfrm>
              <a:prstGeom prst="arc">
                <a:avLst>
                  <a:gd name="adj1" fmla="val 10400656"/>
                  <a:gd name="adj2" fmla="val 24792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/>
              <p:cNvSpPr/>
              <p:nvPr/>
            </p:nvSpPr>
            <p:spPr>
              <a:xfrm rot="5400000">
                <a:off x="2028119" y="2782228"/>
                <a:ext cx="837615" cy="571327"/>
              </a:xfrm>
              <a:prstGeom prst="arc">
                <a:avLst>
                  <a:gd name="adj1" fmla="val 10400656"/>
                  <a:gd name="adj2" fmla="val 22336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/>
              <p:cNvSpPr/>
              <p:nvPr/>
            </p:nvSpPr>
            <p:spPr>
              <a:xfrm rot="5400000">
                <a:off x="2000663" y="2199355"/>
                <a:ext cx="951909" cy="559292"/>
              </a:xfrm>
              <a:prstGeom prst="arc">
                <a:avLst>
                  <a:gd name="adj1" fmla="val 9884690"/>
                  <a:gd name="adj2" fmla="val 22336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 rot="5400000">
                <a:off x="2115981" y="2395981"/>
                <a:ext cx="636643" cy="505041"/>
              </a:xfrm>
              <a:prstGeom prst="arc">
                <a:avLst>
                  <a:gd name="adj1" fmla="val 10400656"/>
                  <a:gd name="adj2" fmla="val 27330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/>
              <p:cNvSpPr/>
              <p:nvPr/>
            </p:nvSpPr>
            <p:spPr>
              <a:xfrm rot="5400000">
                <a:off x="2024662" y="2479655"/>
                <a:ext cx="885564" cy="577637"/>
              </a:xfrm>
              <a:prstGeom prst="arc">
                <a:avLst>
                  <a:gd name="adj1" fmla="val 9884690"/>
                  <a:gd name="adj2" fmla="val 22336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c 98"/>
              <p:cNvSpPr/>
              <p:nvPr/>
            </p:nvSpPr>
            <p:spPr>
              <a:xfrm rot="5400000">
                <a:off x="2205472" y="3088998"/>
                <a:ext cx="290362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c 99"/>
              <p:cNvSpPr/>
              <p:nvPr/>
            </p:nvSpPr>
            <p:spPr>
              <a:xfrm rot="5400000">
                <a:off x="2225992" y="3373758"/>
                <a:ext cx="290362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 rot="5400000">
                <a:off x="2148770" y="3227633"/>
                <a:ext cx="571064" cy="505041"/>
              </a:xfrm>
              <a:prstGeom prst="arc">
                <a:avLst>
                  <a:gd name="adj1" fmla="val 10400656"/>
                  <a:gd name="adj2" fmla="val 27330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 rot="5400000">
                <a:off x="2222839" y="3650043"/>
                <a:ext cx="290362" cy="505041"/>
              </a:xfrm>
              <a:prstGeom prst="arc">
                <a:avLst>
                  <a:gd name="adj1" fmla="val 11920997"/>
                  <a:gd name="adj2" fmla="val 2453327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c 102"/>
              <p:cNvSpPr/>
              <p:nvPr/>
            </p:nvSpPr>
            <p:spPr>
              <a:xfrm rot="5400000">
                <a:off x="2230730" y="3929715"/>
                <a:ext cx="290362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 rot="5400000">
                <a:off x="2144600" y="3764485"/>
                <a:ext cx="571064" cy="545140"/>
              </a:xfrm>
              <a:prstGeom prst="arc">
                <a:avLst>
                  <a:gd name="adj1" fmla="val 10400656"/>
                  <a:gd name="adj2" fmla="val 27330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 rot="5400000">
                <a:off x="1788313" y="3024554"/>
                <a:ext cx="1385096" cy="661285"/>
              </a:xfrm>
              <a:prstGeom prst="arc">
                <a:avLst>
                  <a:gd name="adj1" fmla="val 10400656"/>
                  <a:gd name="adj2" fmla="val 596664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28019" y="1943371"/>
                <a:ext cx="297847" cy="17325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128019" y="2236547"/>
                <a:ext cx="297847" cy="17325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28019" y="2562457"/>
                <a:ext cx="297847" cy="17325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128019" y="2841367"/>
                <a:ext cx="297847" cy="17325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127013" y="3124628"/>
                <a:ext cx="297847" cy="17325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127013" y="3400071"/>
                <a:ext cx="297847" cy="17325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128019" y="3679058"/>
                <a:ext cx="297847" cy="17325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123138" y="3952516"/>
                <a:ext cx="297847" cy="1732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122132" y="4218007"/>
                <a:ext cx="297847" cy="1732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Arc 114"/>
              <p:cNvSpPr/>
              <p:nvPr/>
            </p:nvSpPr>
            <p:spPr>
              <a:xfrm rot="16200000">
                <a:off x="807637" y="1931327"/>
                <a:ext cx="327830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/>
              <p:cNvSpPr/>
              <p:nvPr/>
            </p:nvSpPr>
            <p:spPr>
              <a:xfrm rot="16200000">
                <a:off x="806345" y="2223592"/>
                <a:ext cx="327830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Arc 116"/>
              <p:cNvSpPr/>
              <p:nvPr/>
            </p:nvSpPr>
            <p:spPr>
              <a:xfrm rot="16200000">
                <a:off x="607030" y="2051646"/>
                <a:ext cx="614534" cy="561548"/>
              </a:xfrm>
              <a:prstGeom prst="arc">
                <a:avLst>
                  <a:gd name="adj1" fmla="val 10860181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Arc 117"/>
              <p:cNvSpPr/>
              <p:nvPr/>
            </p:nvSpPr>
            <p:spPr>
              <a:xfrm rot="16200000">
                <a:off x="405318" y="2206320"/>
                <a:ext cx="939050" cy="593119"/>
              </a:xfrm>
              <a:prstGeom prst="arc">
                <a:avLst>
                  <a:gd name="adj1" fmla="val 10860181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/>
              <p:cNvSpPr/>
              <p:nvPr/>
            </p:nvSpPr>
            <p:spPr>
              <a:xfrm rot="16200000">
                <a:off x="777336" y="2552323"/>
                <a:ext cx="347977" cy="505041"/>
              </a:xfrm>
              <a:prstGeom prst="arc">
                <a:avLst>
                  <a:gd name="adj1" fmla="val 11920997"/>
                  <a:gd name="adj2" fmla="val 2020945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c 119"/>
              <p:cNvSpPr/>
              <p:nvPr/>
            </p:nvSpPr>
            <p:spPr>
              <a:xfrm rot="16200000">
                <a:off x="399428" y="3157691"/>
                <a:ext cx="1012209" cy="654495"/>
              </a:xfrm>
              <a:prstGeom prst="arc">
                <a:avLst>
                  <a:gd name="adj1" fmla="val 10653312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6200000">
                <a:off x="227681" y="2936555"/>
                <a:ext cx="1343720" cy="768776"/>
              </a:xfrm>
              <a:prstGeom prst="arc">
                <a:avLst>
                  <a:gd name="adj1" fmla="val 10653312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rot="16200000">
                <a:off x="-107498" y="2565841"/>
                <a:ext cx="1950944" cy="879257"/>
              </a:xfrm>
              <a:prstGeom prst="arc">
                <a:avLst>
                  <a:gd name="adj1" fmla="val 10653312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 rot="16200000">
                <a:off x="608726" y="3338085"/>
                <a:ext cx="675034" cy="625440"/>
              </a:xfrm>
              <a:prstGeom prst="arc">
                <a:avLst>
                  <a:gd name="adj1" fmla="val 10653312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Arc 123"/>
              <p:cNvSpPr/>
              <p:nvPr/>
            </p:nvSpPr>
            <p:spPr>
              <a:xfrm rot="16200000">
                <a:off x="634126" y="3653509"/>
                <a:ext cx="588054" cy="589260"/>
              </a:xfrm>
              <a:prstGeom prst="arc">
                <a:avLst>
                  <a:gd name="adj1" fmla="val 10802558"/>
                  <a:gd name="adj2" fmla="val 20987988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/>
              <p:cNvSpPr/>
              <p:nvPr/>
            </p:nvSpPr>
            <p:spPr>
              <a:xfrm rot="16200000">
                <a:off x="-89639" y="2794024"/>
                <a:ext cx="1918782" cy="977504"/>
              </a:xfrm>
              <a:prstGeom prst="arc">
                <a:avLst>
                  <a:gd name="adj1" fmla="val 10621783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rot="16200000">
                <a:off x="303385" y="3190601"/>
                <a:ext cx="1268661" cy="845127"/>
              </a:xfrm>
              <a:prstGeom prst="arc">
                <a:avLst>
                  <a:gd name="adj1" fmla="val 10864707"/>
                  <a:gd name="adj2" fmla="val 18804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70690" y="2189069"/>
                <a:ext cx="275028" cy="287043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96167" y="2536148"/>
                <a:ext cx="199066" cy="207080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850146" y="2806072"/>
                <a:ext cx="287938" cy="315715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63056" y="3181348"/>
                <a:ext cx="275028" cy="287043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65404" y="3528103"/>
                <a:ext cx="275028" cy="28704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899005" y="3869671"/>
                <a:ext cx="199066" cy="207080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896167" y="4189152"/>
                <a:ext cx="199066" cy="207080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903092" y="1945084"/>
                <a:ext cx="199066" cy="2070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4116834" y="1605210"/>
              <a:ext cx="2066967" cy="16588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073989" y="1603293"/>
              <a:ext cx="1488611" cy="28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Source network</a:t>
              </a: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44032" y="1605240"/>
              <a:ext cx="1022520" cy="16588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105400" y="1600200"/>
              <a:ext cx="1228616" cy="28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Cross network</a:t>
              </a: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139" name="Right Arrow 138"/>
            <p:cNvSpPr/>
            <p:nvPr/>
          </p:nvSpPr>
          <p:spPr>
            <a:xfrm>
              <a:off x="6405446" y="2339193"/>
              <a:ext cx="215016" cy="181404"/>
            </a:xfrm>
            <a:prstGeom prst="rightArrow">
              <a:avLst/>
            </a:prstGeom>
            <a:solidFill>
              <a:srgbClr val="30B0FF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ight Arrow 139"/>
            <p:cNvSpPr/>
            <p:nvPr/>
          </p:nvSpPr>
          <p:spPr>
            <a:xfrm>
              <a:off x="3801525" y="2320600"/>
              <a:ext cx="215016" cy="181404"/>
            </a:xfrm>
            <a:prstGeom prst="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06639" y="1600200"/>
              <a:ext cx="1422961" cy="28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Target</a:t>
              </a:r>
              <a:r>
                <a:rPr lang="zh-CN" altLang="en-US" sz="1200" dirty="0" smtClean="0">
                  <a:latin typeface="Times"/>
                  <a:cs typeface="Times"/>
                </a:rPr>
                <a:t> </a:t>
              </a:r>
              <a:r>
                <a:rPr lang="en-US" sz="1200" dirty="0" smtClean="0">
                  <a:latin typeface="Times"/>
                  <a:cs typeface="Times"/>
                </a:rPr>
                <a:t>network</a:t>
              </a:r>
              <a:endParaRPr lang="en-US" sz="1200" dirty="0">
                <a:latin typeface="Times"/>
                <a:cs typeface="Times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6994537" y="1888511"/>
              <a:ext cx="760208" cy="1318052"/>
              <a:chOff x="7944605" y="1840579"/>
              <a:chExt cx="1745949" cy="2637120"/>
            </a:xfrm>
          </p:grpSpPr>
          <p:cxnSp>
            <p:nvCxnSpPr>
              <p:cNvPr id="143" name="Straight Connector 142"/>
              <p:cNvCxnSpPr>
                <a:stCxn id="164" idx="1"/>
                <a:endCxn id="173" idx="3"/>
              </p:cNvCxnSpPr>
              <p:nvPr/>
            </p:nvCxnSpPr>
            <p:spPr>
              <a:xfrm flipH="1">
                <a:off x="8528590" y="4289124"/>
                <a:ext cx="562159" cy="887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74" idx="2"/>
                <a:endCxn id="164" idx="2"/>
              </p:cNvCxnSpPr>
              <p:nvPr/>
            </p:nvCxnSpPr>
            <p:spPr>
              <a:xfrm flipH="1">
                <a:off x="9275114" y="3481825"/>
                <a:ext cx="231075" cy="9071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69" idx="2"/>
                <a:endCxn id="173" idx="0"/>
              </p:cNvCxnSpPr>
              <p:nvPr/>
            </p:nvCxnSpPr>
            <p:spPr>
              <a:xfrm>
                <a:off x="8184585" y="3548622"/>
                <a:ext cx="159640" cy="7293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68" idx="1"/>
                <a:endCxn id="163" idx="0"/>
              </p:cNvCxnSpPr>
              <p:nvPr/>
            </p:nvCxnSpPr>
            <p:spPr>
              <a:xfrm flipH="1">
                <a:off x="8128970" y="1940433"/>
                <a:ext cx="355072" cy="6758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74" idx="0"/>
                <a:endCxn id="167" idx="2"/>
              </p:cNvCxnSpPr>
              <p:nvPr/>
            </p:nvCxnSpPr>
            <p:spPr>
              <a:xfrm flipH="1" flipV="1">
                <a:off x="9393232" y="2346573"/>
                <a:ext cx="112957" cy="9355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71" idx="0"/>
                <a:endCxn id="168" idx="2"/>
              </p:cNvCxnSpPr>
              <p:nvPr/>
            </p:nvCxnSpPr>
            <p:spPr>
              <a:xfrm flipH="1" flipV="1">
                <a:off x="8668407" y="2040287"/>
                <a:ext cx="194134" cy="68955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67" idx="0"/>
                <a:endCxn id="171" idx="2"/>
              </p:cNvCxnSpPr>
              <p:nvPr/>
            </p:nvCxnSpPr>
            <p:spPr>
              <a:xfrm flipH="1">
                <a:off x="8862541" y="2146865"/>
                <a:ext cx="530691" cy="782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68" idx="3"/>
                <a:endCxn id="167" idx="0"/>
              </p:cNvCxnSpPr>
              <p:nvPr/>
            </p:nvCxnSpPr>
            <p:spPr>
              <a:xfrm>
                <a:off x="8852772" y="1940433"/>
                <a:ext cx="540460" cy="2064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71" idx="2"/>
                <a:endCxn id="166" idx="0"/>
              </p:cNvCxnSpPr>
              <p:nvPr/>
            </p:nvCxnSpPr>
            <p:spPr>
              <a:xfrm flipH="1">
                <a:off x="8839514" y="2929547"/>
                <a:ext cx="23027" cy="5818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74" idx="1"/>
                <a:endCxn id="169" idx="3"/>
              </p:cNvCxnSpPr>
              <p:nvPr/>
            </p:nvCxnSpPr>
            <p:spPr>
              <a:xfrm flipH="1">
                <a:off x="8368950" y="3381971"/>
                <a:ext cx="952874" cy="66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66" idx="0"/>
                <a:endCxn id="164" idx="0"/>
              </p:cNvCxnSpPr>
              <p:nvPr/>
            </p:nvCxnSpPr>
            <p:spPr>
              <a:xfrm>
                <a:off x="8839514" y="3511369"/>
                <a:ext cx="435600" cy="6779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71" idx="1"/>
                <a:endCxn id="163" idx="3"/>
              </p:cNvCxnSpPr>
              <p:nvPr/>
            </p:nvCxnSpPr>
            <p:spPr>
              <a:xfrm flipH="1" flipV="1">
                <a:off x="8313335" y="2716116"/>
                <a:ext cx="364841" cy="11357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66" idx="0"/>
                <a:endCxn id="173" idx="2"/>
              </p:cNvCxnSpPr>
              <p:nvPr/>
            </p:nvCxnSpPr>
            <p:spPr>
              <a:xfrm flipH="1">
                <a:off x="8344225" y="3511369"/>
                <a:ext cx="495289" cy="96633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9" idx="2"/>
                <a:endCxn id="163" idx="2"/>
              </p:cNvCxnSpPr>
              <p:nvPr/>
            </p:nvCxnSpPr>
            <p:spPr>
              <a:xfrm flipH="1" flipV="1">
                <a:off x="8128970" y="2815970"/>
                <a:ext cx="55615" cy="73265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66" idx="1"/>
                <a:endCxn id="169" idx="1"/>
              </p:cNvCxnSpPr>
              <p:nvPr/>
            </p:nvCxnSpPr>
            <p:spPr>
              <a:xfrm flipH="1" flipV="1">
                <a:off x="8000220" y="3448768"/>
                <a:ext cx="654929" cy="16245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74" idx="0"/>
                <a:endCxn id="166" idx="3"/>
              </p:cNvCxnSpPr>
              <p:nvPr/>
            </p:nvCxnSpPr>
            <p:spPr>
              <a:xfrm flipH="1">
                <a:off x="9023879" y="3282117"/>
                <a:ext cx="482310" cy="32910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74" idx="2"/>
                <a:endCxn id="171" idx="0"/>
              </p:cNvCxnSpPr>
              <p:nvPr/>
            </p:nvCxnSpPr>
            <p:spPr>
              <a:xfrm flipH="1" flipV="1">
                <a:off x="8862541" y="2729839"/>
                <a:ext cx="643648" cy="7519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66" idx="2"/>
                <a:endCxn id="163" idx="0"/>
              </p:cNvCxnSpPr>
              <p:nvPr/>
            </p:nvCxnSpPr>
            <p:spPr>
              <a:xfrm flipH="1" flipV="1">
                <a:off x="8128970" y="2616262"/>
                <a:ext cx="710544" cy="10948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9" idx="2"/>
                <a:endCxn id="171" idx="0"/>
              </p:cNvCxnSpPr>
              <p:nvPr/>
            </p:nvCxnSpPr>
            <p:spPr>
              <a:xfrm flipV="1">
                <a:off x="8184585" y="2729839"/>
                <a:ext cx="677956" cy="8187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67" idx="3"/>
                <a:endCxn id="163" idx="1"/>
              </p:cNvCxnSpPr>
              <p:nvPr/>
            </p:nvCxnSpPr>
            <p:spPr>
              <a:xfrm flipH="1">
                <a:off x="7944605" y="2246719"/>
                <a:ext cx="1632992" cy="4693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ectangle 162"/>
              <p:cNvSpPr/>
              <p:nvPr/>
            </p:nvSpPr>
            <p:spPr>
              <a:xfrm>
                <a:off x="7944605" y="2616262"/>
                <a:ext cx="368730" cy="19970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90749" y="4189270"/>
                <a:ext cx="368730" cy="19970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Straight Connector 164"/>
              <p:cNvCxnSpPr>
                <a:stCxn id="166" idx="2"/>
                <a:endCxn id="167" idx="0"/>
              </p:cNvCxnSpPr>
              <p:nvPr/>
            </p:nvCxnSpPr>
            <p:spPr>
              <a:xfrm flipV="1">
                <a:off x="8839514" y="2146865"/>
                <a:ext cx="553718" cy="15642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Rectangle 165"/>
              <p:cNvSpPr/>
              <p:nvPr/>
            </p:nvSpPr>
            <p:spPr>
              <a:xfrm>
                <a:off x="8655149" y="3511369"/>
                <a:ext cx="368730" cy="19970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208867" y="2146865"/>
                <a:ext cx="368730" cy="1997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484042" y="1840579"/>
                <a:ext cx="368730" cy="1997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000220" y="3348914"/>
                <a:ext cx="368730" cy="19970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/>
              <p:cNvCxnSpPr>
                <a:stCxn id="171" idx="0"/>
                <a:endCxn id="173" idx="2"/>
              </p:cNvCxnSpPr>
              <p:nvPr/>
            </p:nvCxnSpPr>
            <p:spPr>
              <a:xfrm flipH="1">
                <a:off x="8344225" y="2729839"/>
                <a:ext cx="518316" cy="17478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tangle 170"/>
              <p:cNvSpPr/>
              <p:nvPr/>
            </p:nvSpPr>
            <p:spPr>
              <a:xfrm>
                <a:off x="8678176" y="2729839"/>
                <a:ext cx="368730" cy="1997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72" name="Straight Connector 171"/>
              <p:cNvCxnSpPr>
                <a:stCxn id="174" idx="0"/>
                <a:endCxn id="173" idx="2"/>
              </p:cNvCxnSpPr>
              <p:nvPr/>
            </p:nvCxnSpPr>
            <p:spPr>
              <a:xfrm flipH="1">
                <a:off x="8344225" y="3282117"/>
                <a:ext cx="1161964" cy="11955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tangle 172"/>
              <p:cNvSpPr/>
              <p:nvPr/>
            </p:nvSpPr>
            <p:spPr>
              <a:xfrm>
                <a:off x="8159860" y="4277991"/>
                <a:ext cx="368730" cy="19970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9321824" y="3282117"/>
                <a:ext cx="368730" cy="19970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800600" y="3250061"/>
              <a:ext cx="1017863" cy="31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Input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0" y="762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Coupled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Link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Prediction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Problem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0" y="35915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Coupled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LP</a:t>
            </a:r>
            <a:r>
              <a:rPr lang="zh-CN" altLang="zh-CN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Framework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09800" y="4191000"/>
            <a:ext cx="4724400" cy="2231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100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sz="2000" b="1" dirty="0" smtClean="0">
                <a:latin typeface="Times New Roman"/>
                <a:cs typeface="Times New Roman"/>
              </a:rPr>
              <a:t>  </a:t>
            </a:r>
            <a:r>
              <a:rPr lang="en-US" sz="2000" b="1" dirty="0" smtClean="0">
                <a:latin typeface="Times New Roman"/>
                <a:cs typeface="Times New Roman"/>
              </a:rPr>
              <a:t>Implicit Target Network Construction</a:t>
            </a:r>
          </a:p>
          <a:p>
            <a:pPr marL="438912" lvl="2" indent="-164592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 smtClean="0">
                <a:latin typeface="Times New Roman"/>
                <a:cs typeface="Times New Roman"/>
              </a:rPr>
              <a:t>  </a:t>
            </a:r>
            <a:r>
              <a:rPr lang="en-US" sz="2000" b="1" dirty="0" smtClean="0">
                <a:latin typeface="Times New Roman"/>
                <a:cs typeface="Times New Roman"/>
              </a:rPr>
              <a:t>Coupled Factor Graph Model </a:t>
            </a:r>
            <a:endParaRPr lang="en-US" dirty="0" smtClean="0">
              <a:latin typeface="Times New Roman"/>
              <a:cs typeface="Times New Roman"/>
            </a:endParaRPr>
          </a:p>
          <a:p>
            <a:pPr marL="438912" lvl="2" indent="-16459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Asymmetry </a:t>
            </a:r>
          </a:p>
          <a:p>
            <a:pPr marL="438912" lvl="2" indent="-16459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Heterogeneity</a:t>
            </a:r>
          </a:p>
        </p:txBody>
      </p:sp>
    </p:spTree>
    <p:extLst>
      <p:ext uri="{BB962C8B-B14F-4D97-AF65-F5344CB8AC3E}">
        <p14:creationId xmlns:p14="http://schemas.microsoft.com/office/powerpoint/2010/main" val="2797961533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6D0D-BFA1-49DB-8BE2-3A5A63042EB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831734" y="1859268"/>
            <a:ext cx="6397866" cy="309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67" i="1" dirty="0">
                <a:solidFill>
                  <a:srgbClr val="0B385D"/>
                </a:solidFill>
              </a:rPr>
              <a:t>Defense Advanced Research Projects Agency (DARPA)</a:t>
            </a:r>
          </a:p>
          <a:p>
            <a:pPr algn="ctr"/>
            <a:endParaRPr lang="en-US" sz="2167" i="1" dirty="0" smtClean="0">
              <a:solidFill>
                <a:srgbClr val="0B385D"/>
              </a:solidFill>
            </a:endParaRPr>
          </a:p>
          <a:p>
            <a:pPr algn="ctr"/>
            <a:r>
              <a:rPr lang="en-US" sz="2167" i="1" dirty="0" smtClean="0">
                <a:solidFill>
                  <a:srgbClr val="0B385D"/>
                </a:solidFill>
              </a:rPr>
              <a:t>Army </a:t>
            </a:r>
            <a:r>
              <a:rPr lang="en-US" sz="2167" i="1" dirty="0">
                <a:solidFill>
                  <a:srgbClr val="0B385D"/>
                </a:solidFill>
              </a:rPr>
              <a:t>Research Laboratory </a:t>
            </a:r>
          </a:p>
          <a:p>
            <a:pPr algn="ctr"/>
            <a:r>
              <a:rPr lang="en-US" sz="2167" i="1" dirty="0">
                <a:solidFill>
                  <a:srgbClr val="0B385D"/>
                </a:solidFill>
              </a:rPr>
              <a:t>(ARL)</a:t>
            </a:r>
          </a:p>
          <a:p>
            <a:pPr algn="ctr"/>
            <a:endParaRPr lang="en-US" sz="2167" i="1" dirty="0">
              <a:solidFill>
                <a:srgbClr val="0B385D"/>
              </a:solidFill>
            </a:endParaRPr>
          </a:p>
          <a:p>
            <a:pPr algn="ctr"/>
            <a:r>
              <a:rPr lang="en-US" sz="2167" i="1" dirty="0">
                <a:solidFill>
                  <a:srgbClr val="0B385D"/>
                </a:solidFill>
              </a:rPr>
              <a:t>U.S. Air Force Office of Scientific Research (AFOSR)</a:t>
            </a:r>
          </a:p>
          <a:p>
            <a:pPr algn="ctr"/>
            <a:endParaRPr lang="en-US" sz="2167" i="1" dirty="0">
              <a:solidFill>
                <a:srgbClr val="0B385D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0638" y="0"/>
            <a:ext cx="9885362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000" b="1" dirty="0" smtClean="0"/>
              <a:t>Acknowledgements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43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a typeface="黑体" pitchFamily="49" charset="-122"/>
              </a:rPr>
              <a:t>Disease-Gene Networks</a:t>
            </a:r>
            <a:endParaRPr lang="en-US" b="1" dirty="0">
              <a:ea typeface="黑体" pitchFamily="49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1000" y="6302514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>
                <a:latin typeface="Times New Roman"/>
                <a:cs typeface="Times New Roman"/>
              </a:rPr>
              <a:t>K.I. </a:t>
            </a:r>
            <a:r>
              <a:rPr lang="en-US" altLang="zh-CN" sz="1000" dirty="0" err="1">
                <a:latin typeface="Times New Roman"/>
                <a:cs typeface="Times New Roman"/>
              </a:rPr>
              <a:t>Goh</a:t>
            </a:r>
            <a:r>
              <a:rPr lang="en-US" altLang="zh-CN" sz="1000" dirty="0">
                <a:latin typeface="Times New Roman"/>
                <a:cs typeface="Times New Roman"/>
              </a:rPr>
              <a:t>, M. E. </a:t>
            </a:r>
            <a:r>
              <a:rPr lang="en-US" altLang="zh-CN" sz="1000" dirty="0" err="1">
                <a:latin typeface="Times New Roman"/>
                <a:cs typeface="Times New Roman"/>
              </a:rPr>
              <a:t>Cusick</a:t>
            </a:r>
            <a:r>
              <a:rPr lang="en-US" altLang="zh-CN" sz="1000" dirty="0">
                <a:latin typeface="Times New Roman"/>
                <a:cs typeface="Times New Roman"/>
              </a:rPr>
              <a:t>, D. Valle, B. Childs, M. Vidal, and A.-L. </a:t>
            </a:r>
            <a:r>
              <a:rPr lang="en-US" altLang="zh-CN" sz="1000" dirty="0" err="1">
                <a:latin typeface="Times New Roman"/>
                <a:cs typeface="Times New Roman"/>
              </a:rPr>
              <a:t>Barabási</a:t>
            </a:r>
            <a:r>
              <a:rPr lang="en-US" altLang="zh-CN" sz="1000" dirty="0">
                <a:latin typeface="Times New Roman"/>
                <a:cs typeface="Times New Roman"/>
              </a:rPr>
              <a:t>. The human disease network. </a:t>
            </a:r>
            <a:r>
              <a:rPr lang="en-US" altLang="zh-CN" sz="1000" b="1" dirty="0">
                <a:latin typeface="Times New Roman"/>
                <a:cs typeface="Times New Roman"/>
              </a:rPr>
              <a:t>PNAS 2007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.</a:t>
            </a: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altLang="zh-CN" sz="1000" dirty="0">
                <a:latin typeface="Times New Roman"/>
                <a:cs typeface="Times New Roman"/>
              </a:rPr>
              <a:t>J. </a:t>
            </a:r>
            <a:r>
              <a:rPr lang="en-US" altLang="zh-CN" sz="1000" dirty="0" err="1">
                <a:latin typeface="Times New Roman"/>
                <a:cs typeface="Times New Roman"/>
              </a:rPr>
              <a:t>Menche</a:t>
            </a:r>
            <a:r>
              <a:rPr lang="en-US" altLang="zh-CN" sz="1000" dirty="0">
                <a:latin typeface="Times New Roman"/>
                <a:cs typeface="Times New Roman"/>
              </a:rPr>
              <a:t>, A. Sharma, M. </a:t>
            </a:r>
            <a:r>
              <a:rPr lang="en-US" altLang="zh-CN" sz="1000" dirty="0" err="1">
                <a:latin typeface="Times New Roman"/>
                <a:cs typeface="Times New Roman"/>
              </a:rPr>
              <a:t>Kitsak</a:t>
            </a:r>
            <a:r>
              <a:rPr lang="en-US" altLang="zh-CN" sz="1000" dirty="0">
                <a:latin typeface="Times New Roman"/>
                <a:cs typeface="Times New Roman"/>
              </a:rPr>
              <a:t>, S.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Ghiassian</a:t>
            </a:r>
            <a:r>
              <a:rPr lang="en-US" altLang="zh-CN" sz="1000" dirty="0">
                <a:latin typeface="Times New Roman"/>
                <a:cs typeface="Times New Roman"/>
              </a:rPr>
              <a:t>, M. Vidal, J. </a:t>
            </a:r>
            <a:r>
              <a:rPr lang="en-US" altLang="zh-CN" sz="1000" dirty="0" err="1">
                <a:latin typeface="Times New Roman"/>
                <a:cs typeface="Times New Roman"/>
              </a:rPr>
              <a:t>Loscalzo</a:t>
            </a:r>
            <a:r>
              <a:rPr lang="en-US" altLang="zh-CN" sz="1000" dirty="0" smtClean="0">
                <a:latin typeface="Times New Roman"/>
                <a:cs typeface="Times New Roman"/>
              </a:rPr>
              <a:t>, A</a:t>
            </a:r>
            <a:r>
              <a:rPr lang="en-US" altLang="zh-CN" sz="1000" dirty="0">
                <a:latin typeface="Times New Roman"/>
                <a:cs typeface="Times New Roman"/>
              </a:rPr>
              <a:t>.-L. </a:t>
            </a:r>
            <a:r>
              <a:rPr lang="en-US" altLang="zh-CN" sz="1000" dirty="0" err="1">
                <a:latin typeface="Times New Roman"/>
                <a:cs typeface="Times New Roman"/>
              </a:rPr>
              <a:t>Barabási</a:t>
            </a:r>
            <a:r>
              <a:rPr lang="en-US" altLang="zh-CN" sz="1000" dirty="0">
                <a:latin typeface="Times New Roman"/>
                <a:cs typeface="Times New Roman"/>
              </a:rPr>
              <a:t>. Uncovering disease-disease relationships through the incomplete </a:t>
            </a:r>
            <a:r>
              <a:rPr lang="en-US" altLang="zh-CN" sz="1000" dirty="0" err="1">
                <a:latin typeface="Times New Roman"/>
                <a:cs typeface="Times New Roman"/>
              </a:rPr>
              <a:t>interactome</a:t>
            </a:r>
            <a:r>
              <a:rPr lang="en-US" altLang="zh-CN" sz="1000" b="1" dirty="0">
                <a:latin typeface="Times New Roman"/>
                <a:cs typeface="Times New Roman"/>
              </a:rPr>
              <a:t>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Science 2015.</a:t>
            </a:r>
            <a:endParaRPr lang="en-US" altLang="zh-CN" sz="1000" b="1" dirty="0">
              <a:latin typeface="Times New Roman"/>
              <a:cs typeface="Times New Roman"/>
            </a:endParaRPr>
          </a:p>
          <a:p>
            <a:pPr marL="228600" indent="-228600">
              <a:buAutoNum type="arabicPeriod"/>
            </a:pPr>
            <a:endParaRPr lang="en-US" altLang="zh-CN" sz="1000" dirty="0" smtClean="0">
              <a:latin typeface="Times New Roman"/>
              <a:cs typeface="Times New Roman"/>
            </a:endParaRPr>
          </a:p>
        </p:txBody>
      </p:sp>
      <p:grpSp>
        <p:nvGrpSpPr>
          <p:cNvPr id="335" name="Group 334"/>
          <p:cNvGrpSpPr/>
          <p:nvPr/>
        </p:nvGrpSpPr>
        <p:grpSpPr>
          <a:xfrm>
            <a:off x="3457203" y="2095317"/>
            <a:ext cx="1176113" cy="2095683"/>
            <a:chOff x="2986829" y="2089756"/>
            <a:chExt cx="1456009" cy="2511781"/>
          </a:xfrm>
        </p:grpSpPr>
        <p:sp>
          <p:nvSpPr>
            <p:cNvPr id="336" name="Oval 33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/>
            <p:cNvCxnSpPr>
              <a:stCxn id="351" idx="6"/>
              <a:endCxn id="35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51" idx="4"/>
              <a:endCxn id="33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36" idx="6"/>
              <a:endCxn id="35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52" idx="7"/>
              <a:endCxn id="33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51" idx="0"/>
              <a:endCxn id="33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51" idx="2"/>
              <a:endCxn id="35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57" idx="5"/>
              <a:endCxn id="35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59" idx="4"/>
              <a:endCxn id="33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57" idx="7"/>
              <a:endCxn id="35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59" idx="0"/>
              <a:endCxn id="35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37" idx="6"/>
              <a:endCxn id="35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37" idx="5"/>
              <a:endCxn id="35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3" name="Straight Connector 352"/>
            <p:cNvCxnSpPr>
              <a:stCxn id="337" idx="4"/>
              <a:endCxn id="35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36" idx="7"/>
              <a:endCxn id="35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51" idx="7"/>
              <a:endCxn id="35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57" idx="3"/>
              <a:endCxn id="35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0" name="Straight Connector 359"/>
            <p:cNvCxnSpPr>
              <a:stCxn id="338" idx="2"/>
              <a:endCxn id="33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stCxn id="338" idx="1"/>
              <a:endCxn id="35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228600" y="1700950"/>
            <a:ext cx="2430503" cy="2452861"/>
            <a:chOff x="381000" y="1943371"/>
            <a:chExt cx="2430503" cy="2452861"/>
          </a:xfrm>
        </p:grpSpPr>
        <p:cxnSp>
          <p:nvCxnSpPr>
            <p:cNvPr id="363" name="Straight Connector 362"/>
            <p:cNvCxnSpPr>
              <a:stCxn id="394" idx="1"/>
              <a:endCxn id="4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397" idx="1"/>
              <a:endCxn id="4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stCxn id="395" idx="1"/>
              <a:endCxn id="4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stCxn id="395" idx="1"/>
              <a:endCxn id="4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stCxn id="402" idx="1"/>
              <a:endCxn id="4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stCxn id="401" idx="1"/>
              <a:endCxn id="4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400" idx="1"/>
              <a:endCxn id="4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>
              <a:stCxn id="398" idx="1"/>
              <a:endCxn id="4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>
              <a:stCxn id="416" idx="6"/>
              <a:endCxn id="3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stCxn id="401" idx="1"/>
              <a:endCxn id="4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4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400" idx="1"/>
              <a:endCxn id="4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>
              <a:stCxn id="398" idx="1"/>
              <a:endCxn id="4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399" idx="1"/>
              <a:endCxn id="4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96" idx="1"/>
              <a:endCxn id="4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Arc 3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Arc 3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Arc 3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Arc 3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Arc 3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Arc 3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Arc 3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Arc 3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Arc 3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Arc 3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Arc 3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Arc 3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Arc 3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Arc 3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Arc 3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Arc 3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Arc 4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Arc 4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Arc 4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Arc 4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Arc 4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Arc 4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Arc 4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Arc 4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Arc 4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Arc 4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Arc 4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Arc 4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Rectangle 422"/>
          <p:cNvSpPr/>
          <p:nvPr/>
        </p:nvSpPr>
        <p:spPr>
          <a:xfrm>
            <a:off x="3306427" y="1670424"/>
            <a:ext cx="1494173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TextBox 423"/>
          <p:cNvSpPr txBox="1"/>
          <p:nvPr/>
        </p:nvSpPr>
        <p:spPr>
          <a:xfrm>
            <a:off x="3511818" y="1667423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Disease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7538828" y="1670471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/>
          <p:cNvSpPr txBox="1"/>
          <p:nvPr/>
        </p:nvSpPr>
        <p:spPr>
          <a:xfrm>
            <a:off x="5714999" y="166258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7779018" y="1662579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Gene network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431" name="Straight Connector 430"/>
          <p:cNvCxnSpPr>
            <a:stCxn id="452" idx="1"/>
            <a:endCxn id="461" idx="3"/>
          </p:cNvCxnSpPr>
          <p:nvPr/>
        </p:nvCxnSpPr>
        <p:spPr>
          <a:xfrm flipH="1">
            <a:off x="8167014" y="4029638"/>
            <a:ext cx="379866" cy="6941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62" idx="2"/>
            <a:endCxn id="452" idx="2"/>
          </p:cNvCxnSpPr>
          <p:nvPr/>
        </p:nvCxnSpPr>
        <p:spPr>
          <a:xfrm flipH="1">
            <a:off x="8671461" y="3398010"/>
            <a:ext cx="156144" cy="70975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57" idx="2"/>
            <a:endCxn id="461" idx="0"/>
          </p:cNvCxnSpPr>
          <p:nvPr/>
        </p:nvCxnSpPr>
        <p:spPr>
          <a:xfrm>
            <a:off x="7934561" y="3450272"/>
            <a:ext cx="107873" cy="57065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56" idx="1"/>
            <a:endCxn id="451" idx="0"/>
          </p:cNvCxnSpPr>
          <p:nvPr/>
        </p:nvCxnSpPr>
        <p:spPr>
          <a:xfrm flipH="1">
            <a:off x="7896980" y="2192029"/>
            <a:ext cx="239932" cy="52876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stCxn id="462" idx="0"/>
            <a:endCxn id="455" idx="2"/>
          </p:cNvCxnSpPr>
          <p:nvPr/>
        </p:nvCxnSpPr>
        <p:spPr>
          <a:xfrm flipH="1" flipV="1">
            <a:off x="8751276" y="2509791"/>
            <a:ext cx="76328" cy="73196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59" idx="0"/>
            <a:endCxn id="456" idx="2"/>
          </p:cNvCxnSpPr>
          <p:nvPr/>
        </p:nvCxnSpPr>
        <p:spPr>
          <a:xfrm flipH="1" flipV="1">
            <a:off x="8261493" y="2270154"/>
            <a:ext cx="131182" cy="5395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455" idx="0"/>
            <a:endCxn id="459" idx="2"/>
          </p:cNvCxnSpPr>
          <p:nvPr/>
        </p:nvCxnSpPr>
        <p:spPr>
          <a:xfrm flipH="1">
            <a:off x="8392674" y="2353540"/>
            <a:ext cx="358602" cy="61236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456" idx="3"/>
            <a:endCxn id="455" idx="0"/>
          </p:cNvCxnSpPr>
          <p:nvPr/>
        </p:nvCxnSpPr>
        <p:spPr>
          <a:xfrm>
            <a:off x="8386073" y="2192029"/>
            <a:ext cx="365203" cy="16151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59" idx="2"/>
            <a:endCxn id="454" idx="0"/>
          </p:cNvCxnSpPr>
          <p:nvPr/>
        </p:nvCxnSpPr>
        <p:spPr>
          <a:xfrm flipH="1">
            <a:off x="8377114" y="2965909"/>
            <a:ext cx="15560" cy="45521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>
            <a:stCxn id="462" idx="1"/>
            <a:endCxn id="457" idx="3"/>
          </p:cNvCxnSpPr>
          <p:nvPr/>
        </p:nvCxnSpPr>
        <p:spPr>
          <a:xfrm flipH="1">
            <a:off x="8059141" y="3319884"/>
            <a:ext cx="643883" cy="5226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454" idx="0"/>
            <a:endCxn id="452" idx="0"/>
          </p:cNvCxnSpPr>
          <p:nvPr/>
        </p:nvCxnSpPr>
        <p:spPr>
          <a:xfrm>
            <a:off x="8377114" y="3421125"/>
            <a:ext cx="294347" cy="5303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>
            <a:stCxn id="459" idx="1"/>
            <a:endCxn id="451" idx="3"/>
          </p:cNvCxnSpPr>
          <p:nvPr/>
        </p:nvCxnSpPr>
        <p:spPr>
          <a:xfrm flipH="1" flipV="1">
            <a:off x="8021561" y="2798921"/>
            <a:ext cx="246533" cy="8886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>
            <a:stCxn id="454" idx="0"/>
            <a:endCxn id="461" idx="2"/>
          </p:cNvCxnSpPr>
          <p:nvPr/>
        </p:nvCxnSpPr>
        <p:spPr>
          <a:xfrm flipH="1">
            <a:off x="8042434" y="3421125"/>
            <a:ext cx="334680" cy="75605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>
            <a:stCxn id="457" idx="2"/>
            <a:endCxn id="451" idx="2"/>
          </p:cNvCxnSpPr>
          <p:nvPr/>
        </p:nvCxnSpPr>
        <p:spPr>
          <a:xfrm flipH="1" flipV="1">
            <a:off x="7896980" y="2877046"/>
            <a:ext cx="37581" cy="57322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54" idx="1"/>
            <a:endCxn id="457" idx="1"/>
          </p:cNvCxnSpPr>
          <p:nvPr/>
        </p:nvCxnSpPr>
        <p:spPr>
          <a:xfrm flipH="1" flipV="1">
            <a:off x="7809981" y="3372146"/>
            <a:ext cx="442553" cy="1271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462" idx="0"/>
            <a:endCxn id="454" idx="3"/>
          </p:cNvCxnSpPr>
          <p:nvPr/>
        </p:nvCxnSpPr>
        <p:spPr>
          <a:xfrm flipH="1">
            <a:off x="8501695" y="3241759"/>
            <a:ext cx="325910" cy="25749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stCxn id="462" idx="2"/>
            <a:endCxn id="459" idx="0"/>
          </p:cNvCxnSpPr>
          <p:nvPr/>
        </p:nvCxnSpPr>
        <p:spPr>
          <a:xfrm flipH="1" flipV="1">
            <a:off x="8392674" y="2809658"/>
            <a:ext cx="434930" cy="58835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stCxn id="454" idx="2"/>
            <a:endCxn id="451" idx="0"/>
          </p:cNvCxnSpPr>
          <p:nvPr/>
        </p:nvCxnSpPr>
        <p:spPr>
          <a:xfrm flipH="1" flipV="1">
            <a:off x="7896980" y="2720795"/>
            <a:ext cx="480134" cy="85658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stCxn id="457" idx="2"/>
            <a:endCxn id="459" idx="0"/>
          </p:cNvCxnSpPr>
          <p:nvPr/>
        </p:nvCxnSpPr>
        <p:spPr>
          <a:xfrm flipV="1">
            <a:off x="7934561" y="2809658"/>
            <a:ext cx="458113" cy="64061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stCxn id="455" idx="3"/>
            <a:endCxn id="451" idx="1"/>
          </p:cNvCxnSpPr>
          <p:nvPr/>
        </p:nvCxnSpPr>
        <p:spPr>
          <a:xfrm flipH="1">
            <a:off x="7772400" y="2431666"/>
            <a:ext cx="1103457" cy="36725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Rectangle 450"/>
          <p:cNvSpPr/>
          <p:nvPr/>
        </p:nvSpPr>
        <p:spPr>
          <a:xfrm>
            <a:off x="7772400" y="2720795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8546881" y="3951513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3" name="Straight Connector 452"/>
          <p:cNvCxnSpPr>
            <a:stCxn id="454" idx="2"/>
            <a:endCxn id="455" idx="0"/>
          </p:cNvCxnSpPr>
          <p:nvPr/>
        </p:nvCxnSpPr>
        <p:spPr>
          <a:xfrm flipV="1">
            <a:off x="8377114" y="2353540"/>
            <a:ext cx="374162" cy="122383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4" name="Rectangle 453"/>
          <p:cNvSpPr/>
          <p:nvPr/>
        </p:nvSpPr>
        <p:spPr>
          <a:xfrm>
            <a:off x="8252534" y="3421125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8626696" y="2353540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6" name="Rectangle 455"/>
          <p:cNvSpPr/>
          <p:nvPr/>
        </p:nvSpPr>
        <p:spPr>
          <a:xfrm>
            <a:off x="8136912" y="2113903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7809981" y="3294020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8" name="Straight Connector 457"/>
          <p:cNvCxnSpPr>
            <a:stCxn id="459" idx="0"/>
            <a:endCxn id="461" idx="2"/>
          </p:cNvCxnSpPr>
          <p:nvPr/>
        </p:nvCxnSpPr>
        <p:spPr>
          <a:xfrm flipH="1">
            <a:off x="8042434" y="2809658"/>
            <a:ext cx="350240" cy="136752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9" name="Rectangle 458"/>
          <p:cNvSpPr/>
          <p:nvPr/>
        </p:nvSpPr>
        <p:spPr>
          <a:xfrm>
            <a:off x="8268094" y="2809658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60" name="Straight Connector 459"/>
          <p:cNvCxnSpPr>
            <a:stCxn id="462" idx="0"/>
            <a:endCxn id="461" idx="2"/>
          </p:cNvCxnSpPr>
          <p:nvPr/>
        </p:nvCxnSpPr>
        <p:spPr>
          <a:xfrm flipH="1">
            <a:off x="8042434" y="3241759"/>
            <a:ext cx="785171" cy="93542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Rectangle 460"/>
          <p:cNvSpPr/>
          <p:nvPr/>
        </p:nvSpPr>
        <p:spPr>
          <a:xfrm>
            <a:off x="7917854" y="4020928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8703024" y="3241759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10200" y="1676400"/>
            <a:ext cx="1600200" cy="2596729"/>
            <a:chOff x="5410200" y="1676400"/>
            <a:chExt cx="1600200" cy="2596729"/>
          </a:xfrm>
        </p:grpSpPr>
        <p:grpSp>
          <p:nvGrpSpPr>
            <p:cNvPr id="3" name="Group 2"/>
            <p:cNvGrpSpPr/>
            <p:nvPr/>
          </p:nvGrpSpPr>
          <p:grpSpPr>
            <a:xfrm>
              <a:off x="5562599" y="2119779"/>
              <a:ext cx="1295400" cy="2044518"/>
              <a:chOff x="5562599" y="2119779"/>
              <a:chExt cx="1295400" cy="2044518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579489" y="2324991"/>
                <a:ext cx="226100" cy="239743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600432" y="2614876"/>
                <a:ext cx="163652" cy="172957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562599" y="2840321"/>
                <a:ext cx="236714" cy="263691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73212" y="3153759"/>
                <a:ext cx="226100" cy="239743"/>
              </a:xfrm>
              <a:prstGeom prst="ellipse">
                <a:avLst/>
              </a:prstGeom>
              <a:solidFill>
                <a:srgbClr val="2DFF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5575143" y="3443374"/>
                <a:ext cx="226100" cy="23974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5602766" y="3728658"/>
                <a:ext cx="163652" cy="172957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5602766" y="3953294"/>
                <a:ext cx="163652" cy="172957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5606126" y="2121210"/>
                <a:ext cx="163652" cy="17295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613139" y="2119779"/>
                <a:ext cx="244860" cy="1447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613139" y="2364644"/>
                <a:ext cx="244860" cy="1447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613139" y="2636850"/>
                <a:ext cx="244860" cy="1447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6613139" y="2869801"/>
                <a:ext cx="244860" cy="1447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612312" y="3106385"/>
                <a:ext cx="244860" cy="1447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612312" y="3336440"/>
                <a:ext cx="244860" cy="1447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613139" y="3569455"/>
                <a:ext cx="244860" cy="1447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609126" y="3797851"/>
                <a:ext cx="244860" cy="1447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608299" y="4019593"/>
                <a:ext cx="244860" cy="1447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>
                <a:stCxn id="231" idx="1"/>
                <a:endCxn id="230" idx="6"/>
              </p:cNvCxnSpPr>
              <p:nvPr/>
            </p:nvCxnSpPr>
            <p:spPr>
              <a:xfrm flipH="1">
                <a:off x="5769778" y="2192131"/>
                <a:ext cx="843361" cy="1555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34" idx="1"/>
                <a:endCxn id="225" idx="6"/>
              </p:cNvCxnSpPr>
              <p:nvPr/>
            </p:nvCxnSpPr>
            <p:spPr>
              <a:xfrm flipH="1">
                <a:off x="5799313" y="2942153"/>
                <a:ext cx="813826" cy="3001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32" idx="1"/>
                <a:endCxn id="225" idx="6"/>
              </p:cNvCxnSpPr>
              <p:nvPr/>
            </p:nvCxnSpPr>
            <p:spPr>
              <a:xfrm flipH="1">
                <a:off x="5799313" y="2436996"/>
                <a:ext cx="813826" cy="53517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32" idx="1"/>
                <a:endCxn id="230" idx="6"/>
              </p:cNvCxnSpPr>
              <p:nvPr/>
            </p:nvCxnSpPr>
            <p:spPr>
              <a:xfrm flipH="1" flipV="1">
                <a:off x="5769778" y="2207688"/>
                <a:ext cx="843361" cy="22930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9" idx="1"/>
                <a:endCxn id="229" idx="6"/>
              </p:cNvCxnSpPr>
              <p:nvPr/>
            </p:nvCxnSpPr>
            <p:spPr>
              <a:xfrm flipH="1" flipV="1">
                <a:off x="5766418" y="4039772"/>
                <a:ext cx="841881" cy="521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8" idx="1"/>
                <a:endCxn id="228" idx="6"/>
              </p:cNvCxnSpPr>
              <p:nvPr/>
            </p:nvCxnSpPr>
            <p:spPr>
              <a:xfrm flipH="1" flipV="1">
                <a:off x="5766418" y="3815136"/>
                <a:ext cx="842708" cy="5506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>
                <a:stCxn id="237" idx="1"/>
                <a:endCxn id="226" idx="6"/>
              </p:cNvCxnSpPr>
              <p:nvPr/>
            </p:nvCxnSpPr>
            <p:spPr>
              <a:xfrm flipH="1" flipV="1">
                <a:off x="5799313" y="3273630"/>
                <a:ext cx="813826" cy="368176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235" idx="1"/>
                <a:endCxn id="226" idx="6"/>
              </p:cNvCxnSpPr>
              <p:nvPr/>
            </p:nvCxnSpPr>
            <p:spPr>
              <a:xfrm flipH="1">
                <a:off x="5799313" y="3178737"/>
                <a:ext cx="812999" cy="9489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224" idx="6"/>
                <a:endCxn id="233" idx="1"/>
              </p:cNvCxnSpPr>
              <p:nvPr/>
            </p:nvCxnSpPr>
            <p:spPr>
              <a:xfrm>
                <a:off x="5764084" y="2701354"/>
                <a:ext cx="849054" cy="784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238" idx="1"/>
                <a:endCxn id="227" idx="6"/>
              </p:cNvCxnSpPr>
              <p:nvPr/>
            </p:nvCxnSpPr>
            <p:spPr>
              <a:xfrm flipH="1" flipV="1">
                <a:off x="5801244" y="3563246"/>
                <a:ext cx="807883" cy="30695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239" idx="1"/>
              </p:cNvCxnSpPr>
              <p:nvPr/>
            </p:nvCxnSpPr>
            <p:spPr>
              <a:xfrm flipH="1" flipV="1">
                <a:off x="5801244" y="3815136"/>
                <a:ext cx="807056" cy="27680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237" idx="1"/>
                <a:endCxn id="229" idx="6"/>
              </p:cNvCxnSpPr>
              <p:nvPr/>
            </p:nvCxnSpPr>
            <p:spPr>
              <a:xfrm flipH="1">
                <a:off x="5766418" y="3641806"/>
                <a:ext cx="846721" cy="39796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235" idx="1"/>
                <a:endCxn id="227" idx="6"/>
              </p:cNvCxnSpPr>
              <p:nvPr/>
            </p:nvCxnSpPr>
            <p:spPr>
              <a:xfrm flipH="1">
                <a:off x="5801244" y="3178737"/>
                <a:ext cx="811069" cy="38450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236" idx="1"/>
                <a:endCxn id="225" idx="6"/>
              </p:cNvCxnSpPr>
              <p:nvPr/>
            </p:nvCxnSpPr>
            <p:spPr>
              <a:xfrm flipH="1" flipV="1">
                <a:off x="5799313" y="2972167"/>
                <a:ext cx="812999" cy="43662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233" idx="1"/>
                <a:endCxn id="223" idx="6"/>
              </p:cNvCxnSpPr>
              <p:nvPr/>
            </p:nvCxnSpPr>
            <p:spPr>
              <a:xfrm flipH="1" flipV="1">
                <a:off x="5805589" y="2444862"/>
                <a:ext cx="807550" cy="26434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Rectangle 166"/>
            <p:cNvSpPr/>
            <p:nvPr/>
          </p:nvSpPr>
          <p:spPr>
            <a:xfrm>
              <a:off x="5410200" y="1676400"/>
              <a:ext cx="1600200" cy="2596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152399" y="1594271"/>
            <a:ext cx="914401" cy="2749129"/>
          </a:xfrm>
          <a:prstGeom prst="rect">
            <a:avLst/>
          </a:prstGeom>
          <a:solidFill>
            <a:srgbClr val="00CE02">
              <a:alpha val="20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828799" y="1600200"/>
            <a:ext cx="914401" cy="2749129"/>
          </a:xfrm>
          <a:prstGeom prst="rect">
            <a:avLst/>
          </a:prstGeom>
          <a:solidFill>
            <a:srgbClr val="FF6600">
              <a:alpha val="20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85800" y="1600200"/>
            <a:ext cx="1600201" cy="2749129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1336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424" grpId="0"/>
      <p:bldP spid="425" grpId="0" animBg="1"/>
      <p:bldP spid="426" grpId="1"/>
      <p:bldP spid="429" grpId="0"/>
      <p:bldP spid="451" grpId="0" animBg="1"/>
      <p:bldP spid="452" grpId="0" animBg="1"/>
      <p:bldP spid="454" grpId="0" animBg="1"/>
      <p:bldP spid="455" grpId="0" animBg="1"/>
      <p:bldP spid="456" grpId="0" animBg="1"/>
      <p:bldP spid="457" grpId="0" animBg="1"/>
      <p:bldP spid="459" grpId="0" animBg="1"/>
      <p:bldP spid="461" grpId="0" animBg="1"/>
      <p:bldP spid="462" grpId="0" animBg="1"/>
      <p:bldP spid="168" grpId="0" animBg="1"/>
      <p:bldP spid="169" grpId="0" animBg="1"/>
      <p:bldP spid="1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>
            <a:spLocks noChangeArrowheads="1"/>
          </p:cNvSpPr>
          <p:nvPr/>
        </p:nvSpPr>
        <p:spPr bwMode="auto">
          <a:xfrm>
            <a:off x="3200400" y="3276600"/>
            <a:ext cx="4495800" cy="833178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48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Thank You!</a:t>
            </a:r>
            <a:endParaRPr lang="zh-CN" altLang="en-US" sz="4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638" y="0"/>
            <a:ext cx="9885362" cy="76835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Q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&amp;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791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Data &amp; Code: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https</a:t>
            </a:r>
            <a:r>
              <a:rPr lang="en-US" sz="2000" dirty="0">
                <a:latin typeface="Times New Roman"/>
                <a:cs typeface="Times New Roman"/>
              </a:rPr>
              <a:t>://</a:t>
            </a:r>
            <a:r>
              <a:rPr lang="en-US" sz="2000" dirty="0" err="1">
                <a:latin typeface="Times New Roman"/>
                <a:cs typeface="Times New Roman"/>
              </a:rPr>
              <a:t>aminer.org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coupledlp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39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Yuxiao</a:t>
            </a:r>
            <a:r>
              <a:rPr lang="en-US" dirty="0" smtClean="0">
                <a:latin typeface="+mj-lt"/>
              </a:rPr>
              <a:t> Dong, Jing Zhang, </a:t>
            </a:r>
            <a:r>
              <a:rPr lang="en-US" dirty="0" err="1" smtClean="0">
                <a:latin typeface="+mj-lt"/>
              </a:rPr>
              <a:t>Jie</a:t>
            </a:r>
            <a:r>
              <a:rPr lang="en-US" dirty="0" smtClean="0">
                <a:latin typeface="+mj-lt"/>
              </a:rPr>
              <a:t> Tang, </a:t>
            </a:r>
            <a:r>
              <a:rPr lang="en-US" dirty="0" err="1" smtClean="0">
                <a:latin typeface="+mj-lt"/>
              </a:rPr>
              <a:t>Nitesh</a:t>
            </a:r>
            <a:r>
              <a:rPr lang="en-US" dirty="0" smtClean="0">
                <a:latin typeface="+mj-lt"/>
              </a:rPr>
              <a:t> V. Chawla, Bai Wang. </a:t>
            </a:r>
            <a:r>
              <a:rPr lang="en-US" dirty="0" err="1" smtClean="0">
                <a:latin typeface="+mj-lt"/>
              </a:rPr>
              <a:t>CoupledLP</a:t>
            </a:r>
            <a:r>
              <a:rPr lang="en-US" dirty="0" smtClean="0">
                <a:latin typeface="+mj-lt"/>
              </a:rPr>
              <a:t>: Link Prediction in Coupled Networks. In ACM KDD’15.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098391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9260" y="642072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>
                <a:latin typeface="Times New Roman"/>
                <a:cs typeface="Times New Roman"/>
              </a:rPr>
              <a:t>Y</a:t>
            </a:r>
            <a:r>
              <a:rPr lang="en-US" sz="1000" dirty="0">
                <a:latin typeface="Times New Roman"/>
                <a:cs typeface="Times New Roman"/>
              </a:rPr>
              <a:t>. Sun, J</a:t>
            </a:r>
            <a:r>
              <a:rPr lang="en-US" altLang="zh-CN" sz="1000" dirty="0">
                <a:latin typeface="Times New Roman"/>
                <a:cs typeface="Times New Roman"/>
              </a:rPr>
              <a:t>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Han,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C.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C.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err="1">
                <a:latin typeface="Times New Roman"/>
                <a:cs typeface="Times New Roman"/>
              </a:rPr>
              <a:t>Aggarwal</a:t>
            </a:r>
            <a:r>
              <a:rPr lang="en-US" altLang="zh-CN" sz="1000" dirty="0">
                <a:latin typeface="Times New Roman"/>
                <a:cs typeface="Times New Roman"/>
              </a:rPr>
              <a:t>,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N.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V.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err="1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Will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Will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This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Happen?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Relationship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Prediction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in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Heterogeneous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Information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Networks.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WSDM</a:t>
            </a:r>
            <a:r>
              <a:rPr lang="en-US" altLang="zh-CN" sz="1000" b="1" dirty="0">
                <a:latin typeface="Times New Roman"/>
                <a:cs typeface="Times New Roman"/>
              </a:rPr>
              <a:t>’12.</a:t>
            </a:r>
            <a:r>
              <a:rPr lang="zh-CN" altLang="en-US" sz="1000" b="1" dirty="0">
                <a:latin typeface="Times New Roman"/>
                <a:cs typeface="Times New Roman"/>
              </a:rPr>
              <a:t> </a:t>
            </a:r>
            <a:r>
              <a:rPr lang="en-US" sz="1000" b="1" dirty="0" smtClean="0">
                <a:latin typeface="Times New Roman"/>
                <a:cs typeface="Times New Roman"/>
              </a:rPr>
              <a:t> 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563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20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72000" y="1770357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1447800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62600" y="2209800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12153" y="1447800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512153" y="2209800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0" name="Straight Connector 39"/>
          <p:cNvCxnSpPr>
            <a:stCxn id="36" idx="1"/>
            <a:endCxn id="35" idx="7"/>
          </p:cNvCxnSpPr>
          <p:nvPr/>
        </p:nvCxnSpPr>
        <p:spPr>
          <a:xfrm flipH="1">
            <a:off x="4806751" y="1534427"/>
            <a:ext cx="755849" cy="277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1"/>
            <a:endCxn id="35" idx="5"/>
          </p:cNvCxnSpPr>
          <p:nvPr/>
        </p:nvCxnSpPr>
        <p:spPr>
          <a:xfrm flipH="1" flipV="1">
            <a:off x="4806751" y="2015364"/>
            <a:ext cx="755849" cy="2810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5" idx="1"/>
          </p:cNvCxnSpPr>
          <p:nvPr/>
        </p:nvCxnSpPr>
        <p:spPr>
          <a:xfrm>
            <a:off x="3810000" y="1534427"/>
            <a:ext cx="802277" cy="277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3"/>
            <a:endCxn id="35" idx="3"/>
          </p:cNvCxnSpPr>
          <p:nvPr/>
        </p:nvCxnSpPr>
        <p:spPr>
          <a:xfrm flipV="1">
            <a:off x="3810000" y="2015364"/>
            <a:ext cx="802277" cy="2810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5638800" y="1524000"/>
            <a:ext cx="533400" cy="762000"/>
          </a:xfrm>
          <a:prstGeom prst="arc">
            <a:avLst>
              <a:gd name="adj1" fmla="val 16667980"/>
              <a:gd name="adj2" fmla="val 5253762"/>
            </a:avLst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800000">
            <a:off x="3200400" y="1524000"/>
            <a:ext cx="533400" cy="762000"/>
          </a:xfrm>
          <a:prstGeom prst="arc">
            <a:avLst>
              <a:gd name="adj1" fmla="val 16420049"/>
              <a:gd name="adj2" fmla="val 50107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328921" cy="304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43400" y="1981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Arc 40"/>
          <p:cNvSpPr/>
          <p:nvPr/>
        </p:nvSpPr>
        <p:spPr>
          <a:xfrm rot="5400000">
            <a:off x="4495800" y="3048001"/>
            <a:ext cx="609599" cy="4267200"/>
          </a:xfrm>
          <a:prstGeom prst="arc">
            <a:avLst>
              <a:gd name="adj1" fmla="val 16325216"/>
              <a:gd name="adj2" fmla="val 5292127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9" idx="3"/>
            <a:endCxn id="43" idx="3"/>
          </p:cNvCxnSpPr>
          <p:nvPr/>
        </p:nvCxnSpPr>
        <p:spPr>
          <a:xfrm flipH="1">
            <a:off x="2812447" y="4444886"/>
            <a:ext cx="1190230" cy="3997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14600" y="4757968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6864953" y="475796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62400" y="419987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9553" y="4199879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2"/>
            <a:endCxn id="49" idx="6"/>
          </p:cNvCxnSpPr>
          <p:nvPr/>
        </p:nvCxnSpPr>
        <p:spPr>
          <a:xfrm flipH="1">
            <a:off x="4237428" y="4343401"/>
            <a:ext cx="1332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1"/>
            <a:endCxn id="51" idx="5"/>
          </p:cNvCxnSpPr>
          <p:nvPr/>
        </p:nvCxnSpPr>
        <p:spPr>
          <a:xfrm flipH="1" flipV="1">
            <a:off x="5804304" y="4444886"/>
            <a:ext cx="1060649" cy="3997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497365">
            <a:off x="2866525" y="42855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 rot="1318216">
            <a:off x="5916015" y="43832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96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associate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2200" y="491924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4843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00" y="441960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DFF9D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2DFF9D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0" y="441960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64953" y="3720723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1"/>
            <a:endCxn id="51" idx="7"/>
          </p:cNvCxnSpPr>
          <p:nvPr/>
        </p:nvCxnSpPr>
        <p:spPr>
          <a:xfrm flipH="1">
            <a:off x="5804304" y="3807350"/>
            <a:ext cx="1060649" cy="4345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0248052">
            <a:off x="5818339" y="363390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3810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14600" y="373380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362200" y="389508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72" name="Straight Connector 71"/>
          <p:cNvCxnSpPr>
            <a:stCxn id="49" idx="1"/>
            <a:endCxn id="70" idx="3"/>
          </p:cNvCxnSpPr>
          <p:nvPr/>
        </p:nvCxnSpPr>
        <p:spPr>
          <a:xfrm flipH="1" flipV="1">
            <a:off x="2812447" y="3820428"/>
            <a:ext cx="1190230" cy="4214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211122">
            <a:off x="2924220" y="37120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74" name="Arc 73"/>
          <p:cNvSpPr/>
          <p:nvPr/>
        </p:nvSpPr>
        <p:spPr>
          <a:xfrm rot="5400000" flipH="1">
            <a:off x="4419599" y="1600199"/>
            <a:ext cx="762002" cy="4267200"/>
          </a:xfrm>
          <a:prstGeom prst="arc">
            <a:avLst>
              <a:gd name="adj1" fmla="val 16318680"/>
              <a:gd name="adj2" fmla="val 5292127"/>
            </a:avLst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328921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54980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3200" y="1676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43800" y="2819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……</a:t>
            </a:r>
            <a:endParaRPr lang="en-US" sz="2800" b="1" dirty="0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0"/>
            <a:ext cx="99060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ea typeface="黑体" pitchFamily="49" charset="-122"/>
              </a:rPr>
              <a:t>CoupledLP</a:t>
            </a:r>
            <a:r>
              <a:rPr lang="en-US" sz="4000" b="1" dirty="0" smtClean="0">
                <a:ea typeface="黑体" pitchFamily="49" charset="-122"/>
              </a:rPr>
              <a:t>: Coupled Factor Graph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81922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9" grpId="0" animBg="1"/>
      <p:bldP spid="51" grpId="0" animBg="1"/>
      <p:bldP spid="56" grpId="0"/>
      <p:bldP spid="59" grpId="0"/>
      <p:bldP spid="60" grpId="0"/>
      <p:bldP spid="61" grpId="0"/>
      <p:bldP spid="62" grpId="0"/>
      <p:bldP spid="63" grpId="0"/>
      <p:bldP spid="64" grpId="0"/>
      <p:bldP spid="66" grpId="0" animBg="1"/>
      <p:bldP spid="68" grpId="0"/>
      <p:bldP spid="69" grpId="0"/>
      <p:bldP spid="70" grpId="0" animBg="1"/>
      <p:bldP spid="71" grpId="0"/>
      <p:bldP spid="73" grpId="0"/>
      <p:bldP spid="74" grpId="0" animBg="1"/>
      <p:bldP spid="3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Effects of Implicit Target Network 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2004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2220190"/>
            <a:ext cx="8686800" cy="980209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6119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98063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Effects of Implicit Target Network 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6576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429001"/>
            <a:ext cx="8686800" cy="228600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0386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3882389"/>
            <a:ext cx="8686800" cy="156211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4267201"/>
            <a:ext cx="8686800" cy="228600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5480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Effects of Implicit Target Network </a:t>
            </a:r>
            <a:endParaRPr lang="en-US" sz="4000" b="1" dirty="0">
              <a:ea typeface="黑体" pitchFamily="49" charset="-122"/>
            </a:endParaRPr>
          </a:p>
        </p:txBody>
      </p:sp>
      <p:pic>
        <p:nvPicPr>
          <p:cNvPr id="5" name="Picture 4" descr="Screen Shot 2015-08-03 at 11.3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324600" cy="3234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altLang="zh-CN" i="1" dirty="0" smtClean="0">
                <a:latin typeface="Times New Roman"/>
                <a:cs typeface="Times New Roman"/>
              </a:rPr>
              <a:t>-axis: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pruning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threshold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z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altLang="zh-CN" i="1" dirty="0" smtClean="0">
                <a:latin typeface="Times New Roman"/>
                <a:cs typeface="Times New Roman"/>
              </a:rPr>
              <a:t>-axis: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AUPR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/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AUROC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42645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+5%</a:t>
            </a:r>
            <a:r>
              <a:rPr lang="zh-CN" altLang="en-US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AUPR</a:t>
            </a:r>
            <a:endParaRPr lang="en-US" b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243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+8%</a:t>
            </a:r>
            <a:r>
              <a:rPr lang="zh-CN" altLang="en-US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AUROC</a:t>
            </a:r>
            <a:endParaRPr lang="en-US" b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486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U</a:t>
            </a:r>
            <a:r>
              <a:rPr lang="en-US" altLang="zh-CN" sz="2400" dirty="0" smtClean="0">
                <a:latin typeface="Times New Roman"/>
                <a:cs typeface="Times New Roman"/>
              </a:rPr>
              <a:t>nsupervised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methods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on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implicit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target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network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013429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906000" cy="76835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ea typeface="黑体" pitchFamily="49" charset="-122"/>
              </a:rPr>
              <a:t>Coupled</a:t>
            </a:r>
            <a:r>
              <a:rPr lang="en-US" b="1" dirty="0" smtClean="0">
                <a:ea typeface="黑体" pitchFamily="49" charset="-122"/>
              </a:rPr>
              <a:t> </a:t>
            </a:r>
            <a:r>
              <a:rPr lang="en-US" sz="4400" b="1" dirty="0" smtClean="0">
                <a:ea typeface="黑体" pitchFamily="49" charset="-122"/>
              </a:rPr>
              <a:t>Networks</a:t>
            </a:r>
            <a:endParaRPr lang="en-US" b="1" dirty="0">
              <a:ea typeface="黑体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066800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Given a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source </a:t>
            </a:r>
            <a:r>
              <a:rPr lang="en-US" dirty="0">
                <a:latin typeface="Times New Roman"/>
                <a:cs typeface="Times New Roman"/>
              </a:rPr>
              <a:t>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>
                <a:latin typeface="Times New Roman"/>
                <a:cs typeface="Times New Roman"/>
              </a:rPr>
              <a:t>= (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a target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 =</a:t>
            </a:r>
            <a:r>
              <a:rPr lang="zh-CN" alt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(V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, they compose coupled networks if there exists a </a:t>
            </a:r>
            <a:r>
              <a:rPr lang="en-US" dirty="0" smtClean="0">
                <a:latin typeface="Times New Roman"/>
                <a:cs typeface="Times New Roman"/>
              </a:rPr>
              <a:t>cross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link </a:t>
            </a:r>
            <a:r>
              <a:rPr lang="en-US" b="1" i="1" dirty="0" err="1">
                <a:latin typeface="Times New Roman"/>
                <a:cs typeface="Times New Roman"/>
              </a:rPr>
              <a:t>e</a:t>
            </a:r>
            <a:r>
              <a:rPr lang="en-US" b="1" i="1" baseline="-25000" dirty="0" err="1">
                <a:latin typeface="Times New Roman"/>
                <a:cs typeface="Times New Roman"/>
              </a:rPr>
              <a:t>ij</a:t>
            </a:r>
            <a:r>
              <a:rPr lang="en-US" dirty="0">
                <a:latin typeface="Times New Roman"/>
                <a:cs typeface="Times New Roman"/>
              </a:rPr>
              <a:t> with one node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 ∈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zh-CN" altLang="en-US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>
                <a:latin typeface="Times New Roman"/>
                <a:cs typeface="Times New Roman"/>
              </a:rPr>
              <a:t>the other node </a:t>
            </a:r>
            <a:r>
              <a:rPr lang="en-US" b="1" i="1" dirty="0" err="1"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 ∈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. 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cross network </a:t>
            </a:r>
            <a:r>
              <a:rPr lang="en-US" b="1" i="1" dirty="0">
                <a:latin typeface="Times New Roman"/>
                <a:cs typeface="Times New Roman"/>
              </a:rPr>
              <a:t>G</a:t>
            </a:r>
            <a:r>
              <a:rPr lang="en-US" b="1" i="1" baseline="30000" dirty="0">
                <a:latin typeface="Times New Roman"/>
                <a:cs typeface="Times New Roman"/>
              </a:rPr>
              <a:t>C</a:t>
            </a:r>
            <a:r>
              <a:rPr lang="en-US" b="1" i="1" dirty="0">
                <a:latin typeface="Times New Roman"/>
                <a:cs typeface="Times New Roman"/>
              </a:rPr>
              <a:t> = (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a bipartite network containing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all the cross links in the coupled networks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3000" y="3429000"/>
            <a:ext cx="1176113" cy="2095683"/>
            <a:chOff x="2986829" y="2089756"/>
            <a:chExt cx="1456009" cy="2511781"/>
          </a:xfrm>
        </p:grpSpPr>
        <p:sp>
          <p:nvSpPr>
            <p:cNvPr id="41" name="Oval 40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56" idx="6"/>
              <a:endCxn id="64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6" idx="4"/>
              <a:endCxn id="41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1" idx="6"/>
              <a:endCxn id="57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7" idx="7"/>
              <a:endCxn id="43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6" idx="0"/>
              <a:endCxn id="42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6" idx="2"/>
              <a:endCxn id="62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2" idx="5"/>
              <a:endCxn id="57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4" idx="4"/>
              <a:endCxn id="43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2" idx="7"/>
              <a:endCxn id="64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4" idx="0"/>
              <a:endCxn id="63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6"/>
              <a:endCxn id="63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2" idx="5"/>
              <a:endCxn id="64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42" idx="4"/>
              <a:endCxn id="62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7"/>
              <a:endCxn id="62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7"/>
              <a:endCxn id="63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2" idx="3"/>
              <a:endCxn id="63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43" idx="2"/>
              <a:endCxn id="41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1"/>
              <a:endCxn id="62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924797" y="3453462"/>
            <a:ext cx="1179785" cy="2063276"/>
            <a:chOff x="7944605" y="1840579"/>
            <a:chExt cx="1745949" cy="2637120"/>
          </a:xfrm>
        </p:grpSpPr>
        <p:cxnSp>
          <p:nvCxnSpPr>
            <p:cNvPr id="68" name="Straight Connector 67"/>
            <p:cNvCxnSpPr>
              <a:stCxn id="89" idx="1"/>
              <a:endCxn id="98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99" idx="2"/>
              <a:endCxn id="89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4" idx="2"/>
              <a:endCxn id="98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3" idx="1"/>
              <a:endCxn id="88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9" idx="0"/>
              <a:endCxn id="92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96" idx="0"/>
              <a:endCxn id="93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2" idx="0"/>
              <a:endCxn id="96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3" idx="3"/>
              <a:endCxn id="92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6" idx="2"/>
              <a:endCxn id="91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9" idx="1"/>
              <a:endCxn id="94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1" idx="0"/>
              <a:endCxn id="89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6" idx="1"/>
              <a:endCxn id="88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1" idx="0"/>
              <a:endCxn id="98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4" idx="2"/>
              <a:endCxn id="88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1" idx="1"/>
              <a:endCxn id="94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9" idx="0"/>
              <a:endCxn id="91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9" idx="2"/>
              <a:endCxn id="96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1" idx="2"/>
              <a:endCxn id="88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6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2" idx="3"/>
              <a:endCxn id="88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91" idx="2"/>
              <a:endCxn id="92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6" idx="0"/>
              <a:endCxn id="98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7" name="Straight Connector 96"/>
            <p:cNvCxnSpPr>
              <a:stCxn id="99" idx="0"/>
              <a:endCxn id="98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992224" y="3004107"/>
            <a:ext cx="53803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197615" y="3001106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6553200" y="41148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007615" y="3010083"/>
            <a:ext cx="11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58397" y="3276600"/>
            <a:ext cx="2314203" cy="2287094"/>
            <a:chOff x="657597" y="3034633"/>
            <a:chExt cx="2430503" cy="2452861"/>
          </a:xfrm>
        </p:grpSpPr>
        <p:cxnSp>
          <p:nvCxnSpPr>
            <p:cNvPr id="104" name="Straight Connector 103"/>
            <p:cNvCxnSpPr>
              <a:stCxn id="135" idx="1"/>
              <a:endCxn id="163" idx="6"/>
            </p:cNvCxnSpPr>
            <p:nvPr/>
          </p:nvCxnSpPr>
          <p:spPr>
            <a:xfrm flipH="1">
              <a:off x="1378755" y="3121259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38" idx="1"/>
              <a:endCxn id="158" idx="6"/>
            </p:cNvCxnSpPr>
            <p:nvPr/>
          </p:nvCxnSpPr>
          <p:spPr>
            <a:xfrm flipH="1">
              <a:off x="1414681" y="4019256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36" idx="1"/>
              <a:endCxn id="158" idx="6"/>
            </p:cNvCxnSpPr>
            <p:nvPr/>
          </p:nvCxnSpPr>
          <p:spPr>
            <a:xfrm flipH="1">
              <a:off x="1414681" y="3414435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36" idx="1"/>
              <a:endCxn id="163" idx="6"/>
            </p:cNvCxnSpPr>
            <p:nvPr/>
          </p:nvCxnSpPr>
          <p:spPr>
            <a:xfrm flipH="1" flipV="1">
              <a:off x="1378755" y="3139886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43" idx="1"/>
              <a:endCxn id="162" idx="6"/>
            </p:cNvCxnSpPr>
            <p:nvPr/>
          </p:nvCxnSpPr>
          <p:spPr>
            <a:xfrm flipH="1" flipV="1">
              <a:off x="1371829" y="5383953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42" idx="1"/>
              <a:endCxn id="161" idx="6"/>
            </p:cNvCxnSpPr>
            <p:nvPr/>
          </p:nvCxnSpPr>
          <p:spPr>
            <a:xfrm flipH="1" flipV="1">
              <a:off x="1374668" y="5064473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41" idx="1"/>
              <a:endCxn id="159" idx="6"/>
            </p:cNvCxnSpPr>
            <p:nvPr/>
          </p:nvCxnSpPr>
          <p:spPr>
            <a:xfrm flipH="1" flipV="1">
              <a:off x="1414681" y="4416132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39" idx="1"/>
              <a:endCxn id="159" idx="6"/>
            </p:cNvCxnSpPr>
            <p:nvPr/>
          </p:nvCxnSpPr>
          <p:spPr>
            <a:xfrm flipH="1">
              <a:off x="1414681" y="4302517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57" idx="6"/>
              <a:endCxn id="137" idx="1"/>
            </p:cNvCxnSpPr>
            <p:nvPr/>
          </p:nvCxnSpPr>
          <p:spPr>
            <a:xfrm>
              <a:off x="1371829" y="3730949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2" idx="1"/>
              <a:endCxn id="160" idx="6"/>
            </p:cNvCxnSpPr>
            <p:nvPr/>
          </p:nvCxnSpPr>
          <p:spPr>
            <a:xfrm flipH="1" flipV="1">
              <a:off x="1417029" y="4762887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3" idx="1"/>
            </p:cNvCxnSpPr>
            <p:nvPr/>
          </p:nvCxnSpPr>
          <p:spPr>
            <a:xfrm flipH="1" flipV="1">
              <a:off x="1417029" y="5064473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1" idx="1"/>
              <a:endCxn id="162" idx="6"/>
            </p:cNvCxnSpPr>
            <p:nvPr/>
          </p:nvCxnSpPr>
          <p:spPr>
            <a:xfrm flipH="1">
              <a:off x="1371829" y="4856947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39" idx="1"/>
              <a:endCxn id="160" idx="6"/>
            </p:cNvCxnSpPr>
            <p:nvPr/>
          </p:nvCxnSpPr>
          <p:spPr>
            <a:xfrm flipH="1">
              <a:off x="1417029" y="4302517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40" idx="1"/>
              <a:endCxn id="158" idx="6"/>
            </p:cNvCxnSpPr>
            <p:nvPr/>
          </p:nvCxnSpPr>
          <p:spPr>
            <a:xfrm flipH="1" flipV="1">
              <a:off x="1414681" y="4055192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37" idx="1"/>
              <a:endCxn id="156" idx="6"/>
            </p:cNvCxnSpPr>
            <p:nvPr/>
          </p:nvCxnSpPr>
          <p:spPr>
            <a:xfrm flipH="1" flipV="1">
              <a:off x="1422315" y="3423853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5400000">
              <a:off x="2450707" y="3007419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 rot="5400000">
              <a:off x="2455770" y="332583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5400000">
              <a:off x="2387841" y="3160109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rot="5400000">
              <a:off x="2455770" y="365366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 rot="5400000">
              <a:off x="2400352" y="3747886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 rot="5400000">
              <a:off x="2304716" y="3873490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5400000">
              <a:off x="2277260" y="3290617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 rot="5400000">
              <a:off x="2392578" y="3487243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rot="5400000">
              <a:off x="2301259" y="3570917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5400000">
              <a:off x="2482069" y="4180260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c 128"/>
            <p:cNvSpPr/>
            <p:nvPr/>
          </p:nvSpPr>
          <p:spPr>
            <a:xfrm rot="5400000">
              <a:off x="2502589" y="4465020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2425367" y="4318895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 rot="5400000">
              <a:off x="2499436" y="4741305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5400000">
              <a:off x="2507327" y="5020977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/>
            <p:cNvSpPr/>
            <p:nvPr/>
          </p:nvSpPr>
          <p:spPr>
            <a:xfrm rot="5400000">
              <a:off x="2421197" y="4855747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 rot="5400000">
              <a:off x="2064910" y="4115816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04616" y="3034633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404616" y="332780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404616" y="365371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04616" y="3932629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403610" y="421589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403610" y="4491333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04616" y="477032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399735" y="5043778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398729" y="5309269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>
            <a:xfrm rot="16200000">
              <a:off x="1084234" y="3022589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/>
            <p:cNvSpPr/>
            <p:nvPr/>
          </p:nvSpPr>
          <p:spPr>
            <a:xfrm rot="16200000">
              <a:off x="1082942" y="3314854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 rot="16200000">
              <a:off x="883627" y="3142908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>
            <a:xfrm rot="16200000">
              <a:off x="681915" y="3297582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>
            <a:xfrm rot="16200000">
              <a:off x="1053933" y="3643585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 rot="16200000">
              <a:off x="676025" y="4248953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 rot="16200000">
              <a:off x="504278" y="4027817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 rot="16200000">
              <a:off x="169099" y="3657103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rot="16200000">
              <a:off x="885323" y="4429347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/>
            <p:cNvSpPr/>
            <p:nvPr/>
          </p:nvSpPr>
          <p:spPr>
            <a:xfrm rot="16200000">
              <a:off x="910723" y="4744771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 rot="16200000">
              <a:off x="186958" y="3885286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 rot="16200000">
              <a:off x="579982" y="4281863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147287" y="3280331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172764" y="3627410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126743" y="3897334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139653" y="4272610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142001" y="4619365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75602" y="4960933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172764" y="5280414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179689" y="3036346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43597" y="3453462"/>
            <a:ext cx="1295400" cy="2044518"/>
            <a:chOff x="2943597" y="3453462"/>
            <a:chExt cx="1295400" cy="2044518"/>
          </a:xfrm>
        </p:grpSpPr>
        <p:sp>
          <p:nvSpPr>
            <p:cNvPr id="165" name="Oval 164"/>
            <p:cNvSpPr/>
            <p:nvPr/>
          </p:nvSpPr>
          <p:spPr>
            <a:xfrm>
              <a:off x="2960487" y="3658674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2981430" y="3948559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943597" y="4174004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2954210" y="4487442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2956141" y="4777057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2983764" y="5062341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2983764" y="5286977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987124" y="3454893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4137" y="3453462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994137" y="3698327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94137" y="3970533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994137" y="4203484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993310" y="4440068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993310" y="4670123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994137" y="4903138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990124" y="5131534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989297" y="5353276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>
              <a:stCxn id="173" idx="1"/>
              <a:endCxn id="172" idx="6"/>
            </p:cNvCxnSpPr>
            <p:nvPr/>
          </p:nvCxnSpPr>
          <p:spPr>
            <a:xfrm flipH="1">
              <a:off x="3150776" y="3525814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8" idx="1"/>
              <a:endCxn id="167" idx="6"/>
            </p:cNvCxnSpPr>
            <p:nvPr/>
          </p:nvCxnSpPr>
          <p:spPr>
            <a:xfrm flipH="1">
              <a:off x="3180311" y="4275836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4" idx="1"/>
              <a:endCxn id="167" idx="6"/>
            </p:cNvCxnSpPr>
            <p:nvPr/>
          </p:nvCxnSpPr>
          <p:spPr>
            <a:xfrm flipH="1">
              <a:off x="3180311" y="3770679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74" idx="1"/>
              <a:endCxn id="172" idx="6"/>
            </p:cNvCxnSpPr>
            <p:nvPr/>
          </p:nvCxnSpPr>
          <p:spPr>
            <a:xfrm flipH="1" flipV="1">
              <a:off x="3150776" y="3541371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3" idx="1"/>
              <a:endCxn id="171" idx="6"/>
            </p:cNvCxnSpPr>
            <p:nvPr/>
          </p:nvCxnSpPr>
          <p:spPr>
            <a:xfrm flipH="1" flipV="1">
              <a:off x="3147416" y="5373455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2" idx="1"/>
              <a:endCxn id="170" idx="6"/>
            </p:cNvCxnSpPr>
            <p:nvPr/>
          </p:nvCxnSpPr>
          <p:spPr>
            <a:xfrm flipH="1" flipV="1">
              <a:off x="3147416" y="5148819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1" idx="1"/>
              <a:endCxn id="168" idx="6"/>
            </p:cNvCxnSpPr>
            <p:nvPr/>
          </p:nvCxnSpPr>
          <p:spPr>
            <a:xfrm flipH="1" flipV="1">
              <a:off x="3180311" y="4607313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79" idx="1"/>
              <a:endCxn id="168" idx="6"/>
            </p:cNvCxnSpPr>
            <p:nvPr/>
          </p:nvCxnSpPr>
          <p:spPr>
            <a:xfrm flipH="1">
              <a:off x="3180311" y="4512420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66" idx="6"/>
              <a:endCxn id="175" idx="1"/>
            </p:cNvCxnSpPr>
            <p:nvPr/>
          </p:nvCxnSpPr>
          <p:spPr>
            <a:xfrm>
              <a:off x="3145082" y="4035037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2" idx="1"/>
              <a:endCxn id="169" idx="6"/>
            </p:cNvCxnSpPr>
            <p:nvPr/>
          </p:nvCxnSpPr>
          <p:spPr>
            <a:xfrm flipH="1" flipV="1">
              <a:off x="3182242" y="4896929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3" idx="1"/>
            </p:cNvCxnSpPr>
            <p:nvPr/>
          </p:nvCxnSpPr>
          <p:spPr>
            <a:xfrm flipH="1" flipV="1">
              <a:off x="3182242" y="5148819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1" idx="1"/>
              <a:endCxn id="171" idx="6"/>
            </p:cNvCxnSpPr>
            <p:nvPr/>
          </p:nvCxnSpPr>
          <p:spPr>
            <a:xfrm flipH="1">
              <a:off x="3147416" y="4975489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79" idx="1"/>
              <a:endCxn id="169" idx="6"/>
            </p:cNvCxnSpPr>
            <p:nvPr/>
          </p:nvCxnSpPr>
          <p:spPr>
            <a:xfrm flipH="1">
              <a:off x="3182242" y="4512420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0" idx="1"/>
              <a:endCxn id="167" idx="6"/>
            </p:cNvCxnSpPr>
            <p:nvPr/>
          </p:nvCxnSpPr>
          <p:spPr>
            <a:xfrm flipH="1" flipV="1">
              <a:off x="3180311" y="4305850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75" idx="1"/>
              <a:endCxn id="165" idx="6"/>
            </p:cNvCxnSpPr>
            <p:nvPr/>
          </p:nvCxnSpPr>
          <p:spPr>
            <a:xfrm flipH="1" flipV="1">
              <a:off x="3186587" y="3778545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/>
          <p:cNvSpPr txBox="1"/>
          <p:nvPr/>
        </p:nvSpPr>
        <p:spPr>
          <a:xfrm>
            <a:off x="3102615" y="3024063"/>
            <a:ext cx="11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200" name="Cross 199"/>
          <p:cNvSpPr/>
          <p:nvPr/>
        </p:nvSpPr>
        <p:spPr>
          <a:xfrm>
            <a:off x="2486397" y="4139262"/>
            <a:ext cx="304800" cy="304800"/>
          </a:xfrm>
          <a:prstGeom prst="plus">
            <a:avLst>
              <a:gd name="adj" fmla="val 34259"/>
            </a:avLst>
          </a:prstGeom>
          <a:solidFill>
            <a:srgbClr val="30B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ross 200"/>
          <p:cNvSpPr/>
          <p:nvPr/>
        </p:nvSpPr>
        <p:spPr>
          <a:xfrm>
            <a:off x="4467597" y="4139262"/>
            <a:ext cx="304800" cy="304800"/>
          </a:xfrm>
          <a:prstGeom prst="plus">
            <a:avLst>
              <a:gd name="adj" fmla="val 34259"/>
            </a:avLst>
          </a:prstGeom>
          <a:solidFill>
            <a:srgbClr val="30B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7543800" y="2923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"/>
                <a:cs typeface="Times"/>
              </a:rPr>
              <a:t>Coupled networks</a:t>
            </a:r>
            <a:endParaRPr lang="en-US" sz="1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68245841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2" grpId="0" animBg="1"/>
      <p:bldP spid="103" grpId="0"/>
      <p:bldP spid="199" grpId="0"/>
      <p:bldP spid="200" grpId="0" animBg="1"/>
      <p:bldP spid="201" grpId="0" animBg="1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Coupled Link Prediction</a:t>
            </a:r>
            <a:endParaRPr lang="en-US" sz="4000" b="1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00" y="3567579"/>
            <a:ext cx="1295400" cy="2044518"/>
            <a:chOff x="5105400" y="3567579"/>
            <a:chExt cx="1295400" cy="2044518"/>
          </a:xfrm>
        </p:grpSpPr>
        <p:sp>
          <p:nvSpPr>
            <p:cNvPr id="222" name="Oval 221"/>
            <p:cNvSpPr/>
            <p:nvPr/>
          </p:nvSpPr>
          <p:spPr>
            <a:xfrm>
              <a:off x="5122290" y="3772791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143233" y="4062676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05400" y="4288121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16013" y="4601559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117944" y="4891174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45567" y="5176458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145567" y="5401094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48927" y="3569010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155940" y="3567579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155940" y="3812444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155940" y="4084650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940" y="4317601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155113" y="4554185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113" y="4784240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155940" y="5017255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51927" y="5245651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51100" y="5467393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12579" y="3639931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42114" y="4389953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42114" y="3884796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12579" y="3655488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09219" y="5487572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09219" y="5262936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42114" y="4721430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42114" y="4626537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06885" y="4149154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44045" y="5011046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44045" y="5262936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09219" y="5089606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44045" y="4626537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42114" y="4419967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48390" y="3892662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3543117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3148750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3118224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3115223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3118271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311038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42672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4238094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3110379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3561703"/>
            <a:ext cx="1179785" cy="2063276"/>
            <a:chOff x="7944605" y="1840579"/>
            <a:chExt cx="1745949" cy="2637120"/>
          </a:xfrm>
        </p:grpSpPr>
        <p:cxnSp>
          <p:nvCxnSpPr>
            <p:cNvPr id="167" name="Straight Connector 166"/>
            <p:cNvCxnSpPr>
              <a:stCxn id="268" idx="1"/>
              <a:endCxn id="277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78" idx="2"/>
              <a:endCxn id="268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273" idx="2"/>
              <a:endCxn id="277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272" idx="1"/>
              <a:endCxn id="267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278" idx="0"/>
              <a:endCxn id="271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275" idx="0"/>
              <a:endCxn id="272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271" idx="0"/>
              <a:endCxn id="275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272" idx="3"/>
              <a:endCxn id="271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75" idx="2"/>
              <a:endCxn id="270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78" idx="1"/>
              <a:endCxn id="273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70" idx="0"/>
              <a:endCxn id="268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75" idx="1"/>
              <a:endCxn id="267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70" idx="0"/>
              <a:endCxn id="277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73" idx="2"/>
              <a:endCxn id="267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70" idx="1"/>
              <a:endCxn id="273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78" idx="0"/>
              <a:endCxn id="270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78" idx="2"/>
              <a:endCxn id="275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70" idx="2"/>
              <a:endCxn id="267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3" idx="2"/>
              <a:endCxn id="275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71" idx="3"/>
              <a:endCxn id="267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Connector 268"/>
            <p:cNvCxnSpPr>
              <a:stCxn id="270" idx="2"/>
              <a:endCxn id="271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Connector 273"/>
            <p:cNvCxnSpPr>
              <a:stCxn id="275" idx="0"/>
              <a:endCxn id="277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76" name="Straight Connector 275"/>
            <p:cNvCxnSpPr>
              <a:stCxn id="278" idx="0"/>
              <a:endCxn id="277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990600"/>
            <a:ext cx="901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Given the source </a:t>
            </a:r>
            <a:r>
              <a:rPr lang="en-US" dirty="0">
                <a:latin typeface="Times New Roman"/>
                <a:cs typeface="Times New Roman"/>
              </a:rPr>
              <a:t>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>
                <a:latin typeface="Times New Roman"/>
                <a:cs typeface="Times New Roman"/>
              </a:rPr>
              <a:t>the cross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coupled </a:t>
            </a:r>
            <a:r>
              <a:rPr lang="en-US" dirty="0" smtClean="0">
                <a:latin typeface="Times New Roman"/>
                <a:cs typeface="Times New Roman"/>
              </a:rPr>
              <a:t>networks </a:t>
            </a:r>
            <a:r>
              <a:rPr lang="en-US" b="1" i="1" dirty="0" smtClean="0">
                <a:latin typeface="Times New Roman"/>
                <a:cs typeface="Times New Roman"/>
              </a:rPr>
              <a:t>G </a:t>
            </a:r>
            <a:r>
              <a:rPr lang="en-US" b="1" i="1" dirty="0">
                <a:latin typeface="Times New Roman"/>
                <a:cs typeface="Times New Roman"/>
              </a:rPr>
              <a:t>= (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, the task is to find a predictive function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algn="ctr"/>
            <a:r>
              <a:rPr lang="en-US" b="1" i="1" dirty="0" smtClean="0">
                <a:latin typeface="Times New Roman"/>
                <a:cs typeface="Times New Roman"/>
              </a:rPr>
              <a:t>f </a:t>
            </a:r>
            <a:r>
              <a:rPr lang="en-US" b="1" i="1" dirty="0">
                <a:latin typeface="Times New Roman"/>
                <a:cs typeface="Times New Roman"/>
              </a:rPr>
              <a:t>: (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) </a:t>
            </a:r>
            <a:r>
              <a:rPr lang="en-US" b="1" i="1" dirty="0">
                <a:latin typeface="Times New Roman"/>
                <a:cs typeface="Times New Roman"/>
              </a:rPr>
              <a:t>→ </a:t>
            </a:r>
            <a:r>
              <a:rPr lang="en-US" b="1" i="1" dirty="0" smtClean="0">
                <a:latin typeface="Times New Roman"/>
                <a:cs typeface="Times New Roman"/>
              </a:rPr>
              <a:t>Y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where </a:t>
            </a:r>
            <a:r>
              <a:rPr lang="en-US" b="1" i="1" dirty="0" smtClean="0">
                <a:latin typeface="Times New Roman"/>
                <a:cs typeface="Times New Roman"/>
              </a:rPr>
              <a:t>Y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dirty="0">
                <a:latin typeface="Times New Roman"/>
                <a:cs typeface="Times New Roman"/>
              </a:rPr>
              <a:t>the set of labels for the potential links in the </a:t>
            </a:r>
            <a:r>
              <a:rPr lang="en-US" dirty="0" smtClean="0">
                <a:latin typeface="Times New Roman"/>
                <a:cs typeface="Times New Roman"/>
              </a:rPr>
              <a:t>target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865437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15525" cy="7683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黑体" pitchFamily="49" charset="-122"/>
              </a:rPr>
              <a:t>Challenges</a:t>
            </a:r>
            <a:endParaRPr lang="en-US" sz="4400" b="1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05400" y="2362200"/>
            <a:ext cx="1295400" cy="2044518"/>
            <a:chOff x="5105400" y="2362200"/>
            <a:chExt cx="1295400" cy="2044518"/>
          </a:xfrm>
        </p:grpSpPr>
        <p:sp>
          <p:nvSpPr>
            <p:cNvPr id="222" name="Oval 221"/>
            <p:cNvSpPr/>
            <p:nvPr/>
          </p:nvSpPr>
          <p:spPr>
            <a:xfrm>
              <a:off x="5122290" y="2567412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143233" y="2857297"/>
              <a:ext cx="163652" cy="17295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05400" y="3082742"/>
              <a:ext cx="236714" cy="263691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16013" y="3396180"/>
              <a:ext cx="226100" cy="2397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117944" y="3685795"/>
              <a:ext cx="226100" cy="2397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45567" y="3971079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145567" y="4195715"/>
              <a:ext cx="163652" cy="17295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48927" y="2363631"/>
              <a:ext cx="163652" cy="1729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155940" y="2362200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155940" y="2607065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155940" y="2879271"/>
              <a:ext cx="244860" cy="1447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940" y="3112222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155113" y="334880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113" y="3578861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155940" y="3811876"/>
              <a:ext cx="244860" cy="1447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51927" y="4040272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51100" y="4262014"/>
              <a:ext cx="244860" cy="1447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12579" y="2434552"/>
              <a:ext cx="843361" cy="155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42114" y="3184574"/>
              <a:ext cx="813826" cy="300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42114" y="2679417"/>
              <a:ext cx="813826" cy="5351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12579" y="2450109"/>
              <a:ext cx="843361" cy="2293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09219" y="4282193"/>
              <a:ext cx="841881" cy="521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09219" y="4057557"/>
              <a:ext cx="842708" cy="550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42114" y="3516051"/>
              <a:ext cx="813826" cy="3681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42114" y="3421158"/>
              <a:ext cx="812999" cy="948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06885" y="2943775"/>
              <a:ext cx="849054" cy="78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44045" y="3805667"/>
              <a:ext cx="807883" cy="3069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44045" y="4057557"/>
              <a:ext cx="807056" cy="276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09219" y="3884227"/>
              <a:ext cx="846721" cy="3979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44045" y="3421158"/>
              <a:ext cx="811069" cy="3845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42114" y="3214588"/>
              <a:ext cx="812999" cy="4366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48390" y="2687283"/>
              <a:ext cx="807550" cy="2643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2356324"/>
            <a:ext cx="1179785" cy="2063276"/>
            <a:chOff x="7944605" y="1840579"/>
            <a:chExt cx="1745949" cy="2637120"/>
          </a:xfrm>
        </p:grpSpPr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 rot="20665511">
            <a:off x="6950302" y="2791201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 rot="20665511">
            <a:off x="3668558" y="2500283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 rot="20665511">
            <a:off x="4212532" y="3489772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0074058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80" grpId="0" animBg="1"/>
      <p:bldP spid="1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699"/>
            <a:ext cx="9906000" cy="96986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ea typeface="黑体" pitchFamily="49" charset="-122"/>
              </a:rPr>
              <a:t>Traditional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/</a:t>
            </a:r>
            <a:r>
              <a:rPr lang="en-US" altLang="zh-CN" sz="2800" b="1" dirty="0" smtClean="0">
                <a:ea typeface="黑体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Heterogeneous / Transfer / Cross-Domain / Anchor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 </a:t>
            </a:r>
            <a:r>
              <a:rPr lang="en-US" sz="2800" b="1" dirty="0" smtClean="0">
                <a:ea typeface="黑体" pitchFamily="49" charset="-122"/>
              </a:rPr>
              <a:t>Link </a:t>
            </a:r>
            <a:r>
              <a:rPr lang="en-US" sz="2800" b="1" dirty="0" smtClean="0">
                <a:ea typeface="黑体" pitchFamily="49" charset="-122"/>
              </a:rPr>
              <a:t>Prediction</a:t>
            </a:r>
            <a:endParaRPr lang="en-US" sz="2800" b="1" dirty="0">
              <a:ea typeface="黑体" pitchFamily="49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33400" y="6425070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D</a:t>
            </a:r>
            <a:r>
              <a:rPr lang="en-US" sz="1000" dirty="0">
                <a:latin typeface="Times New Roman"/>
                <a:cs typeface="Times New Roman"/>
              </a:rPr>
              <a:t>. </a:t>
            </a:r>
            <a:r>
              <a:rPr lang="en-US" sz="1000" dirty="0" err="1">
                <a:latin typeface="Times New Roman"/>
                <a:cs typeface="Times New Roman"/>
              </a:rPr>
              <a:t>Liben-Nowell</a:t>
            </a:r>
            <a:r>
              <a:rPr lang="en-US" sz="1000" dirty="0">
                <a:latin typeface="Times New Roman"/>
                <a:cs typeface="Times New Roman"/>
              </a:rPr>
              <a:t> and J. Kleinberg. The link prediction problem </a:t>
            </a:r>
            <a:r>
              <a:rPr lang="en-US" sz="1000" dirty="0" smtClean="0">
                <a:latin typeface="Times New Roman"/>
                <a:cs typeface="Times New Roman"/>
              </a:rPr>
              <a:t>for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social </a:t>
            </a:r>
            <a:r>
              <a:rPr lang="en-US" sz="1000" dirty="0">
                <a:latin typeface="Times New Roman"/>
                <a:cs typeface="Times New Roman"/>
              </a:rPr>
              <a:t>networks. </a:t>
            </a:r>
            <a:r>
              <a:rPr lang="en-US" sz="1000" b="1" dirty="0" smtClean="0">
                <a:latin typeface="Times New Roman"/>
                <a:cs typeface="Times New Roman"/>
              </a:rPr>
              <a:t>CIKM’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03.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828800" y="1981200"/>
            <a:ext cx="1676399" cy="2590799"/>
            <a:chOff x="1600200" y="1600200"/>
            <a:chExt cx="2199373" cy="3164899"/>
          </a:xfrm>
        </p:grpSpPr>
        <p:sp>
          <p:nvSpPr>
            <p:cNvPr id="62" name="椭圆 3"/>
            <p:cNvSpPr/>
            <p:nvPr/>
          </p:nvSpPr>
          <p:spPr>
            <a:xfrm>
              <a:off x="2855309" y="1620628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矩形 5"/>
            <p:cNvSpPr/>
            <p:nvPr/>
          </p:nvSpPr>
          <p:spPr>
            <a:xfrm>
              <a:off x="2912147" y="1600200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椭圆 3"/>
            <p:cNvSpPr/>
            <p:nvPr/>
          </p:nvSpPr>
          <p:spPr>
            <a:xfrm>
              <a:off x="3314918" y="2705829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矩形 5"/>
            <p:cNvSpPr/>
            <p:nvPr/>
          </p:nvSpPr>
          <p:spPr>
            <a:xfrm>
              <a:off x="3365379" y="2685402"/>
              <a:ext cx="351378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椭圆 3"/>
            <p:cNvSpPr/>
            <p:nvPr/>
          </p:nvSpPr>
          <p:spPr>
            <a:xfrm>
              <a:off x="2535870" y="271536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矩形 5"/>
            <p:cNvSpPr/>
            <p:nvPr/>
          </p:nvSpPr>
          <p:spPr>
            <a:xfrm>
              <a:off x="2592708" y="2694935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椭圆 3"/>
            <p:cNvSpPr/>
            <p:nvPr/>
          </p:nvSpPr>
          <p:spPr>
            <a:xfrm>
              <a:off x="1772704" y="172730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矩形 5"/>
            <p:cNvSpPr/>
            <p:nvPr/>
          </p:nvSpPr>
          <p:spPr>
            <a:xfrm>
              <a:off x="1823169" y="1706875"/>
              <a:ext cx="351366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椭圆 3"/>
            <p:cNvSpPr/>
            <p:nvPr/>
          </p:nvSpPr>
          <p:spPr>
            <a:xfrm>
              <a:off x="1600200" y="3279204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矩形 5"/>
            <p:cNvSpPr/>
            <p:nvPr/>
          </p:nvSpPr>
          <p:spPr>
            <a:xfrm>
              <a:off x="1663486" y="3258776"/>
              <a:ext cx="325730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椭圆 3"/>
            <p:cNvSpPr/>
            <p:nvPr/>
          </p:nvSpPr>
          <p:spPr>
            <a:xfrm>
              <a:off x="3118106" y="3850712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矩形 5"/>
            <p:cNvSpPr/>
            <p:nvPr/>
          </p:nvSpPr>
          <p:spPr>
            <a:xfrm>
              <a:off x="3187735" y="3830285"/>
              <a:ext cx="3130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椭圆 3"/>
            <p:cNvSpPr/>
            <p:nvPr/>
          </p:nvSpPr>
          <p:spPr>
            <a:xfrm>
              <a:off x="2271791" y="4332660"/>
              <a:ext cx="484655" cy="4324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矩形 5"/>
            <p:cNvSpPr/>
            <p:nvPr/>
          </p:nvSpPr>
          <p:spPr>
            <a:xfrm>
              <a:off x="2315840" y="4312229"/>
              <a:ext cx="36420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直接箭头连接符 57"/>
            <p:cNvCxnSpPr>
              <a:stCxn id="71" idx="0"/>
              <a:endCxn id="68" idx="4"/>
            </p:cNvCxnSpPr>
            <p:nvPr/>
          </p:nvCxnSpPr>
          <p:spPr>
            <a:xfrm flipV="1">
              <a:off x="1826351" y="2159740"/>
              <a:ext cx="188681" cy="109903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57"/>
            <p:cNvCxnSpPr>
              <a:stCxn id="70" idx="4"/>
              <a:endCxn id="74" idx="1"/>
            </p:cNvCxnSpPr>
            <p:nvPr/>
          </p:nvCxnSpPr>
          <p:spPr>
            <a:xfrm>
              <a:off x="1842527" y="3711641"/>
              <a:ext cx="500240" cy="6843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57"/>
            <p:cNvCxnSpPr>
              <a:stCxn id="62" idx="4"/>
              <a:endCxn id="66" idx="0"/>
            </p:cNvCxnSpPr>
            <p:nvPr/>
          </p:nvCxnSpPr>
          <p:spPr>
            <a:xfrm flipH="1">
              <a:off x="2778198" y="2053065"/>
              <a:ext cx="319439" cy="6622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57"/>
            <p:cNvCxnSpPr>
              <a:stCxn id="70" idx="6"/>
              <a:endCxn id="72" idx="2"/>
            </p:cNvCxnSpPr>
            <p:nvPr/>
          </p:nvCxnSpPr>
          <p:spPr>
            <a:xfrm>
              <a:off x="2084855" y="3495423"/>
              <a:ext cx="1033251" cy="5715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57"/>
            <p:cNvCxnSpPr>
              <a:stCxn id="68" idx="5"/>
              <a:endCxn id="66" idx="1"/>
            </p:cNvCxnSpPr>
            <p:nvPr/>
          </p:nvCxnSpPr>
          <p:spPr>
            <a:xfrm>
              <a:off x="2186383" y="2096411"/>
              <a:ext cx="420463" cy="68228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57"/>
            <p:cNvCxnSpPr>
              <a:stCxn id="74" idx="6"/>
              <a:endCxn id="72" idx="3"/>
            </p:cNvCxnSpPr>
            <p:nvPr/>
          </p:nvCxnSpPr>
          <p:spPr>
            <a:xfrm flipV="1">
              <a:off x="2756446" y="4219820"/>
              <a:ext cx="432636" cy="32905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57"/>
            <p:cNvCxnSpPr>
              <a:stCxn id="72" idx="0"/>
              <a:endCxn id="64" idx="4"/>
            </p:cNvCxnSpPr>
            <p:nvPr/>
          </p:nvCxnSpPr>
          <p:spPr>
            <a:xfrm flipV="1">
              <a:off x="3360433" y="3138267"/>
              <a:ext cx="196812" cy="71244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57"/>
            <p:cNvCxnSpPr>
              <a:stCxn id="70" idx="7"/>
              <a:endCxn id="66" idx="3"/>
            </p:cNvCxnSpPr>
            <p:nvPr/>
          </p:nvCxnSpPr>
          <p:spPr>
            <a:xfrm flipV="1">
              <a:off x="2013879" y="3084471"/>
              <a:ext cx="592967" cy="25806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57"/>
            <p:cNvCxnSpPr>
              <a:stCxn id="68" idx="6"/>
              <a:endCxn id="62" idx="2"/>
            </p:cNvCxnSpPr>
            <p:nvPr/>
          </p:nvCxnSpPr>
          <p:spPr>
            <a:xfrm flipV="1">
              <a:off x="2257359" y="1836847"/>
              <a:ext cx="597950" cy="10667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57"/>
            <p:cNvCxnSpPr>
              <a:stCxn id="66" idx="4"/>
              <a:endCxn id="72" idx="1"/>
            </p:cNvCxnSpPr>
            <p:nvPr/>
          </p:nvCxnSpPr>
          <p:spPr>
            <a:xfrm>
              <a:off x="2778198" y="3147800"/>
              <a:ext cx="410884" cy="76624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57"/>
            <p:cNvCxnSpPr>
              <a:stCxn id="62" idx="5"/>
              <a:endCxn id="65" idx="0"/>
            </p:cNvCxnSpPr>
            <p:nvPr/>
          </p:nvCxnSpPr>
          <p:spPr>
            <a:xfrm>
              <a:off x="3268988" y="1989736"/>
              <a:ext cx="272080" cy="69566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514600" y="1200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867400" y="1981200"/>
            <a:ext cx="1828799" cy="2590800"/>
            <a:chOff x="5877827" y="1600200"/>
            <a:chExt cx="2199373" cy="3164899"/>
          </a:xfrm>
        </p:grpSpPr>
        <p:sp>
          <p:nvSpPr>
            <p:cNvPr id="89" name="椭圆 3"/>
            <p:cNvSpPr/>
            <p:nvPr/>
          </p:nvSpPr>
          <p:spPr>
            <a:xfrm>
              <a:off x="7132936" y="1620628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矩形 5"/>
            <p:cNvSpPr/>
            <p:nvPr/>
          </p:nvSpPr>
          <p:spPr>
            <a:xfrm>
              <a:off x="7189774" y="1600200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椭圆 3"/>
            <p:cNvSpPr/>
            <p:nvPr/>
          </p:nvSpPr>
          <p:spPr>
            <a:xfrm>
              <a:off x="7592545" y="2705829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矩形 5"/>
            <p:cNvSpPr/>
            <p:nvPr/>
          </p:nvSpPr>
          <p:spPr>
            <a:xfrm>
              <a:off x="7643006" y="2685402"/>
              <a:ext cx="351378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椭圆 3"/>
            <p:cNvSpPr/>
            <p:nvPr/>
          </p:nvSpPr>
          <p:spPr>
            <a:xfrm>
              <a:off x="6813497" y="271536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矩形 5"/>
            <p:cNvSpPr/>
            <p:nvPr/>
          </p:nvSpPr>
          <p:spPr>
            <a:xfrm>
              <a:off x="6870335" y="2694935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椭圆 3"/>
            <p:cNvSpPr/>
            <p:nvPr/>
          </p:nvSpPr>
          <p:spPr>
            <a:xfrm>
              <a:off x="6050331" y="172730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矩形 5"/>
            <p:cNvSpPr/>
            <p:nvPr/>
          </p:nvSpPr>
          <p:spPr>
            <a:xfrm>
              <a:off x="6100796" y="1706875"/>
              <a:ext cx="351366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椭圆 3"/>
            <p:cNvSpPr/>
            <p:nvPr/>
          </p:nvSpPr>
          <p:spPr>
            <a:xfrm>
              <a:off x="5877827" y="3279204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矩形 5"/>
            <p:cNvSpPr/>
            <p:nvPr/>
          </p:nvSpPr>
          <p:spPr>
            <a:xfrm>
              <a:off x="5941113" y="3258776"/>
              <a:ext cx="325730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椭圆 3"/>
            <p:cNvSpPr/>
            <p:nvPr/>
          </p:nvSpPr>
          <p:spPr>
            <a:xfrm>
              <a:off x="7395733" y="3850712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矩形 5"/>
            <p:cNvSpPr/>
            <p:nvPr/>
          </p:nvSpPr>
          <p:spPr>
            <a:xfrm>
              <a:off x="7465362" y="3830285"/>
              <a:ext cx="3130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椭圆 3"/>
            <p:cNvSpPr/>
            <p:nvPr/>
          </p:nvSpPr>
          <p:spPr>
            <a:xfrm>
              <a:off x="6549418" y="4332660"/>
              <a:ext cx="484655" cy="4324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5"/>
            <p:cNvSpPr/>
            <p:nvPr/>
          </p:nvSpPr>
          <p:spPr>
            <a:xfrm>
              <a:off x="6593467" y="4312229"/>
              <a:ext cx="36420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直接箭头连接符 57"/>
            <p:cNvCxnSpPr>
              <a:stCxn id="98" idx="0"/>
              <a:endCxn id="95" idx="4"/>
            </p:cNvCxnSpPr>
            <p:nvPr/>
          </p:nvCxnSpPr>
          <p:spPr>
            <a:xfrm flipV="1">
              <a:off x="6103978" y="2159740"/>
              <a:ext cx="188681" cy="109903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57"/>
            <p:cNvCxnSpPr>
              <a:stCxn id="97" idx="4"/>
              <a:endCxn id="101" idx="1"/>
            </p:cNvCxnSpPr>
            <p:nvPr/>
          </p:nvCxnSpPr>
          <p:spPr>
            <a:xfrm>
              <a:off x="6120154" y="3711641"/>
              <a:ext cx="500240" cy="6843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57"/>
            <p:cNvCxnSpPr>
              <a:stCxn id="89" idx="4"/>
              <a:endCxn id="93" idx="0"/>
            </p:cNvCxnSpPr>
            <p:nvPr/>
          </p:nvCxnSpPr>
          <p:spPr>
            <a:xfrm flipH="1">
              <a:off x="7055825" y="2053065"/>
              <a:ext cx="319439" cy="6622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57"/>
            <p:cNvCxnSpPr>
              <a:stCxn id="97" idx="6"/>
              <a:endCxn id="99" idx="2"/>
            </p:cNvCxnSpPr>
            <p:nvPr/>
          </p:nvCxnSpPr>
          <p:spPr>
            <a:xfrm>
              <a:off x="6362482" y="3495423"/>
              <a:ext cx="1033251" cy="57150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57"/>
            <p:cNvCxnSpPr>
              <a:stCxn id="95" idx="5"/>
              <a:endCxn id="93" idx="1"/>
            </p:cNvCxnSpPr>
            <p:nvPr/>
          </p:nvCxnSpPr>
          <p:spPr>
            <a:xfrm>
              <a:off x="6464010" y="2096411"/>
              <a:ext cx="420463" cy="68228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57"/>
            <p:cNvCxnSpPr>
              <a:stCxn id="101" idx="6"/>
              <a:endCxn id="99" idx="3"/>
            </p:cNvCxnSpPr>
            <p:nvPr/>
          </p:nvCxnSpPr>
          <p:spPr>
            <a:xfrm flipV="1">
              <a:off x="7034073" y="4219820"/>
              <a:ext cx="432636" cy="32905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57"/>
            <p:cNvCxnSpPr>
              <a:stCxn id="99" idx="0"/>
              <a:endCxn id="91" idx="4"/>
            </p:cNvCxnSpPr>
            <p:nvPr/>
          </p:nvCxnSpPr>
          <p:spPr>
            <a:xfrm flipV="1">
              <a:off x="7638060" y="3138267"/>
              <a:ext cx="196812" cy="71244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57"/>
            <p:cNvCxnSpPr>
              <a:stCxn id="97" idx="7"/>
              <a:endCxn id="93" idx="3"/>
            </p:cNvCxnSpPr>
            <p:nvPr/>
          </p:nvCxnSpPr>
          <p:spPr>
            <a:xfrm flipV="1">
              <a:off x="6291506" y="3084471"/>
              <a:ext cx="592967" cy="25806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57"/>
            <p:cNvCxnSpPr>
              <a:stCxn id="95" idx="6"/>
              <a:endCxn id="89" idx="2"/>
            </p:cNvCxnSpPr>
            <p:nvPr/>
          </p:nvCxnSpPr>
          <p:spPr>
            <a:xfrm flipV="1">
              <a:off x="6534986" y="1836847"/>
              <a:ext cx="597950" cy="10667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57"/>
            <p:cNvCxnSpPr>
              <a:stCxn id="93" idx="4"/>
              <a:endCxn id="99" idx="1"/>
            </p:cNvCxnSpPr>
            <p:nvPr/>
          </p:nvCxnSpPr>
          <p:spPr>
            <a:xfrm>
              <a:off x="7055825" y="3147800"/>
              <a:ext cx="410884" cy="76624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57"/>
            <p:cNvCxnSpPr>
              <a:stCxn id="89" idx="5"/>
              <a:endCxn id="92" idx="0"/>
            </p:cNvCxnSpPr>
            <p:nvPr/>
          </p:nvCxnSpPr>
          <p:spPr>
            <a:xfrm>
              <a:off x="7546615" y="1989736"/>
              <a:ext cx="272080" cy="69566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24384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246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4619312" y="28956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553200" y="1200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2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428325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14" grpId="0"/>
      <p:bldP spid="115" grpId="0"/>
      <p:bldP spid="116" grpId="0" animBg="1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E32C-E9C7-294D-A6DB-7CF3C48690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419600" y="452174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3277" y="6412527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Y. Sun, J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Han,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Aggarwal</a:t>
            </a:r>
            <a:r>
              <a:rPr lang="en-US" altLang="zh-CN" sz="1000" dirty="0" smtClean="0">
                <a:latin typeface="Times New Roman"/>
                <a:cs typeface="Times New Roman"/>
              </a:rPr>
              <a:t>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N.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V.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Will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Will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This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Happen?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Relationship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Prediction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Heterogeneous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Information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WSDM’12.</a:t>
            </a:r>
            <a:r>
              <a:rPr lang="zh-CN" altLang="en-US" sz="1000" b="1" dirty="0" smtClean="0">
                <a:latin typeface="Times New Roman"/>
                <a:cs typeface="Times New Roman"/>
              </a:rPr>
              <a:t> 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Right Arrow 126"/>
          <p:cNvSpPr/>
          <p:nvPr/>
        </p:nvSpPr>
        <p:spPr>
          <a:xfrm>
            <a:off x="6371912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29000" y="1912845"/>
            <a:ext cx="2743200" cy="2596729"/>
            <a:chOff x="3429000" y="1912845"/>
            <a:chExt cx="2743200" cy="2596729"/>
          </a:xfrm>
        </p:grpSpPr>
        <p:sp>
          <p:nvSpPr>
            <p:cNvPr id="123" name="Rectangle 122"/>
            <p:cNvSpPr/>
            <p:nvPr/>
          </p:nvSpPr>
          <p:spPr>
            <a:xfrm>
              <a:off x="3429000" y="1912845"/>
              <a:ext cx="2743200" cy="2596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>
              <a:stCxn id="286" idx="1"/>
              <a:endCxn id="314" idx="6"/>
            </p:cNvCxnSpPr>
            <p:nvPr/>
          </p:nvCxnSpPr>
          <p:spPr>
            <a:xfrm flipH="1">
              <a:off x="4310454" y="2053365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7" idx="1"/>
              <a:endCxn id="309" idx="6"/>
            </p:cNvCxnSpPr>
            <p:nvPr/>
          </p:nvCxnSpPr>
          <p:spPr>
            <a:xfrm flipH="1">
              <a:off x="4346380" y="2346541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87" idx="1"/>
              <a:endCxn id="314" idx="6"/>
            </p:cNvCxnSpPr>
            <p:nvPr/>
          </p:nvCxnSpPr>
          <p:spPr>
            <a:xfrm flipH="1" flipV="1">
              <a:off x="4310454" y="2071992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0" idx="1"/>
              <a:endCxn id="310" idx="6"/>
            </p:cNvCxnSpPr>
            <p:nvPr/>
          </p:nvCxnSpPr>
          <p:spPr>
            <a:xfrm flipH="1">
              <a:off x="4346380" y="3234623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308" idx="6"/>
              <a:endCxn id="288" idx="1"/>
            </p:cNvCxnSpPr>
            <p:nvPr/>
          </p:nvCxnSpPr>
          <p:spPr>
            <a:xfrm>
              <a:off x="4303528" y="2663055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93" idx="1"/>
              <a:endCxn id="311" idx="6"/>
            </p:cNvCxnSpPr>
            <p:nvPr/>
          </p:nvCxnSpPr>
          <p:spPr>
            <a:xfrm flipH="1" flipV="1">
              <a:off x="4348728" y="3694993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94" idx="1"/>
            </p:cNvCxnSpPr>
            <p:nvPr/>
          </p:nvCxnSpPr>
          <p:spPr>
            <a:xfrm flipH="1" flipV="1">
              <a:off x="4348728" y="3996579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92" idx="1"/>
              <a:endCxn id="313" idx="6"/>
            </p:cNvCxnSpPr>
            <p:nvPr/>
          </p:nvCxnSpPr>
          <p:spPr>
            <a:xfrm flipH="1">
              <a:off x="4303528" y="3789053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91" idx="1"/>
              <a:endCxn id="309" idx="6"/>
            </p:cNvCxnSpPr>
            <p:nvPr/>
          </p:nvCxnSpPr>
          <p:spPr>
            <a:xfrm flipH="1" flipV="1">
              <a:off x="4346380" y="2987298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/>
            <p:nvPr/>
          </p:nvSpPr>
          <p:spPr>
            <a:xfrm rot="5400000">
              <a:off x="5382406" y="193952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Arc 270"/>
            <p:cNvSpPr/>
            <p:nvPr/>
          </p:nvSpPr>
          <p:spPr>
            <a:xfrm rot="5400000">
              <a:off x="5387469" y="2257936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Arc 272"/>
            <p:cNvSpPr/>
            <p:nvPr/>
          </p:nvSpPr>
          <p:spPr>
            <a:xfrm rot="5400000">
              <a:off x="5387469" y="2585766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Arc 273"/>
            <p:cNvSpPr/>
            <p:nvPr/>
          </p:nvSpPr>
          <p:spPr>
            <a:xfrm rot="5400000">
              <a:off x="5332051" y="2679992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Arc 274"/>
            <p:cNvSpPr/>
            <p:nvPr/>
          </p:nvSpPr>
          <p:spPr>
            <a:xfrm rot="5400000">
              <a:off x="5236415" y="2805596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Arc 275"/>
            <p:cNvSpPr/>
            <p:nvPr/>
          </p:nvSpPr>
          <p:spPr>
            <a:xfrm rot="5400000">
              <a:off x="5208959" y="2222723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Arc 276"/>
            <p:cNvSpPr/>
            <p:nvPr/>
          </p:nvSpPr>
          <p:spPr>
            <a:xfrm rot="5400000">
              <a:off x="5324277" y="2419349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Arc 278"/>
            <p:cNvSpPr/>
            <p:nvPr/>
          </p:nvSpPr>
          <p:spPr>
            <a:xfrm rot="5400000">
              <a:off x="5413768" y="3112366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Arc 280"/>
            <p:cNvSpPr/>
            <p:nvPr/>
          </p:nvSpPr>
          <p:spPr>
            <a:xfrm rot="5400000">
              <a:off x="5357066" y="3251001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Arc 281"/>
            <p:cNvSpPr/>
            <p:nvPr/>
          </p:nvSpPr>
          <p:spPr>
            <a:xfrm rot="5400000">
              <a:off x="5431135" y="3673411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Arc 283"/>
            <p:cNvSpPr/>
            <p:nvPr/>
          </p:nvSpPr>
          <p:spPr>
            <a:xfrm rot="5400000">
              <a:off x="5352896" y="3787853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Arc 284"/>
            <p:cNvSpPr/>
            <p:nvPr/>
          </p:nvSpPr>
          <p:spPr>
            <a:xfrm rot="5400000">
              <a:off x="4996609" y="3047922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336315" y="196673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336315" y="2259915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5336315" y="2585825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336315" y="2864735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335309" y="3147996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335309" y="3423439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336315" y="3702426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331434" y="3975884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30428" y="4241375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Arc 294"/>
            <p:cNvSpPr/>
            <p:nvPr/>
          </p:nvSpPr>
          <p:spPr>
            <a:xfrm rot="16200000">
              <a:off x="4015933" y="195469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rc 295"/>
            <p:cNvSpPr/>
            <p:nvPr/>
          </p:nvSpPr>
          <p:spPr>
            <a:xfrm rot="16200000">
              <a:off x="4014641" y="224696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Arc 296"/>
            <p:cNvSpPr/>
            <p:nvPr/>
          </p:nvSpPr>
          <p:spPr>
            <a:xfrm rot="16200000">
              <a:off x="3815326" y="2075014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Arc 297"/>
            <p:cNvSpPr/>
            <p:nvPr/>
          </p:nvSpPr>
          <p:spPr>
            <a:xfrm rot="16200000">
              <a:off x="3613614" y="2229688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Arc 298"/>
            <p:cNvSpPr/>
            <p:nvPr/>
          </p:nvSpPr>
          <p:spPr>
            <a:xfrm rot="16200000">
              <a:off x="3985632" y="2575691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Arc 299"/>
            <p:cNvSpPr/>
            <p:nvPr/>
          </p:nvSpPr>
          <p:spPr>
            <a:xfrm rot="16200000">
              <a:off x="3607724" y="3181059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Arc 300"/>
            <p:cNvSpPr/>
            <p:nvPr/>
          </p:nvSpPr>
          <p:spPr>
            <a:xfrm rot="16200000">
              <a:off x="3435977" y="2959923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Arc 302"/>
            <p:cNvSpPr/>
            <p:nvPr/>
          </p:nvSpPr>
          <p:spPr>
            <a:xfrm rot="16200000">
              <a:off x="3817022" y="3361453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078986" y="2212437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104463" y="2559516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4058442" y="2829440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4071352" y="3204716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4073700" y="3551471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4107301" y="3893039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4104463" y="4212520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4111388" y="1968452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0" y="1905000"/>
            <a:ext cx="2743200" cy="2973953"/>
            <a:chOff x="6858000" y="1905000"/>
            <a:chExt cx="2743200" cy="2973953"/>
          </a:xfrm>
        </p:grpSpPr>
        <p:sp>
          <p:nvSpPr>
            <p:cNvPr id="177" name="TextBox 176"/>
            <p:cNvSpPr txBox="1"/>
            <p:nvPr/>
          </p:nvSpPr>
          <p:spPr>
            <a:xfrm>
              <a:off x="7772400" y="4509621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Output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858000" y="1905000"/>
              <a:ext cx="2743200" cy="2596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Connector 315"/>
            <p:cNvCxnSpPr>
              <a:stCxn id="347" idx="1"/>
              <a:endCxn id="375" idx="6"/>
            </p:cNvCxnSpPr>
            <p:nvPr/>
          </p:nvCxnSpPr>
          <p:spPr>
            <a:xfrm flipH="1">
              <a:off x="7739454" y="2045520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50" idx="1"/>
              <a:endCxn id="370" idx="6"/>
            </p:cNvCxnSpPr>
            <p:nvPr/>
          </p:nvCxnSpPr>
          <p:spPr>
            <a:xfrm flipH="1">
              <a:off x="7775380" y="2943517"/>
              <a:ext cx="989935" cy="35936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48" idx="1"/>
              <a:endCxn id="370" idx="6"/>
            </p:cNvCxnSpPr>
            <p:nvPr/>
          </p:nvCxnSpPr>
          <p:spPr>
            <a:xfrm flipH="1">
              <a:off x="7775380" y="2338696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48" idx="1"/>
              <a:endCxn id="375" idx="6"/>
            </p:cNvCxnSpPr>
            <p:nvPr/>
          </p:nvCxnSpPr>
          <p:spPr>
            <a:xfrm flipH="1" flipV="1">
              <a:off x="7739454" y="2064147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55" idx="1"/>
              <a:endCxn id="374" idx="6"/>
            </p:cNvCxnSpPr>
            <p:nvPr/>
          </p:nvCxnSpPr>
          <p:spPr>
            <a:xfrm flipH="1" flipV="1">
              <a:off x="7732528" y="4308214"/>
              <a:ext cx="1026900" cy="1194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54" idx="1"/>
              <a:endCxn id="373" idx="6"/>
            </p:cNvCxnSpPr>
            <p:nvPr/>
          </p:nvCxnSpPr>
          <p:spPr>
            <a:xfrm flipH="1" flipV="1">
              <a:off x="7735367" y="3988734"/>
              <a:ext cx="1025067" cy="65931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53" idx="1"/>
              <a:endCxn id="371" idx="6"/>
            </p:cNvCxnSpPr>
            <p:nvPr/>
          </p:nvCxnSpPr>
          <p:spPr>
            <a:xfrm flipH="1" flipV="1">
              <a:off x="7775380" y="3340393"/>
              <a:ext cx="989935" cy="44081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51" idx="1"/>
              <a:endCxn id="371" idx="6"/>
            </p:cNvCxnSpPr>
            <p:nvPr/>
          </p:nvCxnSpPr>
          <p:spPr>
            <a:xfrm flipH="1">
              <a:off x="7775380" y="3226778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69" idx="6"/>
              <a:endCxn id="349" idx="1"/>
            </p:cNvCxnSpPr>
            <p:nvPr/>
          </p:nvCxnSpPr>
          <p:spPr>
            <a:xfrm>
              <a:off x="7732528" y="2655210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54" idx="1"/>
              <a:endCxn id="372" idx="6"/>
            </p:cNvCxnSpPr>
            <p:nvPr/>
          </p:nvCxnSpPr>
          <p:spPr>
            <a:xfrm flipH="1" flipV="1">
              <a:off x="7777728" y="3687148"/>
              <a:ext cx="982706" cy="367518"/>
            </a:xfrm>
            <a:prstGeom prst="line">
              <a:avLst/>
            </a:prstGeom>
            <a:ln w="19050">
              <a:solidFill>
                <a:schemeClr val="bg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55" idx="1"/>
            </p:cNvCxnSpPr>
            <p:nvPr/>
          </p:nvCxnSpPr>
          <p:spPr>
            <a:xfrm flipH="1" flipV="1">
              <a:off x="7777728" y="3988734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53" idx="1"/>
              <a:endCxn id="374" idx="6"/>
            </p:cNvCxnSpPr>
            <p:nvPr/>
          </p:nvCxnSpPr>
          <p:spPr>
            <a:xfrm flipH="1">
              <a:off x="7732528" y="3781208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51" idx="1"/>
              <a:endCxn id="372" idx="6"/>
            </p:cNvCxnSpPr>
            <p:nvPr/>
          </p:nvCxnSpPr>
          <p:spPr>
            <a:xfrm flipH="1">
              <a:off x="7777728" y="3226778"/>
              <a:ext cx="986581" cy="46037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52" idx="1"/>
              <a:endCxn id="370" idx="6"/>
            </p:cNvCxnSpPr>
            <p:nvPr/>
          </p:nvCxnSpPr>
          <p:spPr>
            <a:xfrm flipH="1" flipV="1">
              <a:off x="7775380" y="2979453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49" idx="1"/>
              <a:endCxn id="368" idx="6"/>
            </p:cNvCxnSpPr>
            <p:nvPr/>
          </p:nvCxnSpPr>
          <p:spPr>
            <a:xfrm flipH="1" flipV="1">
              <a:off x="7783014" y="2348114"/>
              <a:ext cx="982301" cy="316493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Arc 330"/>
            <p:cNvSpPr/>
            <p:nvPr/>
          </p:nvSpPr>
          <p:spPr>
            <a:xfrm rot="5400000">
              <a:off x="8811406" y="193168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Arc 331"/>
            <p:cNvSpPr/>
            <p:nvPr/>
          </p:nvSpPr>
          <p:spPr>
            <a:xfrm rot="5400000">
              <a:off x="8816469" y="2250091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Arc 332"/>
            <p:cNvSpPr/>
            <p:nvPr/>
          </p:nvSpPr>
          <p:spPr>
            <a:xfrm rot="5400000">
              <a:off x="8748540" y="2084370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Arc 333"/>
            <p:cNvSpPr/>
            <p:nvPr/>
          </p:nvSpPr>
          <p:spPr>
            <a:xfrm rot="5400000">
              <a:off x="8816469" y="2577921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Arc 334"/>
            <p:cNvSpPr/>
            <p:nvPr/>
          </p:nvSpPr>
          <p:spPr>
            <a:xfrm rot="5400000">
              <a:off x="8761051" y="2672147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Arc 335"/>
            <p:cNvSpPr/>
            <p:nvPr/>
          </p:nvSpPr>
          <p:spPr>
            <a:xfrm rot="5400000">
              <a:off x="8665415" y="2797751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Arc 336"/>
            <p:cNvSpPr/>
            <p:nvPr/>
          </p:nvSpPr>
          <p:spPr>
            <a:xfrm rot="5400000">
              <a:off x="8637959" y="2214878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Arc 337"/>
            <p:cNvSpPr/>
            <p:nvPr/>
          </p:nvSpPr>
          <p:spPr>
            <a:xfrm rot="5400000">
              <a:off x="8753277" y="2411504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Arc 338"/>
            <p:cNvSpPr/>
            <p:nvPr/>
          </p:nvSpPr>
          <p:spPr>
            <a:xfrm rot="5400000">
              <a:off x="8661958" y="2495178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Arc 339"/>
            <p:cNvSpPr/>
            <p:nvPr/>
          </p:nvSpPr>
          <p:spPr>
            <a:xfrm rot="5400000">
              <a:off x="8842768" y="3104521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Arc 340"/>
            <p:cNvSpPr/>
            <p:nvPr/>
          </p:nvSpPr>
          <p:spPr>
            <a:xfrm rot="5400000">
              <a:off x="8863288" y="3389281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Arc 341"/>
            <p:cNvSpPr/>
            <p:nvPr/>
          </p:nvSpPr>
          <p:spPr>
            <a:xfrm rot="5400000">
              <a:off x="8786066" y="3243156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Arc 342"/>
            <p:cNvSpPr/>
            <p:nvPr/>
          </p:nvSpPr>
          <p:spPr>
            <a:xfrm rot="5400000">
              <a:off x="8860135" y="3665566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Arc 343"/>
            <p:cNvSpPr/>
            <p:nvPr/>
          </p:nvSpPr>
          <p:spPr>
            <a:xfrm rot="5400000">
              <a:off x="8868026" y="394523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Arc 344"/>
            <p:cNvSpPr/>
            <p:nvPr/>
          </p:nvSpPr>
          <p:spPr>
            <a:xfrm rot="5400000">
              <a:off x="8781896" y="3780008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Arc 345"/>
            <p:cNvSpPr/>
            <p:nvPr/>
          </p:nvSpPr>
          <p:spPr>
            <a:xfrm rot="5400000">
              <a:off x="8425609" y="3040077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8765315" y="1958894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8765315" y="2252070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8765315" y="2577980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8765315" y="285689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764309" y="314015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8764309" y="3415594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765315" y="369458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760434" y="3968039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8759428" y="4233530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Arc 355"/>
            <p:cNvSpPr/>
            <p:nvPr/>
          </p:nvSpPr>
          <p:spPr>
            <a:xfrm rot="16200000">
              <a:off x="7444933" y="194685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Arc 356"/>
            <p:cNvSpPr/>
            <p:nvPr/>
          </p:nvSpPr>
          <p:spPr>
            <a:xfrm rot="16200000">
              <a:off x="7443641" y="223911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Arc 357"/>
            <p:cNvSpPr/>
            <p:nvPr/>
          </p:nvSpPr>
          <p:spPr>
            <a:xfrm rot="16200000">
              <a:off x="7244326" y="2067169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Arc 358"/>
            <p:cNvSpPr/>
            <p:nvPr/>
          </p:nvSpPr>
          <p:spPr>
            <a:xfrm rot="16200000">
              <a:off x="7042614" y="2221843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Arc 359"/>
            <p:cNvSpPr/>
            <p:nvPr/>
          </p:nvSpPr>
          <p:spPr>
            <a:xfrm rot="16200000">
              <a:off x="7414632" y="2567846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Arc 360"/>
            <p:cNvSpPr/>
            <p:nvPr/>
          </p:nvSpPr>
          <p:spPr>
            <a:xfrm rot="16200000">
              <a:off x="7036724" y="3173214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361"/>
            <p:cNvSpPr/>
            <p:nvPr/>
          </p:nvSpPr>
          <p:spPr>
            <a:xfrm rot="16200000">
              <a:off x="6864977" y="2952078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Arc 362"/>
            <p:cNvSpPr/>
            <p:nvPr/>
          </p:nvSpPr>
          <p:spPr>
            <a:xfrm rot="16200000">
              <a:off x="6529798" y="2581364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Arc 363"/>
            <p:cNvSpPr/>
            <p:nvPr/>
          </p:nvSpPr>
          <p:spPr>
            <a:xfrm rot="16200000">
              <a:off x="7246022" y="3353608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Arc 364"/>
            <p:cNvSpPr/>
            <p:nvPr/>
          </p:nvSpPr>
          <p:spPr>
            <a:xfrm rot="16200000">
              <a:off x="7271422" y="3669032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Arc 365"/>
            <p:cNvSpPr/>
            <p:nvPr/>
          </p:nvSpPr>
          <p:spPr>
            <a:xfrm rot="16200000">
              <a:off x="6547657" y="2809547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Arc 366"/>
            <p:cNvSpPr/>
            <p:nvPr/>
          </p:nvSpPr>
          <p:spPr>
            <a:xfrm rot="16200000">
              <a:off x="6940681" y="3206124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07986" y="2204592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533463" y="2551671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487442" y="2821595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7500352" y="3196871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7502700" y="3543626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7536301" y="3885194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7533463" y="4204675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7540388" y="1960607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Title 1"/>
          <p:cNvSpPr txBox="1">
            <a:spLocks/>
          </p:cNvSpPr>
          <p:nvPr/>
        </p:nvSpPr>
        <p:spPr>
          <a:xfrm>
            <a:off x="0" y="12699"/>
            <a:ext cx="9906000" cy="96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HelveticaNeueLT Pro 45 L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Traditional /</a:t>
            </a:r>
            <a:r>
              <a:rPr lang="en-US" altLang="zh-CN" sz="2800" b="1" dirty="0" smtClean="0">
                <a:ea typeface="黑体" pitchFamily="49" charset="-122"/>
              </a:rPr>
              <a:t> Heterogeneous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/ Transfer / Cross-Domain / Anchor</a:t>
            </a:r>
            <a:r>
              <a:rPr lang="zh-CN" altLang="en-US" sz="2800" b="1" dirty="0" smtClean="0">
                <a:ea typeface="黑体" pitchFamily="49" charset="-122"/>
              </a:rPr>
              <a:t> </a:t>
            </a:r>
            <a:r>
              <a:rPr lang="en-US" sz="2800" b="1" dirty="0" smtClean="0">
                <a:ea typeface="黑体" pitchFamily="49" charset="-122"/>
              </a:rPr>
              <a:t>Link Prediction</a:t>
            </a:r>
            <a:endParaRPr lang="en-US" sz="28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597026"/>
      </p:ext>
    </p:extLst>
  </p:cSld>
  <p:clrMapOvr>
    <a:masterClrMapping/>
  </p:clrMapOvr>
  <p:transition advTm="3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27" grpId="0" animBg="1"/>
      <p:bldP spid="129" grpId="0" animBg="1"/>
    </p:bldLst>
  </p:timing>
</p:sld>
</file>

<file path=ppt/theme/theme1.xml><?xml version="1.0" encoding="utf-8"?>
<a:theme xmlns:a="http://schemas.openxmlformats.org/drawingml/2006/main" name="re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id" id="{B950DB96-BBB1-874F-AB73-B142797C8966}" vid="{772DF6B5-906F-3F42-A472-F5959B04E659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42383</TotalTime>
  <Words>1968</Words>
  <Application>Microsoft Macintosh PowerPoint</Application>
  <PresentationFormat>A4 Paper (210x297 mm)</PresentationFormat>
  <Paragraphs>424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4" baseType="lpstr">
      <vt:lpstr>Arial Black</vt:lpstr>
      <vt:lpstr>Calibri</vt:lpstr>
      <vt:lpstr>Cambria</vt:lpstr>
      <vt:lpstr>Courier New</vt:lpstr>
      <vt:lpstr>Galaxie Polaris Condensed Bold</vt:lpstr>
      <vt:lpstr>Galaxie Polaris Condensed Book</vt:lpstr>
      <vt:lpstr>Galaxie Polaris Condensed Mediu</vt:lpstr>
      <vt:lpstr>Galaxie Polaris Condensed Medium</vt:lpstr>
      <vt:lpstr>HelveticaNeueLT Pro 45 Lt</vt:lpstr>
      <vt:lpstr>Microsoft YaHei</vt:lpstr>
      <vt:lpstr>Times</vt:lpstr>
      <vt:lpstr>Times New Roman</vt:lpstr>
      <vt:lpstr>Verdana</vt:lpstr>
      <vt:lpstr>Wingdings</vt:lpstr>
      <vt:lpstr>华文行楷</vt:lpstr>
      <vt:lpstr>宋体</vt:lpstr>
      <vt:lpstr>微软雅黑</vt:lpstr>
      <vt:lpstr>黑体</vt:lpstr>
      <vt:lpstr>Arial</vt:lpstr>
      <vt:lpstr>reid</vt:lpstr>
      <vt:lpstr>CoupledLP: Link Prediction in Coupled Networks</vt:lpstr>
      <vt:lpstr>Mobile Networks</vt:lpstr>
      <vt:lpstr>PowerPoint Presentation</vt:lpstr>
      <vt:lpstr>Disease-Gene Networks</vt:lpstr>
      <vt:lpstr>Coupled Networks</vt:lpstr>
      <vt:lpstr>Coupled Link Prediction</vt:lpstr>
      <vt:lpstr>Challenges</vt:lpstr>
      <vt:lpstr>Traditional / Heterogeneous / Transfer / Cross-Domain / Anchor Link Prediction</vt:lpstr>
      <vt:lpstr>PowerPoint Presentation</vt:lpstr>
      <vt:lpstr>PowerPoint Presentation</vt:lpstr>
      <vt:lpstr>PowerPoint Presentation</vt:lpstr>
      <vt:lpstr>PowerPoint Presentation</vt:lpstr>
      <vt:lpstr>Challenges</vt:lpstr>
      <vt:lpstr>CoupledLP Framework</vt:lpstr>
      <vt:lpstr>CoupledLP Framework</vt:lpstr>
      <vt:lpstr>CoupledLP: Implicit Target Network</vt:lpstr>
      <vt:lpstr>CoupledLP Framework</vt:lpstr>
      <vt:lpstr>Basic Idea</vt:lpstr>
      <vt:lpstr>CoupledLP: Coupled Factor Graph</vt:lpstr>
      <vt:lpstr>PowerPoint Presentation</vt:lpstr>
      <vt:lpstr>PowerPoint Presentation</vt:lpstr>
      <vt:lpstr>PowerPoint Presentation</vt:lpstr>
      <vt:lpstr>PowerPoint Presentation</vt:lpstr>
      <vt:lpstr>CoupledLP Framework</vt:lpstr>
      <vt:lpstr>Experiments: Data</vt:lpstr>
      <vt:lpstr>PowerPoint Presentation</vt:lpstr>
      <vt:lpstr>PowerPoint Presentation</vt:lpstr>
      <vt:lpstr>PowerPoint Presentation</vt:lpstr>
      <vt:lpstr>Experiments: Coupled Networks</vt:lpstr>
      <vt:lpstr>Experiments</vt:lpstr>
      <vt:lpstr>Baselines</vt:lpstr>
      <vt:lpstr>Experiments</vt:lpstr>
      <vt:lpstr>Evaluation Metrics</vt:lpstr>
      <vt:lpstr>AUPR Results</vt:lpstr>
      <vt:lpstr>AUROC Results</vt:lpstr>
      <vt:lpstr>Precision@k Results</vt:lpstr>
      <vt:lpstr>Future Work</vt:lpstr>
      <vt:lpstr>Conclusion</vt:lpstr>
      <vt:lpstr>PowerPoint Presentation</vt:lpstr>
      <vt:lpstr>Q &amp; A</vt:lpstr>
      <vt:lpstr>PowerPoint Presentation</vt:lpstr>
      <vt:lpstr>Effects of Implicit Target Network </vt:lpstr>
      <vt:lpstr>Effects of Implicit Target Network </vt:lpstr>
      <vt:lpstr>Effects of Implicit Target Network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Yuxiao Dong</cp:lastModifiedBy>
  <cp:revision>3814</cp:revision>
  <cp:lastPrinted>2015-09-28T12:49:37Z</cp:lastPrinted>
  <dcterms:created xsi:type="dcterms:W3CDTF">1601-01-01T00:00:00Z</dcterms:created>
  <dcterms:modified xsi:type="dcterms:W3CDTF">2015-09-28T12:49:40Z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