
<file path=[Content_Types].xml><?xml version="1.0" encoding="utf-8"?>
<Types xmlns="http://schemas.openxmlformats.org/package/2006/content-types">
  <Default Extension="png" ContentType="image/png"/>
  <Default Extension="pdf" ContentType="application/pdf"/>
  <Default Extension="mov" ContentType="video/quicktime"/>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3"/>
  </p:notesMasterIdLst>
  <p:sldIdLst>
    <p:sldId id="257" r:id="rId2"/>
    <p:sldId id="258" r:id="rId3"/>
    <p:sldId id="415" r:id="rId4"/>
    <p:sldId id="416" r:id="rId5"/>
    <p:sldId id="417" r:id="rId6"/>
    <p:sldId id="418" r:id="rId7"/>
    <p:sldId id="419" r:id="rId8"/>
    <p:sldId id="420" r:id="rId9"/>
    <p:sldId id="405" r:id="rId10"/>
    <p:sldId id="317" r:id="rId11"/>
    <p:sldId id="268" r:id="rId12"/>
    <p:sldId id="431" r:id="rId13"/>
    <p:sldId id="432" r:id="rId14"/>
    <p:sldId id="423" r:id="rId15"/>
    <p:sldId id="466" r:id="rId16"/>
    <p:sldId id="467" r:id="rId17"/>
    <p:sldId id="469" r:id="rId18"/>
    <p:sldId id="470" r:id="rId19"/>
    <p:sldId id="448" r:id="rId20"/>
    <p:sldId id="471" r:id="rId21"/>
    <p:sldId id="449" r:id="rId22"/>
    <p:sldId id="450" r:id="rId23"/>
    <p:sldId id="452" r:id="rId24"/>
    <p:sldId id="494" r:id="rId25"/>
    <p:sldId id="495" r:id="rId26"/>
    <p:sldId id="501" r:id="rId27"/>
    <p:sldId id="496" r:id="rId28"/>
    <p:sldId id="497" r:id="rId29"/>
    <p:sldId id="427" r:id="rId30"/>
    <p:sldId id="282" r:id="rId31"/>
    <p:sldId id="437" r:id="rId32"/>
    <p:sldId id="438" r:id="rId33"/>
    <p:sldId id="440" r:id="rId34"/>
    <p:sldId id="289" r:id="rId35"/>
    <p:sldId id="292" r:id="rId36"/>
    <p:sldId id="472" r:id="rId37"/>
    <p:sldId id="340" r:id="rId38"/>
    <p:sldId id="371" r:id="rId39"/>
    <p:sldId id="372" r:id="rId40"/>
    <p:sldId id="430" r:id="rId41"/>
    <p:sldId id="374" r:id="rId42"/>
    <p:sldId id="376" r:id="rId43"/>
    <p:sldId id="441" r:id="rId44"/>
    <p:sldId id="375" r:id="rId45"/>
    <p:sldId id="491" r:id="rId46"/>
    <p:sldId id="384" r:id="rId47"/>
    <p:sldId id="436" r:id="rId48"/>
    <p:sldId id="296" r:id="rId49"/>
    <p:sldId id="396" r:id="rId50"/>
    <p:sldId id="353" r:id="rId51"/>
    <p:sldId id="482" r:id="rId52"/>
    <p:sldId id="483" r:id="rId53"/>
    <p:sldId id="484" r:id="rId54"/>
    <p:sldId id="485" r:id="rId55"/>
    <p:sldId id="486" r:id="rId56"/>
    <p:sldId id="487" r:id="rId57"/>
    <p:sldId id="488" r:id="rId58"/>
    <p:sldId id="489" r:id="rId59"/>
    <p:sldId id="473" r:id="rId60"/>
    <p:sldId id="354" r:id="rId61"/>
    <p:sldId id="459" r:id="rId62"/>
    <p:sldId id="460" r:id="rId63"/>
    <p:sldId id="462" r:id="rId64"/>
    <p:sldId id="463" r:id="rId65"/>
    <p:sldId id="464" r:id="rId66"/>
    <p:sldId id="465" r:id="rId67"/>
    <p:sldId id="306" r:id="rId68"/>
    <p:sldId id="336" r:id="rId69"/>
    <p:sldId id="399" r:id="rId70"/>
    <p:sldId id="475" r:id="rId71"/>
    <p:sldId id="476" r:id="rId72"/>
    <p:sldId id="365" r:id="rId73"/>
    <p:sldId id="366" r:id="rId74"/>
    <p:sldId id="367" r:id="rId75"/>
    <p:sldId id="307" r:id="rId76"/>
    <p:sldId id="369" r:id="rId77"/>
    <p:sldId id="297" r:id="rId78"/>
    <p:sldId id="298" r:id="rId79"/>
    <p:sldId id="300" r:id="rId80"/>
    <p:sldId id="299" r:id="rId81"/>
    <p:sldId id="308" r:id="rId82"/>
    <p:sldId id="444" r:id="rId83"/>
    <p:sldId id="310" r:id="rId84"/>
    <p:sldId id="479" r:id="rId85"/>
    <p:sldId id="361" r:id="rId86"/>
    <p:sldId id="363" r:id="rId87"/>
    <p:sldId id="312" r:id="rId88"/>
    <p:sldId id="337" r:id="rId89"/>
    <p:sldId id="314" r:id="rId90"/>
    <p:sldId id="315" r:id="rId91"/>
    <p:sldId id="316" r:id="rId92"/>
  </p:sldIdLst>
  <p:sldSz cx="6858000" cy="51435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3745"/>
    <a:srgbClr val="54A9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5" autoAdjust="0"/>
    <p:restoredTop sz="85605" autoAdjust="0"/>
  </p:normalViewPr>
  <p:slideViewPr>
    <p:cSldViewPr snapToObjects="1">
      <p:cViewPr varScale="1">
        <p:scale>
          <a:sx n="83" d="100"/>
          <a:sy n="83" d="100"/>
        </p:scale>
        <p:origin x="900" y="78"/>
      </p:cViewPr>
      <p:guideLst>
        <p:guide orient="horz" pos="162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1A4EDC-44B0-184A-8B4D-92C4B1FB4423}" type="datetimeFigureOut">
              <a:rPr lang="en-US" smtClean="0"/>
              <a:pPr/>
              <a:t>2/1/2016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3953E0-55CE-8B44-B933-70A945416D5B}"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Thanks </a:t>
            </a:r>
            <a:r>
              <a:rPr lang="en-US" dirty="0" err="1" smtClean="0"/>
              <a:t>Hugues</a:t>
            </a:r>
            <a:r>
              <a:rPr lang="en-US" dirty="0" smtClean="0"/>
              <a:t> for the introduction and thank you all</a:t>
            </a:r>
            <a:r>
              <a:rPr lang="en-US" baseline="0" dirty="0" smtClean="0"/>
              <a:t> for coming.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These cages not only nest</a:t>
            </a:r>
            <a:r>
              <a:rPr lang="en-US" baseline="0" dirty="0" smtClean="0"/>
              <a:t> the yellow bunny but also nest all finer layers, as can be seen in this zoom in video. The volume between each pair of subsequent layers in this slice view is represented by a different color.</a:t>
            </a:r>
            <a:endParaRPr lang="pt-B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4E197E-C8A3-734F-856E-8F4A7D15736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 lot of important</a:t>
            </a:r>
            <a:r>
              <a:rPr lang="en-US" baseline="0" dirty="0" smtClean="0"/>
              <a:t> applications benefit from nested cages.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For example, the solution of a volumetric PDE using multigrid converges in fewer v-cycles and have a simpler prolongation operator if the meshes nest each other.</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12</a:t>
            </a:fld>
            <a:endParaRPr lang="en-US"/>
          </a:p>
        </p:txBody>
      </p:sp>
    </p:spTree>
    <p:extLst>
      <p:ext uri="{BB962C8B-B14F-4D97-AF65-F5344CB8AC3E}">
        <p14:creationId xmlns:p14="http://schemas.microsoft.com/office/powerpoint/2010/main" val="780679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Cages define reduced domains for animation and physical simulations, that can be performed on the cage and interpolated using generalized </a:t>
            </a:r>
            <a:r>
              <a:rPr lang="en-US" baseline="0" dirty="0" err="1" smtClean="0"/>
              <a:t>barycentric</a:t>
            </a:r>
            <a:r>
              <a:rPr lang="en-US" baseline="0" dirty="0" smtClean="0"/>
              <a:t> coordinates.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13</a:t>
            </a:fld>
            <a:endParaRPr lang="en-US"/>
          </a:p>
        </p:txBody>
      </p:sp>
    </p:spTree>
    <p:extLst>
      <p:ext uri="{BB962C8B-B14F-4D97-AF65-F5344CB8AC3E}">
        <p14:creationId xmlns:p14="http://schemas.microsoft.com/office/powerpoint/2010/main" val="3904283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And can be used to quickly</a:t>
            </a:r>
            <a:r>
              <a:rPr lang="en-US" baseline="0" dirty="0" smtClean="0"/>
              <a:t> reject objects that don’t intersect in a physical simulation, by testing if the cages do not intersect.</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14</a:t>
            </a:fld>
            <a:endParaRPr lang="en-US"/>
          </a:p>
        </p:txBody>
      </p:sp>
    </p:spTree>
    <p:extLst>
      <p:ext uri="{BB962C8B-B14F-4D97-AF65-F5344CB8AC3E}">
        <p14:creationId xmlns:p14="http://schemas.microsoft.com/office/powerpoint/2010/main" val="2979129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But</a:t>
            </a:r>
            <a:r>
              <a:rPr lang="en-US" baseline="0" dirty="0" smtClean="0"/>
              <a:t> what is important for a cage? We propose a list of requirements.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15</a:t>
            </a:fld>
            <a:endParaRPr lang="en-US"/>
          </a:p>
        </p:txBody>
      </p:sp>
    </p:spTree>
    <p:extLst>
      <p:ext uri="{BB962C8B-B14F-4D97-AF65-F5344CB8AC3E}">
        <p14:creationId xmlns:p14="http://schemas.microsoft.com/office/powerpoint/2010/main" val="3262429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First,</a:t>
            </a:r>
            <a:r>
              <a:rPr lang="en-US" baseline="0" dirty="0" smtClean="0"/>
              <a:t> </a:t>
            </a:r>
            <a:r>
              <a:rPr lang="en-US" dirty="0" smtClean="0"/>
              <a:t>we want to use any given decimations </a:t>
            </a:r>
            <a:r>
              <a:rPr lang="en-US" baseline="0" dirty="0" smtClean="0"/>
              <a:t>as initial approximations of cages and just change their vertex positions. This flexibility allows us to work with adaptive, regular or manually designed decimations and inherit their good properties.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16</a:t>
            </a:fld>
            <a:endParaRPr lang="en-US"/>
          </a:p>
        </p:txBody>
      </p:sp>
    </p:spTree>
    <p:extLst>
      <p:ext uri="{BB962C8B-B14F-4D97-AF65-F5344CB8AC3E}">
        <p14:creationId xmlns:p14="http://schemas.microsoft.com/office/powerpoint/2010/main" val="1458236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a:t>
            </a:r>
            <a:r>
              <a:rPr lang="en-US" baseline="0" dirty="0" smtClean="0"/>
              <a:t> also require to have control over the topology of the final cage. This ear hole in the elephant may be important to be preserved for detailed deformation but unnecessarily increases complexity of the cage for collision detection.</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17</a:t>
            </a:fld>
            <a:endParaRPr lang="en-US"/>
          </a:p>
        </p:txBody>
      </p:sp>
    </p:spTree>
    <p:extLst>
      <p:ext uri="{BB962C8B-B14F-4D97-AF65-F5344CB8AC3E}">
        <p14:creationId xmlns:p14="http://schemas.microsoft.com/office/powerpoint/2010/main" val="750279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Finally, the different</a:t>
            </a:r>
            <a:r>
              <a:rPr lang="en-US" baseline="0" dirty="0" smtClean="0"/>
              <a:t> applications</a:t>
            </a:r>
            <a:r>
              <a:rPr lang="en-US" dirty="0" smtClean="0"/>
              <a:t> we want to approach, each have their own requirements. For example, for multigrid and conservative collision</a:t>
            </a:r>
            <a:r>
              <a:rPr lang="en-US" baseline="0" dirty="0" smtClean="0"/>
              <a:t> detection it is desired that the cages hug tightly to the input, while for physical simulation and deformation mesh quality is important.</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18</a:t>
            </a:fld>
            <a:endParaRPr lang="en-US"/>
          </a:p>
        </p:txBody>
      </p:sp>
    </p:spTree>
    <p:extLst>
      <p:ext uri="{BB962C8B-B14F-4D97-AF65-F5344CB8AC3E}">
        <p14:creationId xmlns:p14="http://schemas.microsoft.com/office/powerpoint/2010/main" val="1674359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Let’s consider some possible solutions. </a:t>
            </a:r>
            <a:r>
              <a:rPr lang="en-US" baseline="0" dirty="0" smtClean="0"/>
              <a:t>One alternative would be to try to expand a given decimation that intersects the input until it is completely outside the fine mesh, but this causes collisions between coarse and fine meshes, blocking further progress. The intersections between fine and coarse meshes are highlighted in yellow.</a:t>
            </a:r>
            <a:endParaRPr lang="en-US"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19</a:t>
            </a:fld>
            <a:endParaRPr lang="en-US"/>
          </a:p>
        </p:txBody>
      </p:sp>
    </p:spTree>
    <p:extLst>
      <p:ext uri="{BB962C8B-B14F-4D97-AF65-F5344CB8AC3E}">
        <p14:creationId xmlns:p14="http://schemas.microsoft.com/office/powerpoint/2010/main" val="1781403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Today I’m going present to you a method to compute nested cages, i.e., a set of increasingly coarser</a:t>
            </a:r>
            <a:r>
              <a:rPr lang="en-US" baseline="0" dirty="0" smtClean="0"/>
              <a:t> decimations </a:t>
            </a:r>
            <a:r>
              <a:rPr lang="en-US" dirty="0" smtClean="0"/>
              <a:t>that nest a given mesh and nest each other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Voxelization</a:t>
            </a:r>
            <a:r>
              <a:rPr lang="en-US" baseline="0" dirty="0" smtClean="0"/>
              <a:t> methods are able to generate cages, but these fuse distant parts and do not allow topology control.</a:t>
            </a:r>
            <a:endParaRPr lang="en-US"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20</a:t>
            </a:fld>
            <a:endParaRPr lang="en-US"/>
          </a:p>
        </p:txBody>
      </p:sp>
    </p:spTree>
    <p:extLst>
      <p:ext uri="{BB962C8B-B14F-4D97-AF65-F5344CB8AC3E}">
        <p14:creationId xmlns:p14="http://schemas.microsoft.com/office/powerpoint/2010/main" val="24303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The same problem would happen when trying to generate nested </a:t>
            </a:r>
            <a:r>
              <a:rPr lang="en-US" baseline="0" dirty="0" err="1" smtClean="0"/>
              <a:t>isosurfaces</a:t>
            </a:r>
            <a:r>
              <a:rPr lang="en-US" baseline="0" dirty="0" smtClean="0"/>
              <a:t>. In this example where the colors are the solution of a Poisson equation on each mesh, we see how our cage is much closer to the given input.</a:t>
            </a:r>
            <a:endParaRPr lang="en-US"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21</a:t>
            </a:fld>
            <a:endParaRPr lang="en-US"/>
          </a:p>
        </p:txBody>
      </p:sp>
    </p:spTree>
    <p:extLst>
      <p:ext uri="{BB962C8B-B14F-4D97-AF65-F5344CB8AC3E}">
        <p14:creationId xmlns:p14="http://schemas.microsoft.com/office/powerpoint/2010/main" val="80207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Ben-</a:t>
            </a:r>
            <a:r>
              <a:rPr lang="en-US" baseline="0" dirty="0" err="1" smtClean="0"/>
              <a:t>chen</a:t>
            </a:r>
            <a:r>
              <a:rPr lang="en-US" baseline="0" dirty="0" smtClean="0"/>
              <a:t> and colleagues proposed to generate offset surfaces with Poisson reconstruction, but this approach doesn’t provide topology control and also generate loose cages, as can be seen in this example. </a:t>
            </a:r>
            <a:endParaRPr lang="en-US"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22</a:t>
            </a:fld>
            <a:endParaRPr lang="en-US"/>
          </a:p>
        </p:txBody>
      </p:sp>
    </p:spTree>
    <p:extLst>
      <p:ext uri="{BB962C8B-B14F-4D97-AF65-F5344CB8AC3E}">
        <p14:creationId xmlns:p14="http://schemas.microsoft.com/office/powerpoint/2010/main" val="42654149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Finally, Sander and colleagues proposed to adapt the progressive decimation technique to generate the so called progressive hulls, but these are not guaranteed to nest the input surface, as can be seen in this example where intersections are shown in yellow.</a:t>
            </a:r>
            <a:endParaRPr lang="en-US"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23</a:t>
            </a:fld>
            <a:endParaRPr lang="en-US"/>
          </a:p>
        </p:txBody>
      </p:sp>
    </p:spTree>
    <p:extLst>
      <p:ext uri="{BB962C8B-B14F-4D97-AF65-F5344CB8AC3E}">
        <p14:creationId xmlns:p14="http://schemas.microsoft.com/office/powerpoint/2010/main" val="30132155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propose a definition for the nesting problem, and here is the intuition for it: on the left, we have 4 meshes nesting each other: dark-blue nests light-blue that nests</a:t>
            </a:r>
            <a:r>
              <a:rPr lang="en-US" baseline="0" dirty="0" smtClean="0"/>
              <a:t> green that nests black.</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24</a:t>
            </a:fld>
            <a:endParaRPr lang="en-US"/>
          </a:p>
        </p:txBody>
      </p:sp>
    </p:spTree>
    <p:extLst>
      <p:ext uri="{BB962C8B-B14F-4D97-AF65-F5344CB8AC3E}">
        <p14:creationId xmlns:p14="http://schemas.microsoft.com/office/powerpoint/2010/main" val="22665125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But this</a:t>
            </a:r>
            <a:r>
              <a:rPr lang="en-US" baseline="0" dirty="0" smtClean="0"/>
              <a:t> red mesh does not nest the orange one because of the extra handle and because it self-intersects.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25</a:t>
            </a:fld>
            <a:endParaRPr lang="en-US"/>
          </a:p>
        </p:txBody>
      </p:sp>
    </p:spTree>
    <p:extLst>
      <p:ext uri="{BB962C8B-B14F-4D97-AF65-F5344CB8AC3E}">
        <p14:creationId xmlns:p14="http://schemas.microsoft.com/office/powerpoint/2010/main" val="2378358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Here the detail of the extra-handle</a:t>
            </a:r>
            <a:r>
              <a:rPr lang="en-US" baseline="0" dirty="0" smtClean="0"/>
              <a:t> and self-intersections.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26</a:t>
            </a:fld>
            <a:endParaRPr lang="en-US"/>
          </a:p>
        </p:txBody>
      </p:sp>
    </p:spTree>
    <p:extLst>
      <p:ext uri="{BB962C8B-B14F-4D97-AF65-F5344CB8AC3E}">
        <p14:creationId xmlns:p14="http://schemas.microsoft.com/office/powerpoint/2010/main" val="30194746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 summarize: the fine mesh must</a:t>
            </a:r>
            <a:r>
              <a:rPr lang="en-US" baseline="0" dirty="0" smtClean="0"/>
              <a:t> be inside the coarse mesh, that cannot have extra handles or self-intersect.</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27</a:t>
            </a:fld>
            <a:endParaRPr lang="en-US"/>
          </a:p>
        </p:txBody>
      </p:sp>
    </p:spTree>
    <p:extLst>
      <p:ext uri="{BB962C8B-B14F-4D97-AF65-F5344CB8AC3E}">
        <p14:creationId xmlns:p14="http://schemas.microsoft.com/office/powerpoint/2010/main" val="1701392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And here’s a 3D example of invalid cage, because</a:t>
            </a:r>
            <a:r>
              <a:rPr lang="en-US" baseline="0" dirty="0" smtClean="0"/>
              <a:t> the gray coarse mesh has an extra handle that is completely outside the blue mesh. Please refer to our paper for the formal definition.</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28</a:t>
            </a:fld>
            <a:endParaRPr lang="en-US"/>
          </a:p>
        </p:txBody>
      </p:sp>
    </p:spTree>
    <p:extLst>
      <p:ext uri="{BB962C8B-B14F-4D97-AF65-F5344CB8AC3E}">
        <p14:creationId xmlns:p14="http://schemas.microsoft.com/office/powerpoint/2010/main" val="38704067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solve the nesting problem by changing the vertex positions of given</a:t>
            </a:r>
            <a:r>
              <a:rPr lang="en-US" baseline="0" dirty="0" smtClean="0"/>
              <a:t> decimations in a way that they all nest the finer meshes. We do not change the connectivity and topology of these meshes what allows the specification of these properties on the final cages by specifying them on the input decimations.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29</a:t>
            </a:fld>
            <a:endParaRPr lang="en-US"/>
          </a:p>
        </p:txBody>
      </p:sp>
    </p:spTree>
    <p:extLst>
      <p:ext uri="{BB962C8B-B14F-4D97-AF65-F5344CB8AC3E}">
        <p14:creationId xmlns:p14="http://schemas.microsoft.com/office/powerpoint/2010/main" val="4202668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Today I’m going present to you a method to compute nested cages, i.e., a set of increasingly coarser</a:t>
            </a:r>
            <a:r>
              <a:rPr lang="en-US" baseline="0" dirty="0" smtClean="0"/>
              <a:t> decimations </a:t>
            </a:r>
            <a:r>
              <a:rPr lang="en-US" dirty="0" smtClean="0"/>
              <a:t>that nest a given mesh and nest each other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a:t>
            </a:fld>
            <a:endParaRPr lang="en-US"/>
          </a:p>
        </p:txBody>
      </p:sp>
    </p:spTree>
    <p:extLst>
      <p:ext uri="{BB962C8B-B14F-4D97-AF65-F5344CB8AC3E}">
        <p14:creationId xmlns:p14="http://schemas.microsoft.com/office/powerpoint/2010/main" val="5212110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For</a:t>
            </a:r>
            <a:r>
              <a:rPr lang="en-US" baseline="0" dirty="0" smtClean="0"/>
              <a:t> efficiency purposes, we split the problem of generating all the cages into </a:t>
            </a:r>
            <a:r>
              <a:rPr lang="en-US" baseline="0" dirty="0" err="1" smtClean="0"/>
              <a:t>pairwise</a:t>
            </a:r>
            <a:r>
              <a:rPr lang="en-US" baseline="0" dirty="0" smtClean="0"/>
              <a:t> problems. When only two meshes are involved, this is how we solve the problem:</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First</a:t>
            </a:r>
            <a:r>
              <a:rPr lang="en-US" baseline="0" dirty="0" smtClean="0"/>
              <a:t>, we flow the fine mesh to new positions such that it is completely inside the coarse mesh.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31</a:t>
            </a:fld>
            <a:endParaRPr lang="en-US"/>
          </a:p>
        </p:txBody>
      </p:sp>
    </p:spTree>
    <p:extLst>
      <p:ext uri="{BB962C8B-B14F-4D97-AF65-F5344CB8AC3E}">
        <p14:creationId xmlns:p14="http://schemas.microsoft.com/office/powerpoint/2010/main" val="38614887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We then map the fine mesh back to its original positions pushing the coarse mesh out of the way via collision response. The new embedding for the coarse mesh makes it nest the fine mesh.</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32</a:t>
            </a:fld>
            <a:endParaRPr lang="en-US"/>
          </a:p>
        </p:txBody>
      </p:sp>
    </p:spTree>
    <p:extLst>
      <p:ext uri="{BB962C8B-B14F-4D97-AF65-F5344CB8AC3E}">
        <p14:creationId xmlns:p14="http://schemas.microsoft.com/office/powerpoint/2010/main" val="1555891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So</a:t>
            </a:r>
            <a:r>
              <a:rPr lang="en-US" baseline="0" dirty="0" smtClean="0"/>
              <a:t> let’s see how we shrink the fine mesh inside the coarse one.</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33</a:t>
            </a:fld>
            <a:endParaRPr lang="en-US"/>
          </a:p>
        </p:txBody>
      </p:sp>
    </p:spTree>
    <p:extLst>
      <p:ext uri="{BB962C8B-B14F-4D97-AF65-F5344CB8AC3E}">
        <p14:creationId xmlns:p14="http://schemas.microsoft.com/office/powerpoint/2010/main" val="24444056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The initial</a:t>
            </a:r>
            <a:r>
              <a:rPr lang="en-US" baseline="0" dirty="0" smtClean="0"/>
              <a:t> coarse mesh induces a signed distance filed in the Euclidean space, which is the usual distance field modulated by a sign: positive when a point is outside and negative when it is inside. Here purple colors correspond to positive values and green to negative ones.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a:t>
            </a:r>
            <a:r>
              <a:rPr lang="en-US" baseline="0" dirty="0" smtClean="0"/>
              <a:t> define an energy that measures how much the fine mesh is outside the coarse mesh: the integral of this signed distance field over the fine mesh.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Based</a:t>
            </a:r>
            <a:r>
              <a:rPr lang="en-US" baseline="0" dirty="0" smtClean="0"/>
              <a:t> on this energy we can define a gradient descent flow that takes the fine mesh inside the coarse one.</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36</a:t>
            </a:fld>
            <a:endParaRPr lang="en-US"/>
          </a:p>
        </p:txBody>
      </p:sp>
    </p:spTree>
    <p:extLst>
      <p:ext uri="{BB962C8B-B14F-4D97-AF65-F5344CB8AC3E}">
        <p14:creationId xmlns:p14="http://schemas.microsoft.com/office/powerpoint/2010/main" val="2291462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I’m showing here some steps of the flow</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I’m showing here some steps of the flow</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stop the flow when</a:t>
            </a:r>
            <a:r>
              <a:rPr lang="en-US" baseline="0" dirty="0" smtClean="0"/>
              <a:t> the fine mesh is completely inside the coarse mesh.</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Today I’m going present to you a method to compute nested cages, i.e., a set of increasingly coarser</a:t>
            </a:r>
            <a:r>
              <a:rPr lang="en-US" baseline="0" dirty="0" smtClean="0"/>
              <a:t> decimations </a:t>
            </a:r>
            <a:r>
              <a:rPr lang="en-US" dirty="0" smtClean="0"/>
              <a:t>that nest a given mesh and nest each other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a:t>
            </a:fld>
            <a:endParaRPr lang="en-US"/>
          </a:p>
        </p:txBody>
      </p:sp>
    </p:spTree>
    <p:extLst>
      <p:ext uri="{BB962C8B-B14F-4D97-AF65-F5344CB8AC3E}">
        <p14:creationId xmlns:p14="http://schemas.microsoft.com/office/powerpoint/2010/main" val="18372086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From where we can start the </a:t>
            </a:r>
            <a:r>
              <a:rPr lang="en-US" dirty="0" err="1" smtClean="0"/>
              <a:t>reinflation</a:t>
            </a:r>
            <a:r>
              <a:rPr lang="en-US" dirty="0" smtClean="0"/>
              <a:t> step.</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40</a:t>
            </a:fld>
            <a:endParaRPr lang="en-US"/>
          </a:p>
        </p:txBody>
      </p:sp>
    </p:spTree>
    <p:extLst>
      <p:ext uri="{BB962C8B-B14F-4D97-AF65-F5344CB8AC3E}">
        <p14:creationId xmlns:p14="http://schemas.microsoft.com/office/powerpoint/2010/main" val="31914788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want to map the fine mesh back to its original positions.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It</a:t>
            </a:r>
            <a:r>
              <a:rPr lang="en-US" baseline="0" dirty="0" smtClean="0"/>
              <a:t> will collide with the coarse mesh, and we propose to use collision solvers to resolve these collisions and push the coarse mesh away.</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If</a:t>
            </a:r>
            <a:r>
              <a:rPr lang="en-US" baseline="0" dirty="0" smtClean="0"/>
              <a:t> we do this in a single step, many collisions would be caused, leading to difficult cases for the collision solvers to handle.</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43</a:t>
            </a:fld>
            <a:endParaRPr lang="en-US"/>
          </a:p>
        </p:txBody>
      </p:sp>
    </p:spTree>
    <p:extLst>
      <p:ext uri="{BB962C8B-B14F-4D97-AF65-F5344CB8AC3E}">
        <p14:creationId xmlns:p14="http://schemas.microsoft.com/office/powerpoint/2010/main" val="23672924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a:t>
            </a:r>
            <a:r>
              <a:rPr lang="en-US" baseline="0" dirty="0" smtClean="0"/>
              <a:t> thus reverse each step of the flow, what leads to a tractable number of collisions. At each reverse step, we push the coarse mesh using state-of-the-art collision detection and response algorithms.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 the end we obtain a new embedding for the red mesh that makes it nest the blue mesh</a:t>
            </a:r>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5A4E197E-C8A3-734F-856E-8F4A7D157362}" type="slidenum">
              <a:rPr lang="en-US" smtClean="0"/>
              <a:pPr/>
              <a:t>45</a:t>
            </a:fld>
            <a:endParaRPr lang="en-US"/>
          </a:p>
        </p:txBody>
      </p:sp>
    </p:spTree>
    <p:extLst>
      <p:ext uri="{BB962C8B-B14F-4D97-AF65-F5344CB8AC3E}">
        <p14:creationId xmlns:p14="http://schemas.microsoft.com/office/powerpoint/2010/main" val="42698056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Durinf</a:t>
            </a:r>
            <a:r>
              <a:rPr lang="en-US" dirty="0" smtClean="0"/>
              <a:t> the re-inflation, we also respond</a:t>
            </a:r>
            <a:r>
              <a:rPr lang="en-US" baseline="0" dirty="0" smtClean="0"/>
              <a:t> to self-collisions of the coarse mesh, what results in a self-intersection free cage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5A4E197E-C8A3-734F-856E-8F4A7D157362}"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To find the best embedding</a:t>
            </a:r>
            <a:r>
              <a:rPr lang="en-US" baseline="0" dirty="0" smtClean="0"/>
              <a:t> for the cage, </a:t>
            </a:r>
            <a:r>
              <a:rPr lang="en-US" dirty="0" smtClean="0"/>
              <a:t>we minimize an application</a:t>
            </a:r>
            <a:r>
              <a:rPr lang="en-US" baseline="0" dirty="0" smtClean="0"/>
              <a:t> dependent energy using projected gradient descent with line search.</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47</a:t>
            </a:fld>
            <a:endParaRPr lang="en-US"/>
          </a:p>
        </p:txBody>
      </p:sp>
    </p:spTree>
    <p:extLst>
      <p:ext uri="{BB962C8B-B14F-4D97-AF65-F5344CB8AC3E}">
        <p14:creationId xmlns:p14="http://schemas.microsoft.com/office/powerpoint/2010/main" val="42267123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Here we illustrate </a:t>
            </a:r>
            <a:r>
              <a:rPr lang="en-US" baseline="0" dirty="0" smtClean="0"/>
              <a:t>cages that minimize different energies. Volume minimization does not care about mesh quality and may lead to zero volume tents shown on the detail on the left. On the other hand the right detail shows that it hugs very tightly to the input.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On the right, minimization of as-rigid-as-possible energy maintains the initial coarse decimation quality and avoids the crumpled bag problems, but generates </a:t>
            </a:r>
            <a:r>
              <a:rPr lang="en-US" baseline="0" dirty="0" err="1" smtClean="0"/>
              <a:t>loosser</a:t>
            </a:r>
            <a:r>
              <a:rPr lang="en-US" baseline="0" dirty="0" smtClean="0"/>
              <a:t> cages.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Today I’m going present to you a method to compute nested cages, i.e., a set of increasingly coarser</a:t>
            </a:r>
            <a:r>
              <a:rPr lang="en-US" baseline="0" dirty="0" smtClean="0"/>
              <a:t> decimations </a:t>
            </a:r>
            <a:r>
              <a:rPr lang="en-US" dirty="0" smtClean="0"/>
              <a:t>that nest a given mesh and nest each other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a:t>
            </a:fld>
            <a:endParaRPr lang="en-US"/>
          </a:p>
        </p:txBody>
      </p:sp>
    </p:spTree>
    <p:extLst>
      <p:ext uri="{BB962C8B-B14F-4D97-AF65-F5344CB8AC3E}">
        <p14:creationId xmlns:p14="http://schemas.microsoft.com/office/powerpoint/2010/main" val="3507829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Until now I explained the solution </a:t>
            </a:r>
            <a:r>
              <a:rPr lang="en-US" baseline="0" dirty="0" smtClean="0"/>
              <a:t>for a single cage with 2d illustrations, let’s see how we obtain multiple layers in 3D.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For this input model F</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51</a:t>
            </a:fld>
            <a:endParaRPr lang="en-US"/>
          </a:p>
        </p:txBody>
      </p:sp>
    </p:spTree>
    <p:extLst>
      <p:ext uri="{BB962C8B-B14F-4D97-AF65-F5344CB8AC3E}">
        <p14:creationId xmlns:p14="http://schemas.microsoft.com/office/powerpoint/2010/main" val="12807882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And the first given decimation C</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52</a:t>
            </a:fld>
            <a:endParaRPr lang="en-US"/>
          </a:p>
        </p:txBody>
      </p:sp>
    </p:spTree>
    <p:extLst>
      <p:ext uri="{BB962C8B-B14F-4D97-AF65-F5344CB8AC3E}">
        <p14:creationId xmlns:p14="http://schemas.microsoft.com/office/powerpoint/2010/main" val="6347252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flow F inside C</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53</a:t>
            </a:fld>
            <a:endParaRPr lang="en-US"/>
          </a:p>
        </p:txBody>
      </p:sp>
    </p:spTree>
    <p:extLst>
      <p:ext uri="{BB962C8B-B14F-4D97-AF65-F5344CB8AC3E}">
        <p14:creationId xmlns:p14="http://schemas.microsoft.com/office/powerpoint/2010/main" val="41739282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And </a:t>
            </a:r>
            <a:r>
              <a:rPr lang="en-US" dirty="0" err="1" smtClean="0"/>
              <a:t>reinflate</a:t>
            </a:r>
            <a:r>
              <a:rPr lang="en-US" dirty="0" smtClean="0"/>
              <a:t> it</a:t>
            </a:r>
            <a:r>
              <a:rPr lang="en-US" baseline="0" dirty="0" smtClean="0"/>
              <a:t> pushing C away</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54</a:t>
            </a:fld>
            <a:endParaRPr lang="en-US"/>
          </a:p>
        </p:txBody>
      </p:sp>
    </p:spTree>
    <p:extLst>
      <p:ext uri="{BB962C8B-B14F-4D97-AF65-F5344CB8AC3E}">
        <p14:creationId xmlns:p14="http://schemas.microsoft.com/office/powerpoint/2010/main" val="10881635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define</a:t>
            </a:r>
            <a:r>
              <a:rPr lang="en-US" baseline="0" dirty="0" smtClean="0"/>
              <a:t> the next fine mesh as the resulting coarse cage from the previous step</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55</a:t>
            </a:fld>
            <a:endParaRPr lang="en-US"/>
          </a:p>
        </p:txBody>
      </p:sp>
    </p:spTree>
    <p:extLst>
      <p:ext uri="{BB962C8B-B14F-4D97-AF65-F5344CB8AC3E}">
        <p14:creationId xmlns:p14="http://schemas.microsoft.com/office/powerpoint/2010/main" val="11535133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And the new coarse mesh as the next input decimation</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56</a:t>
            </a:fld>
            <a:endParaRPr lang="en-US"/>
          </a:p>
        </p:txBody>
      </p:sp>
    </p:spTree>
    <p:extLst>
      <p:ext uri="{BB962C8B-B14F-4D97-AF65-F5344CB8AC3E}">
        <p14:creationId xmlns:p14="http://schemas.microsoft.com/office/powerpoint/2010/main" val="11560395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a:t>
            </a:r>
            <a:r>
              <a:rPr lang="en-US" baseline="0" dirty="0" smtClean="0"/>
              <a:t> flow and </a:t>
            </a:r>
            <a:r>
              <a:rPr lang="en-US" baseline="0" dirty="0" err="1" smtClean="0"/>
              <a:t>reinflate</a:t>
            </a:r>
            <a:r>
              <a:rPr lang="en-US" baseline="0" dirty="0" smtClean="0"/>
              <a:t> to obtain the second cage</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57</a:t>
            </a:fld>
            <a:endParaRPr lang="en-US"/>
          </a:p>
        </p:txBody>
      </p:sp>
    </p:spTree>
    <p:extLst>
      <p:ext uri="{BB962C8B-B14F-4D97-AF65-F5344CB8AC3E}">
        <p14:creationId xmlns:p14="http://schemas.microsoft.com/office/powerpoint/2010/main" val="13424673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a:t>
            </a:r>
            <a:r>
              <a:rPr lang="en-US" baseline="0" dirty="0" smtClean="0"/>
              <a:t> repeat this process to generate the next cages: always defining the new fine mesh as the cage from the previous step and the coarse decimation as the next input decimation, flowing one inside the other and </a:t>
            </a:r>
            <a:r>
              <a:rPr lang="en-US" baseline="0" dirty="0" err="1" smtClean="0"/>
              <a:t>reinflating</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58</a:t>
            </a:fld>
            <a:endParaRPr lang="en-US"/>
          </a:p>
        </p:txBody>
      </p:sp>
    </p:spTree>
    <p:extLst>
      <p:ext uri="{BB962C8B-B14F-4D97-AF65-F5344CB8AC3E}">
        <p14:creationId xmlns:p14="http://schemas.microsoft.com/office/powerpoint/2010/main" val="11646193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Here I show the input</a:t>
            </a:r>
            <a:r>
              <a:rPr lang="en-US" baseline="0" dirty="0" smtClean="0"/>
              <a:t> and all generated cages </a:t>
            </a:r>
            <a:r>
              <a:rPr lang="en-US" baseline="0" dirty="0" err="1" smtClean="0"/>
              <a:t>separetely</a:t>
            </a:r>
            <a:r>
              <a:rPr lang="en-US" baseline="0" dirty="0" smtClean="0"/>
              <a:t>, from finest on the top left to coarsest on the bottom right.</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59</a:t>
            </a:fld>
            <a:endParaRPr lang="en-US"/>
          </a:p>
        </p:txBody>
      </p:sp>
    </p:spTree>
    <p:extLst>
      <p:ext uri="{BB962C8B-B14F-4D97-AF65-F5344CB8AC3E}">
        <p14:creationId xmlns:p14="http://schemas.microsoft.com/office/powerpoint/2010/main" val="1004746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Today I’m going present to you a method to compute nested cages, i.e., a set of increasingly coarser</a:t>
            </a:r>
            <a:r>
              <a:rPr lang="en-US" baseline="0" dirty="0" smtClean="0"/>
              <a:t> decimations </a:t>
            </a:r>
            <a:r>
              <a:rPr lang="en-US" dirty="0" smtClean="0"/>
              <a:t>that nest a given mesh and nest each other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a:t>
            </a:fld>
            <a:endParaRPr lang="en-US"/>
          </a:p>
        </p:txBody>
      </p:sp>
    </p:spTree>
    <p:extLst>
      <p:ext uri="{BB962C8B-B14F-4D97-AF65-F5344CB8AC3E}">
        <p14:creationId xmlns:p14="http://schemas.microsoft.com/office/powerpoint/2010/main" val="39224122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And in</a:t>
            </a:r>
            <a:r>
              <a:rPr lang="en-US" baseline="0" dirty="0" smtClean="0"/>
              <a:t> this figure I show a slice view, that allows us to see all cages nesting each other </a:t>
            </a:r>
            <a:r>
              <a:rPr lang="en-US" baseline="0" dirty="0" err="1" smtClean="0"/>
              <a:t>simultanoeusly</a:t>
            </a:r>
            <a:r>
              <a:rPr lang="en-US" baseline="0" dirty="0" smtClean="0"/>
              <a:t>. Each color represents the volume between subsequent layers. The left mesh is the input model and the right one is the outermost layer.</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 our paper we show a collection of results ranging from humanoid inputs,</a:t>
            </a:r>
            <a:r>
              <a:rPr lang="en-US" baseline="0" dirty="0" smtClean="0"/>
              <a:t> </a:t>
            </a:r>
            <a:r>
              <a:rPr lang="en-US" dirty="0" smtClean="0"/>
              <a:t>to animals, CAD models and high genus meshes.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61</a:t>
            </a:fld>
            <a:endParaRPr lang="en-US"/>
          </a:p>
        </p:txBody>
      </p:sp>
    </p:spTree>
    <p:extLst>
      <p:ext uri="{BB962C8B-B14F-4D97-AF65-F5344CB8AC3E}">
        <p14:creationId xmlns:p14="http://schemas.microsoft.com/office/powerpoint/2010/main" val="38650128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Let’s take a close</a:t>
            </a:r>
            <a:r>
              <a:rPr lang="en-US" baseline="0" dirty="0" smtClean="0"/>
              <a:t>r look at some of these results.</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Here we packed 50 tight fitting cages around max plank’s head</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62</a:t>
            </a:fld>
            <a:endParaRPr lang="en-US"/>
          </a:p>
        </p:txBody>
      </p:sp>
    </p:spTree>
    <p:extLst>
      <p:ext uri="{BB962C8B-B14F-4D97-AF65-F5344CB8AC3E}">
        <p14:creationId xmlns:p14="http://schemas.microsoft.com/office/powerpoint/2010/main" val="40558891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Let’s select</a:t>
            </a:r>
            <a:r>
              <a:rPr lang="en-US" baseline="0" dirty="0" smtClean="0"/>
              <a:t> another result from our zoo</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63</a:t>
            </a:fld>
            <a:endParaRPr lang="en-US"/>
          </a:p>
        </p:txBody>
      </p:sp>
    </p:spTree>
    <p:extLst>
      <p:ext uri="{BB962C8B-B14F-4D97-AF65-F5344CB8AC3E}">
        <p14:creationId xmlns:p14="http://schemas.microsoft.com/office/powerpoint/2010/main" val="4509436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For this Gargoyle model</a:t>
            </a:r>
            <a:r>
              <a:rPr lang="en-US" baseline="0" dirty="0" smtClean="0"/>
              <a:t> </a:t>
            </a:r>
            <a:r>
              <a:rPr lang="en-US" dirty="0" smtClean="0"/>
              <a:t>we have generated 16</a:t>
            </a:r>
            <a:r>
              <a:rPr lang="en-US" baseline="0" dirty="0" smtClean="0"/>
              <a:t> layers including very coarse layers, such as the purple one that has only 12 vertices.</a:t>
            </a:r>
            <a:endParaRPr lang="en-US" dirty="0" smtClean="0"/>
          </a:p>
        </p:txBody>
      </p:sp>
      <p:sp>
        <p:nvSpPr>
          <p:cNvPr id="4" name="Slide Number Placeholder 3"/>
          <p:cNvSpPr>
            <a:spLocks noGrp="1"/>
          </p:cNvSpPr>
          <p:nvPr>
            <p:ph type="sldNum" sz="quarter" idx="10"/>
          </p:nvPr>
        </p:nvSpPr>
        <p:spPr/>
        <p:txBody>
          <a:bodyPr/>
          <a:lstStyle/>
          <a:p>
            <a:fld id="{5A4E197E-C8A3-734F-856E-8F4A7D157362}" type="slidenum">
              <a:rPr lang="en-US" smtClean="0"/>
              <a:pPr/>
              <a:t>64</a:t>
            </a:fld>
            <a:endParaRPr lang="en-US"/>
          </a:p>
        </p:txBody>
      </p:sp>
    </p:spTree>
    <p:extLst>
      <p:ext uri="{BB962C8B-B14F-4D97-AF65-F5344CB8AC3E}">
        <p14:creationId xmlns:p14="http://schemas.microsoft.com/office/powerpoint/2010/main" val="5960449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also made a test where</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65</a:t>
            </a:fld>
            <a:endParaRPr lang="en-US"/>
          </a:p>
        </p:txBody>
      </p:sp>
    </p:spTree>
    <p:extLst>
      <p:ext uri="{BB962C8B-B14F-4D97-AF65-F5344CB8AC3E}">
        <p14:creationId xmlns:p14="http://schemas.microsoft.com/office/powerpoint/2010/main" val="14943499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added noise at the normal directions of the bunny: our</a:t>
            </a:r>
            <a:r>
              <a:rPr lang="en-US" baseline="0" dirty="0" smtClean="0"/>
              <a:t> method was able to generate nested cages and we see how in the last cage on the right how noise is smoothed across layers.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66</a:t>
            </a:fld>
            <a:endParaRPr lang="en-US"/>
          </a:p>
        </p:txBody>
      </p:sp>
    </p:spTree>
    <p:extLst>
      <p:ext uri="{BB962C8B-B14F-4D97-AF65-F5344CB8AC3E}">
        <p14:creationId xmlns:p14="http://schemas.microsoft.com/office/powerpoint/2010/main" val="113592561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Nested cages are a suitable</a:t>
            </a:r>
            <a:r>
              <a:rPr lang="en-US" baseline="0" dirty="0" smtClean="0"/>
              <a:t> hierarchy of decimations for solving volumetric PDES using </a:t>
            </a:r>
            <a:r>
              <a:rPr lang="en-US" baseline="0" dirty="0" err="1" smtClean="0"/>
              <a:t>multigrid</a:t>
            </a:r>
            <a:r>
              <a:rPr lang="en-US" baseline="0" dirty="0" smtClean="0"/>
              <a:t>. In this example we solved a Poisson equation with </a:t>
            </a:r>
            <a:r>
              <a:rPr lang="en-US" baseline="0" dirty="0" err="1" smtClean="0"/>
              <a:t>Dirichlet</a:t>
            </a:r>
            <a:r>
              <a:rPr lang="en-US" baseline="0" dirty="0" smtClean="0"/>
              <a:t> boundary conditions for a mesh with 7 million </a:t>
            </a:r>
            <a:r>
              <a:rPr lang="en-US" baseline="0" dirty="0" err="1" smtClean="0"/>
              <a:t>tetrahedra</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Once the cages are computed and </a:t>
            </a:r>
            <a:r>
              <a:rPr lang="en-US" dirty="0" err="1" smtClean="0"/>
              <a:t>tetrahedralized</a:t>
            </a:r>
            <a:r>
              <a:rPr lang="en-US" dirty="0" smtClean="0"/>
              <a:t>,</a:t>
            </a:r>
            <a:r>
              <a:rPr lang="en-US" baseline="0" dirty="0" smtClean="0"/>
              <a:t> the prolongation operator is simply linear interpolation. The </a:t>
            </a:r>
            <a:r>
              <a:rPr lang="en-US" baseline="0" dirty="0" err="1" smtClean="0"/>
              <a:t>multigrid</a:t>
            </a:r>
            <a:r>
              <a:rPr lang="en-US" baseline="0" dirty="0" smtClean="0"/>
              <a:t> V-cycles were computed in a few seconds for this example and convergence was reached after 14 cycles.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Our method takes 27 minutes to compute 11 cages and can be</a:t>
            </a:r>
            <a:r>
              <a:rPr lang="en-US" baseline="0" dirty="0" smtClean="0"/>
              <a:t> seen as an expensive precomputation.</a:t>
            </a:r>
            <a:r>
              <a:rPr lang="en-US" dirty="0" smtClean="0"/>
              <a:t> But once</a:t>
            </a:r>
            <a:r>
              <a:rPr lang="en-US" baseline="0" dirty="0" smtClean="0"/>
              <a:t> they are computed, the linear system is solved in a few seconds. On the other hand, direct solvers such as </a:t>
            </a:r>
            <a:r>
              <a:rPr lang="en-US" baseline="0" dirty="0" err="1" smtClean="0"/>
              <a:t>Cholmod</a:t>
            </a:r>
            <a:r>
              <a:rPr lang="en-US" baseline="0" dirty="0" smtClean="0"/>
              <a:t> thrash on the </a:t>
            </a:r>
            <a:r>
              <a:rPr lang="en-US" baseline="0" dirty="0" err="1" smtClean="0"/>
              <a:t>precomputatiuon</a:t>
            </a:r>
            <a:r>
              <a:rPr lang="en-US" baseline="0" dirty="0" smtClean="0"/>
              <a:t> phase, due to high fill-in.</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Today I’m going present to you a method to compute nested cages, i.e., a set of increasingly coarser</a:t>
            </a:r>
            <a:r>
              <a:rPr lang="en-US" baseline="0" dirty="0" smtClean="0"/>
              <a:t> decimations </a:t>
            </a:r>
            <a:r>
              <a:rPr lang="en-US" dirty="0" smtClean="0"/>
              <a:t>that nest a given mesh and nest each other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a:t>
            </a:fld>
            <a:endParaRPr lang="en-US"/>
          </a:p>
        </p:txBody>
      </p:sp>
    </p:spTree>
    <p:extLst>
      <p:ext uri="{BB962C8B-B14F-4D97-AF65-F5344CB8AC3E}">
        <p14:creationId xmlns:p14="http://schemas.microsoft.com/office/powerpoint/2010/main" val="240647006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For this example we generated geodesic</a:t>
            </a:r>
            <a:r>
              <a:rPr lang="en-US" baseline="0" dirty="0" smtClean="0"/>
              <a:t> distances on the Armadillo model, </a:t>
            </a:r>
            <a:r>
              <a:rPr lang="en-US" dirty="0" smtClean="0"/>
              <a:t>first</a:t>
            </a:r>
            <a:r>
              <a:rPr lang="en-US" baseline="0" dirty="0" smtClean="0"/>
              <a:t> using non-nested decimations and then using nested cages. Performing few relaxations at each level of the v-cycles for non-nested decimations makes the solver diverge and convergence is only reached with 20 relaxations.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70</a:t>
            </a:fld>
            <a:endParaRPr lang="en-US"/>
          </a:p>
        </p:txBody>
      </p:sp>
    </p:spTree>
    <p:extLst>
      <p:ext uri="{BB962C8B-B14F-4D97-AF65-F5344CB8AC3E}">
        <p14:creationId xmlns:p14="http://schemas.microsoft.com/office/powerpoint/2010/main" val="20351792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Multigrid with nested cages converges for any number of relaxations and is much faster for a big number of relaxations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71</a:t>
            </a:fld>
            <a:endParaRPr lang="en-US"/>
          </a:p>
        </p:txBody>
      </p:sp>
    </p:spTree>
    <p:extLst>
      <p:ext uri="{BB962C8B-B14F-4D97-AF65-F5344CB8AC3E}">
        <p14:creationId xmlns:p14="http://schemas.microsoft.com/office/powerpoint/2010/main" val="27710218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Conservative</a:t>
            </a:r>
            <a:r>
              <a:rPr lang="en-US" baseline="0" dirty="0" smtClean="0"/>
              <a:t> </a:t>
            </a:r>
            <a:r>
              <a:rPr lang="en-US" dirty="0" smtClean="0"/>
              <a:t>c</a:t>
            </a:r>
            <a:r>
              <a:rPr lang="en-US" baseline="0" dirty="0" smtClean="0"/>
              <a:t>ollision detection of rigid objects can be sped up using bounding surfaces such as bounding boxes, KDOP and convex hulls.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But these</a:t>
            </a:r>
            <a:r>
              <a:rPr lang="en-US" baseline="0" dirty="0" smtClean="0"/>
              <a:t> surfaces may not be tight enough to guarantee quick rejection of non-intersecting objects, especially in highly non-concave cases.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Our tight cages can be incorporated to collision detection</a:t>
            </a:r>
            <a:r>
              <a:rPr lang="en-US" baseline="0" dirty="0" smtClean="0"/>
              <a:t> algorithms to reject non-intersecting objects quicker.</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As a proof of concept, we simulated a tank with 18 dropping rigid octopi testing if cages collide</a:t>
            </a:r>
            <a:r>
              <a:rPr lang="en-US" baseline="0" dirty="0" smtClean="0"/>
              <a:t> after passing KDOP intersection test and before testing intersections of the fine mesh. This preprocessing led to an 8 times speed up of the whole collision detection process.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Our</a:t>
            </a:r>
            <a:r>
              <a:rPr lang="en-US" baseline="0" dirty="0" smtClean="0"/>
              <a:t> method can also be used to generate a tight fitting cage to define reduced domains for physical simulations. </a:t>
            </a:r>
            <a:r>
              <a:rPr lang="en-US" dirty="0" smtClean="0"/>
              <a:t>This elastic simulation is performed on</a:t>
            </a:r>
            <a:r>
              <a:rPr lang="en-US" baseline="0" dirty="0" smtClean="0"/>
              <a:t> the tetrahedral mesh defined by the cage and propagated via linear interpolation to the embedded high resolution mesh</a:t>
            </a:r>
            <a:endParaRPr lang="en-US"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In this example an</a:t>
            </a:r>
            <a:r>
              <a:rPr lang="en-US" baseline="0" dirty="0" smtClean="0"/>
              <a:t> intersecting</a:t>
            </a:r>
            <a:r>
              <a:rPr lang="en-US" dirty="0" smtClean="0"/>
              <a:t> symmetric cage was manually</a:t>
            </a:r>
            <a:r>
              <a:rPr lang="en-US" baseline="0" dirty="0" smtClean="0"/>
              <a:t> designed for a fine mesh that has a lot of problems such as non-manifold edges, intersecting triangles and multiple connected components.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Our shrinking flow</a:t>
            </a:r>
            <a:r>
              <a:rPr lang="en-US" baseline="0" dirty="0" smtClean="0"/>
              <a:t> is not bothered by these problems and succeeds to move this problematic mesh inside the given decimation.</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During</a:t>
            </a:r>
            <a:r>
              <a:rPr lang="en-US" baseline="0" dirty="0" smtClean="0"/>
              <a:t> the </a:t>
            </a:r>
            <a:r>
              <a:rPr lang="en-US" baseline="0" dirty="0" err="1" smtClean="0"/>
              <a:t>reinflation</a:t>
            </a:r>
            <a:r>
              <a:rPr lang="en-US" baseline="0" dirty="0" smtClean="0"/>
              <a:t> step we minimize a symmetry energy to enforce the final cage to be symmetric.</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Today I’m going present to you a method to compute nested cages, i.e., a set of increasingly coarser</a:t>
            </a:r>
            <a:r>
              <a:rPr lang="en-US" baseline="0" dirty="0" smtClean="0"/>
              <a:t> decimations </a:t>
            </a:r>
            <a:r>
              <a:rPr lang="en-US" dirty="0" smtClean="0"/>
              <a:t>that nest a given mesh and nest each other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a:t>
            </a:fld>
            <a:endParaRPr lang="en-US"/>
          </a:p>
        </p:txBody>
      </p:sp>
    </p:spTree>
    <p:extLst>
      <p:ext uri="{BB962C8B-B14F-4D97-AF65-F5344CB8AC3E}">
        <p14:creationId xmlns:p14="http://schemas.microsoft.com/office/powerpoint/2010/main" val="103680712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This symmetric cage can be used to deform the embedded model.</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Our</a:t>
            </a:r>
            <a:r>
              <a:rPr lang="en-US" baseline="0" dirty="0" smtClean="0"/>
              <a:t> method takes some minutes on typical size meshes, such as for this 40K triangle pelvis, for which our method took 8 minutes to generate 7 cages,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The </a:t>
            </a:r>
            <a:r>
              <a:rPr lang="en-US" baseline="0" dirty="0" smtClean="0"/>
              <a:t>most time consuming part is, by far, the re-inflation step.</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82</a:t>
            </a:fld>
            <a:endParaRPr lang="en-US"/>
          </a:p>
        </p:txBody>
      </p:sp>
    </p:spTree>
    <p:extLst>
      <p:ext uri="{BB962C8B-B14F-4D97-AF65-F5344CB8AC3E}">
        <p14:creationId xmlns:p14="http://schemas.microsoft.com/office/powerpoint/2010/main" val="31965370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One of the limitations of our work is that the shrinking flow is not guaranteed</a:t>
            </a:r>
            <a:r>
              <a:rPr lang="en-US" baseline="0" dirty="0" smtClean="0"/>
              <a:t> to always succeed. In this example the intersections between fine and coarse meshes are highlighted in yellow.</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intersections between the meshes persist at the steady state of the flow for this example.</a:t>
            </a:r>
            <a:endParaRPr lang="en-US" dirty="0" smtClean="0"/>
          </a:p>
          <a:p>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84</a:t>
            </a:fld>
            <a:endParaRPr lang="en-US"/>
          </a:p>
        </p:txBody>
      </p:sp>
    </p:spTree>
    <p:extLst>
      <p:ext uri="{BB962C8B-B14F-4D97-AF65-F5344CB8AC3E}">
        <p14:creationId xmlns:p14="http://schemas.microsoft.com/office/powerpoint/2010/main" val="12688743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This may happen for very coarse meshes with thin</a:t>
            </a:r>
            <a:r>
              <a:rPr lang="en-US" baseline="0" dirty="0" smtClean="0"/>
              <a:t> features or highly concave vertices.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In these cases, the </a:t>
            </a:r>
            <a:r>
              <a:rPr lang="en-US" dirty="0" err="1" smtClean="0"/>
              <a:t>quadrature</a:t>
            </a:r>
            <a:r>
              <a:rPr lang="en-US" dirty="0" smtClean="0"/>
              <a:t> points on</a:t>
            </a:r>
            <a:r>
              <a:rPr lang="en-US" baseline="0" dirty="0" smtClean="0"/>
              <a:t> the fine mesh</a:t>
            </a:r>
            <a:r>
              <a:rPr lang="en-US" dirty="0" smtClean="0"/>
              <a:t> used to calculate the integral of</a:t>
            </a:r>
            <a:r>
              <a:rPr lang="en-US" baseline="0" dirty="0" smtClean="0"/>
              <a:t> the signed distance field converge to the medial axis of the coarse mesh, but stretched faces may not be completely inside.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approached the problem in a pairwise way</a:t>
            </a:r>
            <a:r>
              <a:rPr lang="en-US" baseline="0" dirty="0" smtClean="0"/>
              <a:t> because performing the optimization for all cages simultaneously was too slow and intractable in practice. However, the pairwise approach may lead to artificial local minima. For this example, we were able to generate only 4 cages,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This happened because the generation of each cage didn’t take into account that</a:t>
            </a:r>
            <a:r>
              <a:rPr lang="en-US" baseline="0" dirty="0" smtClean="0"/>
              <a:t> more layers should be generated. The optimization created a pinch that didn’t leave space for the generation of the subsequent cages.</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Although these limitations </a:t>
            </a:r>
            <a:r>
              <a:rPr lang="en-US" dirty="0" err="1" smtClean="0"/>
              <a:t>dom’t</a:t>
            </a:r>
            <a:r>
              <a:rPr lang="en-US" dirty="0" smtClean="0"/>
              <a:t> arise often in practice, we plan on approaching them</a:t>
            </a:r>
            <a:r>
              <a:rPr lang="en-US" baseline="0" dirty="0" smtClean="0"/>
              <a:t> by presenting a more robust flow and treating the </a:t>
            </a:r>
            <a:r>
              <a:rPr lang="en-US" baseline="0" dirty="0" err="1" smtClean="0"/>
              <a:t>reinflation</a:t>
            </a:r>
            <a:r>
              <a:rPr lang="en-US" baseline="0" dirty="0" smtClean="0"/>
              <a:t> as a global problem involving all layers, instead of pairs of layers. </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For this yellow bunny I’m showing a cut through the result of our method: 7 nested cages that are completely exterior and hug tightly to the input.</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would like to thank colleagues, funding agencies, companies and universities</a:t>
            </a:r>
            <a:r>
              <a:rPr lang="en-US" baseline="0" dirty="0" smtClean="0"/>
              <a:t> that supported this project.</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And we invite you to visit our website,</a:t>
            </a:r>
            <a:r>
              <a:rPr lang="en-US" baseline="0" dirty="0" smtClean="0"/>
              <a:t> where we made available the data from the paper and will soon release the code.</a:t>
            </a:r>
            <a:br>
              <a:rPr lang="en-US" baseline="0" dirty="0" smtClean="0"/>
            </a:br>
            <a:r>
              <a:rPr lang="en-US" baseline="0" dirty="0" smtClean="0"/>
              <a:t/>
            </a:r>
            <a:br>
              <a:rPr lang="en-US" baseline="0" dirty="0" smtClean="0"/>
            </a:br>
            <a:r>
              <a:rPr lang="en-US" baseline="0" dirty="0" smtClean="0"/>
              <a:t>Thank you very much for your attention.</a:t>
            </a:r>
            <a:endParaRPr lang="en-US" dirty="0"/>
          </a:p>
        </p:txBody>
      </p:sp>
      <p:sp>
        <p:nvSpPr>
          <p:cNvPr id="4" name="Slide Number Placeholder 3"/>
          <p:cNvSpPr>
            <a:spLocks noGrp="1"/>
          </p:cNvSpPr>
          <p:nvPr>
            <p:ph type="sldNum" sz="quarter" idx="10"/>
          </p:nvPr>
        </p:nvSpPr>
        <p:spPr/>
        <p:txBody>
          <a:bodyPr/>
          <a:lstStyle/>
          <a:p>
            <a:fld id="{5A4E197E-C8A3-734F-856E-8F4A7D157362}" type="slidenum">
              <a:rPr lang="en-US" smtClean="0"/>
              <a:pPr/>
              <a:t>91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597820"/>
            <a:ext cx="5829300" cy="1102519"/>
          </a:xfrm>
        </p:spPr>
        <p:txBody>
          <a:bodyPr/>
          <a:lstStyle/>
          <a:p>
            <a:r>
              <a:rPr lang="x-none" smtClean="0"/>
              <a:t>Click to edit Master title style</a:t>
            </a:r>
            <a:endParaRPr lang="en-US"/>
          </a:p>
        </p:txBody>
      </p:sp>
      <p:sp>
        <p:nvSpPr>
          <p:cNvPr id="3" name="Subtitle 2"/>
          <p:cNvSpPr>
            <a:spLocks noGrp="1"/>
          </p:cNvSpPr>
          <p:nvPr>
            <p:ph type="subTitle" idx="1"/>
          </p:nvPr>
        </p:nvSpPr>
        <p:spPr>
          <a:xfrm>
            <a:off x="1028700" y="2914650"/>
            <a:ext cx="48006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a:p>
        </p:txBody>
      </p:sp>
      <p:sp>
        <p:nvSpPr>
          <p:cNvPr id="4" name="Date Placeholder 3"/>
          <p:cNvSpPr>
            <a:spLocks noGrp="1"/>
          </p:cNvSpPr>
          <p:nvPr>
            <p:ph type="dt" sz="half" idx="10"/>
          </p:nvPr>
        </p:nvSpPr>
        <p:spPr/>
        <p:txBody>
          <a:bodyPr/>
          <a:lstStyle/>
          <a:p>
            <a:fld id="{BD3FB32A-1450-434E-BE69-CACD8416BC38}" type="datetimeFigureOut">
              <a:rPr lang="en-US" smtClean="0"/>
              <a:pPr/>
              <a:t>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BD3FB32A-1450-434E-BE69-CACD8416BC38}" type="datetimeFigureOut">
              <a:rPr lang="en-US" smtClean="0"/>
              <a:pPr/>
              <a:t>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154781"/>
            <a:ext cx="1543050" cy="3290888"/>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342900" y="154781"/>
            <a:ext cx="4514850" cy="3290888"/>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BD3FB32A-1450-434E-BE69-CACD8416BC38}" type="datetimeFigureOut">
              <a:rPr lang="en-US" smtClean="0"/>
              <a:pPr/>
              <a:t>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BD3FB32A-1450-434E-BE69-CACD8416BC38}" type="datetimeFigureOut">
              <a:rPr lang="en-US" smtClean="0"/>
              <a:pPr/>
              <a:t>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3305176"/>
            <a:ext cx="5829300" cy="1021556"/>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541735" y="2180035"/>
            <a:ext cx="58293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BD3FB32A-1450-434E-BE69-CACD8416BC38}" type="datetimeFigureOut">
              <a:rPr lang="en-US" smtClean="0"/>
              <a:pPr/>
              <a:t>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342900" y="900113"/>
            <a:ext cx="302895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3486150" y="900113"/>
            <a:ext cx="302895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BD3FB32A-1450-434E-BE69-CACD8416BC38}" type="datetimeFigureOut">
              <a:rPr lang="en-US" smtClean="0"/>
              <a:pPr/>
              <a:t>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205979"/>
            <a:ext cx="6172200" cy="857250"/>
          </a:xfrm>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342900" y="1151335"/>
            <a:ext cx="3030141"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342900" y="1631156"/>
            <a:ext cx="3030141"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3483770" y="1151335"/>
            <a:ext cx="3031331"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3483770" y="1631156"/>
            <a:ext cx="3031331"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BD3FB32A-1450-434E-BE69-CACD8416BC38}" type="datetimeFigureOut">
              <a:rPr lang="en-US" smtClean="0"/>
              <a:pPr/>
              <a:t>2/1/2016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BD3FB32A-1450-434E-BE69-CACD8416BC38}" type="datetimeFigureOut">
              <a:rPr lang="en-US" smtClean="0"/>
              <a:pPr/>
              <a:t>2/1/2016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3FB32A-1450-434E-BE69-CACD8416BC38}" type="datetimeFigureOut">
              <a:rPr lang="en-US" smtClean="0"/>
              <a:pPr/>
              <a:t>2/1/2016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204787"/>
            <a:ext cx="2256235" cy="871538"/>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2681287" y="204789"/>
            <a:ext cx="3833813"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342901" y="1076327"/>
            <a:ext cx="2256235"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BD3FB32A-1450-434E-BE69-CACD8416BC38}" type="datetimeFigureOut">
              <a:rPr lang="en-US" smtClean="0"/>
              <a:pPr/>
              <a:t>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3600450"/>
            <a:ext cx="4114800" cy="425054"/>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344216" y="459581"/>
            <a:ext cx="41148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4025504"/>
            <a:ext cx="41148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BD3FB32A-1450-434E-BE69-CACD8416BC38}" type="datetimeFigureOut">
              <a:rPr lang="en-US" smtClean="0"/>
              <a:pPr/>
              <a:t>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E5E17C-5D1F-3442-81F9-773F223836D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205979"/>
            <a:ext cx="6172200" cy="857250"/>
          </a:xfrm>
          <a:prstGeom prst="rect">
            <a:avLst/>
          </a:prstGeom>
        </p:spPr>
        <p:txBody>
          <a:bodyPr vert="horz" lIns="91440" tIns="45720" rIns="91440" bIns="45720" rtlCol="0" anchor="ctr">
            <a:normAutofit/>
          </a:bodyPr>
          <a:lstStyle/>
          <a:p>
            <a:r>
              <a:rPr lang="x-none" smtClean="0"/>
              <a:t>Click to edit Master title style</a:t>
            </a:r>
            <a:endParaRPr lang="en-US"/>
          </a:p>
        </p:txBody>
      </p:sp>
      <p:sp>
        <p:nvSpPr>
          <p:cNvPr id="3" name="Text Placeholder 2"/>
          <p:cNvSpPr>
            <a:spLocks noGrp="1"/>
          </p:cNvSpPr>
          <p:nvPr>
            <p:ph type="body" idx="1"/>
          </p:nvPr>
        </p:nvSpPr>
        <p:spPr>
          <a:xfrm>
            <a:off x="342900" y="1200151"/>
            <a:ext cx="6172200" cy="3394472"/>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2"/>
          </p:nvPr>
        </p:nvSpPr>
        <p:spPr>
          <a:xfrm>
            <a:off x="342900" y="4767263"/>
            <a:ext cx="16002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D3FB32A-1450-434E-BE69-CACD8416BC38}" type="datetimeFigureOut">
              <a:rPr lang="en-US" smtClean="0"/>
              <a:pPr/>
              <a:t>2/1/2016</a:t>
            </a:fld>
            <a:endParaRPr lang="en-US"/>
          </a:p>
        </p:txBody>
      </p:sp>
      <p:sp>
        <p:nvSpPr>
          <p:cNvPr id="5" name="Footer Placeholder 4"/>
          <p:cNvSpPr>
            <a:spLocks noGrp="1"/>
          </p:cNvSpPr>
          <p:nvPr>
            <p:ph type="ftr" sz="quarter" idx="3"/>
          </p:nvPr>
        </p:nvSpPr>
        <p:spPr>
          <a:xfrm>
            <a:off x="2343150" y="4767263"/>
            <a:ext cx="21717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4767263"/>
            <a:ext cx="16002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7E5E17C-5D1F-3442-81F9-773F223836D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8.png"/><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7.png"/><Relationship Id="rId2" Type="http://schemas.openxmlformats.org/officeDocument/2006/relationships/video" Target="../media/media3.mov"/><Relationship Id="rId1" Type="http://schemas.microsoft.com/office/2007/relationships/media" Target="../media/media3.mov"/><Relationship Id="rId6" Type="http://schemas.openxmlformats.org/officeDocument/2006/relationships/image" Target="../media/image36.png"/><Relationship Id="rId5" Type="http://schemas.openxmlformats.org/officeDocument/2006/relationships/image" Target="../media/image40.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8.png"/><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31.pdf"/><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27.pdf"/><Relationship Id="rId9" Type="http://schemas.openxmlformats.org/officeDocument/2006/relationships/image" Target="../media/image46.png"/></Relationships>
</file>

<file path=ppt/slides/_rels/slide3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31.pdf"/><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27.pdf"/><Relationship Id="rId9" Type="http://schemas.openxmlformats.org/officeDocument/2006/relationships/image" Target="../media/image46.png"/></Relationships>
</file>

<file path=ppt/slides/_rels/slide3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31.pdf"/><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27.pdf"/><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31.pdf"/><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27.pdf"/><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31.pdf"/><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27.pdf"/><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1.png"/><Relationship Id="rId2" Type="http://schemas.openxmlformats.org/officeDocument/2006/relationships/video" Target="../media/media3.mov"/><Relationship Id="rId1" Type="http://schemas.microsoft.com/office/2007/relationships/media" Target="../media/media3.mov"/><Relationship Id="rId6" Type="http://schemas.openxmlformats.org/officeDocument/2006/relationships/image" Target="../media/image50.png"/><Relationship Id="rId5" Type="http://schemas.openxmlformats.org/officeDocument/2006/relationships/image" Target="../media/image40.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ov"/><Relationship Id="rId1" Type="http://schemas.microsoft.com/office/2007/relationships/media" Target="../media/media3.mov"/><Relationship Id="rId5" Type="http://schemas.openxmlformats.org/officeDocument/2006/relationships/image" Target="../media/image40.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56.pn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57.png"/><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57.png"/><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58.png"/><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59.png"/><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60.png"/><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60.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61.png"/><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61.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61.xml"/><Relationship Id="rId16" Type="http://schemas.openxmlformats.org/officeDocument/2006/relationships/image" Target="../media/image85.png"/><Relationship Id="rId1" Type="http://schemas.openxmlformats.org/officeDocument/2006/relationships/slideLayout" Target="../slideLayouts/slideLayout1.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s>
</file>

<file path=ppt/slides/_rels/slide6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63.xml"/><Relationship Id="rId16" Type="http://schemas.openxmlformats.org/officeDocument/2006/relationships/image" Target="../media/image85.png"/><Relationship Id="rId1" Type="http://schemas.openxmlformats.org/officeDocument/2006/relationships/slideLayout" Target="../slideLayouts/slideLayout1.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s>
</file>

<file path=ppt/slides/_rels/slide6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65.xml"/><Relationship Id="rId16" Type="http://schemas.openxmlformats.org/officeDocument/2006/relationships/image" Target="../media/image85.png"/><Relationship Id="rId1" Type="http://schemas.openxmlformats.org/officeDocument/2006/relationships/slideLayout" Target="../slideLayouts/slideLayout1.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3.mp4"/><Relationship Id="rId1" Type="http://schemas.microsoft.com/office/2007/relationships/media" Target="../media/media13.mp4"/><Relationship Id="rId5" Type="http://schemas.openxmlformats.org/officeDocument/2006/relationships/image" Target="../media/image105.png"/><Relationship Id="rId4"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4.xml"/><Relationship Id="rId1" Type="http://schemas.openxmlformats.org/officeDocument/2006/relationships/slideLayout" Target="../slideLayouts/slideLayout1.xml"/><Relationship Id="rId5" Type="http://schemas.openxmlformats.org/officeDocument/2006/relationships/image" Target="../media/image108.png"/><Relationship Id="rId4" Type="http://schemas.openxmlformats.org/officeDocument/2006/relationships/image" Target="../media/image107.png"/></Relationships>
</file>

<file path=ppt/slides/_rels/slide8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110.png"/></Relationships>
</file>

<file path=ppt/slides/_rels/slide86.xml.rels><?xml version="1.0" encoding="UTF-8" standalone="yes"?>
<Relationships xmlns="http://schemas.openxmlformats.org/package/2006/relationships"><Relationship Id="rId3" Type="http://schemas.openxmlformats.org/officeDocument/2006/relationships/image" Target="../media/image109.png"/><Relationship Id="rId7" Type="http://schemas.openxmlformats.org/officeDocument/2006/relationships/image" Target="../media/image106.png"/><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image" Target="../media/image110.png"/><Relationship Id="rId5" Type="http://schemas.openxmlformats.org/officeDocument/2006/relationships/image" Target="../media/image112.png"/><Relationship Id="rId4" Type="http://schemas.openxmlformats.org/officeDocument/2006/relationships/image" Target="../media/image111.png"/></Relationships>
</file>

<file path=ppt/slides/_rels/slide8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114.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gif"/><Relationship Id="rId7" Type="http://schemas.openxmlformats.org/officeDocument/2006/relationships/image" Target="../media/image119.pn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118.gif"/><Relationship Id="rId5" Type="http://schemas.openxmlformats.org/officeDocument/2006/relationships/image" Target="../media/image117.png"/><Relationship Id="rId10" Type="http://schemas.openxmlformats.org/officeDocument/2006/relationships/image" Target="../media/image122.jpeg"/><Relationship Id="rId4" Type="http://schemas.openxmlformats.org/officeDocument/2006/relationships/image" Target="../media/image116.png"/><Relationship Id="rId9" Type="http://schemas.openxmlformats.org/officeDocument/2006/relationships/image" Target="../media/image121.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4.mp4"/><Relationship Id="rId1" Type="http://schemas.microsoft.com/office/2007/relationships/media" Target="../media/media14.mp4"/><Relationship Id="rId5" Type="http://schemas.openxmlformats.org/officeDocument/2006/relationships/image" Target="../media/image123.png"/><Relationship Id="rId4" Type="http://schemas.openxmlformats.org/officeDocument/2006/relationships/notesSlide" Target="../notesSlides/notesSlide9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457200" y="595535"/>
            <a:ext cx="7772400" cy="896095"/>
          </a:xfrm>
        </p:spPr>
        <p:txBody>
          <a:bodyPr>
            <a:noAutofit/>
          </a:bodyPr>
          <a:lstStyle/>
          <a:p>
            <a:r>
              <a:rPr lang="x-none" sz="3600" dirty="0">
                <a:latin typeface="Helvetica"/>
              </a:rPr>
              <a:t>Nested Cages</a:t>
            </a:r>
            <a:endParaRPr lang="en-US" sz="3500" dirty="0">
              <a:latin typeface="Helvetica"/>
            </a:endParaRPr>
          </a:p>
        </p:txBody>
      </p:sp>
      <p:sp>
        <p:nvSpPr>
          <p:cNvPr id="8" name="Subtitle 2"/>
          <p:cNvSpPr>
            <a:spLocks noGrp="1"/>
          </p:cNvSpPr>
          <p:nvPr>
            <p:ph type="subTitle" idx="1"/>
          </p:nvPr>
        </p:nvSpPr>
        <p:spPr>
          <a:xfrm>
            <a:off x="228600" y="4155926"/>
            <a:ext cx="6400800" cy="533831"/>
          </a:xfrm>
        </p:spPr>
        <p:txBody>
          <a:bodyPr>
            <a:normAutofit/>
          </a:bodyPr>
          <a:lstStyle/>
          <a:p>
            <a:r>
              <a:rPr lang="en-US" sz="2200" dirty="0">
                <a:solidFill>
                  <a:schemeClr val="tx1"/>
                </a:solidFill>
                <a:latin typeface="Helvetica"/>
              </a:rPr>
              <a:t>SIGGRAPH Asia 2015</a:t>
            </a:r>
            <a:endParaRPr lang="en-US" sz="2200" baseline="30000" dirty="0">
              <a:solidFill>
                <a:schemeClr val="tx1"/>
              </a:solidFill>
              <a:latin typeface="Helvetica"/>
            </a:endParaRPr>
          </a:p>
        </p:txBody>
      </p:sp>
      <p:sp>
        <p:nvSpPr>
          <p:cNvPr id="9" name="Subtitle 2"/>
          <p:cNvSpPr txBox="1">
            <a:spLocks/>
          </p:cNvSpPr>
          <p:nvPr/>
        </p:nvSpPr>
        <p:spPr>
          <a:xfrm>
            <a:off x="2065103" y="2334498"/>
            <a:ext cx="3006080" cy="457631"/>
          </a:xfrm>
          <a:prstGeom prst="rect">
            <a:avLst/>
          </a:prstGeom>
        </p:spPr>
        <p:txBody>
          <a:bodyPr vert="horz" lIns="91440" tIns="45720" rIns="91440" bIns="45720" rtlCol="0">
            <a:noAutofit/>
          </a:bodyPr>
          <a:lstStyle/>
          <a:p>
            <a:pPr algn="ctr">
              <a:spcBef>
                <a:spcPct val="20000"/>
              </a:spcBef>
              <a:defRPr/>
            </a:pPr>
            <a:r>
              <a:rPr lang="en-US" sz="2200" dirty="0">
                <a:latin typeface="Helvetica"/>
              </a:rPr>
              <a:t>Etienne </a:t>
            </a:r>
            <a:r>
              <a:rPr lang="en-US" sz="2200" dirty="0" err="1">
                <a:latin typeface="Helvetica"/>
              </a:rPr>
              <a:t>Vouga</a:t>
            </a:r>
            <a:endParaRPr lang="en-US" sz="2200" dirty="0">
              <a:latin typeface="Helvetica"/>
            </a:endParaRPr>
          </a:p>
        </p:txBody>
      </p:sp>
      <p:sp>
        <p:nvSpPr>
          <p:cNvPr id="11" name="Subtitle 2"/>
          <p:cNvSpPr txBox="1">
            <a:spLocks/>
          </p:cNvSpPr>
          <p:nvPr/>
        </p:nvSpPr>
        <p:spPr>
          <a:xfrm>
            <a:off x="-153144" y="2338978"/>
            <a:ext cx="3006080" cy="457631"/>
          </a:xfrm>
          <a:prstGeom prst="rect">
            <a:avLst/>
          </a:prstGeom>
        </p:spPr>
        <p:txBody>
          <a:bodyPr vert="horz" lIns="91440" tIns="45720" rIns="91440" bIns="45720" rtlCol="0">
            <a:noAutofit/>
          </a:bodyPr>
          <a:lstStyle/>
          <a:p>
            <a:pPr algn="ctr">
              <a:spcBef>
                <a:spcPct val="20000"/>
              </a:spcBef>
              <a:defRPr/>
            </a:pPr>
            <a:r>
              <a:rPr lang="en-US" sz="2200" dirty="0">
                <a:latin typeface="Helvetica"/>
              </a:rPr>
              <a:t>Leonardo </a:t>
            </a:r>
            <a:r>
              <a:rPr lang="en-US" sz="2200" dirty="0" err="1">
                <a:latin typeface="Helvetica"/>
              </a:rPr>
              <a:t>Sacht</a:t>
            </a:r>
            <a:endParaRPr lang="en-US" sz="2200" dirty="0">
              <a:latin typeface="Helvetica"/>
            </a:endParaRPr>
          </a:p>
        </p:txBody>
      </p:sp>
      <p:sp>
        <p:nvSpPr>
          <p:cNvPr id="12" name="Subtitle 2"/>
          <p:cNvSpPr txBox="1">
            <a:spLocks/>
          </p:cNvSpPr>
          <p:nvPr/>
        </p:nvSpPr>
        <p:spPr>
          <a:xfrm>
            <a:off x="4197980" y="2330018"/>
            <a:ext cx="2929136" cy="457631"/>
          </a:xfrm>
          <a:prstGeom prst="rect">
            <a:avLst/>
          </a:prstGeom>
        </p:spPr>
        <p:txBody>
          <a:bodyPr vert="horz" lIns="91440" tIns="45720" rIns="91440" bIns="45720" rtlCol="0">
            <a:noAutofit/>
          </a:bodyPr>
          <a:lstStyle/>
          <a:p>
            <a:pPr algn="ctr">
              <a:spcBef>
                <a:spcPct val="20000"/>
              </a:spcBef>
              <a:defRPr/>
            </a:pPr>
            <a:r>
              <a:rPr lang="en-US" sz="2200" dirty="0">
                <a:latin typeface="Helvetica"/>
              </a:rPr>
              <a:t>Alec Jacobson</a:t>
            </a:r>
          </a:p>
        </p:txBody>
      </p:sp>
      <p:sp>
        <p:nvSpPr>
          <p:cNvPr id="13" name="Subtitle 2"/>
          <p:cNvSpPr txBox="1">
            <a:spLocks/>
          </p:cNvSpPr>
          <p:nvPr/>
        </p:nvSpPr>
        <p:spPr>
          <a:xfrm>
            <a:off x="198217" y="2682661"/>
            <a:ext cx="2286000" cy="609169"/>
          </a:xfrm>
          <a:prstGeom prst="rect">
            <a:avLst/>
          </a:prstGeom>
        </p:spPr>
        <p:txBody>
          <a:bodyPr vert="horz" lIns="91440" tIns="45720" rIns="91440" bIns="45720" rtlCol="0">
            <a:normAutofit/>
          </a:bodyPr>
          <a:lstStyle/>
          <a:p>
            <a:pPr algn="ctr">
              <a:spcBef>
                <a:spcPct val="20000"/>
              </a:spcBef>
              <a:defRPr/>
            </a:pPr>
            <a:r>
              <a:rPr lang="en-US" sz="1600" dirty="0" err="1">
                <a:latin typeface="Helvetica"/>
              </a:rPr>
              <a:t>Universida</a:t>
            </a:r>
            <a:r>
              <a:rPr lang="en-US" sz="1600" dirty="0">
                <a:latin typeface="Helvetica"/>
              </a:rPr>
              <a:t>de Federal    de Santa </a:t>
            </a:r>
            <a:r>
              <a:rPr lang="en-US" sz="1600" dirty="0" err="1">
                <a:latin typeface="Helvetica"/>
              </a:rPr>
              <a:t>Catarina</a:t>
            </a:r>
            <a:endParaRPr lang="en-US" sz="1600" dirty="0">
              <a:latin typeface="Helvetica"/>
            </a:endParaRPr>
          </a:p>
        </p:txBody>
      </p:sp>
      <p:sp>
        <p:nvSpPr>
          <p:cNvPr id="14" name="Subtitle 2"/>
          <p:cNvSpPr txBox="1">
            <a:spLocks/>
          </p:cNvSpPr>
          <p:nvPr/>
        </p:nvSpPr>
        <p:spPr>
          <a:xfrm>
            <a:off x="2423446" y="2668528"/>
            <a:ext cx="2286000" cy="609169"/>
          </a:xfrm>
          <a:prstGeom prst="rect">
            <a:avLst/>
          </a:prstGeom>
        </p:spPr>
        <p:txBody>
          <a:bodyPr vert="horz" lIns="91440" tIns="45720" rIns="91440" bIns="45720" rtlCol="0">
            <a:normAutofit/>
          </a:bodyPr>
          <a:lstStyle/>
          <a:p>
            <a:pPr algn="ctr">
              <a:spcBef>
                <a:spcPct val="20000"/>
              </a:spcBef>
              <a:defRPr/>
            </a:pPr>
            <a:r>
              <a:rPr lang="en-US" sz="1600" dirty="0">
                <a:latin typeface="Helvetica"/>
              </a:rPr>
              <a:t>University of Texas        at Austin</a:t>
            </a:r>
          </a:p>
        </p:txBody>
      </p:sp>
      <p:sp>
        <p:nvSpPr>
          <p:cNvPr id="15" name="Subtitle 2"/>
          <p:cNvSpPr txBox="1">
            <a:spLocks/>
          </p:cNvSpPr>
          <p:nvPr/>
        </p:nvSpPr>
        <p:spPr>
          <a:xfrm>
            <a:off x="4520695" y="2688299"/>
            <a:ext cx="2286000" cy="393145"/>
          </a:xfrm>
          <a:prstGeom prst="rect">
            <a:avLst/>
          </a:prstGeom>
        </p:spPr>
        <p:txBody>
          <a:bodyPr vert="horz" lIns="91440" tIns="45720" rIns="91440" bIns="45720" rtlCol="0">
            <a:normAutofit/>
          </a:bodyPr>
          <a:lstStyle/>
          <a:p>
            <a:pPr algn="ctr">
              <a:spcBef>
                <a:spcPct val="20000"/>
              </a:spcBef>
              <a:defRPr/>
            </a:pPr>
            <a:r>
              <a:rPr lang="en-US" sz="1600" dirty="0">
                <a:latin typeface="Helvetica"/>
              </a:rPr>
              <a:t>Columbia University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pic>
        <p:nvPicPr>
          <p:cNvPr id="6" name="Picture 7" descr="teaser_zoom_input.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3798" y="1337382"/>
            <a:ext cx="2796737" cy="2796737"/>
          </a:xfrm>
          <a:prstGeom prst="rect">
            <a:avLst/>
          </a:prstGeom>
          <a:blipFill>
            <a:blip r:embed="rId6" cstate="screen">
              <a:alphaModFix amt="51000"/>
              <a:extLst>
                <a:ext uri="{28A0092B-C50C-407E-A947-70E740481C1C}">
                  <a14:useLocalDpi xmlns:a14="http://schemas.microsoft.com/office/drawing/2010/main"/>
                </a:ext>
              </a:extLst>
            </a:blip>
            <a:stretch>
              <a:fillRect/>
            </a:stretch>
          </a:blipFill>
        </p:spPr>
      </p:pic>
      <p:pic>
        <p:nvPicPr>
          <p:cNvPr id="2" name="test_30_fp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584591" y="1337382"/>
            <a:ext cx="2796737" cy="27967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Applications</a:t>
            </a:r>
            <a:endParaRPr lang="de-DE" sz="3600" dirty="0">
              <a:latin typeface="Helvetica"/>
              <a:ea typeface="+mj-ea"/>
              <a:cs typeface="+mj-cs"/>
            </a:endParaRPr>
          </a:p>
        </p:txBody>
      </p:sp>
      <p:sp>
        <p:nvSpPr>
          <p:cNvPr id="14" name="Rectangle 13"/>
          <p:cNvSpPr/>
          <p:nvPr/>
        </p:nvSpPr>
        <p:spPr>
          <a:xfrm>
            <a:off x="2361034" y="844550"/>
            <a:ext cx="4496966" cy="394335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Applications - Multigrid</a:t>
            </a:r>
            <a:endParaRPr lang="de-DE" sz="3600" dirty="0">
              <a:latin typeface="Helvetica"/>
              <a:ea typeface="+mj-ea"/>
              <a:cs typeface="+mj-cs"/>
            </a:endParaRPr>
          </a:p>
        </p:txBody>
      </p:sp>
      <p:pic>
        <p:nvPicPr>
          <p:cNvPr id="5" name="Picture 4"/>
          <p:cNvPicPr>
            <a:picLocks noChangeAspect="1"/>
          </p:cNvPicPr>
          <p:nvPr/>
        </p:nvPicPr>
        <p:blipFill>
          <a:blip r:embed="rId3"/>
          <a:stretch>
            <a:fillRect/>
          </a:stretch>
        </p:blipFill>
        <p:spPr>
          <a:xfrm>
            <a:off x="836712" y="1041983"/>
            <a:ext cx="5040560" cy="3837271"/>
          </a:xfrm>
          <a:prstGeom prst="rect">
            <a:avLst/>
          </a:prstGeom>
        </p:spPr>
      </p:pic>
    </p:spTree>
    <p:extLst>
      <p:ext uri="{BB962C8B-B14F-4D97-AF65-F5344CB8AC3E}">
        <p14:creationId xmlns:p14="http://schemas.microsoft.com/office/powerpoint/2010/main" val="1089493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0968" y="1131591"/>
            <a:ext cx="3493674" cy="2992078"/>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Applications - Interpolation</a:t>
            </a:r>
            <a:endParaRPr lang="de-DE" sz="3600" dirty="0">
              <a:latin typeface="Helvetica"/>
              <a:ea typeface="+mj-ea"/>
              <a:cs typeface="+mj-cs"/>
            </a:endParaRPr>
          </a:p>
        </p:txBody>
      </p:sp>
      <p:pic>
        <p:nvPicPr>
          <p:cNvPr id="4" name="Picture 6"/>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48680" y="1131590"/>
            <a:ext cx="2934072" cy="3145538"/>
          </a:xfrm>
          <a:prstGeom prst="rect">
            <a:avLst/>
          </a:prstGeom>
        </p:spPr>
      </p:pic>
      <p:sp>
        <p:nvSpPr>
          <p:cNvPr id="6" name="Subtitle 2"/>
          <p:cNvSpPr txBox="1">
            <a:spLocks/>
          </p:cNvSpPr>
          <p:nvPr/>
        </p:nvSpPr>
        <p:spPr>
          <a:xfrm>
            <a:off x="764704" y="4274359"/>
            <a:ext cx="2286000"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Animation</a:t>
            </a:r>
          </a:p>
        </p:txBody>
      </p:sp>
      <p:sp>
        <p:nvSpPr>
          <p:cNvPr id="8" name="Subtitle 2"/>
          <p:cNvSpPr txBox="1">
            <a:spLocks/>
          </p:cNvSpPr>
          <p:nvPr/>
        </p:nvSpPr>
        <p:spPr>
          <a:xfrm>
            <a:off x="4023320" y="4274359"/>
            <a:ext cx="2286000"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Physics</a:t>
            </a:r>
          </a:p>
        </p:txBody>
      </p:sp>
    </p:spTree>
    <p:extLst>
      <p:ext uri="{BB962C8B-B14F-4D97-AF65-F5344CB8AC3E}">
        <p14:creationId xmlns:p14="http://schemas.microsoft.com/office/powerpoint/2010/main" val="2321848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Applications - Collisions</a:t>
            </a:r>
            <a:endParaRPr lang="de-DE" sz="3600" dirty="0">
              <a:latin typeface="Helvetica"/>
              <a:ea typeface="+mj-ea"/>
              <a:cs typeface="+mj-cs"/>
            </a:endParaRPr>
          </a:p>
        </p:txBody>
      </p:sp>
      <p:pic>
        <p:nvPicPr>
          <p:cNvPr id="5" name="Imagem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00" y="720000"/>
            <a:ext cx="5400000" cy="4050000"/>
          </a:xfrm>
          <a:prstGeom prst="rect">
            <a:avLst/>
          </a:prstGeom>
        </p:spPr>
      </p:pic>
    </p:spTree>
    <p:extLst>
      <p:ext uri="{BB962C8B-B14F-4D97-AF65-F5344CB8AC3E}">
        <p14:creationId xmlns:p14="http://schemas.microsoft.com/office/powerpoint/2010/main" val="32394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rPr>
              <a:t>Flexibility requirements</a:t>
            </a:r>
            <a:endParaRPr lang="de-DE" sz="3600" dirty="0">
              <a:latin typeface="Helvetica"/>
            </a:endParaRPr>
          </a:p>
        </p:txBody>
      </p:sp>
    </p:spTree>
    <p:extLst>
      <p:ext uri="{BB962C8B-B14F-4D97-AF65-F5344CB8AC3E}">
        <p14:creationId xmlns:p14="http://schemas.microsoft.com/office/powerpoint/2010/main" val="1623508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Flexibility requirements</a:t>
            </a:r>
            <a:endParaRPr lang="de-DE" sz="3600" dirty="0">
              <a:latin typeface="Helvetica"/>
              <a:ea typeface="+mj-ea"/>
              <a:cs typeface="+mj-cs"/>
            </a:endParaRPr>
          </a:p>
        </p:txBody>
      </p:sp>
      <p:sp>
        <p:nvSpPr>
          <p:cNvPr id="3" name="Subtitle 2"/>
          <p:cNvSpPr txBox="1">
            <a:spLocks/>
          </p:cNvSpPr>
          <p:nvPr/>
        </p:nvSpPr>
        <p:spPr>
          <a:xfrm>
            <a:off x="116632" y="1347614"/>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latin typeface="Helvetica"/>
              </a:rPr>
              <a:t>Flexibility of input decimations</a:t>
            </a:r>
            <a:endParaRPr lang="en-US" sz="2400" dirty="0">
              <a:latin typeface="Helvetica"/>
            </a:endParaRPr>
          </a:p>
          <a:p>
            <a:pPr marL="514350" indent="-514350">
              <a:spcBef>
                <a:spcPct val="20000"/>
              </a:spcBef>
              <a:defRPr/>
            </a:pPr>
            <a:endParaRPr lang="en-US" sz="2400" dirty="0">
              <a:solidFill>
                <a:schemeClr val="bg1">
                  <a:lumMod val="85000"/>
                </a:schemeClr>
              </a:solidFill>
              <a:latin typeface="Helvetica"/>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84984" y="1347614"/>
            <a:ext cx="3456384" cy="2595815"/>
          </a:xfrm>
          <a:prstGeom prst="rect">
            <a:avLst/>
          </a:prstGeom>
        </p:spPr>
      </p:pic>
      <p:sp>
        <p:nvSpPr>
          <p:cNvPr id="5" name="Subtitle 2"/>
          <p:cNvSpPr txBox="1">
            <a:spLocks/>
          </p:cNvSpPr>
          <p:nvPr/>
        </p:nvSpPr>
        <p:spPr>
          <a:xfrm>
            <a:off x="5013176" y="3291830"/>
            <a:ext cx="1656184" cy="1118780"/>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Adaptive cage</a:t>
            </a:r>
            <a:endParaRPr lang="en-US" sz="2400" dirty="0">
              <a:latin typeface="Helvetica"/>
            </a:endParaRPr>
          </a:p>
        </p:txBody>
      </p:sp>
      <p:sp>
        <p:nvSpPr>
          <p:cNvPr id="6" name="Subtitle 2"/>
          <p:cNvSpPr txBox="1">
            <a:spLocks/>
          </p:cNvSpPr>
          <p:nvPr/>
        </p:nvSpPr>
        <p:spPr>
          <a:xfrm>
            <a:off x="3356992" y="3291830"/>
            <a:ext cx="1539552" cy="864096"/>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Regular cage</a:t>
            </a:r>
            <a:endParaRPr lang="en-US" sz="2400" dirty="0">
              <a:latin typeface="Helvetica"/>
            </a:endParaRPr>
          </a:p>
        </p:txBody>
      </p:sp>
    </p:spTree>
    <p:extLst>
      <p:ext uri="{BB962C8B-B14F-4D97-AF65-F5344CB8AC3E}">
        <p14:creationId xmlns:p14="http://schemas.microsoft.com/office/powerpoint/2010/main" val="2370509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Flexibility requirements</a:t>
            </a:r>
            <a:endParaRPr lang="de-DE" sz="3600" dirty="0">
              <a:latin typeface="Helvetica"/>
              <a:ea typeface="+mj-ea"/>
              <a:cs typeface="+mj-cs"/>
            </a:endParaRPr>
          </a:p>
        </p:txBody>
      </p:sp>
      <p:sp>
        <p:nvSpPr>
          <p:cNvPr id="3" name="Subtitle 2"/>
          <p:cNvSpPr txBox="1">
            <a:spLocks/>
          </p:cNvSpPr>
          <p:nvPr/>
        </p:nvSpPr>
        <p:spPr>
          <a:xfrm>
            <a:off x="116632" y="1347614"/>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solidFill>
                  <a:schemeClr val="bg1">
                    <a:lumMod val="85000"/>
                  </a:schemeClr>
                </a:solidFill>
                <a:latin typeface="Helvetica"/>
              </a:rPr>
              <a:t>Flexibility of input decimations</a:t>
            </a:r>
            <a:endParaRPr lang="en-US" sz="2400" dirty="0">
              <a:solidFill>
                <a:schemeClr val="bg1">
                  <a:lumMod val="85000"/>
                </a:schemeClr>
              </a:solidFill>
              <a:latin typeface="Helvetica"/>
            </a:endParaRPr>
          </a:p>
          <a:p>
            <a:pPr marL="514350" indent="-514350">
              <a:spcBef>
                <a:spcPct val="20000"/>
              </a:spcBef>
              <a:defRPr/>
            </a:pPr>
            <a:endParaRPr lang="en-US" sz="2400" dirty="0">
              <a:solidFill>
                <a:schemeClr val="bg1">
                  <a:lumMod val="85000"/>
                </a:schemeClr>
              </a:solidFill>
              <a:latin typeface="Helvetica"/>
            </a:endParaRPr>
          </a:p>
          <a:p>
            <a:pPr marL="514350" indent="-514350">
              <a:spcBef>
                <a:spcPct val="20000"/>
              </a:spcBef>
              <a:defRPr/>
            </a:pPr>
            <a:r>
              <a:rPr lang="en-US" sz="2400" dirty="0">
                <a:latin typeface="Helvetica"/>
              </a:rPr>
              <a:t>(ii) </a:t>
            </a:r>
            <a:r>
              <a:rPr lang="en-US" sz="2400" dirty="0" smtClean="0">
                <a:latin typeface="Helvetica"/>
              </a:rPr>
              <a:t>Flexibility of  topology</a:t>
            </a:r>
            <a:endParaRPr lang="en-US" sz="2400" dirty="0">
              <a:solidFill>
                <a:schemeClr val="bg1">
                  <a:lumMod val="85000"/>
                </a:schemeClr>
              </a:solidFill>
              <a:latin typeface="Helvetica"/>
            </a:endParaRPr>
          </a:p>
        </p:txBody>
      </p:sp>
      <p:pic>
        <p:nvPicPr>
          <p:cNvPr id="7" name="Picture 3" descr="elephant.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24944" y="2067694"/>
            <a:ext cx="3840428" cy="1440160"/>
          </a:xfrm>
          <a:prstGeom prst="rect">
            <a:avLst/>
          </a:prstGeom>
        </p:spPr>
      </p:pic>
      <p:sp>
        <p:nvSpPr>
          <p:cNvPr id="5" name="Subtitle 2"/>
          <p:cNvSpPr txBox="1">
            <a:spLocks/>
          </p:cNvSpPr>
          <p:nvPr/>
        </p:nvSpPr>
        <p:spPr>
          <a:xfrm>
            <a:off x="3078859" y="3507854"/>
            <a:ext cx="1323528" cy="864096"/>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Input</a:t>
            </a:r>
            <a:endParaRPr lang="en-US" sz="2400" dirty="0">
              <a:latin typeface="Helvetica"/>
            </a:endParaRPr>
          </a:p>
        </p:txBody>
      </p:sp>
      <p:sp>
        <p:nvSpPr>
          <p:cNvPr id="6" name="Subtitle 2"/>
          <p:cNvSpPr txBox="1">
            <a:spLocks/>
          </p:cNvSpPr>
          <p:nvPr/>
        </p:nvSpPr>
        <p:spPr>
          <a:xfrm>
            <a:off x="4077072" y="3507854"/>
            <a:ext cx="1512168" cy="1512168"/>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Torus topology</a:t>
            </a:r>
          </a:p>
          <a:p>
            <a:pPr algn="ctr">
              <a:spcBef>
                <a:spcPct val="20000"/>
              </a:spcBef>
              <a:defRPr/>
            </a:pPr>
            <a:r>
              <a:rPr lang="en-US" sz="2400" dirty="0" smtClean="0">
                <a:latin typeface="Helvetica"/>
              </a:rPr>
              <a:t>cage</a:t>
            </a:r>
            <a:endParaRPr lang="en-US" sz="2400" dirty="0">
              <a:latin typeface="Helvetica"/>
            </a:endParaRPr>
          </a:p>
        </p:txBody>
      </p:sp>
      <p:sp>
        <p:nvSpPr>
          <p:cNvPr id="8" name="Subtitle 2"/>
          <p:cNvSpPr txBox="1">
            <a:spLocks/>
          </p:cNvSpPr>
          <p:nvPr/>
        </p:nvSpPr>
        <p:spPr>
          <a:xfrm>
            <a:off x="5373216" y="3507854"/>
            <a:ext cx="1512168" cy="1512168"/>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Sphere topology</a:t>
            </a:r>
          </a:p>
          <a:p>
            <a:pPr algn="ctr">
              <a:spcBef>
                <a:spcPct val="20000"/>
              </a:spcBef>
              <a:defRPr/>
            </a:pPr>
            <a:r>
              <a:rPr lang="en-US" sz="2400" dirty="0" smtClean="0">
                <a:latin typeface="Helvetica"/>
              </a:rPr>
              <a:t>cage</a:t>
            </a:r>
            <a:endParaRPr lang="en-US" sz="2400" dirty="0">
              <a:latin typeface="Helvetica"/>
            </a:endParaRPr>
          </a:p>
        </p:txBody>
      </p:sp>
    </p:spTree>
    <p:extLst>
      <p:ext uri="{BB962C8B-B14F-4D97-AF65-F5344CB8AC3E}">
        <p14:creationId xmlns:p14="http://schemas.microsoft.com/office/powerpoint/2010/main" val="716580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Requirements</a:t>
            </a:r>
            <a:endParaRPr lang="de-DE" sz="3600" dirty="0">
              <a:latin typeface="Helvetica"/>
              <a:ea typeface="+mj-ea"/>
              <a:cs typeface="+mj-cs"/>
            </a:endParaRPr>
          </a:p>
        </p:txBody>
      </p:sp>
      <p:sp>
        <p:nvSpPr>
          <p:cNvPr id="3" name="Subtitle 2"/>
          <p:cNvSpPr txBox="1">
            <a:spLocks/>
          </p:cNvSpPr>
          <p:nvPr/>
        </p:nvSpPr>
        <p:spPr>
          <a:xfrm>
            <a:off x="116632" y="1347614"/>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solidFill>
                  <a:schemeClr val="bg1">
                    <a:lumMod val="85000"/>
                  </a:schemeClr>
                </a:solidFill>
                <a:latin typeface="Helvetica"/>
              </a:rPr>
              <a:t>Flexibility of input decimations</a:t>
            </a:r>
            <a:endParaRPr lang="en-US" sz="2400" dirty="0">
              <a:solidFill>
                <a:schemeClr val="bg1">
                  <a:lumMod val="85000"/>
                </a:schemeClr>
              </a:solidFill>
              <a:latin typeface="Helvetica"/>
            </a:endParaRPr>
          </a:p>
          <a:p>
            <a:pPr marL="514350" indent="-514350">
              <a:spcBef>
                <a:spcPct val="20000"/>
              </a:spcBef>
              <a:defRPr/>
            </a:pPr>
            <a:endParaRPr lang="en-US" sz="2400" dirty="0">
              <a:solidFill>
                <a:schemeClr val="bg1">
                  <a:lumMod val="85000"/>
                </a:schemeClr>
              </a:solidFill>
              <a:latin typeface="Helvetica"/>
            </a:endParaRPr>
          </a:p>
          <a:p>
            <a:pPr marL="514350" indent="-514350">
              <a:spcBef>
                <a:spcPct val="20000"/>
              </a:spcBef>
              <a:defRPr/>
            </a:pPr>
            <a:r>
              <a:rPr lang="en-US" sz="2400" dirty="0">
                <a:solidFill>
                  <a:schemeClr val="bg1">
                    <a:lumMod val="85000"/>
                  </a:schemeClr>
                </a:solidFill>
                <a:latin typeface="Helvetica"/>
              </a:rPr>
              <a:t>(ii) Flexibility of  </a:t>
            </a:r>
            <a:r>
              <a:rPr lang="en-US" sz="2400" dirty="0" smtClean="0">
                <a:solidFill>
                  <a:schemeClr val="bg1">
                    <a:lumMod val="85000"/>
                  </a:schemeClr>
                </a:solidFill>
                <a:latin typeface="Helvetica"/>
              </a:rPr>
              <a:t>topology</a:t>
            </a:r>
            <a:endParaRPr lang="en-US" sz="2400" dirty="0">
              <a:solidFill>
                <a:schemeClr val="bg1">
                  <a:lumMod val="85000"/>
                </a:schemeClr>
              </a:solidFill>
              <a:latin typeface="Helvetica"/>
            </a:endParaRPr>
          </a:p>
          <a:p>
            <a:pPr marL="514350" indent="-514350">
              <a:spcBef>
                <a:spcPct val="20000"/>
              </a:spcBef>
              <a:defRPr/>
            </a:pPr>
            <a:endParaRPr lang="en-US" sz="2400" dirty="0">
              <a:solidFill>
                <a:schemeClr val="bg1">
                  <a:lumMod val="85000"/>
                </a:schemeClr>
              </a:solidFill>
              <a:latin typeface="Helvetica"/>
            </a:endParaRPr>
          </a:p>
          <a:p>
            <a:pPr marL="514350" indent="-514350">
              <a:spcBef>
                <a:spcPct val="20000"/>
              </a:spcBef>
              <a:defRPr/>
            </a:pPr>
            <a:r>
              <a:rPr lang="en-US" sz="2400" dirty="0">
                <a:latin typeface="Helvetica"/>
              </a:rPr>
              <a:t>(iii) </a:t>
            </a:r>
            <a:r>
              <a:rPr lang="en-US" sz="2400" dirty="0" smtClean="0">
                <a:latin typeface="Helvetica"/>
              </a:rPr>
              <a:t>Flexibility of    quality metrics</a:t>
            </a:r>
            <a:endParaRPr lang="en-US" sz="2400" dirty="0">
              <a:latin typeface="Helvetica"/>
            </a:endParaRPr>
          </a:p>
        </p:txBody>
      </p:sp>
      <p:pic>
        <p:nvPicPr>
          <p:cNvPr id="5"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70694" y="627534"/>
            <a:ext cx="1695182" cy="2270156"/>
          </a:xfrm>
          <a:prstGeom prst="rect">
            <a:avLst/>
          </a:prstGeom>
        </p:spPr>
      </p:pic>
      <p:pic>
        <p:nvPicPr>
          <p:cNvPr id="6"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50886" y="1168457"/>
            <a:ext cx="2029127" cy="1544731"/>
          </a:xfrm>
          <a:prstGeom prst="rect">
            <a:avLst/>
          </a:prstGeom>
        </p:spPr>
      </p:pic>
      <p:pic>
        <p:nvPicPr>
          <p:cNvPr id="8" name="Picture 5"/>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72167" y="3148699"/>
            <a:ext cx="1594158" cy="1709052"/>
          </a:xfrm>
          <a:prstGeom prst="rect">
            <a:avLst/>
          </a:prstGeom>
        </p:spPr>
      </p:pic>
      <p:pic>
        <p:nvPicPr>
          <p:cNvPr id="9"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21153" y="3174242"/>
            <a:ext cx="1911839" cy="1637352"/>
          </a:xfrm>
          <a:prstGeom prst="rect">
            <a:avLst/>
          </a:prstGeom>
        </p:spPr>
      </p:pic>
    </p:spTree>
    <p:extLst>
      <p:ext uri="{BB962C8B-B14F-4D97-AF65-F5344CB8AC3E}">
        <p14:creationId xmlns:p14="http://schemas.microsoft.com/office/powerpoint/2010/main" val="1115581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Alternative solutions</a:t>
            </a:r>
            <a:endParaRPr lang="de-DE" sz="3600" dirty="0">
              <a:latin typeface="Helvetica"/>
              <a:ea typeface="+mj-ea"/>
              <a:cs typeface="+mj-cs"/>
            </a:endParaRPr>
          </a:p>
        </p:txBody>
      </p:sp>
      <p:sp>
        <p:nvSpPr>
          <p:cNvPr id="5" name="Subtitle 2"/>
          <p:cNvSpPr txBox="1">
            <a:spLocks/>
          </p:cNvSpPr>
          <p:nvPr/>
        </p:nvSpPr>
        <p:spPr>
          <a:xfrm>
            <a:off x="116632" y="1070461"/>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latin typeface="Helvetica"/>
              </a:rPr>
              <a:t>Expansion</a:t>
            </a:r>
            <a:r>
              <a:rPr lang="en-US" sz="2400" dirty="0" smtClean="0">
                <a:solidFill>
                  <a:schemeClr val="bg1">
                    <a:lumMod val="85000"/>
                  </a:schemeClr>
                </a:solidFill>
                <a:latin typeface="Helvetica"/>
              </a:rPr>
              <a:t/>
            </a:r>
            <a:br>
              <a:rPr lang="en-US" sz="2400" dirty="0" smtClean="0">
                <a:solidFill>
                  <a:schemeClr val="bg1">
                    <a:lumMod val="85000"/>
                  </a:schemeClr>
                </a:solidFill>
                <a:latin typeface="Helvetica"/>
              </a:rPr>
            </a:br>
            <a:endParaRPr lang="en-US" sz="2400" dirty="0">
              <a:solidFill>
                <a:schemeClr val="bg1">
                  <a:lumMod val="85000"/>
                </a:schemeClr>
              </a:solidFill>
              <a:latin typeface="Helvetica"/>
            </a:endParaRPr>
          </a:p>
          <a:p>
            <a:pPr marL="514350" indent="-514350">
              <a:spcBef>
                <a:spcPct val="20000"/>
              </a:spcBef>
              <a:defRPr/>
            </a:pPr>
            <a:endParaRPr lang="en-US" sz="2400" dirty="0">
              <a:latin typeface="Helvetica"/>
            </a:endParaRPr>
          </a:p>
        </p:txBody>
      </p:sp>
      <p:sp>
        <p:nvSpPr>
          <p:cNvPr id="6" name="Rectangle 10"/>
          <p:cNvSpPr/>
          <p:nvPr/>
        </p:nvSpPr>
        <p:spPr>
          <a:xfrm>
            <a:off x="5157192" y="1347614"/>
            <a:ext cx="504056" cy="21602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10"/>
          <p:cNvSpPr/>
          <p:nvPr/>
        </p:nvSpPr>
        <p:spPr>
          <a:xfrm>
            <a:off x="6165304" y="1194048"/>
            <a:ext cx="576064" cy="297582"/>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8880" y="1562426"/>
            <a:ext cx="4492430" cy="2665508"/>
          </a:xfrm>
          <a:prstGeom prst="rect">
            <a:avLst/>
          </a:prstGeom>
        </p:spPr>
      </p:pic>
    </p:spTree>
    <p:extLst>
      <p:ext uri="{BB962C8B-B14F-4D97-AF65-F5344CB8AC3E}">
        <p14:creationId xmlns:p14="http://schemas.microsoft.com/office/powerpoint/2010/main" val="88639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68960" y="1347614"/>
            <a:ext cx="3960000" cy="2970000"/>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440" y="1347614"/>
            <a:ext cx="3961016" cy="2970762"/>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5" name="Subtitle 2"/>
          <p:cNvSpPr txBox="1">
            <a:spLocks/>
          </p:cNvSpPr>
          <p:nvPr/>
        </p:nvSpPr>
        <p:spPr>
          <a:xfrm>
            <a:off x="404664" y="4058335"/>
            <a:ext cx="2664296" cy="457631"/>
          </a:xfrm>
          <a:prstGeom prst="rect">
            <a:avLst/>
          </a:prstGeom>
        </p:spPr>
        <p:txBody>
          <a:bodyPr vert="horz" lIns="91440" tIns="45720" rIns="91440" bIns="45720" rtlCol="0">
            <a:noAutofit/>
          </a:bodyPr>
          <a:lstStyle/>
          <a:p>
            <a:pPr algn="ctr">
              <a:spcBef>
                <a:spcPct val="20000"/>
              </a:spcBef>
              <a:defRPr/>
            </a:pPr>
            <a:r>
              <a:rPr lang="en-US" sz="2400" dirty="0">
                <a:latin typeface="Helvetica"/>
              </a:rPr>
              <a:t>Input fine </a:t>
            </a:r>
            <a:r>
              <a:rPr lang="en-US" sz="2400" dirty="0" smtClean="0">
                <a:latin typeface="Helvetica"/>
              </a:rPr>
              <a:t>mesh</a:t>
            </a:r>
            <a:endParaRPr lang="en-US" sz="2400" dirty="0">
              <a:latin typeface="Helvetica"/>
            </a:endParaRPr>
          </a:p>
        </p:txBody>
      </p:sp>
      <p:sp>
        <p:nvSpPr>
          <p:cNvPr id="9" name="Subtitle 2"/>
          <p:cNvSpPr txBox="1">
            <a:spLocks/>
          </p:cNvSpPr>
          <p:nvPr/>
        </p:nvSpPr>
        <p:spPr>
          <a:xfrm>
            <a:off x="3933056" y="4058335"/>
            <a:ext cx="2664296" cy="457631"/>
          </a:xfrm>
          <a:prstGeom prst="rect">
            <a:avLst/>
          </a:prstGeom>
        </p:spPr>
        <p:txBody>
          <a:bodyPr vert="horz" lIns="91440" tIns="45720" rIns="91440" bIns="45720" rtlCol="0">
            <a:noAutofit/>
          </a:bodyPr>
          <a:lstStyle/>
          <a:p>
            <a:pPr algn="ctr">
              <a:spcBef>
                <a:spcPct val="20000"/>
              </a:spcBef>
              <a:defRPr/>
            </a:pPr>
            <a:r>
              <a:rPr lang="en-US" sz="2400" dirty="0" smtClean="0">
                <a:latin typeface="Helvetica"/>
              </a:rPr>
              <a:t>1</a:t>
            </a:r>
            <a:r>
              <a:rPr lang="en-US" sz="2400" baseline="30000" dirty="0" smtClean="0">
                <a:latin typeface="Helvetica"/>
              </a:rPr>
              <a:t>st</a:t>
            </a:r>
            <a:r>
              <a:rPr lang="en-US" sz="2400" dirty="0" smtClean="0">
                <a:latin typeface="Helvetica"/>
              </a:rPr>
              <a:t> cage</a:t>
            </a:r>
            <a:endParaRPr lang="en-US" sz="2400" dirty="0">
              <a:latin typeface="Helvetic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912" y="1275606"/>
            <a:ext cx="2633828" cy="3147814"/>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Alternative solutions</a:t>
            </a:r>
            <a:endParaRPr lang="de-DE" sz="3600" dirty="0">
              <a:latin typeface="Helvetica"/>
              <a:ea typeface="+mj-ea"/>
              <a:cs typeface="+mj-cs"/>
            </a:endParaRPr>
          </a:p>
        </p:txBody>
      </p:sp>
      <p:sp>
        <p:nvSpPr>
          <p:cNvPr id="5" name="Subtitle 2"/>
          <p:cNvSpPr txBox="1">
            <a:spLocks/>
          </p:cNvSpPr>
          <p:nvPr/>
        </p:nvSpPr>
        <p:spPr>
          <a:xfrm>
            <a:off x="116632" y="1070461"/>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solidFill>
                  <a:schemeClr val="bg1">
                    <a:lumMod val="85000"/>
                  </a:schemeClr>
                </a:solidFill>
                <a:latin typeface="Helvetica"/>
              </a:rPr>
              <a:t>Expansion</a:t>
            </a:r>
            <a:br>
              <a:rPr lang="en-US" sz="2400" dirty="0" smtClean="0">
                <a:solidFill>
                  <a:schemeClr val="bg1">
                    <a:lumMod val="85000"/>
                  </a:schemeClr>
                </a:solidFill>
                <a:latin typeface="Helvetica"/>
              </a:rPr>
            </a:br>
            <a:endParaRPr lang="en-US" sz="2400" dirty="0">
              <a:solidFill>
                <a:schemeClr val="bg1">
                  <a:lumMod val="85000"/>
                </a:schemeClr>
              </a:solidFill>
              <a:latin typeface="Helvetica"/>
            </a:endParaRPr>
          </a:p>
          <a:p>
            <a:pPr marL="514350" indent="-514350">
              <a:spcBef>
                <a:spcPct val="20000"/>
              </a:spcBef>
              <a:defRPr/>
            </a:pPr>
            <a:r>
              <a:rPr lang="en-US" sz="2400" dirty="0">
                <a:latin typeface="Helvetica"/>
              </a:rPr>
              <a:t>(ii) </a:t>
            </a:r>
            <a:r>
              <a:rPr lang="en-US" sz="2400" dirty="0" err="1" smtClean="0">
                <a:latin typeface="Helvetica"/>
              </a:rPr>
              <a:t>Voxelization</a:t>
            </a:r>
            <a:r>
              <a:rPr lang="en-US" sz="2400" dirty="0" smtClean="0">
                <a:latin typeface="Helvetica"/>
              </a:rPr>
              <a:t/>
            </a:r>
            <a:br>
              <a:rPr lang="en-US" sz="2400" dirty="0" smtClean="0">
                <a:latin typeface="Helvetica"/>
              </a:rPr>
            </a:br>
            <a:endParaRPr lang="en-US" sz="2400" dirty="0">
              <a:latin typeface="Helvetica"/>
            </a:endParaRPr>
          </a:p>
          <a:p>
            <a:pPr marL="514350" indent="-514350">
              <a:spcBef>
                <a:spcPct val="20000"/>
              </a:spcBef>
              <a:defRPr/>
            </a:pPr>
            <a:endParaRPr lang="en-US" sz="2400" dirty="0">
              <a:latin typeface="Helvetica"/>
            </a:endParaRPr>
          </a:p>
        </p:txBody>
      </p:sp>
      <p:sp>
        <p:nvSpPr>
          <p:cNvPr id="6" name="Rectangle 10"/>
          <p:cNvSpPr/>
          <p:nvPr/>
        </p:nvSpPr>
        <p:spPr>
          <a:xfrm>
            <a:off x="5157192" y="1347614"/>
            <a:ext cx="504056" cy="21602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10"/>
          <p:cNvSpPr/>
          <p:nvPr/>
        </p:nvSpPr>
        <p:spPr>
          <a:xfrm>
            <a:off x="6165304" y="1194048"/>
            <a:ext cx="576064" cy="297582"/>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31527" y="3684969"/>
            <a:ext cx="2014877" cy="830997"/>
          </a:xfrm>
          <a:prstGeom prst="rect">
            <a:avLst/>
          </a:prstGeom>
          <a:noFill/>
          <a:ln>
            <a:solidFill>
              <a:schemeClr val="bg1">
                <a:lumMod val="65000"/>
              </a:schemeClr>
            </a:solidFill>
          </a:ln>
        </p:spPr>
        <p:txBody>
          <a:bodyPr wrap="square" rtlCol="0">
            <a:spAutoFit/>
          </a:bodyPr>
          <a:lstStyle/>
          <a:p>
            <a:r>
              <a:rPr lang="en-US" sz="1600" dirty="0" smtClean="0">
                <a:solidFill>
                  <a:schemeClr val="bg1">
                    <a:lumMod val="50000"/>
                  </a:schemeClr>
                </a:solidFill>
                <a:latin typeface="Helvetica"/>
              </a:rPr>
              <a:t>[</a:t>
            </a:r>
            <a:r>
              <a:rPr lang="en-US" sz="1600" dirty="0" err="1" smtClean="0">
                <a:solidFill>
                  <a:schemeClr val="bg1">
                    <a:lumMod val="50000"/>
                  </a:schemeClr>
                </a:solidFill>
                <a:latin typeface="Helvetica"/>
              </a:rPr>
              <a:t>Mehra</a:t>
            </a:r>
            <a:r>
              <a:rPr lang="en-US" sz="1600" dirty="0" smtClean="0">
                <a:solidFill>
                  <a:schemeClr val="bg1">
                    <a:lumMod val="50000"/>
                  </a:schemeClr>
                </a:solidFill>
                <a:latin typeface="Helvetica"/>
              </a:rPr>
              <a:t> et al. 2009]</a:t>
            </a:r>
          </a:p>
          <a:p>
            <a:r>
              <a:rPr lang="en-US" sz="1600" dirty="0" smtClean="0">
                <a:solidFill>
                  <a:schemeClr val="bg1">
                    <a:lumMod val="50000"/>
                  </a:schemeClr>
                </a:solidFill>
                <a:latin typeface="Helvetica"/>
              </a:rPr>
              <a:t>[Xian et al. 2009]</a:t>
            </a:r>
          </a:p>
          <a:p>
            <a:r>
              <a:rPr lang="en-US" sz="1600" dirty="0" smtClean="0">
                <a:solidFill>
                  <a:schemeClr val="bg1">
                    <a:lumMod val="50000"/>
                  </a:schemeClr>
                </a:solidFill>
                <a:latin typeface="Helvetica"/>
              </a:rPr>
              <a:t>[Xian et al. 2015]</a:t>
            </a:r>
            <a:endParaRPr lang="en-US" sz="1600" dirty="0">
              <a:solidFill>
                <a:schemeClr val="bg1">
                  <a:lumMod val="50000"/>
                </a:schemeClr>
              </a:solidFill>
              <a:latin typeface="Helvetica"/>
            </a:endParaRPr>
          </a:p>
        </p:txBody>
      </p:sp>
      <p:sp>
        <p:nvSpPr>
          <p:cNvPr id="3" name="CaixaDeTexto 2"/>
          <p:cNvSpPr txBox="1"/>
          <p:nvPr/>
        </p:nvSpPr>
        <p:spPr>
          <a:xfrm>
            <a:off x="208377" y="3336504"/>
            <a:ext cx="2014877" cy="338554"/>
          </a:xfrm>
          <a:prstGeom prst="rect">
            <a:avLst/>
          </a:prstGeom>
          <a:noFill/>
        </p:spPr>
        <p:txBody>
          <a:bodyPr wrap="square" rtlCol="0">
            <a:spAutoFit/>
          </a:bodyPr>
          <a:lstStyle/>
          <a:p>
            <a:r>
              <a:rPr lang="pt-BR" sz="1600" dirty="0" err="1" smtClean="0">
                <a:solidFill>
                  <a:schemeClr val="bg1">
                    <a:lumMod val="50000"/>
                  </a:schemeClr>
                </a:solidFill>
                <a:latin typeface="Helvetica" panose="020B0604020202020204" pitchFamily="34" charset="0"/>
                <a:cs typeface="Helvetica" panose="020B0604020202020204" pitchFamily="34" charset="0"/>
              </a:rPr>
              <a:t>Related</a:t>
            </a:r>
            <a:r>
              <a:rPr lang="pt-BR" sz="1600" dirty="0" smtClean="0">
                <a:solidFill>
                  <a:schemeClr val="bg1">
                    <a:lumMod val="50000"/>
                  </a:schemeClr>
                </a:solidFill>
                <a:latin typeface="Helvetica" panose="020B0604020202020204" pitchFamily="34" charset="0"/>
                <a:cs typeface="Helvetica" panose="020B0604020202020204" pitchFamily="34" charset="0"/>
              </a:rPr>
              <a:t> </a:t>
            </a:r>
            <a:r>
              <a:rPr lang="pt-BR" sz="1600" dirty="0" err="1" smtClean="0">
                <a:solidFill>
                  <a:schemeClr val="bg1">
                    <a:lumMod val="50000"/>
                  </a:schemeClr>
                </a:solidFill>
                <a:latin typeface="Helvetica" panose="020B0604020202020204" pitchFamily="34" charset="0"/>
                <a:cs typeface="Helvetica" panose="020B0604020202020204" pitchFamily="34" charset="0"/>
              </a:rPr>
              <a:t>work</a:t>
            </a:r>
            <a:endParaRPr lang="pt-BR" sz="1600" dirty="0">
              <a:solidFill>
                <a:schemeClr val="bg1">
                  <a:lumMod val="50000"/>
                </a:schemeClr>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849150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Alternative solutions</a:t>
            </a:r>
            <a:endParaRPr lang="de-DE" sz="3600" dirty="0">
              <a:latin typeface="Helvetica"/>
              <a:ea typeface="+mj-ea"/>
              <a:cs typeface="+mj-cs"/>
            </a:endParaRPr>
          </a:p>
        </p:txBody>
      </p:sp>
      <p:sp>
        <p:nvSpPr>
          <p:cNvPr id="5" name="Subtitle 2"/>
          <p:cNvSpPr txBox="1">
            <a:spLocks/>
          </p:cNvSpPr>
          <p:nvPr/>
        </p:nvSpPr>
        <p:spPr>
          <a:xfrm>
            <a:off x="116632" y="1070461"/>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solidFill>
                  <a:schemeClr val="bg1">
                    <a:lumMod val="85000"/>
                  </a:schemeClr>
                </a:solidFill>
                <a:latin typeface="Helvetica"/>
              </a:rPr>
              <a:t>Expansion</a:t>
            </a:r>
            <a:br>
              <a:rPr lang="en-US" sz="2400" dirty="0" smtClean="0">
                <a:solidFill>
                  <a:schemeClr val="bg1">
                    <a:lumMod val="85000"/>
                  </a:schemeClr>
                </a:solidFill>
                <a:latin typeface="Helvetica"/>
              </a:rPr>
            </a:br>
            <a:endParaRPr lang="en-US" sz="2400" dirty="0">
              <a:solidFill>
                <a:schemeClr val="bg1">
                  <a:lumMod val="85000"/>
                </a:schemeClr>
              </a:solidFill>
              <a:latin typeface="Helvetica"/>
            </a:endParaRPr>
          </a:p>
          <a:p>
            <a:pPr marL="514350" indent="-514350">
              <a:spcBef>
                <a:spcPct val="20000"/>
              </a:spcBef>
              <a:defRPr/>
            </a:pPr>
            <a:r>
              <a:rPr lang="en-US" sz="2400" dirty="0">
                <a:solidFill>
                  <a:schemeClr val="bg1">
                    <a:lumMod val="85000"/>
                  </a:schemeClr>
                </a:solidFill>
                <a:latin typeface="Helvetica"/>
              </a:rPr>
              <a:t>(ii) </a:t>
            </a:r>
            <a:r>
              <a:rPr lang="en-US" sz="2400" dirty="0" err="1" smtClean="0">
                <a:solidFill>
                  <a:schemeClr val="bg1">
                    <a:lumMod val="85000"/>
                  </a:schemeClr>
                </a:solidFill>
                <a:latin typeface="Helvetica"/>
              </a:rPr>
              <a:t>Voxelization</a:t>
            </a:r>
            <a:r>
              <a:rPr lang="en-US" sz="2400" dirty="0" smtClean="0">
                <a:latin typeface="Helvetica"/>
              </a:rPr>
              <a:t/>
            </a:r>
            <a:br>
              <a:rPr lang="en-US" sz="2400" dirty="0" smtClean="0">
                <a:latin typeface="Helvetica"/>
              </a:rPr>
            </a:br>
            <a:endParaRPr lang="en-US" sz="2400" dirty="0">
              <a:solidFill>
                <a:schemeClr val="bg1">
                  <a:lumMod val="85000"/>
                </a:schemeClr>
              </a:solidFill>
              <a:latin typeface="Helvetica"/>
            </a:endParaRPr>
          </a:p>
          <a:p>
            <a:pPr marL="514350" indent="-514350">
              <a:spcBef>
                <a:spcPct val="20000"/>
              </a:spcBef>
              <a:defRPr/>
            </a:pPr>
            <a:r>
              <a:rPr lang="en-US" sz="2400" dirty="0">
                <a:latin typeface="Helvetica"/>
              </a:rPr>
              <a:t>(iii</a:t>
            </a:r>
            <a:r>
              <a:rPr lang="en-US" sz="2400" dirty="0" smtClean="0">
                <a:latin typeface="Helvetica"/>
              </a:rPr>
              <a:t>) </a:t>
            </a:r>
            <a:r>
              <a:rPr lang="en-US" sz="2400" dirty="0">
                <a:latin typeface="Helvetica"/>
              </a:rPr>
              <a:t>Offset </a:t>
            </a:r>
            <a:r>
              <a:rPr lang="en-US" sz="2400" dirty="0" smtClean="0">
                <a:latin typeface="Helvetica"/>
              </a:rPr>
              <a:t>surfaces</a:t>
            </a:r>
          </a:p>
          <a:p>
            <a:pPr marL="514350" indent="-514350">
              <a:spcBef>
                <a:spcPct val="20000"/>
              </a:spcBef>
              <a:defRPr/>
            </a:pPr>
            <a:endParaRPr lang="en-US" sz="2400" dirty="0">
              <a:latin typeface="Helvetica"/>
            </a:endParaRPr>
          </a:p>
        </p:txBody>
      </p:sp>
      <p:sp>
        <p:nvSpPr>
          <p:cNvPr id="6" name="Rectangle 10"/>
          <p:cNvSpPr/>
          <p:nvPr/>
        </p:nvSpPr>
        <p:spPr>
          <a:xfrm>
            <a:off x="4079630" y="754501"/>
            <a:ext cx="1008112" cy="3140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10"/>
          <p:cNvSpPr/>
          <p:nvPr/>
        </p:nvSpPr>
        <p:spPr>
          <a:xfrm>
            <a:off x="5949280" y="699542"/>
            <a:ext cx="720080" cy="3140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Imagem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96952" y="1203598"/>
            <a:ext cx="847843" cy="1314633"/>
          </a:xfrm>
          <a:prstGeom prst="rect">
            <a:avLst/>
          </a:prstGeom>
        </p:spPr>
      </p:pic>
      <p:sp>
        <p:nvSpPr>
          <p:cNvPr id="8" name="Rectangle 10"/>
          <p:cNvSpPr/>
          <p:nvPr/>
        </p:nvSpPr>
        <p:spPr>
          <a:xfrm>
            <a:off x="3789040" y="2139702"/>
            <a:ext cx="432048" cy="37852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Imagem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84472" y="1635646"/>
            <a:ext cx="1400370" cy="2295845"/>
          </a:xfrm>
          <a:prstGeom prst="rect">
            <a:avLst/>
          </a:prstGeom>
        </p:spPr>
      </p:pic>
      <p:pic>
        <p:nvPicPr>
          <p:cNvPr id="9" name="Imagem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75774" y="1707654"/>
            <a:ext cx="1333686" cy="2257740"/>
          </a:xfrm>
          <a:prstGeom prst="rect">
            <a:avLst/>
          </a:prstGeom>
        </p:spPr>
      </p:pic>
      <p:sp>
        <p:nvSpPr>
          <p:cNvPr id="11" name="TextBox 7"/>
          <p:cNvSpPr txBox="1"/>
          <p:nvPr/>
        </p:nvSpPr>
        <p:spPr>
          <a:xfrm>
            <a:off x="3998022" y="3867894"/>
            <a:ext cx="1303186" cy="830997"/>
          </a:xfrm>
          <a:prstGeom prst="rect">
            <a:avLst/>
          </a:prstGeom>
          <a:noFill/>
        </p:spPr>
        <p:txBody>
          <a:bodyPr wrap="square" rtlCol="0">
            <a:spAutoFit/>
          </a:bodyPr>
          <a:lstStyle/>
          <a:p>
            <a:pPr algn="ctr"/>
            <a:r>
              <a:rPr lang="en-US" sz="2400" dirty="0" smtClean="0">
                <a:latin typeface="Helvetica"/>
              </a:rPr>
              <a:t>Offset cage</a:t>
            </a:r>
            <a:endParaRPr lang="en-US" sz="2400" dirty="0">
              <a:latin typeface="Helvetica"/>
            </a:endParaRPr>
          </a:p>
        </p:txBody>
      </p:sp>
      <p:sp>
        <p:nvSpPr>
          <p:cNvPr id="12" name="TextBox 7"/>
          <p:cNvSpPr txBox="1"/>
          <p:nvPr/>
        </p:nvSpPr>
        <p:spPr>
          <a:xfrm>
            <a:off x="5366174" y="3867894"/>
            <a:ext cx="1303186" cy="830997"/>
          </a:xfrm>
          <a:prstGeom prst="rect">
            <a:avLst/>
          </a:prstGeom>
          <a:noFill/>
        </p:spPr>
        <p:txBody>
          <a:bodyPr wrap="square" rtlCol="0">
            <a:spAutoFit/>
          </a:bodyPr>
          <a:lstStyle/>
          <a:p>
            <a:pPr algn="ctr"/>
            <a:r>
              <a:rPr lang="en-US" sz="2400" dirty="0" smtClean="0">
                <a:latin typeface="Helvetica"/>
              </a:rPr>
              <a:t>Our cage</a:t>
            </a:r>
            <a:endParaRPr lang="en-US" sz="2400" dirty="0">
              <a:latin typeface="Helvetica"/>
            </a:endParaRPr>
          </a:p>
        </p:txBody>
      </p:sp>
      <p:sp>
        <p:nvSpPr>
          <p:cNvPr id="13" name="TextBox 7"/>
          <p:cNvSpPr txBox="1"/>
          <p:nvPr/>
        </p:nvSpPr>
        <p:spPr>
          <a:xfrm>
            <a:off x="2780928" y="2388825"/>
            <a:ext cx="1303186" cy="461665"/>
          </a:xfrm>
          <a:prstGeom prst="rect">
            <a:avLst/>
          </a:prstGeom>
          <a:noFill/>
        </p:spPr>
        <p:txBody>
          <a:bodyPr wrap="square" rtlCol="0">
            <a:spAutoFit/>
          </a:bodyPr>
          <a:lstStyle/>
          <a:p>
            <a:pPr algn="ctr"/>
            <a:r>
              <a:rPr lang="en-US" sz="2400" dirty="0" smtClean="0">
                <a:latin typeface="Helvetica"/>
              </a:rPr>
              <a:t>Original</a:t>
            </a:r>
            <a:endParaRPr lang="en-US" sz="2400" dirty="0">
              <a:latin typeface="Helvetica"/>
            </a:endParaRPr>
          </a:p>
        </p:txBody>
      </p:sp>
    </p:spTree>
    <p:extLst>
      <p:ext uri="{BB962C8B-B14F-4D97-AF65-F5344CB8AC3E}">
        <p14:creationId xmlns:p14="http://schemas.microsoft.com/office/powerpoint/2010/main" val="97416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Alternative solutions</a:t>
            </a:r>
            <a:endParaRPr lang="de-DE" sz="3600" dirty="0">
              <a:latin typeface="Helvetica"/>
              <a:ea typeface="+mj-ea"/>
              <a:cs typeface="+mj-cs"/>
            </a:endParaRPr>
          </a:p>
        </p:txBody>
      </p:sp>
      <p:sp>
        <p:nvSpPr>
          <p:cNvPr id="5" name="Subtitle 2"/>
          <p:cNvSpPr txBox="1">
            <a:spLocks/>
          </p:cNvSpPr>
          <p:nvPr/>
        </p:nvSpPr>
        <p:spPr>
          <a:xfrm>
            <a:off x="116632" y="1070461"/>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solidFill>
                  <a:schemeClr val="bg1">
                    <a:lumMod val="85000"/>
                  </a:schemeClr>
                </a:solidFill>
                <a:latin typeface="Helvetica"/>
              </a:rPr>
              <a:t>Expansion</a:t>
            </a:r>
            <a:br>
              <a:rPr lang="en-US" sz="2400" dirty="0" smtClean="0">
                <a:solidFill>
                  <a:schemeClr val="bg1">
                    <a:lumMod val="85000"/>
                  </a:schemeClr>
                </a:solidFill>
                <a:latin typeface="Helvetica"/>
              </a:rPr>
            </a:br>
            <a:endParaRPr lang="en-US" sz="2400" dirty="0">
              <a:solidFill>
                <a:schemeClr val="bg1">
                  <a:lumMod val="85000"/>
                </a:schemeClr>
              </a:solidFill>
              <a:latin typeface="Helvetica"/>
            </a:endParaRPr>
          </a:p>
          <a:p>
            <a:pPr marL="514350" indent="-514350">
              <a:spcBef>
                <a:spcPct val="20000"/>
              </a:spcBef>
              <a:defRPr/>
            </a:pPr>
            <a:r>
              <a:rPr lang="en-US" sz="2400" dirty="0">
                <a:solidFill>
                  <a:schemeClr val="bg1">
                    <a:lumMod val="85000"/>
                  </a:schemeClr>
                </a:solidFill>
                <a:latin typeface="Helvetica"/>
              </a:rPr>
              <a:t>(ii) </a:t>
            </a:r>
            <a:r>
              <a:rPr lang="en-US" sz="2400" dirty="0" err="1" smtClean="0">
                <a:solidFill>
                  <a:schemeClr val="bg1">
                    <a:lumMod val="85000"/>
                  </a:schemeClr>
                </a:solidFill>
                <a:latin typeface="Helvetica"/>
              </a:rPr>
              <a:t>Voxelization</a:t>
            </a:r>
            <a:r>
              <a:rPr lang="en-US" sz="2400" dirty="0" smtClean="0">
                <a:solidFill>
                  <a:schemeClr val="bg1">
                    <a:lumMod val="85000"/>
                  </a:schemeClr>
                </a:solidFill>
                <a:latin typeface="Helvetica"/>
              </a:rPr>
              <a:t/>
            </a:r>
            <a:br>
              <a:rPr lang="en-US" sz="2400" dirty="0" smtClean="0">
                <a:solidFill>
                  <a:schemeClr val="bg1">
                    <a:lumMod val="85000"/>
                  </a:schemeClr>
                </a:solidFill>
                <a:latin typeface="Helvetica"/>
              </a:rPr>
            </a:br>
            <a:endParaRPr lang="en-US" sz="2400" dirty="0">
              <a:solidFill>
                <a:schemeClr val="bg1">
                  <a:lumMod val="85000"/>
                </a:schemeClr>
              </a:solidFill>
              <a:latin typeface="Helvetica"/>
            </a:endParaRPr>
          </a:p>
          <a:p>
            <a:pPr marL="514350" indent="-514350">
              <a:spcBef>
                <a:spcPct val="20000"/>
              </a:spcBef>
              <a:defRPr/>
            </a:pPr>
            <a:r>
              <a:rPr lang="en-US" sz="2400" dirty="0">
                <a:latin typeface="Helvetica"/>
              </a:rPr>
              <a:t>(iii</a:t>
            </a:r>
            <a:r>
              <a:rPr lang="en-US" sz="2400" dirty="0" smtClean="0">
                <a:latin typeface="Helvetica"/>
              </a:rPr>
              <a:t>) </a:t>
            </a:r>
            <a:r>
              <a:rPr lang="en-US" sz="2400" dirty="0">
                <a:latin typeface="Helvetica"/>
              </a:rPr>
              <a:t>Offset </a:t>
            </a:r>
            <a:r>
              <a:rPr lang="en-US" sz="2400" dirty="0" smtClean="0">
                <a:latin typeface="Helvetica"/>
              </a:rPr>
              <a:t>surfaces</a:t>
            </a:r>
          </a:p>
          <a:p>
            <a:pPr marL="514350" indent="-514350">
              <a:spcBef>
                <a:spcPct val="20000"/>
              </a:spcBef>
              <a:defRPr/>
            </a:pPr>
            <a:endParaRPr lang="en-US" sz="2400" dirty="0">
              <a:latin typeface="Helvetica"/>
            </a:endParaRPr>
          </a:p>
          <a:p>
            <a:pPr marL="514350" indent="-514350">
              <a:spcBef>
                <a:spcPct val="20000"/>
              </a:spcBef>
              <a:defRPr/>
            </a:pPr>
            <a:endParaRPr lang="en-US" sz="2400" dirty="0">
              <a:latin typeface="Helvetica"/>
            </a:endParaRPr>
          </a:p>
        </p:txBody>
      </p:sp>
      <p:sp>
        <p:nvSpPr>
          <p:cNvPr id="6" name="Rectangle 10"/>
          <p:cNvSpPr/>
          <p:nvPr/>
        </p:nvSpPr>
        <p:spPr>
          <a:xfrm>
            <a:off x="4079630" y="754501"/>
            <a:ext cx="1008112" cy="3140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10"/>
          <p:cNvSpPr/>
          <p:nvPr/>
        </p:nvSpPr>
        <p:spPr>
          <a:xfrm>
            <a:off x="5949280" y="699542"/>
            <a:ext cx="720080" cy="3140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10"/>
          <p:cNvSpPr/>
          <p:nvPr/>
        </p:nvSpPr>
        <p:spPr>
          <a:xfrm>
            <a:off x="3768303" y="1644938"/>
            <a:ext cx="432048" cy="37852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7"/>
          <p:cNvSpPr txBox="1"/>
          <p:nvPr/>
        </p:nvSpPr>
        <p:spPr>
          <a:xfrm>
            <a:off x="2636912" y="3867894"/>
            <a:ext cx="2520280" cy="830997"/>
          </a:xfrm>
          <a:prstGeom prst="rect">
            <a:avLst/>
          </a:prstGeom>
          <a:noFill/>
        </p:spPr>
        <p:txBody>
          <a:bodyPr wrap="square" rtlCol="0">
            <a:spAutoFit/>
          </a:bodyPr>
          <a:lstStyle/>
          <a:p>
            <a:pPr algn="ctr"/>
            <a:r>
              <a:rPr lang="en-US" sz="2400" dirty="0" smtClean="0">
                <a:latin typeface="Helvetica"/>
              </a:rPr>
              <a:t>Ben-Chen </a:t>
            </a:r>
          </a:p>
          <a:p>
            <a:pPr algn="ctr"/>
            <a:r>
              <a:rPr lang="en-US" sz="2400" dirty="0" smtClean="0">
                <a:latin typeface="Helvetica"/>
              </a:rPr>
              <a:t>et al. [2009]</a:t>
            </a:r>
            <a:endParaRPr lang="en-US" sz="2400" dirty="0">
              <a:latin typeface="Helvetica"/>
            </a:endParaRPr>
          </a:p>
        </p:txBody>
      </p:sp>
      <p:sp>
        <p:nvSpPr>
          <p:cNvPr id="12" name="TextBox 7"/>
          <p:cNvSpPr txBox="1"/>
          <p:nvPr/>
        </p:nvSpPr>
        <p:spPr>
          <a:xfrm>
            <a:off x="4941168" y="3867894"/>
            <a:ext cx="1303186" cy="830997"/>
          </a:xfrm>
          <a:prstGeom prst="rect">
            <a:avLst/>
          </a:prstGeom>
          <a:noFill/>
        </p:spPr>
        <p:txBody>
          <a:bodyPr wrap="square" rtlCol="0">
            <a:spAutoFit/>
          </a:bodyPr>
          <a:lstStyle/>
          <a:p>
            <a:pPr algn="ctr"/>
            <a:r>
              <a:rPr lang="en-US" sz="2400" dirty="0" smtClean="0">
                <a:latin typeface="Helvetica"/>
              </a:rPr>
              <a:t>Our cage</a:t>
            </a:r>
            <a:endParaRPr lang="en-US" sz="2400" dirty="0">
              <a:latin typeface="Helvetica"/>
            </a:endParaRPr>
          </a:p>
        </p:txBody>
      </p:sp>
      <p:sp>
        <p:nvSpPr>
          <p:cNvPr id="13" name="TextBox 7"/>
          <p:cNvSpPr txBox="1"/>
          <p:nvPr/>
        </p:nvSpPr>
        <p:spPr>
          <a:xfrm>
            <a:off x="2760191" y="1894061"/>
            <a:ext cx="1303186" cy="461665"/>
          </a:xfrm>
          <a:prstGeom prst="rect">
            <a:avLst/>
          </a:prstGeom>
          <a:noFill/>
        </p:spPr>
        <p:txBody>
          <a:bodyPr wrap="square" rtlCol="0">
            <a:spAutoFit/>
          </a:bodyPr>
          <a:lstStyle/>
          <a:p>
            <a:pPr algn="ctr"/>
            <a:r>
              <a:rPr lang="en-US" sz="2400" dirty="0" smtClean="0">
                <a:latin typeface="Helvetica"/>
              </a:rPr>
              <a:t>Original</a:t>
            </a:r>
            <a:endParaRPr lang="en-US" sz="2400" dirty="0">
              <a:latin typeface="Helvetica"/>
            </a:endParaRPr>
          </a:p>
        </p:txBody>
      </p:sp>
      <p:pic>
        <p:nvPicPr>
          <p:cNvPr id="10" name="Imagem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36912" y="995187"/>
            <a:ext cx="1419423" cy="1009791"/>
          </a:xfrm>
          <a:prstGeom prst="rect">
            <a:avLst/>
          </a:prstGeom>
        </p:spPr>
      </p:pic>
      <p:sp>
        <p:nvSpPr>
          <p:cNvPr id="15" name="Rectangle 10"/>
          <p:cNvSpPr/>
          <p:nvPr/>
        </p:nvSpPr>
        <p:spPr>
          <a:xfrm>
            <a:off x="3768303" y="1801598"/>
            <a:ext cx="295074" cy="20338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0"/>
          <p:cNvSpPr/>
          <p:nvPr/>
        </p:nvSpPr>
        <p:spPr>
          <a:xfrm>
            <a:off x="4797152" y="2522892"/>
            <a:ext cx="295074" cy="20338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0"/>
          <p:cNvSpPr/>
          <p:nvPr/>
        </p:nvSpPr>
        <p:spPr>
          <a:xfrm>
            <a:off x="4509120" y="2753048"/>
            <a:ext cx="295074" cy="1041211"/>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0"/>
          <p:cNvSpPr/>
          <p:nvPr/>
        </p:nvSpPr>
        <p:spPr>
          <a:xfrm>
            <a:off x="2878132" y="2423971"/>
            <a:ext cx="132903" cy="435811"/>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10"/>
          <p:cNvSpPr/>
          <p:nvPr/>
        </p:nvSpPr>
        <p:spPr>
          <a:xfrm>
            <a:off x="2996953" y="2342933"/>
            <a:ext cx="223066" cy="376596"/>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Imagem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8477" y="1241863"/>
            <a:ext cx="5312851" cy="2742233"/>
          </a:xfrm>
          <a:prstGeom prst="rect">
            <a:avLst/>
          </a:prstGeom>
        </p:spPr>
      </p:pic>
      <p:sp>
        <p:nvSpPr>
          <p:cNvPr id="23" name="TextBox 7"/>
          <p:cNvSpPr txBox="1"/>
          <p:nvPr/>
        </p:nvSpPr>
        <p:spPr>
          <a:xfrm>
            <a:off x="231528" y="3684969"/>
            <a:ext cx="2218482" cy="830997"/>
          </a:xfrm>
          <a:prstGeom prst="rect">
            <a:avLst/>
          </a:prstGeom>
          <a:noFill/>
          <a:ln>
            <a:solidFill>
              <a:schemeClr val="bg1">
                <a:lumMod val="65000"/>
              </a:schemeClr>
            </a:solidFill>
          </a:ln>
        </p:spPr>
        <p:txBody>
          <a:bodyPr wrap="square" rtlCol="0">
            <a:spAutoFit/>
          </a:bodyPr>
          <a:lstStyle/>
          <a:p>
            <a:r>
              <a:rPr lang="en-US" sz="1600" dirty="0" smtClean="0">
                <a:solidFill>
                  <a:schemeClr val="bg1">
                    <a:lumMod val="50000"/>
                  </a:schemeClr>
                </a:solidFill>
                <a:latin typeface="Helvetica"/>
              </a:rPr>
              <a:t>[</a:t>
            </a:r>
            <a:r>
              <a:rPr lang="en-US" sz="1600" dirty="0">
                <a:solidFill>
                  <a:schemeClr val="bg1">
                    <a:lumMod val="50000"/>
                  </a:schemeClr>
                </a:solidFill>
                <a:latin typeface="Helvetica"/>
              </a:rPr>
              <a:t>Shen et al. 2004]</a:t>
            </a:r>
          </a:p>
          <a:p>
            <a:r>
              <a:rPr lang="en-US" sz="1600" dirty="0" smtClean="0">
                <a:solidFill>
                  <a:schemeClr val="bg1">
                    <a:lumMod val="50000"/>
                  </a:schemeClr>
                </a:solidFill>
                <a:latin typeface="Helvetica"/>
              </a:rPr>
              <a:t>[Ben-</a:t>
            </a:r>
            <a:r>
              <a:rPr lang="en-US" sz="1600" dirty="0" err="1" smtClean="0">
                <a:solidFill>
                  <a:schemeClr val="bg1">
                    <a:lumMod val="50000"/>
                  </a:schemeClr>
                </a:solidFill>
                <a:latin typeface="Helvetica"/>
              </a:rPr>
              <a:t>chen</a:t>
            </a:r>
            <a:r>
              <a:rPr lang="en-US" sz="1600" dirty="0" smtClean="0">
                <a:solidFill>
                  <a:schemeClr val="bg1">
                    <a:lumMod val="50000"/>
                  </a:schemeClr>
                </a:solidFill>
                <a:latin typeface="Helvetica"/>
              </a:rPr>
              <a:t> et al. 2009] [Xu et al. 2014]</a:t>
            </a:r>
            <a:endParaRPr lang="en-US" sz="1600" dirty="0">
              <a:solidFill>
                <a:schemeClr val="bg1">
                  <a:lumMod val="50000"/>
                </a:schemeClr>
              </a:solidFill>
              <a:latin typeface="Helvetica"/>
            </a:endParaRPr>
          </a:p>
        </p:txBody>
      </p:sp>
      <p:sp>
        <p:nvSpPr>
          <p:cNvPr id="24" name="CaixaDeTexto 23"/>
          <p:cNvSpPr txBox="1"/>
          <p:nvPr/>
        </p:nvSpPr>
        <p:spPr>
          <a:xfrm>
            <a:off x="208377" y="3324929"/>
            <a:ext cx="2014877" cy="338554"/>
          </a:xfrm>
          <a:prstGeom prst="rect">
            <a:avLst/>
          </a:prstGeom>
          <a:noFill/>
        </p:spPr>
        <p:txBody>
          <a:bodyPr wrap="square" rtlCol="0">
            <a:spAutoFit/>
          </a:bodyPr>
          <a:lstStyle/>
          <a:p>
            <a:r>
              <a:rPr lang="pt-BR" sz="1600" dirty="0" err="1" smtClean="0">
                <a:solidFill>
                  <a:schemeClr val="bg1">
                    <a:lumMod val="50000"/>
                  </a:schemeClr>
                </a:solidFill>
                <a:latin typeface="Helvetica" panose="020B0604020202020204" pitchFamily="34" charset="0"/>
                <a:cs typeface="Helvetica" panose="020B0604020202020204" pitchFamily="34" charset="0"/>
              </a:rPr>
              <a:t>Related</a:t>
            </a:r>
            <a:r>
              <a:rPr lang="pt-BR" sz="1600" dirty="0" smtClean="0">
                <a:solidFill>
                  <a:schemeClr val="bg1">
                    <a:lumMod val="50000"/>
                  </a:schemeClr>
                </a:solidFill>
                <a:latin typeface="Helvetica" panose="020B0604020202020204" pitchFamily="34" charset="0"/>
                <a:cs typeface="Helvetica" panose="020B0604020202020204" pitchFamily="34" charset="0"/>
              </a:rPr>
              <a:t> </a:t>
            </a:r>
            <a:r>
              <a:rPr lang="pt-BR" sz="1600" dirty="0" err="1" smtClean="0">
                <a:solidFill>
                  <a:schemeClr val="bg1">
                    <a:lumMod val="50000"/>
                  </a:schemeClr>
                </a:solidFill>
                <a:latin typeface="Helvetica" panose="020B0604020202020204" pitchFamily="34" charset="0"/>
                <a:cs typeface="Helvetica" panose="020B0604020202020204" pitchFamily="34" charset="0"/>
              </a:rPr>
              <a:t>work</a:t>
            </a:r>
            <a:endParaRPr lang="pt-BR" sz="1600" dirty="0">
              <a:solidFill>
                <a:schemeClr val="bg1">
                  <a:lumMod val="50000"/>
                </a:schemeClr>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934246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Alternative solutions</a:t>
            </a:r>
            <a:endParaRPr lang="de-DE" sz="3600" dirty="0">
              <a:latin typeface="Helvetica"/>
              <a:ea typeface="+mj-ea"/>
              <a:cs typeface="+mj-cs"/>
            </a:endParaRPr>
          </a:p>
        </p:txBody>
      </p:sp>
      <p:sp>
        <p:nvSpPr>
          <p:cNvPr id="5" name="Subtitle 2"/>
          <p:cNvSpPr txBox="1">
            <a:spLocks/>
          </p:cNvSpPr>
          <p:nvPr/>
        </p:nvSpPr>
        <p:spPr>
          <a:xfrm>
            <a:off x="116632" y="1070461"/>
            <a:ext cx="3464768" cy="3877553"/>
          </a:xfrm>
          <a:prstGeom prst="rect">
            <a:avLst/>
          </a:prstGeom>
        </p:spPr>
        <p:txBody>
          <a:bodyPr vert="horz" lIns="91440" tIns="45720" rIns="91440" bIns="45720" rtlCol="0">
            <a:normAutofit/>
          </a:bodyPr>
          <a:lstStyle/>
          <a:p>
            <a:pPr marL="514350" indent="-514350">
              <a:spcBef>
                <a:spcPct val="20000"/>
              </a:spcBef>
              <a:buFont typeface="Arial"/>
              <a:buAutoNum type="romanLcParenBoth"/>
              <a:defRPr/>
            </a:pPr>
            <a:r>
              <a:rPr lang="en-US" sz="2400" dirty="0" smtClean="0">
                <a:solidFill>
                  <a:schemeClr val="bg1">
                    <a:lumMod val="85000"/>
                  </a:schemeClr>
                </a:solidFill>
                <a:latin typeface="Helvetica"/>
              </a:rPr>
              <a:t>Expansion</a:t>
            </a:r>
            <a:br>
              <a:rPr lang="en-US" sz="2400" dirty="0" smtClean="0">
                <a:solidFill>
                  <a:schemeClr val="bg1">
                    <a:lumMod val="85000"/>
                  </a:schemeClr>
                </a:solidFill>
                <a:latin typeface="Helvetica"/>
              </a:rPr>
            </a:br>
            <a:endParaRPr lang="en-US" sz="2400" dirty="0">
              <a:solidFill>
                <a:schemeClr val="bg1">
                  <a:lumMod val="85000"/>
                </a:schemeClr>
              </a:solidFill>
              <a:latin typeface="Helvetica"/>
            </a:endParaRPr>
          </a:p>
          <a:p>
            <a:pPr marL="514350" indent="-514350">
              <a:spcBef>
                <a:spcPct val="20000"/>
              </a:spcBef>
              <a:defRPr/>
            </a:pPr>
            <a:r>
              <a:rPr lang="en-US" sz="2400" dirty="0">
                <a:solidFill>
                  <a:schemeClr val="bg1">
                    <a:lumMod val="85000"/>
                  </a:schemeClr>
                </a:solidFill>
                <a:latin typeface="Helvetica"/>
              </a:rPr>
              <a:t>(ii) </a:t>
            </a:r>
            <a:r>
              <a:rPr lang="en-US" sz="2400" dirty="0" err="1" smtClean="0">
                <a:solidFill>
                  <a:schemeClr val="bg1">
                    <a:lumMod val="85000"/>
                  </a:schemeClr>
                </a:solidFill>
                <a:latin typeface="Helvetica"/>
              </a:rPr>
              <a:t>Voxelization</a:t>
            </a:r>
            <a:r>
              <a:rPr lang="en-US" sz="2400" dirty="0" smtClean="0">
                <a:solidFill>
                  <a:schemeClr val="bg1">
                    <a:lumMod val="85000"/>
                  </a:schemeClr>
                </a:solidFill>
                <a:latin typeface="Helvetica"/>
              </a:rPr>
              <a:t/>
            </a:r>
            <a:br>
              <a:rPr lang="en-US" sz="2400" dirty="0" smtClean="0">
                <a:solidFill>
                  <a:schemeClr val="bg1">
                    <a:lumMod val="85000"/>
                  </a:schemeClr>
                </a:solidFill>
                <a:latin typeface="Helvetica"/>
              </a:rPr>
            </a:br>
            <a:endParaRPr lang="en-US" sz="2400" dirty="0">
              <a:solidFill>
                <a:schemeClr val="bg1">
                  <a:lumMod val="85000"/>
                </a:schemeClr>
              </a:solidFill>
              <a:latin typeface="Helvetica"/>
            </a:endParaRPr>
          </a:p>
          <a:p>
            <a:pPr marL="514350" indent="-514350">
              <a:spcBef>
                <a:spcPct val="20000"/>
              </a:spcBef>
              <a:defRPr/>
            </a:pPr>
            <a:r>
              <a:rPr lang="en-US" sz="2400" dirty="0">
                <a:solidFill>
                  <a:schemeClr val="bg1">
                    <a:lumMod val="85000"/>
                  </a:schemeClr>
                </a:solidFill>
                <a:latin typeface="Helvetica"/>
              </a:rPr>
              <a:t>(iii</a:t>
            </a:r>
            <a:r>
              <a:rPr lang="en-US" sz="2400" dirty="0" smtClean="0">
                <a:solidFill>
                  <a:schemeClr val="bg1">
                    <a:lumMod val="85000"/>
                  </a:schemeClr>
                </a:solidFill>
                <a:latin typeface="Helvetica"/>
              </a:rPr>
              <a:t>) </a:t>
            </a:r>
            <a:r>
              <a:rPr lang="en-US" sz="2400" dirty="0">
                <a:solidFill>
                  <a:schemeClr val="bg1">
                    <a:lumMod val="85000"/>
                  </a:schemeClr>
                </a:solidFill>
                <a:latin typeface="Helvetica"/>
              </a:rPr>
              <a:t>Offset </a:t>
            </a:r>
            <a:r>
              <a:rPr lang="en-US" sz="2400" dirty="0" smtClean="0">
                <a:solidFill>
                  <a:schemeClr val="bg1">
                    <a:lumMod val="85000"/>
                  </a:schemeClr>
                </a:solidFill>
                <a:latin typeface="Helvetica"/>
              </a:rPr>
              <a:t>surfaces</a:t>
            </a:r>
          </a:p>
          <a:p>
            <a:pPr marL="514350" indent="-514350">
              <a:spcBef>
                <a:spcPct val="20000"/>
              </a:spcBef>
              <a:defRPr/>
            </a:pPr>
            <a:endParaRPr lang="en-US" sz="2400" dirty="0">
              <a:latin typeface="Helvetica"/>
            </a:endParaRPr>
          </a:p>
          <a:p>
            <a:pPr marL="514350" indent="-514350">
              <a:spcBef>
                <a:spcPct val="20000"/>
              </a:spcBef>
              <a:defRPr/>
            </a:pPr>
            <a:r>
              <a:rPr lang="en-US" sz="2400" dirty="0" smtClean="0">
                <a:latin typeface="Helvetica"/>
              </a:rPr>
              <a:t>(iv) Progressive decimations</a:t>
            </a:r>
            <a:endParaRPr lang="en-US" sz="2400" dirty="0">
              <a:latin typeface="Helvetica"/>
            </a:endParaRPr>
          </a:p>
          <a:p>
            <a:pPr marL="514350" indent="-514350">
              <a:spcBef>
                <a:spcPct val="20000"/>
              </a:spcBef>
              <a:defRPr/>
            </a:pPr>
            <a:endParaRPr lang="en-US" sz="2400" dirty="0">
              <a:latin typeface="Helvetica"/>
            </a:endParaRPr>
          </a:p>
        </p:txBody>
      </p:sp>
      <p:sp>
        <p:nvSpPr>
          <p:cNvPr id="6" name="Rectangle 10"/>
          <p:cNvSpPr/>
          <p:nvPr/>
        </p:nvSpPr>
        <p:spPr>
          <a:xfrm>
            <a:off x="4079630" y="754501"/>
            <a:ext cx="1008112" cy="3140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10"/>
          <p:cNvSpPr/>
          <p:nvPr/>
        </p:nvSpPr>
        <p:spPr>
          <a:xfrm>
            <a:off x="5949280" y="699542"/>
            <a:ext cx="720080" cy="3140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10"/>
          <p:cNvSpPr/>
          <p:nvPr/>
        </p:nvSpPr>
        <p:spPr>
          <a:xfrm>
            <a:off x="3768303" y="1644938"/>
            <a:ext cx="432048" cy="37852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7"/>
          <p:cNvSpPr txBox="1"/>
          <p:nvPr/>
        </p:nvSpPr>
        <p:spPr>
          <a:xfrm>
            <a:off x="2760191" y="1894061"/>
            <a:ext cx="1303186" cy="461665"/>
          </a:xfrm>
          <a:prstGeom prst="rect">
            <a:avLst/>
          </a:prstGeom>
          <a:noFill/>
        </p:spPr>
        <p:txBody>
          <a:bodyPr wrap="square" rtlCol="0">
            <a:spAutoFit/>
          </a:bodyPr>
          <a:lstStyle/>
          <a:p>
            <a:pPr algn="ctr"/>
            <a:r>
              <a:rPr lang="en-US" sz="2400" dirty="0" smtClean="0">
                <a:latin typeface="Helvetica"/>
              </a:rPr>
              <a:t>Original</a:t>
            </a:r>
            <a:endParaRPr lang="en-US" sz="2400" dirty="0">
              <a:latin typeface="Helvetica"/>
            </a:endParaRPr>
          </a:p>
        </p:txBody>
      </p:sp>
      <p:pic>
        <p:nvPicPr>
          <p:cNvPr id="10" name="Imagem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36912" y="995187"/>
            <a:ext cx="1419423" cy="1009791"/>
          </a:xfrm>
          <a:prstGeom prst="rect">
            <a:avLst/>
          </a:prstGeom>
        </p:spPr>
      </p:pic>
      <p:sp>
        <p:nvSpPr>
          <p:cNvPr id="15" name="Rectangle 10"/>
          <p:cNvSpPr/>
          <p:nvPr/>
        </p:nvSpPr>
        <p:spPr>
          <a:xfrm>
            <a:off x="3768303" y="1801598"/>
            <a:ext cx="295074" cy="20338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0"/>
          <p:cNvSpPr/>
          <p:nvPr/>
        </p:nvSpPr>
        <p:spPr>
          <a:xfrm>
            <a:off x="2878132" y="2423971"/>
            <a:ext cx="132903" cy="435811"/>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10"/>
          <p:cNvSpPr/>
          <p:nvPr/>
        </p:nvSpPr>
        <p:spPr>
          <a:xfrm>
            <a:off x="2996953" y="2342933"/>
            <a:ext cx="223066" cy="376596"/>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200" y="1242000"/>
            <a:ext cx="5314724" cy="2743200"/>
          </a:xfrm>
          <a:prstGeom prst="rect">
            <a:avLst/>
          </a:prstGeom>
        </p:spPr>
      </p:pic>
      <p:sp>
        <p:nvSpPr>
          <p:cNvPr id="24" name="TextBox 7"/>
          <p:cNvSpPr txBox="1"/>
          <p:nvPr/>
        </p:nvSpPr>
        <p:spPr>
          <a:xfrm>
            <a:off x="2636912" y="3867894"/>
            <a:ext cx="2520280" cy="830997"/>
          </a:xfrm>
          <a:prstGeom prst="rect">
            <a:avLst/>
          </a:prstGeom>
          <a:noFill/>
        </p:spPr>
        <p:txBody>
          <a:bodyPr wrap="square" rtlCol="0">
            <a:spAutoFit/>
          </a:bodyPr>
          <a:lstStyle/>
          <a:p>
            <a:pPr algn="ctr"/>
            <a:r>
              <a:rPr lang="en-US" sz="2400" dirty="0" smtClean="0">
                <a:latin typeface="Helvetica"/>
              </a:rPr>
              <a:t>[Sander et al. 2000]</a:t>
            </a:r>
            <a:endParaRPr lang="en-US" sz="2400" dirty="0">
              <a:latin typeface="Helvetica"/>
            </a:endParaRPr>
          </a:p>
        </p:txBody>
      </p:sp>
      <p:sp>
        <p:nvSpPr>
          <p:cNvPr id="25" name="TextBox 7"/>
          <p:cNvSpPr txBox="1"/>
          <p:nvPr/>
        </p:nvSpPr>
        <p:spPr>
          <a:xfrm>
            <a:off x="4941168" y="3867894"/>
            <a:ext cx="1303186" cy="830997"/>
          </a:xfrm>
          <a:prstGeom prst="rect">
            <a:avLst/>
          </a:prstGeom>
          <a:noFill/>
        </p:spPr>
        <p:txBody>
          <a:bodyPr wrap="square" rtlCol="0">
            <a:spAutoFit/>
          </a:bodyPr>
          <a:lstStyle/>
          <a:p>
            <a:pPr algn="ctr"/>
            <a:r>
              <a:rPr lang="en-US" sz="2400" dirty="0" smtClean="0">
                <a:latin typeface="Helvetica"/>
              </a:rPr>
              <a:t>Our cage</a:t>
            </a:r>
            <a:endParaRPr lang="en-US" sz="2400" dirty="0">
              <a:latin typeface="Helvetica"/>
            </a:endParaRPr>
          </a:p>
        </p:txBody>
      </p:sp>
    </p:spTree>
    <p:extLst>
      <p:ext uri="{BB962C8B-B14F-4D97-AF65-F5344CB8AC3E}">
        <p14:creationId xmlns:p14="http://schemas.microsoft.com/office/powerpoint/2010/main" val="3345701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Nesting problem</a:t>
            </a:r>
            <a:endParaRPr lang="de-DE" sz="3600" dirty="0">
              <a:latin typeface="Helvetica"/>
              <a:ea typeface="+mj-ea"/>
              <a:cs typeface="+mj-cs"/>
            </a:endParaRPr>
          </a:p>
        </p:txBody>
      </p:sp>
      <p:sp>
        <p:nvSpPr>
          <p:cNvPr id="10" name="Subtitle 2"/>
          <p:cNvSpPr txBox="1">
            <a:spLocks/>
          </p:cNvSpPr>
          <p:nvPr/>
        </p:nvSpPr>
        <p:spPr>
          <a:xfrm>
            <a:off x="188640" y="1080864"/>
            <a:ext cx="6480720" cy="3867150"/>
          </a:xfrm>
          <a:prstGeom prst="rect">
            <a:avLst/>
          </a:prstGeom>
        </p:spPr>
        <p:txBody>
          <a:bodyPr vert="horz" lIns="91440" tIns="45720" rIns="91440" bIns="45720" rtlCol="0">
            <a:normAutofit/>
          </a:bodyPr>
          <a:lstStyle/>
          <a:p>
            <a:pPr>
              <a:spcBef>
                <a:spcPct val="20000"/>
              </a:spcBef>
              <a:defRPr/>
            </a:pPr>
            <a:endParaRPr lang="en-US" sz="2400" dirty="0">
              <a:latin typeface="Helvetica"/>
            </a:endParaRPr>
          </a:p>
        </p:txBody>
      </p:sp>
      <p:pic>
        <p:nvPicPr>
          <p:cNvPr id="15" name="Imagem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704" y="1207555"/>
            <a:ext cx="2431577" cy="2164276"/>
          </a:xfrm>
          <a:prstGeom prst="rect">
            <a:avLst/>
          </a:prstGeom>
        </p:spPr>
      </p:pic>
      <p:pic>
        <p:nvPicPr>
          <p:cNvPr id="16" name="Imagem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6743" y="1203598"/>
            <a:ext cx="2592288" cy="2147642"/>
          </a:xfrm>
          <a:prstGeom prst="rect">
            <a:avLst/>
          </a:prstGeom>
        </p:spPr>
      </p:pic>
      <p:sp>
        <p:nvSpPr>
          <p:cNvPr id="18" name="Subtitle 2"/>
          <p:cNvSpPr txBox="1">
            <a:spLocks/>
          </p:cNvSpPr>
          <p:nvPr/>
        </p:nvSpPr>
        <p:spPr>
          <a:xfrm>
            <a:off x="1398471" y="3356987"/>
            <a:ext cx="1152128"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Nested</a:t>
            </a:r>
            <a:endParaRPr lang="en-US" sz="2400" dirty="0">
              <a:latin typeface="Helvetica"/>
            </a:endParaRPr>
          </a:p>
        </p:txBody>
      </p:sp>
      <p:sp>
        <p:nvSpPr>
          <p:cNvPr id="19" name="Subtitle 2"/>
          <p:cNvSpPr txBox="1">
            <a:spLocks/>
          </p:cNvSpPr>
          <p:nvPr/>
        </p:nvSpPr>
        <p:spPr>
          <a:xfrm>
            <a:off x="4241507" y="3307690"/>
            <a:ext cx="1765476"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Non-nested</a:t>
            </a:r>
            <a:endParaRPr lang="en-US" sz="2400" dirty="0">
              <a:latin typeface="Helvetica"/>
            </a:endParaRPr>
          </a:p>
        </p:txBody>
      </p:sp>
      <p:sp>
        <p:nvSpPr>
          <p:cNvPr id="20" name="Rectangle 4"/>
          <p:cNvSpPr/>
          <p:nvPr/>
        </p:nvSpPr>
        <p:spPr>
          <a:xfrm>
            <a:off x="3415359" y="1080864"/>
            <a:ext cx="3254001" cy="350711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77107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Nesting problem</a:t>
            </a:r>
            <a:endParaRPr lang="de-DE" sz="3600" dirty="0">
              <a:latin typeface="Helvetica"/>
              <a:ea typeface="+mj-ea"/>
              <a:cs typeface="+mj-cs"/>
            </a:endParaRPr>
          </a:p>
        </p:txBody>
      </p:sp>
      <p:sp>
        <p:nvSpPr>
          <p:cNvPr id="6" name="Rectangle 4"/>
          <p:cNvSpPr/>
          <p:nvPr/>
        </p:nvSpPr>
        <p:spPr>
          <a:xfrm>
            <a:off x="188640" y="3219822"/>
            <a:ext cx="1462236" cy="2207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a:off x="2780928" y="3219822"/>
            <a:ext cx="1584176" cy="30335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4"/>
          <p:cNvSpPr/>
          <p:nvPr/>
        </p:nvSpPr>
        <p:spPr>
          <a:xfrm>
            <a:off x="4547477" y="3216825"/>
            <a:ext cx="1462236" cy="267487"/>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ubtitle 2"/>
          <p:cNvSpPr txBox="1">
            <a:spLocks/>
          </p:cNvSpPr>
          <p:nvPr/>
        </p:nvSpPr>
        <p:spPr>
          <a:xfrm>
            <a:off x="188640" y="1080864"/>
            <a:ext cx="6480720" cy="3867150"/>
          </a:xfrm>
          <a:prstGeom prst="rect">
            <a:avLst/>
          </a:prstGeom>
        </p:spPr>
        <p:txBody>
          <a:bodyPr vert="horz" lIns="91440" tIns="45720" rIns="91440" bIns="45720" rtlCol="0">
            <a:normAutofit/>
          </a:bodyPr>
          <a:lstStyle/>
          <a:p>
            <a:pPr>
              <a:spcBef>
                <a:spcPct val="20000"/>
              </a:spcBef>
              <a:defRPr/>
            </a:pPr>
            <a:endParaRPr lang="en-US" sz="2400" dirty="0">
              <a:latin typeface="Helvetica"/>
            </a:endParaRP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704" y="1207555"/>
            <a:ext cx="2431577" cy="2164276"/>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6743" y="1203598"/>
            <a:ext cx="2592288" cy="2147642"/>
          </a:xfrm>
          <a:prstGeom prst="rect">
            <a:avLst/>
          </a:prstGeom>
        </p:spPr>
      </p:pic>
      <p:sp>
        <p:nvSpPr>
          <p:cNvPr id="12" name="Subtitle 2"/>
          <p:cNvSpPr txBox="1">
            <a:spLocks/>
          </p:cNvSpPr>
          <p:nvPr/>
        </p:nvSpPr>
        <p:spPr>
          <a:xfrm>
            <a:off x="1398471" y="3356987"/>
            <a:ext cx="1152128"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Nested</a:t>
            </a:r>
            <a:endParaRPr lang="en-US" sz="2400" dirty="0">
              <a:latin typeface="Helvetica"/>
            </a:endParaRPr>
          </a:p>
        </p:txBody>
      </p:sp>
      <p:sp>
        <p:nvSpPr>
          <p:cNvPr id="13" name="Subtitle 2"/>
          <p:cNvSpPr txBox="1">
            <a:spLocks/>
          </p:cNvSpPr>
          <p:nvPr/>
        </p:nvSpPr>
        <p:spPr>
          <a:xfrm>
            <a:off x="4241507" y="3307690"/>
            <a:ext cx="1765476"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Non-nested</a:t>
            </a:r>
            <a:endParaRPr lang="en-US" sz="2400" dirty="0">
              <a:latin typeface="Helvetica"/>
            </a:endParaRPr>
          </a:p>
        </p:txBody>
      </p:sp>
    </p:spTree>
    <p:extLst>
      <p:ext uri="{BB962C8B-B14F-4D97-AF65-F5344CB8AC3E}">
        <p14:creationId xmlns:p14="http://schemas.microsoft.com/office/powerpoint/2010/main" val="2811387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Nesting problem</a:t>
            </a:r>
            <a:endParaRPr lang="de-DE" sz="3600" dirty="0">
              <a:latin typeface="Helvetica"/>
              <a:ea typeface="+mj-ea"/>
              <a:cs typeface="+mj-cs"/>
            </a:endParaRPr>
          </a:p>
        </p:txBody>
      </p:sp>
      <p:sp>
        <p:nvSpPr>
          <p:cNvPr id="6" name="Rectangle 4"/>
          <p:cNvSpPr/>
          <p:nvPr/>
        </p:nvSpPr>
        <p:spPr>
          <a:xfrm>
            <a:off x="188640" y="3219822"/>
            <a:ext cx="1462236" cy="2207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a:off x="2780928" y="3219822"/>
            <a:ext cx="1584176" cy="30335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4"/>
          <p:cNvSpPr/>
          <p:nvPr/>
        </p:nvSpPr>
        <p:spPr>
          <a:xfrm>
            <a:off x="4547477" y="3216825"/>
            <a:ext cx="1462236" cy="267487"/>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ubtitle 2"/>
          <p:cNvSpPr txBox="1">
            <a:spLocks/>
          </p:cNvSpPr>
          <p:nvPr/>
        </p:nvSpPr>
        <p:spPr>
          <a:xfrm>
            <a:off x="188640" y="1080864"/>
            <a:ext cx="6480720" cy="3867150"/>
          </a:xfrm>
          <a:prstGeom prst="rect">
            <a:avLst/>
          </a:prstGeom>
        </p:spPr>
        <p:txBody>
          <a:bodyPr vert="horz" lIns="91440" tIns="45720" rIns="91440" bIns="45720" rtlCol="0">
            <a:normAutofit/>
          </a:bodyPr>
          <a:lstStyle/>
          <a:p>
            <a:pPr>
              <a:spcBef>
                <a:spcPct val="20000"/>
              </a:spcBef>
              <a:defRPr/>
            </a:pPr>
            <a:endParaRPr lang="en-US" sz="2400" dirty="0">
              <a:latin typeface="Helvetica"/>
            </a:endParaRP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704" y="1207555"/>
            <a:ext cx="2431577" cy="2164276"/>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6743" y="1203598"/>
            <a:ext cx="2592288" cy="2147642"/>
          </a:xfrm>
          <a:prstGeom prst="rect">
            <a:avLst/>
          </a:prstGeom>
        </p:spPr>
      </p:pic>
      <p:sp>
        <p:nvSpPr>
          <p:cNvPr id="12" name="Subtitle 2"/>
          <p:cNvSpPr txBox="1">
            <a:spLocks/>
          </p:cNvSpPr>
          <p:nvPr/>
        </p:nvSpPr>
        <p:spPr>
          <a:xfrm>
            <a:off x="1398471" y="3356987"/>
            <a:ext cx="1152128"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Nested</a:t>
            </a:r>
            <a:endParaRPr lang="en-US" sz="2400" dirty="0">
              <a:latin typeface="Helvetica"/>
            </a:endParaRPr>
          </a:p>
        </p:txBody>
      </p:sp>
      <p:sp>
        <p:nvSpPr>
          <p:cNvPr id="13" name="Subtitle 2"/>
          <p:cNvSpPr txBox="1">
            <a:spLocks/>
          </p:cNvSpPr>
          <p:nvPr/>
        </p:nvSpPr>
        <p:spPr>
          <a:xfrm>
            <a:off x="4241507" y="3307690"/>
            <a:ext cx="1765476"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Non-nested</a:t>
            </a:r>
            <a:endParaRPr lang="en-US" sz="2400" dirty="0">
              <a:latin typeface="Helvetica"/>
            </a:endParaRPr>
          </a:p>
        </p:txBody>
      </p:sp>
      <p:sp>
        <p:nvSpPr>
          <p:cNvPr id="11" name="Rectangle 7"/>
          <p:cNvSpPr/>
          <p:nvPr/>
        </p:nvSpPr>
        <p:spPr>
          <a:xfrm>
            <a:off x="4581128" y="1419622"/>
            <a:ext cx="533400" cy="539427"/>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7"/>
          <p:cNvSpPr/>
          <p:nvPr/>
        </p:nvSpPr>
        <p:spPr>
          <a:xfrm>
            <a:off x="4335760" y="2139702"/>
            <a:ext cx="533400" cy="539427"/>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15710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Nesting problem</a:t>
            </a:r>
            <a:endParaRPr lang="de-DE" sz="3600" dirty="0">
              <a:latin typeface="Helvetica"/>
              <a:ea typeface="+mj-ea"/>
              <a:cs typeface="+mj-cs"/>
            </a:endParaRPr>
          </a:p>
        </p:txBody>
      </p:sp>
      <p:sp>
        <p:nvSpPr>
          <p:cNvPr id="6" name="Rectangle 4"/>
          <p:cNvSpPr/>
          <p:nvPr/>
        </p:nvSpPr>
        <p:spPr>
          <a:xfrm>
            <a:off x="188640" y="3219822"/>
            <a:ext cx="1462236" cy="2207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a:off x="2780928" y="3219822"/>
            <a:ext cx="1584176" cy="30335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4"/>
          <p:cNvSpPr/>
          <p:nvPr/>
        </p:nvSpPr>
        <p:spPr>
          <a:xfrm>
            <a:off x="4547477" y="3216825"/>
            <a:ext cx="1462236" cy="267487"/>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ubtitle 2"/>
          <p:cNvSpPr txBox="1">
            <a:spLocks/>
          </p:cNvSpPr>
          <p:nvPr/>
        </p:nvSpPr>
        <p:spPr>
          <a:xfrm>
            <a:off x="188640" y="1080864"/>
            <a:ext cx="6480720" cy="3867150"/>
          </a:xfrm>
          <a:prstGeom prst="rect">
            <a:avLst/>
          </a:prstGeom>
        </p:spPr>
        <p:txBody>
          <a:bodyPr vert="horz" lIns="91440" tIns="45720" rIns="91440" bIns="45720" rtlCol="0">
            <a:normAutofit/>
          </a:bodyPr>
          <a:lstStyle/>
          <a:p>
            <a:pPr>
              <a:spcBef>
                <a:spcPct val="20000"/>
              </a:spcBef>
              <a:defRPr/>
            </a:pPr>
            <a:endParaRPr lang="en-US" sz="2400" dirty="0">
              <a:latin typeface="Helvetica"/>
            </a:endParaRP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704" y="1207555"/>
            <a:ext cx="2431577" cy="2164276"/>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6743" y="1203598"/>
            <a:ext cx="2592288" cy="2147642"/>
          </a:xfrm>
          <a:prstGeom prst="rect">
            <a:avLst/>
          </a:prstGeom>
        </p:spPr>
      </p:pic>
      <p:sp>
        <p:nvSpPr>
          <p:cNvPr id="12" name="Subtitle 2"/>
          <p:cNvSpPr txBox="1">
            <a:spLocks/>
          </p:cNvSpPr>
          <p:nvPr/>
        </p:nvSpPr>
        <p:spPr>
          <a:xfrm>
            <a:off x="1398471" y="3356987"/>
            <a:ext cx="1152128"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Nested</a:t>
            </a:r>
            <a:endParaRPr lang="en-US" sz="2400" dirty="0">
              <a:latin typeface="Helvetica"/>
            </a:endParaRPr>
          </a:p>
        </p:txBody>
      </p:sp>
      <p:sp>
        <p:nvSpPr>
          <p:cNvPr id="13" name="Subtitle 2"/>
          <p:cNvSpPr txBox="1">
            <a:spLocks/>
          </p:cNvSpPr>
          <p:nvPr/>
        </p:nvSpPr>
        <p:spPr>
          <a:xfrm>
            <a:off x="4241507" y="3307690"/>
            <a:ext cx="1765476"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Non-nested</a:t>
            </a:r>
            <a:endParaRPr lang="en-US" sz="2400" dirty="0">
              <a:latin typeface="Helvetica"/>
            </a:endParaRPr>
          </a:p>
        </p:txBody>
      </p:sp>
      <p:sp>
        <p:nvSpPr>
          <p:cNvPr id="11" name="Subtitle 2"/>
          <p:cNvSpPr txBox="1">
            <a:spLocks/>
          </p:cNvSpPr>
          <p:nvPr/>
        </p:nvSpPr>
        <p:spPr>
          <a:xfrm>
            <a:off x="341040" y="3739738"/>
            <a:ext cx="6480720" cy="1352292"/>
          </a:xfrm>
          <a:prstGeom prst="rect">
            <a:avLst/>
          </a:prstGeom>
        </p:spPr>
        <p:txBody>
          <a:bodyPr vert="horz" lIns="91440" tIns="45720" rIns="91440" bIns="45720" rtlCol="0">
            <a:normAutofit/>
          </a:bodyPr>
          <a:lstStyle/>
          <a:p>
            <a:pPr marL="514350" indent="-514350">
              <a:spcBef>
                <a:spcPct val="20000"/>
              </a:spcBef>
              <a:buAutoNum type="romanLcParenBoth"/>
              <a:defRPr/>
            </a:pPr>
            <a:r>
              <a:rPr lang="en-US" sz="2400" dirty="0" smtClean="0">
                <a:latin typeface="Helvetica"/>
              </a:rPr>
              <a:t>Fine mesh is inside coarse</a:t>
            </a:r>
          </a:p>
          <a:p>
            <a:pPr marL="514350" indent="-514350">
              <a:spcBef>
                <a:spcPct val="20000"/>
              </a:spcBef>
              <a:buAutoNum type="romanLcParenBoth"/>
              <a:defRPr/>
            </a:pPr>
            <a:r>
              <a:rPr lang="en-US" sz="2400" dirty="0" smtClean="0">
                <a:latin typeface="Helvetica"/>
              </a:rPr>
              <a:t>Coarse mesh has no extra handles</a:t>
            </a:r>
          </a:p>
          <a:p>
            <a:pPr marL="514350" indent="-514350">
              <a:spcBef>
                <a:spcPct val="20000"/>
              </a:spcBef>
              <a:buAutoNum type="romanLcParenBoth"/>
              <a:defRPr/>
            </a:pPr>
            <a:r>
              <a:rPr lang="en-US" sz="2400" dirty="0" smtClean="0">
                <a:latin typeface="Helvetica"/>
              </a:rPr>
              <a:t>Coarse mesh does not self-intersect</a:t>
            </a:r>
            <a:endParaRPr lang="en-US" sz="2400" dirty="0">
              <a:latin typeface="Helvetica"/>
            </a:endParaRPr>
          </a:p>
        </p:txBody>
      </p:sp>
    </p:spTree>
    <p:extLst>
      <p:ext uri="{BB962C8B-B14F-4D97-AF65-F5344CB8AC3E}">
        <p14:creationId xmlns:p14="http://schemas.microsoft.com/office/powerpoint/2010/main" val="1774490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Nesting problem</a:t>
            </a:r>
            <a:endParaRPr lang="de-DE" sz="3600" dirty="0">
              <a:latin typeface="Helvetica"/>
              <a:ea typeface="+mj-ea"/>
              <a:cs typeface="+mj-cs"/>
            </a:endParaRPr>
          </a:p>
        </p:txBody>
      </p:sp>
      <p:pic>
        <p:nvPicPr>
          <p:cNvPr id="5" name="Picture 4" descr="torus-counterexample.pd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24" y="2430731"/>
            <a:ext cx="6770748" cy="1692687"/>
          </a:xfrm>
          <a:prstGeom prst="rect">
            <a:avLst/>
          </a:prstGeom>
        </p:spPr>
      </p:pic>
      <p:sp>
        <p:nvSpPr>
          <p:cNvPr id="6" name="Rectangle 4"/>
          <p:cNvSpPr/>
          <p:nvPr/>
        </p:nvSpPr>
        <p:spPr>
          <a:xfrm>
            <a:off x="188640" y="2430731"/>
            <a:ext cx="1462236" cy="22079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a:off x="2780928" y="2430731"/>
            <a:ext cx="1584176" cy="30335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4"/>
          <p:cNvSpPr/>
          <p:nvPr/>
        </p:nvSpPr>
        <p:spPr>
          <a:xfrm>
            <a:off x="4547477" y="2427734"/>
            <a:ext cx="1462236" cy="267487"/>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ubtitle 2"/>
          <p:cNvSpPr txBox="1">
            <a:spLocks/>
          </p:cNvSpPr>
          <p:nvPr/>
        </p:nvSpPr>
        <p:spPr>
          <a:xfrm>
            <a:off x="188640" y="1080864"/>
            <a:ext cx="6480720" cy="3867150"/>
          </a:xfrm>
          <a:prstGeom prst="rect">
            <a:avLst/>
          </a:prstGeom>
        </p:spPr>
        <p:txBody>
          <a:bodyPr vert="horz" lIns="91440" tIns="45720" rIns="91440" bIns="45720" rtlCol="0">
            <a:normAutofit/>
          </a:bodyPr>
          <a:lstStyle/>
          <a:p>
            <a:pPr>
              <a:spcBef>
                <a:spcPct val="20000"/>
              </a:spcBef>
              <a:defRPr/>
            </a:pPr>
            <a:endParaRPr lang="en-US" sz="2400" dirty="0">
              <a:latin typeface="Helvetica"/>
            </a:endParaRPr>
          </a:p>
        </p:txBody>
      </p:sp>
      <p:sp>
        <p:nvSpPr>
          <p:cNvPr id="11" name="Subtitle 2"/>
          <p:cNvSpPr txBox="1">
            <a:spLocks/>
          </p:cNvSpPr>
          <p:nvPr/>
        </p:nvSpPr>
        <p:spPr>
          <a:xfrm>
            <a:off x="5013176" y="1995686"/>
            <a:ext cx="1912561" cy="435045"/>
          </a:xfrm>
          <a:prstGeom prst="rect">
            <a:avLst/>
          </a:prstGeom>
        </p:spPr>
        <p:txBody>
          <a:bodyPr vert="horz" lIns="91440" tIns="45720" rIns="91440" bIns="45720" rtlCol="0">
            <a:normAutofit lnSpcReduction="10000"/>
          </a:bodyPr>
          <a:lstStyle/>
          <a:p>
            <a:pPr>
              <a:spcBef>
                <a:spcPct val="20000"/>
              </a:spcBef>
              <a:defRPr/>
            </a:pPr>
            <a:r>
              <a:rPr lang="en-US" sz="2400" dirty="0" smtClean="0">
                <a:latin typeface="Helvetica"/>
              </a:rPr>
              <a:t>Invalid cage</a:t>
            </a:r>
            <a:endParaRPr lang="en-US" sz="2400" dirty="0">
              <a:latin typeface="Helvetica"/>
            </a:endParaRPr>
          </a:p>
        </p:txBody>
      </p:sp>
    </p:spTree>
    <p:extLst>
      <p:ext uri="{BB962C8B-B14F-4D97-AF65-F5344CB8AC3E}">
        <p14:creationId xmlns:p14="http://schemas.microsoft.com/office/powerpoint/2010/main" val="3422000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Our approach</a:t>
            </a:r>
            <a:endParaRPr lang="de-DE" sz="3600" dirty="0">
              <a:latin typeface="Helvetica"/>
              <a:ea typeface="+mj-ea"/>
              <a:cs typeface="+mj-cs"/>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588" y="1209255"/>
            <a:ext cx="6320772" cy="3370412"/>
          </a:xfrm>
          <a:prstGeom prst="rect">
            <a:avLst/>
          </a:prstGeom>
        </p:spPr>
      </p:pic>
      <p:sp>
        <p:nvSpPr>
          <p:cNvPr id="5" name="Rectangle 4"/>
          <p:cNvSpPr/>
          <p:nvPr/>
        </p:nvSpPr>
        <p:spPr>
          <a:xfrm>
            <a:off x="116632" y="1054228"/>
            <a:ext cx="3312368" cy="410762"/>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95184" y="4201294"/>
            <a:ext cx="3057616" cy="53340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8"/>
          <p:cNvSpPr/>
          <p:nvPr/>
        </p:nvSpPr>
        <p:spPr>
          <a:xfrm>
            <a:off x="3501008" y="4297687"/>
            <a:ext cx="3057616" cy="64541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4"/>
          <p:cNvSpPr/>
          <p:nvPr/>
        </p:nvSpPr>
        <p:spPr>
          <a:xfrm>
            <a:off x="2996952" y="866708"/>
            <a:ext cx="3312368" cy="552103"/>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Subtitle 2"/>
          <p:cNvSpPr txBox="1">
            <a:spLocks/>
          </p:cNvSpPr>
          <p:nvPr/>
        </p:nvSpPr>
        <p:spPr>
          <a:xfrm>
            <a:off x="34280" y="1033999"/>
            <a:ext cx="4114800"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Input </a:t>
            </a:r>
            <a:r>
              <a:rPr lang="en-US" sz="2400" dirty="0" smtClean="0">
                <a:latin typeface="Helvetica"/>
              </a:rPr>
              <a:t>decimations</a:t>
            </a:r>
            <a:endParaRPr lang="en-US" sz="2400" dirty="0">
              <a:latin typeface="Helvetica"/>
            </a:endParaRPr>
          </a:p>
        </p:txBody>
      </p:sp>
      <p:sp>
        <p:nvSpPr>
          <p:cNvPr id="13" name="Subtitle 2"/>
          <p:cNvSpPr txBox="1">
            <a:spLocks/>
          </p:cNvSpPr>
          <p:nvPr/>
        </p:nvSpPr>
        <p:spPr>
          <a:xfrm>
            <a:off x="3116720" y="1046031"/>
            <a:ext cx="4114800"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Output nested cages</a:t>
            </a:r>
          </a:p>
        </p:txBody>
      </p:sp>
      <p:sp>
        <p:nvSpPr>
          <p:cNvPr id="14" name="Rectangle 4"/>
          <p:cNvSpPr/>
          <p:nvPr/>
        </p:nvSpPr>
        <p:spPr>
          <a:xfrm>
            <a:off x="3743308" y="1396473"/>
            <a:ext cx="261756" cy="16648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4"/>
          <p:cNvSpPr/>
          <p:nvPr/>
        </p:nvSpPr>
        <p:spPr>
          <a:xfrm>
            <a:off x="5243333" y="1417064"/>
            <a:ext cx="261756" cy="7200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6762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0800" y="1347614"/>
            <a:ext cx="3960000" cy="2970000"/>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800" y="1347614"/>
            <a:ext cx="3960000" cy="29700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8" name="Subtitle 2"/>
          <p:cNvSpPr txBox="1">
            <a:spLocks/>
          </p:cNvSpPr>
          <p:nvPr/>
        </p:nvSpPr>
        <p:spPr>
          <a:xfrm>
            <a:off x="404664" y="4058335"/>
            <a:ext cx="2664296" cy="457631"/>
          </a:xfrm>
          <a:prstGeom prst="rect">
            <a:avLst/>
          </a:prstGeom>
        </p:spPr>
        <p:txBody>
          <a:bodyPr vert="horz" lIns="91440" tIns="45720" rIns="91440" bIns="45720" rtlCol="0">
            <a:noAutofit/>
          </a:bodyPr>
          <a:lstStyle/>
          <a:p>
            <a:pPr algn="ctr">
              <a:spcBef>
                <a:spcPct val="20000"/>
              </a:spcBef>
              <a:defRPr/>
            </a:pPr>
            <a:r>
              <a:rPr lang="en-US" sz="2400" dirty="0">
                <a:latin typeface="Helvetica"/>
              </a:rPr>
              <a:t>Input fine </a:t>
            </a:r>
            <a:r>
              <a:rPr lang="en-US" sz="2400" dirty="0" smtClean="0">
                <a:latin typeface="Helvetica"/>
              </a:rPr>
              <a:t>mesh</a:t>
            </a:r>
            <a:endParaRPr lang="en-US" sz="2400" dirty="0">
              <a:latin typeface="Helvetica"/>
            </a:endParaRPr>
          </a:p>
        </p:txBody>
      </p:sp>
      <p:sp>
        <p:nvSpPr>
          <p:cNvPr id="9" name="Subtitle 2"/>
          <p:cNvSpPr txBox="1">
            <a:spLocks/>
          </p:cNvSpPr>
          <p:nvPr/>
        </p:nvSpPr>
        <p:spPr>
          <a:xfrm>
            <a:off x="3933056" y="4058335"/>
            <a:ext cx="2664296" cy="457631"/>
          </a:xfrm>
          <a:prstGeom prst="rect">
            <a:avLst/>
          </a:prstGeom>
        </p:spPr>
        <p:txBody>
          <a:bodyPr vert="horz" lIns="91440" tIns="45720" rIns="91440" bIns="45720" rtlCol="0">
            <a:noAutofit/>
          </a:bodyPr>
          <a:lstStyle/>
          <a:p>
            <a:pPr algn="ctr">
              <a:spcBef>
                <a:spcPct val="20000"/>
              </a:spcBef>
              <a:defRPr/>
            </a:pPr>
            <a:r>
              <a:rPr lang="en-US" sz="2400" dirty="0" smtClean="0">
                <a:latin typeface="Helvetica"/>
              </a:rPr>
              <a:t>2</a:t>
            </a:r>
            <a:r>
              <a:rPr lang="en-US" sz="2400" baseline="30000" dirty="0" smtClean="0">
                <a:latin typeface="Helvetica"/>
              </a:rPr>
              <a:t>nd</a:t>
            </a:r>
            <a:r>
              <a:rPr lang="en-US" sz="2400" dirty="0" smtClean="0">
                <a:latin typeface="Helvetica"/>
              </a:rPr>
              <a:t> cage</a:t>
            </a:r>
            <a:endParaRPr lang="en-US" sz="2400" dirty="0">
              <a:latin typeface="Helvetica"/>
            </a:endParaRPr>
          </a:p>
        </p:txBody>
      </p:sp>
    </p:spTree>
    <p:extLst>
      <p:ext uri="{BB962C8B-B14F-4D97-AF65-F5344CB8AC3E}">
        <p14:creationId xmlns:p14="http://schemas.microsoft.com/office/powerpoint/2010/main" val="19137084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Pairwise</a:t>
            </a:r>
            <a:r>
              <a:rPr lang="en-US" sz="3600" dirty="0">
                <a:latin typeface="Helvetica"/>
                <a:ea typeface="+mj-ea"/>
                <a:cs typeface="+mj-cs"/>
              </a:rPr>
              <a:t> problem</a:t>
            </a:r>
            <a:endParaRPr lang="de-DE" sz="3600" dirty="0">
              <a:latin typeface="Helvetica"/>
              <a:ea typeface="+mj-ea"/>
              <a:cs typeface="+mj-cs"/>
            </a:endParaRPr>
          </a:p>
        </p:txBody>
      </p:sp>
      <p:sp>
        <p:nvSpPr>
          <p:cNvPr id="5" name="Subtitle 2"/>
          <p:cNvSpPr txBox="1">
            <a:spLocks/>
          </p:cNvSpPr>
          <p:nvPr/>
        </p:nvSpPr>
        <p:spPr>
          <a:xfrm>
            <a:off x="-27384" y="1203598"/>
            <a:ext cx="2433661" cy="1583862"/>
          </a:xfrm>
          <a:prstGeom prst="rect">
            <a:avLst/>
          </a:prstGeom>
        </p:spPr>
        <p:txBody>
          <a:bodyPr vert="horz" lIns="91440" tIns="45720" rIns="91440" bIns="45720" rtlCol="0">
            <a:normAutofit/>
          </a:bodyPr>
          <a:lstStyle/>
          <a:p>
            <a:pPr algn="ctr">
              <a:spcBef>
                <a:spcPct val="20000"/>
              </a:spcBef>
              <a:defRPr/>
            </a:pPr>
            <a:r>
              <a:rPr lang="en-US" sz="2400" dirty="0">
                <a:latin typeface="Helvetica"/>
              </a:rPr>
              <a:t>Overlapping fine </a:t>
            </a:r>
            <a:br>
              <a:rPr lang="en-US" sz="2400" dirty="0">
                <a:latin typeface="Helvetica"/>
              </a:rPr>
            </a:br>
            <a:r>
              <a:rPr lang="en-US" sz="2400" dirty="0">
                <a:latin typeface="Helvetica"/>
              </a:rPr>
              <a:t>and coarse meshes</a:t>
            </a:r>
          </a:p>
        </p:txBody>
      </p:sp>
      <p:sp>
        <p:nvSpPr>
          <p:cNvPr id="6" name="Subtitle 2"/>
          <p:cNvSpPr txBox="1">
            <a:spLocks/>
          </p:cNvSpPr>
          <p:nvPr/>
        </p:nvSpPr>
        <p:spPr>
          <a:xfrm>
            <a:off x="2348880" y="1240881"/>
            <a:ext cx="2311896" cy="1474885"/>
          </a:xfrm>
          <a:prstGeom prst="rect">
            <a:avLst/>
          </a:prstGeom>
        </p:spPr>
        <p:txBody>
          <a:bodyPr vert="horz" lIns="91440" tIns="45720" rIns="91440" bIns="45720" rtlCol="0">
            <a:normAutofit/>
          </a:bodyPr>
          <a:lstStyle/>
          <a:p>
            <a:pPr algn="ctr">
              <a:spcBef>
                <a:spcPct val="20000"/>
              </a:spcBef>
              <a:defRPr/>
            </a:pPr>
            <a:r>
              <a:rPr lang="en-US" sz="2400" dirty="0">
                <a:latin typeface="Helvetica"/>
              </a:rPr>
              <a:t>Flow fine mesh </a:t>
            </a:r>
            <a:br>
              <a:rPr lang="en-US" sz="2400" dirty="0">
                <a:latin typeface="Helvetica"/>
              </a:rPr>
            </a:br>
            <a:r>
              <a:rPr lang="en-US" sz="2400" dirty="0">
                <a:latin typeface="Helvetica"/>
              </a:rPr>
              <a:t>until inside coarse</a:t>
            </a:r>
          </a:p>
        </p:txBody>
      </p:sp>
      <p:sp>
        <p:nvSpPr>
          <p:cNvPr id="7" name="Subtitle 2"/>
          <p:cNvSpPr txBox="1">
            <a:spLocks/>
          </p:cNvSpPr>
          <p:nvPr/>
        </p:nvSpPr>
        <p:spPr>
          <a:xfrm>
            <a:off x="4797152" y="1244017"/>
            <a:ext cx="1868760" cy="1238609"/>
          </a:xfrm>
          <a:prstGeom prst="rect">
            <a:avLst/>
          </a:prstGeom>
        </p:spPr>
        <p:txBody>
          <a:bodyPr vert="horz" lIns="91440" tIns="45720" rIns="91440" bIns="45720" rtlCol="0">
            <a:normAutofit/>
          </a:bodyPr>
          <a:lstStyle/>
          <a:p>
            <a:pPr algn="ctr">
              <a:spcBef>
                <a:spcPct val="20000"/>
              </a:spcBef>
              <a:defRPr/>
            </a:pPr>
            <a:r>
              <a:rPr lang="en-US" sz="2400" dirty="0" err="1">
                <a:latin typeface="Helvetica"/>
              </a:rPr>
              <a:t>Reinflate</a:t>
            </a:r>
            <a:r>
              <a:rPr lang="en-US" sz="2400" dirty="0">
                <a:latin typeface="Helvetica"/>
              </a:rPr>
              <a:t> fine pushing coarse</a:t>
            </a:r>
          </a:p>
        </p:txBody>
      </p:sp>
      <p:pic>
        <p:nvPicPr>
          <p:cNvPr id="11" name="Imagem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648" y="2782873"/>
            <a:ext cx="2038638" cy="1641577"/>
          </a:xfrm>
          <a:prstGeom prst="rect">
            <a:avLst/>
          </a:prstGeom>
        </p:spPr>
      </p:pic>
      <p:pic>
        <p:nvPicPr>
          <p:cNvPr id="2" name="Imagem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20888" y="2631388"/>
            <a:ext cx="2083628" cy="1755416"/>
          </a:xfrm>
          <a:prstGeom prst="rect">
            <a:avLst/>
          </a:prstGeom>
        </p:spPr>
      </p:pic>
      <p:pic>
        <p:nvPicPr>
          <p:cNvPr id="3" name="Imagem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37112" y="2517344"/>
            <a:ext cx="2353175" cy="1907106"/>
          </a:xfrm>
          <a:prstGeom prst="rect">
            <a:avLst/>
          </a:prstGeom>
        </p:spPr>
      </p:pic>
      <p:sp>
        <p:nvSpPr>
          <p:cNvPr id="9" name="Rectangle 10"/>
          <p:cNvSpPr/>
          <p:nvPr/>
        </p:nvSpPr>
        <p:spPr>
          <a:xfrm>
            <a:off x="2398474" y="1059582"/>
            <a:ext cx="4459526" cy="3672408"/>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low_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60798" y="2605849"/>
            <a:ext cx="2229855" cy="1828584"/>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Pairwise</a:t>
            </a:r>
            <a:r>
              <a:rPr lang="en-US" sz="3600" dirty="0">
                <a:latin typeface="Helvetica"/>
                <a:ea typeface="+mj-ea"/>
                <a:cs typeface="+mj-cs"/>
              </a:rPr>
              <a:t> problem</a:t>
            </a:r>
            <a:endParaRPr lang="de-DE" sz="3600" dirty="0">
              <a:latin typeface="Helvetica"/>
              <a:ea typeface="+mj-ea"/>
              <a:cs typeface="+mj-cs"/>
            </a:endParaRPr>
          </a:p>
        </p:txBody>
      </p:sp>
      <p:sp>
        <p:nvSpPr>
          <p:cNvPr id="7" name="Subtitle 2"/>
          <p:cNvSpPr txBox="1">
            <a:spLocks/>
          </p:cNvSpPr>
          <p:nvPr/>
        </p:nvSpPr>
        <p:spPr>
          <a:xfrm>
            <a:off x="4797152" y="1244017"/>
            <a:ext cx="1868760" cy="1238609"/>
          </a:xfrm>
          <a:prstGeom prst="rect">
            <a:avLst/>
          </a:prstGeom>
        </p:spPr>
        <p:txBody>
          <a:bodyPr vert="horz" lIns="91440" tIns="45720" rIns="91440" bIns="45720" rtlCol="0">
            <a:normAutofit/>
          </a:bodyPr>
          <a:lstStyle/>
          <a:p>
            <a:pPr algn="ctr">
              <a:spcBef>
                <a:spcPct val="20000"/>
              </a:spcBef>
              <a:defRPr/>
            </a:pPr>
            <a:r>
              <a:rPr lang="en-US" sz="2400" dirty="0" err="1">
                <a:latin typeface="Helvetica"/>
              </a:rPr>
              <a:t>Reinflate</a:t>
            </a:r>
            <a:r>
              <a:rPr lang="en-US" sz="2400" dirty="0">
                <a:latin typeface="Helvetica"/>
              </a:rPr>
              <a:t> fine pushing coarse</a:t>
            </a:r>
          </a:p>
        </p:txBody>
      </p:sp>
      <p:pic>
        <p:nvPicPr>
          <p:cNvPr id="12" name="Imagem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0648" y="2782873"/>
            <a:ext cx="2038638" cy="1641577"/>
          </a:xfrm>
          <a:prstGeom prst="rect">
            <a:avLst/>
          </a:prstGeom>
        </p:spPr>
      </p:pic>
      <p:pic>
        <p:nvPicPr>
          <p:cNvPr id="13" name="Imagem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37112" y="2517344"/>
            <a:ext cx="2353175" cy="1907106"/>
          </a:xfrm>
          <a:prstGeom prst="rect">
            <a:avLst/>
          </a:prstGeom>
        </p:spPr>
      </p:pic>
      <p:sp>
        <p:nvSpPr>
          <p:cNvPr id="16" name="Subtitle 2"/>
          <p:cNvSpPr txBox="1">
            <a:spLocks/>
          </p:cNvSpPr>
          <p:nvPr/>
        </p:nvSpPr>
        <p:spPr>
          <a:xfrm>
            <a:off x="2348880" y="1240881"/>
            <a:ext cx="2311896" cy="1474885"/>
          </a:xfrm>
          <a:prstGeom prst="rect">
            <a:avLst/>
          </a:prstGeom>
        </p:spPr>
        <p:txBody>
          <a:bodyPr vert="horz" lIns="91440" tIns="45720" rIns="91440" bIns="45720" rtlCol="0">
            <a:normAutofit/>
          </a:bodyPr>
          <a:lstStyle/>
          <a:p>
            <a:pPr algn="ctr">
              <a:spcBef>
                <a:spcPct val="20000"/>
              </a:spcBef>
              <a:defRPr/>
            </a:pPr>
            <a:r>
              <a:rPr lang="en-US" sz="2400" dirty="0">
                <a:latin typeface="Helvetica"/>
              </a:rPr>
              <a:t>Flow fine mesh </a:t>
            </a:r>
            <a:br>
              <a:rPr lang="en-US" sz="2400" dirty="0">
                <a:latin typeface="Helvetica"/>
              </a:rPr>
            </a:br>
            <a:r>
              <a:rPr lang="en-US" sz="2400" dirty="0">
                <a:latin typeface="Helvetica"/>
              </a:rPr>
              <a:t>until inside coarse</a:t>
            </a:r>
          </a:p>
        </p:txBody>
      </p:sp>
      <p:sp>
        <p:nvSpPr>
          <p:cNvPr id="18" name="Rectangle 10"/>
          <p:cNvSpPr/>
          <p:nvPr/>
        </p:nvSpPr>
        <p:spPr>
          <a:xfrm flipV="1">
            <a:off x="1700808" y="4424908"/>
            <a:ext cx="3600400" cy="4571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0"/>
          <p:cNvSpPr/>
          <p:nvPr/>
        </p:nvSpPr>
        <p:spPr>
          <a:xfrm flipV="1">
            <a:off x="1844824" y="2571750"/>
            <a:ext cx="3600400" cy="4571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0"/>
          <p:cNvSpPr/>
          <p:nvPr/>
        </p:nvSpPr>
        <p:spPr>
          <a:xfrm>
            <a:off x="4578734" y="1131590"/>
            <a:ext cx="2234642" cy="3672408"/>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0"/>
          <p:cNvSpPr/>
          <p:nvPr/>
        </p:nvSpPr>
        <p:spPr>
          <a:xfrm>
            <a:off x="4435829" y="3970458"/>
            <a:ext cx="142905" cy="457257"/>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Subtitle 2"/>
          <p:cNvSpPr txBox="1">
            <a:spLocks/>
          </p:cNvSpPr>
          <p:nvPr/>
        </p:nvSpPr>
        <p:spPr>
          <a:xfrm>
            <a:off x="-27384" y="1203598"/>
            <a:ext cx="2433661" cy="1583862"/>
          </a:xfrm>
          <a:prstGeom prst="rect">
            <a:avLst/>
          </a:prstGeom>
        </p:spPr>
        <p:txBody>
          <a:bodyPr vert="horz" lIns="91440" tIns="45720" rIns="91440" bIns="45720" rtlCol="0">
            <a:normAutofit/>
          </a:bodyPr>
          <a:lstStyle/>
          <a:p>
            <a:pPr algn="ctr">
              <a:spcBef>
                <a:spcPct val="20000"/>
              </a:spcBef>
              <a:defRPr/>
            </a:pPr>
            <a:r>
              <a:rPr lang="en-US" sz="2400" dirty="0">
                <a:latin typeface="Helvetica"/>
              </a:rPr>
              <a:t>Overlapping fine </a:t>
            </a:r>
            <a:br>
              <a:rPr lang="en-US" sz="2400" dirty="0">
                <a:latin typeface="Helvetica"/>
              </a:rPr>
            </a:br>
            <a:r>
              <a:rPr lang="en-US" sz="2400" dirty="0">
                <a:latin typeface="Helvetica"/>
              </a:rPr>
              <a:t>and coarse meshes</a:t>
            </a:r>
          </a:p>
        </p:txBody>
      </p:sp>
      <p:sp>
        <p:nvSpPr>
          <p:cNvPr id="11" name="Rectangle 10"/>
          <p:cNvSpPr/>
          <p:nvPr/>
        </p:nvSpPr>
        <p:spPr>
          <a:xfrm>
            <a:off x="44623" y="1059582"/>
            <a:ext cx="2281167" cy="3672408"/>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777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reinflate_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365104" y="2557190"/>
            <a:ext cx="2300808" cy="1886768"/>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Pairwise</a:t>
            </a:r>
            <a:r>
              <a:rPr lang="en-US" sz="3600" dirty="0">
                <a:latin typeface="Helvetica"/>
                <a:ea typeface="+mj-ea"/>
                <a:cs typeface="+mj-cs"/>
              </a:rPr>
              <a:t> problem</a:t>
            </a:r>
            <a:endParaRPr lang="de-DE" sz="3600" dirty="0">
              <a:latin typeface="Helvetica"/>
              <a:ea typeface="+mj-ea"/>
              <a:cs typeface="+mj-cs"/>
            </a:endParaRPr>
          </a:p>
        </p:txBody>
      </p:sp>
      <p:sp>
        <p:nvSpPr>
          <p:cNvPr id="7" name="Subtitle 2"/>
          <p:cNvSpPr txBox="1">
            <a:spLocks/>
          </p:cNvSpPr>
          <p:nvPr/>
        </p:nvSpPr>
        <p:spPr>
          <a:xfrm>
            <a:off x="4797152" y="1244017"/>
            <a:ext cx="1868760" cy="1238609"/>
          </a:xfrm>
          <a:prstGeom prst="rect">
            <a:avLst/>
          </a:prstGeom>
        </p:spPr>
        <p:txBody>
          <a:bodyPr vert="horz" lIns="91440" tIns="45720" rIns="91440" bIns="45720" rtlCol="0">
            <a:normAutofit/>
          </a:bodyPr>
          <a:lstStyle/>
          <a:p>
            <a:pPr algn="ctr">
              <a:spcBef>
                <a:spcPct val="20000"/>
              </a:spcBef>
              <a:defRPr/>
            </a:pPr>
            <a:r>
              <a:rPr lang="en-US" sz="2400" dirty="0" err="1">
                <a:latin typeface="Helvetica"/>
              </a:rPr>
              <a:t>Reinflate</a:t>
            </a:r>
            <a:r>
              <a:rPr lang="en-US" sz="2400" dirty="0">
                <a:latin typeface="Helvetica"/>
              </a:rPr>
              <a:t> fine pushing coarse</a:t>
            </a:r>
          </a:p>
        </p:txBody>
      </p:sp>
      <p:sp>
        <p:nvSpPr>
          <p:cNvPr id="12" name="Subtitle 2"/>
          <p:cNvSpPr txBox="1">
            <a:spLocks/>
          </p:cNvSpPr>
          <p:nvPr/>
        </p:nvSpPr>
        <p:spPr>
          <a:xfrm>
            <a:off x="2348880" y="1240881"/>
            <a:ext cx="2311896" cy="1474885"/>
          </a:xfrm>
          <a:prstGeom prst="rect">
            <a:avLst/>
          </a:prstGeom>
        </p:spPr>
        <p:txBody>
          <a:bodyPr vert="horz" lIns="91440" tIns="45720" rIns="91440" bIns="45720" rtlCol="0">
            <a:normAutofit/>
          </a:bodyPr>
          <a:lstStyle/>
          <a:p>
            <a:pPr algn="ctr">
              <a:spcBef>
                <a:spcPct val="20000"/>
              </a:spcBef>
              <a:defRPr/>
            </a:pPr>
            <a:r>
              <a:rPr lang="en-US" sz="2400" dirty="0">
                <a:latin typeface="Helvetica"/>
              </a:rPr>
              <a:t>Flow fine mesh </a:t>
            </a:r>
            <a:br>
              <a:rPr lang="en-US" sz="2400" dirty="0">
                <a:latin typeface="Helvetica"/>
              </a:rPr>
            </a:br>
            <a:r>
              <a:rPr lang="en-US" sz="2400" dirty="0">
                <a:latin typeface="Helvetica"/>
              </a:rPr>
              <a:t>until inside coarse</a:t>
            </a:r>
          </a:p>
        </p:txBody>
      </p:sp>
      <p:pic>
        <p:nvPicPr>
          <p:cNvPr id="13" name="Imagem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0648" y="2782873"/>
            <a:ext cx="2038638" cy="1641577"/>
          </a:xfrm>
          <a:prstGeom prst="rect">
            <a:avLst/>
          </a:prstGeom>
        </p:spPr>
      </p:pic>
      <p:pic>
        <p:nvPicPr>
          <p:cNvPr id="14" name="Imagem 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20888" y="2631388"/>
            <a:ext cx="2083628" cy="1755416"/>
          </a:xfrm>
          <a:prstGeom prst="rect">
            <a:avLst/>
          </a:prstGeom>
        </p:spPr>
      </p:pic>
      <p:sp>
        <p:nvSpPr>
          <p:cNvPr id="16" name="Rectangle 10"/>
          <p:cNvSpPr/>
          <p:nvPr/>
        </p:nvSpPr>
        <p:spPr>
          <a:xfrm flipV="1">
            <a:off x="3068960" y="4395100"/>
            <a:ext cx="3600400" cy="4571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0"/>
          <p:cNvSpPr/>
          <p:nvPr/>
        </p:nvSpPr>
        <p:spPr>
          <a:xfrm flipH="1">
            <a:off x="4365104" y="2482626"/>
            <a:ext cx="136376" cy="1025228"/>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0"/>
          <p:cNvSpPr/>
          <p:nvPr/>
        </p:nvSpPr>
        <p:spPr>
          <a:xfrm flipH="1">
            <a:off x="4365104" y="987574"/>
            <a:ext cx="136376" cy="1025228"/>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Subtitle 2"/>
          <p:cNvSpPr txBox="1">
            <a:spLocks/>
          </p:cNvSpPr>
          <p:nvPr/>
        </p:nvSpPr>
        <p:spPr>
          <a:xfrm>
            <a:off x="-27384" y="1203598"/>
            <a:ext cx="2433661" cy="1583862"/>
          </a:xfrm>
          <a:prstGeom prst="rect">
            <a:avLst/>
          </a:prstGeom>
        </p:spPr>
        <p:txBody>
          <a:bodyPr vert="horz" lIns="91440" tIns="45720" rIns="91440" bIns="45720" rtlCol="0">
            <a:normAutofit/>
          </a:bodyPr>
          <a:lstStyle/>
          <a:p>
            <a:pPr algn="ctr">
              <a:spcBef>
                <a:spcPct val="20000"/>
              </a:spcBef>
              <a:defRPr/>
            </a:pPr>
            <a:r>
              <a:rPr lang="en-US" sz="2400" dirty="0">
                <a:latin typeface="Helvetica"/>
              </a:rPr>
              <a:t>Overlapping fine </a:t>
            </a:r>
            <a:br>
              <a:rPr lang="en-US" sz="2400" dirty="0">
                <a:latin typeface="Helvetica"/>
              </a:rPr>
            </a:br>
            <a:r>
              <a:rPr lang="en-US" sz="2400" dirty="0">
                <a:latin typeface="Helvetica"/>
              </a:rPr>
              <a:t>and coarse meshes</a:t>
            </a:r>
          </a:p>
        </p:txBody>
      </p:sp>
      <p:sp>
        <p:nvSpPr>
          <p:cNvPr id="18" name="Rectangle 10"/>
          <p:cNvSpPr/>
          <p:nvPr/>
        </p:nvSpPr>
        <p:spPr>
          <a:xfrm>
            <a:off x="-27384" y="1203598"/>
            <a:ext cx="4392488" cy="3672408"/>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525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5"/>
                                        </p:tgtEl>
                                      </p:cBhvr>
                                    </p:cmd>
                                  </p:childTnLst>
                                </p:cTn>
                              </p:par>
                            </p:childTnLst>
                          </p:cTn>
                        </p:par>
                      </p:childTnLst>
                    </p:cTn>
                  </p:par>
                </p:childTnLst>
              </p:cTn>
              <p:nextCondLst>
                <p:cond evt="onClick" delay="0">
                  <p:tgtEl>
                    <p:spTgt spid="15"/>
                  </p:tgtEl>
                </p:cond>
              </p:nextCondLst>
            </p:seq>
            <p:video>
              <p:cMediaNode vol="80000">
                <p:cTn id="12" repeatCount="indefinite" fill="remove" display="0">
                  <p:stCondLst>
                    <p:cond delay="indefinite"/>
                  </p:stCondLst>
                </p:cTn>
                <p:tgtEl>
                  <p:spTgt spid="15"/>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low_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99285" y="2678163"/>
            <a:ext cx="2229855" cy="1828584"/>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Pairwise</a:t>
            </a:r>
            <a:r>
              <a:rPr lang="en-US" sz="3600" dirty="0">
                <a:latin typeface="Helvetica"/>
                <a:ea typeface="+mj-ea"/>
                <a:cs typeface="+mj-cs"/>
              </a:rPr>
              <a:t> problem</a:t>
            </a:r>
            <a:endParaRPr lang="de-DE" sz="3600" dirty="0">
              <a:latin typeface="Helvetica"/>
              <a:ea typeface="+mj-ea"/>
              <a:cs typeface="+mj-cs"/>
            </a:endParaRPr>
          </a:p>
        </p:txBody>
      </p:sp>
      <p:sp>
        <p:nvSpPr>
          <p:cNvPr id="7" name="Subtitle 2"/>
          <p:cNvSpPr txBox="1">
            <a:spLocks/>
          </p:cNvSpPr>
          <p:nvPr/>
        </p:nvSpPr>
        <p:spPr>
          <a:xfrm>
            <a:off x="4797152" y="1244017"/>
            <a:ext cx="1868760" cy="1238609"/>
          </a:xfrm>
          <a:prstGeom prst="rect">
            <a:avLst/>
          </a:prstGeom>
        </p:spPr>
        <p:txBody>
          <a:bodyPr vert="horz" lIns="91440" tIns="45720" rIns="91440" bIns="45720" rtlCol="0">
            <a:normAutofit/>
          </a:bodyPr>
          <a:lstStyle/>
          <a:p>
            <a:pPr algn="ctr">
              <a:spcBef>
                <a:spcPct val="20000"/>
              </a:spcBef>
              <a:defRPr/>
            </a:pPr>
            <a:r>
              <a:rPr lang="en-US" sz="2400" dirty="0" err="1">
                <a:latin typeface="Helvetica"/>
              </a:rPr>
              <a:t>Reinflate</a:t>
            </a:r>
            <a:r>
              <a:rPr lang="en-US" sz="2400" dirty="0">
                <a:latin typeface="Helvetica"/>
              </a:rPr>
              <a:t> fine pushing coarse</a:t>
            </a:r>
          </a:p>
        </p:txBody>
      </p:sp>
      <p:pic>
        <p:nvPicPr>
          <p:cNvPr id="12" name="Imagem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0648" y="2782873"/>
            <a:ext cx="2038638" cy="1641577"/>
          </a:xfrm>
          <a:prstGeom prst="rect">
            <a:avLst/>
          </a:prstGeom>
        </p:spPr>
      </p:pic>
      <p:pic>
        <p:nvPicPr>
          <p:cNvPr id="13" name="Imagem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37112" y="2517344"/>
            <a:ext cx="2353175" cy="1907106"/>
          </a:xfrm>
          <a:prstGeom prst="rect">
            <a:avLst/>
          </a:prstGeom>
        </p:spPr>
      </p:pic>
      <p:sp>
        <p:nvSpPr>
          <p:cNvPr id="16" name="Subtitle 2"/>
          <p:cNvSpPr txBox="1">
            <a:spLocks/>
          </p:cNvSpPr>
          <p:nvPr/>
        </p:nvSpPr>
        <p:spPr>
          <a:xfrm>
            <a:off x="2348880" y="1240881"/>
            <a:ext cx="2311896" cy="1474885"/>
          </a:xfrm>
          <a:prstGeom prst="rect">
            <a:avLst/>
          </a:prstGeom>
        </p:spPr>
        <p:txBody>
          <a:bodyPr vert="horz" lIns="91440" tIns="45720" rIns="91440" bIns="45720" rtlCol="0">
            <a:normAutofit/>
          </a:bodyPr>
          <a:lstStyle/>
          <a:p>
            <a:pPr algn="ctr">
              <a:spcBef>
                <a:spcPct val="20000"/>
              </a:spcBef>
              <a:defRPr/>
            </a:pPr>
            <a:r>
              <a:rPr lang="en-US" sz="2400" dirty="0">
                <a:latin typeface="Helvetica"/>
              </a:rPr>
              <a:t>Flow fine mesh </a:t>
            </a:r>
            <a:br>
              <a:rPr lang="en-US" sz="2400" dirty="0">
                <a:latin typeface="Helvetica"/>
              </a:rPr>
            </a:br>
            <a:r>
              <a:rPr lang="en-US" sz="2400" dirty="0">
                <a:latin typeface="Helvetica"/>
              </a:rPr>
              <a:t>until inside coarse</a:t>
            </a:r>
          </a:p>
        </p:txBody>
      </p:sp>
      <p:sp>
        <p:nvSpPr>
          <p:cNvPr id="18" name="Rectangle 10"/>
          <p:cNvSpPr/>
          <p:nvPr/>
        </p:nvSpPr>
        <p:spPr>
          <a:xfrm flipV="1">
            <a:off x="1700808" y="4478683"/>
            <a:ext cx="3600400" cy="4571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0"/>
          <p:cNvSpPr/>
          <p:nvPr/>
        </p:nvSpPr>
        <p:spPr>
          <a:xfrm flipV="1">
            <a:off x="1844824" y="2646897"/>
            <a:ext cx="3600400" cy="4571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0"/>
          <p:cNvSpPr/>
          <p:nvPr/>
        </p:nvSpPr>
        <p:spPr>
          <a:xfrm>
            <a:off x="4578734" y="1131590"/>
            <a:ext cx="2234642" cy="3672408"/>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0"/>
          <p:cNvSpPr/>
          <p:nvPr/>
        </p:nvSpPr>
        <p:spPr>
          <a:xfrm>
            <a:off x="4435829" y="3970458"/>
            <a:ext cx="142905" cy="457257"/>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Subtitle 2"/>
          <p:cNvSpPr txBox="1">
            <a:spLocks/>
          </p:cNvSpPr>
          <p:nvPr/>
        </p:nvSpPr>
        <p:spPr>
          <a:xfrm>
            <a:off x="-27384" y="1203598"/>
            <a:ext cx="2433661" cy="1583862"/>
          </a:xfrm>
          <a:prstGeom prst="rect">
            <a:avLst/>
          </a:prstGeom>
        </p:spPr>
        <p:txBody>
          <a:bodyPr vert="horz" lIns="91440" tIns="45720" rIns="91440" bIns="45720" rtlCol="0">
            <a:normAutofit/>
          </a:bodyPr>
          <a:lstStyle/>
          <a:p>
            <a:pPr algn="ctr">
              <a:spcBef>
                <a:spcPct val="20000"/>
              </a:spcBef>
              <a:defRPr/>
            </a:pPr>
            <a:r>
              <a:rPr lang="en-US" sz="2400" dirty="0">
                <a:latin typeface="Helvetica"/>
              </a:rPr>
              <a:t>Overlapping fine </a:t>
            </a:r>
            <a:br>
              <a:rPr lang="en-US" sz="2400" dirty="0">
                <a:latin typeface="Helvetica"/>
              </a:rPr>
            </a:br>
            <a:r>
              <a:rPr lang="en-US" sz="2400" dirty="0">
                <a:latin typeface="Helvetica"/>
              </a:rPr>
              <a:t>and coarse meshes</a:t>
            </a:r>
          </a:p>
        </p:txBody>
      </p:sp>
    </p:spTree>
    <p:extLst>
      <p:ext uri="{BB962C8B-B14F-4D97-AF65-F5344CB8AC3E}">
        <p14:creationId xmlns:p14="http://schemas.microsoft.com/office/powerpoint/2010/main" val="1188619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6800" y="1778400"/>
            <a:ext cx="3148353" cy="27288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Signed distance field</a:t>
            </a:r>
            <a:endParaRPr lang="de-DE" sz="3600" dirty="0">
              <a:latin typeface="Helvetica"/>
              <a:ea typeface="+mj-ea"/>
              <a:cs typeface="+mj-cs"/>
            </a:endParaRPr>
          </a:p>
        </p:txBody>
      </p:sp>
      <p:sp>
        <p:nvSpPr>
          <p:cNvPr id="11" name="Subtitle 2"/>
          <p:cNvSpPr txBox="1">
            <a:spLocks/>
          </p:cNvSpPr>
          <p:nvPr/>
        </p:nvSpPr>
        <p:spPr>
          <a:xfrm>
            <a:off x="332656" y="1178015"/>
            <a:ext cx="2958480"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Initial coarse mesh</a:t>
            </a:r>
          </a:p>
        </p:txBody>
      </p:sp>
      <p:sp>
        <p:nvSpPr>
          <p:cNvPr id="14" name="Subtitle 2"/>
          <p:cNvSpPr txBox="1">
            <a:spLocks/>
          </p:cNvSpPr>
          <p:nvPr/>
        </p:nvSpPr>
        <p:spPr>
          <a:xfrm>
            <a:off x="3291136" y="895351"/>
            <a:ext cx="2952328" cy="884311"/>
          </a:xfrm>
          <a:prstGeom prst="rect">
            <a:avLst/>
          </a:prstGeom>
        </p:spPr>
        <p:txBody>
          <a:bodyPr vert="horz" lIns="91440" tIns="45720" rIns="91440" bIns="45720" rtlCol="0">
            <a:normAutofit/>
          </a:bodyPr>
          <a:lstStyle/>
          <a:p>
            <a:pPr algn="ctr">
              <a:spcBef>
                <a:spcPct val="20000"/>
              </a:spcBef>
              <a:defRPr/>
            </a:pPr>
            <a:r>
              <a:rPr lang="en-US" sz="2400" dirty="0">
                <a:latin typeface="Helvetica"/>
              </a:rPr>
              <a:t>Induced signed distance field</a:t>
            </a:r>
          </a:p>
        </p:txBody>
      </p:sp>
      <p:pic>
        <p:nvPicPr>
          <p:cNvPr id="2" name="Imagem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570" y="1995686"/>
            <a:ext cx="2820558" cy="2376264"/>
          </a:xfrm>
          <a:prstGeom prst="rect">
            <a:avLst/>
          </a:prstGeom>
        </p:spPr>
      </p:pic>
      <p:pic>
        <p:nvPicPr>
          <p:cNvPr id="12" name="Imagem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13600" y="1958403"/>
            <a:ext cx="2841228" cy="239367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m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6800" y="1778400"/>
            <a:ext cx="3148353" cy="27288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Gradient descent flow</a:t>
            </a:r>
            <a:endParaRPr lang="de-DE" sz="3600" dirty="0">
              <a:latin typeface="Helvetica"/>
              <a:ea typeface="+mj-ea"/>
              <a:cs typeface="+mj-cs"/>
            </a:endParaRPr>
          </a:p>
        </p:txBody>
      </p:sp>
      <p:sp>
        <p:nvSpPr>
          <p:cNvPr id="6" name="Subtitle 2"/>
          <p:cNvSpPr txBox="1">
            <a:spLocks/>
          </p:cNvSpPr>
          <p:nvPr/>
        </p:nvSpPr>
        <p:spPr>
          <a:xfrm>
            <a:off x="116632" y="1504520"/>
            <a:ext cx="2855168" cy="3267329"/>
          </a:xfrm>
          <a:prstGeom prst="rect">
            <a:avLst/>
          </a:prstGeom>
        </p:spPr>
        <p:txBody>
          <a:bodyPr vert="horz" lIns="91440" tIns="45720" rIns="91440" bIns="45720" rtlCol="0">
            <a:normAutofit/>
          </a:bodyPr>
          <a:lstStyle/>
          <a:p>
            <a:pPr>
              <a:spcBef>
                <a:spcPct val="20000"/>
              </a:spcBef>
              <a:defRPr/>
            </a:pPr>
            <a:r>
              <a:rPr lang="en-US" sz="2400" dirty="0">
                <a:latin typeface="Helvetica"/>
              </a:rPr>
              <a:t>Energy: </a:t>
            </a:r>
          </a:p>
          <a:p>
            <a:pPr>
              <a:spcBef>
                <a:spcPct val="20000"/>
              </a:spcBef>
              <a:defRPr/>
            </a:pPr>
            <a:endParaRPr lang="en-US" sz="2400" dirty="0">
              <a:latin typeface="Times New Roman"/>
            </a:endParaRPr>
          </a:p>
          <a:p>
            <a:pPr>
              <a:spcBef>
                <a:spcPct val="20000"/>
              </a:spcBef>
              <a:defRPr/>
            </a:pPr>
            <a:endParaRPr lang="en-US" sz="2400" dirty="0">
              <a:latin typeface="Times New Roman"/>
            </a:endParaRPr>
          </a:p>
          <a:p>
            <a:pPr>
              <a:spcBef>
                <a:spcPct val="20000"/>
              </a:spcBef>
              <a:defRPr/>
            </a:pPr>
            <a:r>
              <a:rPr lang="en-US" sz="2400" dirty="0">
                <a:latin typeface="Helvetica"/>
              </a:rPr>
              <a:t>Steps</a:t>
            </a:r>
            <a:r>
              <a:rPr lang="en-US" sz="2400" dirty="0" smtClean="0">
                <a:latin typeface="Helvetica"/>
              </a:rPr>
              <a:t>: Increment</a:t>
            </a:r>
            <a:endParaRPr lang="en-US" sz="2400" dirty="0">
              <a:latin typeface="Helvetica"/>
            </a:endParaRPr>
          </a:p>
        </p:txBody>
      </p:sp>
      <p:pic>
        <p:nvPicPr>
          <p:cNvPr id="8" name="Picture 7"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a:off x="132172" y="1958403"/>
            <a:ext cx="3035300" cy="711200"/>
          </a:xfrm>
          <a:prstGeom prst="rect">
            <a:avLst/>
          </a:prstGeom>
        </p:spPr>
      </p:pic>
      <p:pic>
        <p:nvPicPr>
          <p:cNvPr id="11" name="Picture 10"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7"/>
              <a:stretch>
                <a:fillRect/>
              </a:stretch>
            </p:blipFill>
          </mc:Choice>
          <mc:Fallback>
            <p:blipFill>
              <a:blip r:embed="rId8"/>
              <a:stretch>
                <a:fillRect/>
              </a:stretch>
            </p:blipFill>
          </mc:Fallback>
        </mc:AlternateContent>
        <p:spPr>
          <a:xfrm>
            <a:off x="-1395536" y="3368278"/>
            <a:ext cx="3987800" cy="355600"/>
          </a:xfrm>
          <a:prstGeom prst="rect">
            <a:avLst/>
          </a:prstGeom>
        </p:spPr>
      </p:pic>
      <p:pic>
        <p:nvPicPr>
          <p:cNvPr id="2" name="Imagem 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63725" y="1958403"/>
            <a:ext cx="2986385" cy="2404733"/>
          </a:xfrm>
          <a:prstGeom prst="rect">
            <a:avLst/>
          </a:prstGeom>
        </p:spPr>
      </p:pic>
      <p:sp>
        <p:nvSpPr>
          <p:cNvPr id="10" name="Rectangle 10"/>
          <p:cNvSpPr/>
          <p:nvPr/>
        </p:nvSpPr>
        <p:spPr>
          <a:xfrm flipH="1">
            <a:off x="-1467437" y="3291830"/>
            <a:ext cx="2232141" cy="57606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0"/>
          <p:cNvSpPr/>
          <p:nvPr/>
        </p:nvSpPr>
        <p:spPr>
          <a:xfrm flipH="1">
            <a:off x="37723" y="2859782"/>
            <a:ext cx="2743205" cy="1008112"/>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6800" y="1778400"/>
            <a:ext cx="3148353" cy="27288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Gradient descent flow</a:t>
            </a:r>
            <a:endParaRPr lang="de-DE" sz="3600" dirty="0">
              <a:latin typeface="Helvetica"/>
              <a:ea typeface="+mj-ea"/>
              <a:cs typeface="+mj-cs"/>
            </a:endParaRPr>
          </a:p>
        </p:txBody>
      </p:sp>
      <p:sp>
        <p:nvSpPr>
          <p:cNvPr id="6" name="Subtitle 2"/>
          <p:cNvSpPr txBox="1">
            <a:spLocks/>
          </p:cNvSpPr>
          <p:nvPr/>
        </p:nvSpPr>
        <p:spPr>
          <a:xfrm>
            <a:off x="116632" y="1504520"/>
            <a:ext cx="2855168" cy="3267329"/>
          </a:xfrm>
          <a:prstGeom prst="rect">
            <a:avLst/>
          </a:prstGeom>
        </p:spPr>
        <p:txBody>
          <a:bodyPr vert="horz" lIns="91440" tIns="45720" rIns="91440" bIns="45720" rtlCol="0">
            <a:normAutofit/>
          </a:bodyPr>
          <a:lstStyle/>
          <a:p>
            <a:pPr>
              <a:spcBef>
                <a:spcPct val="20000"/>
              </a:spcBef>
              <a:defRPr/>
            </a:pPr>
            <a:r>
              <a:rPr lang="en-US" sz="2400" dirty="0">
                <a:latin typeface="Helvetica"/>
              </a:rPr>
              <a:t>Energy: </a:t>
            </a:r>
          </a:p>
          <a:p>
            <a:pPr>
              <a:spcBef>
                <a:spcPct val="20000"/>
              </a:spcBef>
              <a:defRPr/>
            </a:pPr>
            <a:endParaRPr lang="en-US" sz="2400" dirty="0">
              <a:latin typeface="Times New Roman"/>
            </a:endParaRPr>
          </a:p>
          <a:p>
            <a:pPr>
              <a:spcBef>
                <a:spcPct val="20000"/>
              </a:spcBef>
              <a:defRPr/>
            </a:pPr>
            <a:endParaRPr lang="en-US" sz="2400" dirty="0">
              <a:latin typeface="Times New Roman"/>
            </a:endParaRPr>
          </a:p>
          <a:p>
            <a:pPr>
              <a:spcBef>
                <a:spcPct val="20000"/>
              </a:spcBef>
              <a:defRPr/>
            </a:pPr>
            <a:r>
              <a:rPr lang="en-US" sz="2400" dirty="0">
                <a:latin typeface="Helvetica"/>
              </a:rPr>
              <a:t>Steps</a:t>
            </a:r>
            <a:r>
              <a:rPr lang="en-US" sz="2400" dirty="0" smtClean="0">
                <a:latin typeface="Helvetica"/>
              </a:rPr>
              <a:t>: Increment</a:t>
            </a:r>
            <a:endParaRPr lang="en-US" sz="2400" dirty="0">
              <a:latin typeface="Helvetica"/>
            </a:endParaRPr>
          </a:p>
        </p:txBody>
      </p:sp>
      <p:pic>
        <p:nvPicPr>
          <p:cNvPr id="8" name="Picture 7"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a:off x="132172" y="1958403"/>
            <a:ext cx="3035300" cy="711200"/>
          </a:xfrm>
          <a:prstGeom prst="rect">
            <a:avLst/>
          </a:prstGeom>
        </p:spPr>
      </p:pic>
      <p:pic>
        <p:nvPicPr>
          <p:cNvPr id="11" name="Picture 10"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7"/>
              <a:stretch>
                <a:fillRect/>
              </a:stretch>
            </p:blipFill>
          </mc:Choice>
          <mc:Fallback>
            <p:blipFill>
              <a:blip r:embed="rId8"/>
              <a:stretch>
                <a:fillRect/>
              </a:stretch>
            </p:blipFill>
          </mc:Fallback>
        </mc:AlternateContent>
        <p:spPr>
          <a:xfrm>
            <a:off x="-1395536" y="3368278"/>
            <a:ext cx="3987800" cy="355600"/>
          </a:xfrm>
          <a:prstGeom prst="rect">
            <a:avLst/>
          </a:prstGeom>
        </p:spPr>
      </p:pic>
      <p:pic>
        <p:nvPicPr>
          <p:cNvPr id="2" name="Imagem 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63725" y="1958403"/>
            <a:ext cx="2986385" cy="2404733"/>
          </a:xfrm>
          <a:prstGeom prst="rect">
            <a:avLst/>
          </a:prstGeom>
        </p:spPr>
      </p:pic>
      <p:sp>
        <p:nvSpPr>
          <p:cNvPr id="10" name="Rectangle 10"/>
          <p:cNvSpPr/>
          <p:nvPr/>
        </p:nvSpPr>
        <p:spPr>
          <a:xfrm flipH="1">
            <a:off x="-1467437" y="3291830"/>
            <a:ext cx="2232141" cy="57606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0608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6800" y="1778400"/>
            <a:ext cx="3148353" cy="27288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Gradient descent flow</a:t>
            </a:r>
            <a:endParaRPr lang="de-DE" sz="3600" dirty="0">
              <a:latin typeface="Helvetica"/>
              <a:ea typeface="+mj-ea"/>
              <a:cs typeface="+mj-cs"/>
            </a:endParaRPr>
          </a:p>
        </p:txBody>
      </p:sp>
      <p:pic>
        <p:nvPicPr>
          <p:cNvPr id="2" name="Imagem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19179" y="1969255"/>
            <a:ext cx="2891582" cy="2382826"/>
          </a:xfrm>
          <a:prstGeom prst="rect">
            <a:avLst/>
          </a:prstGeom>
        </p:spPr>
      </p:pic>
      <p:sp>
        <p:nvSpPr>
          <p:cNvPr id="10" name="Subtitle 2"/>
          <p:cNvSpPr txBox="1">
            <a:spLocks/>
          </p:cNvSpPr>
          <p:nvPr/>
        </p:nvSpPr>
        <p:spPr>
          <a:xfrm>
            <a:off x="116632" y="1504520"/>
            <a:ext cx="2855168" cy="3267329"/>
          </a:xfrm>
          <a:prstGeom prst="rect">
            <a:avLst/>
          </a:prstGeom>
        </p:spPr>
        <p:txBody>
          <a:bodyPr vert="horz" lIns="91440" tIns="45720" rIns="91440" bIns="45720" rtlCol="0">
            <a:normAutofit/>
          </a:bodyPr>
          <a:lstStyle/>
          <a:p>
            <a:pPr>
              <a:spcBef>
                <a:spcPct val="20000"/>
              </a:spcBef>
              <a:defRPr/>
            </a:pPr>
            <a:r>
              <a:rPr lang="en-US" sz="2400" dirty="0">
                <a:latin typeface="Helvetica"/>
              </a:rPr>
              <a:t>Energy: </a:t>
            </a:r>
          </a:p>
          <a:p>
            <a:pPr>
              <a:spcBef>
                <a:spcPct val="20000"/>
              </a:spcBef>
              <a:defRPr/>
            </a:pPr>
            <a:endParaRPr lang="en-US" sz="2400" dirty="0">
              <a:latin typeface="Times New Roman"/>
            </a:endParaRPr>
          </a:p>
          <a:p>
            <a:pPr>
              <a:spcBef>
                <a:spcPct val="20000"/>
              </a:spcBef>
              <a:defRPr/>
            </a:pPr>
            <a:endParaRPr lang="en-US" sz="2400" dirty="0">
              <a:latin typeface="Times New Roman"/>
            </a:endParaRPr>
          </a:p>
          <a:p>
            <a:pPr>
              <a:spcBef>
                <a:spcPct val="20000"/>
              </a:spcBef>
              <a:defRPr/>
            </a:pPr>
            <a:r>
              <a:rPr lang="en-US" sz="2400" dirty="0">
                <a:latin typeface="Helvetica"/>
              </a:rPr>
              <a:t>Steps</a:t>
            </a:r>
            <a:r>
              <a:rPr lang="en-US" sz="2400" dirty="0" smtClean="0">
                <a:latin typeface="Helvetica"/>
              </a:rPr>
              <a:t>: Increment</a:t>
            </a:r>
            <a:endParaRPr lang="en-US" sz="2400" dirty="0">
              <a:latin typeface="Helvetica"/>
            </a:endParaRPr>
          </a:p>
        </p:txBody>
      </p:sp>
      <p:pic>
        <p:nvPicPr>
          <p:cNvPr id="13" name="Picture 7"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5"/>
              <a:stretch>
                <a:fillRect/>
              </a:stretch>
            </p:blipFill>
          </mc:Choice>
          <mc:Fallback>
            <p:blipFill>
              <a:blip r:embed="rId6"/>
              <a:stretch>
                <a:fillRect/>
              </a:stretch>
            </p:blipFill>
          </mc:Fallback>
        </mc:AlternateContent>
        <p:spPr>
          <a:xfrm>
            <a:off x="132172" y="1958403"/>
            <a:ext cx="3035300" cy="711200"/>
          </a:xfrm>
          <a:prstGeom prst="rect">
            <a:avLst/>
          </a:prstGeom>
        </p:spPr>
      </p:pic>
      <p:pic>
        <p:nvPicPr>
          <p:cNvPr id="15" name="Picture 10"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7"/>
              <a:stretch>
                <a:fillRect/>
              </a:stretch>
            </p:blipFill>
          </mc:Choice>
          <mc:Fallback>
            <p:blipFill>
              <a:blip r:embed="rId8"/>
              <a:stretch>
                <a:fillRect/>
              </a:stretch>
            </p:blipFill>
          </mc:Fallback>
        </mc:AlternateContent>
        <p:spPr>
          <a:xfrm>
            <a:off x="-1395536" y="3368278"/>
            <a:ext cx="3987800" cy="355600"/>
          </a:xfrm>
          <a:prstGeom prst="rect">
            <a:avLst/>
          </a:prstGeom>
        </p:spPr>
      </p:pic>
      <p:sp>
        <p:nvSpPr>
          <p:cNvPr id="16" name="Rectangle 10"/>
          <p:cNvSpPr/>
          <p:nvPr/>
        </p:nvSpPr>
        <p:spPr>
          <a:xfrm flipH="1">
            <a:off x="-1467437" y="3291830"/>
            <a:ext cx="2232141" cy="57606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6800" y="1778400"/>
            <a:ext cx="3148353" cy="27288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Gradient descent flow</a:t>
            </a:r>
            <a:endParaRPr lang="de-DE" sz="3600" dirty="0">
              <a:latin typeface="Helvetica"/>
              <a:ea typeface="+mj-ea"/>
              <a:cs typeface="+mj-cs"/>
            </a:endParaRPr>
          </a:p>
        </p:txBody>
      </p:sp>
      <p:pic>
        <p:nvPicPr>
          <p:cNvPr id="2" name="Imagem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13726" y="1972534"/>
            <a:ext cx="2860414" cy="2383200"/>
          </a:xfrm>
          <a:prstGeom prst="rect">
            <a:avLst/>
          </a:prstGeom>
        </p:spPr>
      </p:pic>
      <p:sp>
        <p:nvSpPr>
          <p:cNvPr id="10" name="Subtitle 2"/>
          <p:cNvSpPr txBox="1">
            <a:spLocks/>
          </p:cNvSpPr>
          <p:nvPr/>
        </p:nvSpPr>
        <p:spPr>
          <a:xfrm>
            <a:off x="116632" y="1504520"/>
            <a:ext cx="2855168" cy="3267329"/>
          </a:xfrm>
          <a:prstGeom prst="rect">
            <a:avLst/>
          </a:prstGeom>
        </p:spPr>
        <p:txBody>
          <a:bodyPr vert="horz" lIns="91440" tIns="45720" rIns="91440" bIns="45720" rtlCol="0">
            <a:normAutofit/>
          </a:bodyPr>
          <a:lstStyle/>
          <a:p>
            <a:pPr>
              <a:spcBef>
                <a:spcPct val="20000"/>
              </a:spcBef>
              <a:defRPr/>
            </a:pPr>
            <a:r>
              <a:rPr lang="en-US" sz="2400" dirty="0">
                <a:latin typeface="Helvetica"/>
              </a:rPr>
              <a:t>Energy: </a:t>
            </a:r>
          </a:p>
          <a:p>
            <a:pPr>
              <a:spcBef>
                <a:spcPct val="20000"/>
              </a:spcBef>
              <a:defRPr/>
            </a:pPr>
            <a:endParaRPr lang="en-US" sz="2400" dirty="0">
              <a:latin typeface="Times New Roman"/>
            </a:endParaRPr>
          </a:p>
          <a:p>
            <a:pPr>
              <a:spcBef>
                <a:spcPct val="20000"/>
              </a:spcBef>
              <a:defRPr/>
            </a:pPr>
            <a:endParaRPr lang="en-US" sz="2400" dirty="0">
              <a:latin typeface="Times New Roman"/>
            </a:endParaRPr>
          </a:p>
          <a:p>
            <a:pPr>
              <a:spcBef>
                <a:spcPct val="20000"/>
              </a:spcBef>
              <a:defRPr/>
            </a:pPr>
            <a:r>
              <a:rPr lang="en-US" sz="2400" dirty="0">
                <a:latin typeface="Helvetica"/>
              </a:rPr>
              <a:t>Steps</a:t>
            </a:r>
            <a:r>
              <a:rPr lang="en-US" sz="2400" dirty="0" smtClean="0">
                <a:latin typeface="Helvetica"/>
              </a:rPr>
              <a:t>: Increment</a:t>
            </a:r>
            <a:endParaRPr lang="en-US" sz="2400" dirty="0">
              <a:latin typeface="Helvetica"/>
            </a:endParaRPr>
          </a:p>
        </p:txBody>
      </p:sp>
      <p:pic>
        <p:nvPicPr>
          <p:cNvPr id="13" name="Picture 7"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5"/>
              <a:stretch>
                <a:fillRect/>
              </a:stretch>
            </p:blipFill>
          </mc:Choice>
          <mc:Fallback>
            <p:blipFill>
              <a:blip r:embed="rId6"/>
              <a:stretch>
                <a:fillRect/>
              </a:stretch>
            </p:blipFill>
          </mc:Fallback>
        </mc:AlternateContent>
        <p:spPr>
          <a:xfrm>
            <a:off x="132172" y="1958403"/>
            <a:ext cx="3035300" cy="711200"/>
          </a:xfrm>
          <a:prstGeom prst="rect">
            <a:avLst/>
          </a:prstGeom>
        </p:spPr>
      </p:pic>
      <p:pic>
        <p:nvPicPr>
          <p:cNvPr id="14" name="Picture 10"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7"/>
              <a:stretch>
                <a:fillRect/>
              </a:stretch>
            </p:blipFill>
          </mc:Choice>
          <mc:Fallback>
            <p:blipFill>
              <a:blip r:embed="rId8"/>
              <a:stretch>
                <a:fillRect/>
              </a:stretch>
            </p:blipFill>
          </mc:Fallback>
        </mc:AlternateContent>
        <p:spPr>
          <a:xfrm>
            <a:off x="-1395536" y="3368278"/>
            <a:ext cx="3987800" cy="355600"/>
          </a:xfrm>
          <a:prstGeom prst="rect">
            <a:avLst/>
          </a:prstGeom>
        </p:spPr>
      </p:pic>
      <p:sp>
        <p:nvSpPr>
          <p:cNvPr id="15" name="Rectangle 10"/>
          <p:cNvSpPr/>
          <p:nvPr/>
        </p:nvSpPr>
        <p:spPr>
          <a:xfrm flipH="1">
            <a:off x="-1467437" y="3291830"/>
            <a:ext cx="2232141" cy="57606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6800" y="1778400"/>
            <a:ext cx="3148353" cy="27288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Gradient descent flow</a:t>
            </a:r>
            <a:endParaRPr lang="de-DE" sz="3600" dirty="0">
              <a:latin typeface="Helvetica"/>
              <a:ea typeface="+mj-ea"/>
              <a:cs typeface="+mj-cs"/>
            </a:endParaRPr>
          </a:p>
        </p:txBody>
      </p:sp>
      <p:pic>
        <p:nvPicPr>
          <p:cNvPr id="2" name="Imagem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17699" y="1972534"/>
            <a:ext cx="2828791" cy="2383200"/>
          </a:xfrm>
          <a:prstGeom prst="rect">
            <a:avLst/>
          </a:prstGeom>
        </p:spPr>
      </p:pic>
      <p:sp>
        <p:nvSpPr>
          <p:cNvPr id="10" name="Subtitle 2"/>
          <p:cNvSpPr txBox="1">
            <a:spLocks/>
          </p:cNvSpPr>
          <p:nvPr/>
        </p:nvSpPr>
        <p:spPr>
          <a:xfrm>
            <a:off x="116632" y="1504520"/>
            <a:ext cx="2855168" cy="3267329"/>
          </a:xfrm>
          <a:prstGeom prst="rect">
            <a:avLst/>
          </a:prstGeom>
        </p:spPr>
        <p:txBody>
          <a:bodyPr vert="horz" lIns="91440" tIns="45720" rIns="91440" bIns="45720" rtlCol="0">
            <a:normAutofit/>
          </a:bodyPr>
          <a:lstStyle/>
          <a:p>
            <a:pPr>
              <a:spcBef>
                <a:spcPct val="20000"/>
              </a:spcBef>
              <a:defRPr/>
            </a:pPr>
            <a:r>
              <a:rPr lang="en-US" sz="2400" dirty="0">
                <a:latin typeface="Helvetica"/>
              </a:rPr>
              <a:t>Energy: </a:t>
            </a:r>
          </a:p>
          <a:p>
            <a:pPr>
              <a:spcBef>
                <a:spcPct val="20000"/>
              </a:spcBef>
              <a:defRPr/>
            </a:pPr>
            <a:endParaRPr lang="en-US" sz="2400" dirty="0">
              <a:latin typeface="Times New Roman"/>
            </a:endParaRPr>
          </a:p>
          <a:p>
            <a:pPr>
              <a:spcBef>
                <a:spcPct val="20000"/>
              </a:spcBef>
              <a:defRPr/>
            </a:pPr>
            <a:endParaRPr lang="en-US" sz="2400" dirty="0">
              <a:latin typeface="Times New Roman"/>
            </a:endParaRPr>
          </a:p>
          <a:p>
            <a:pPr>
              <a:spcBef>
                <a:spcPct val="20000"/>
              </a:spcBef>
              <a:defRPr/>
            </a:pPr>
            <a:r>
              <a:rPr lang="en-US" sz="2400" dirty="0">
                <a:latin typeface="Helvetica"/>
              </a:rPr>
              <a:t>Steps</a:t>
            </a:r>
            <a:r>
              <a:rPr lang="en-US" sz="2400" dirty="0" smtClean="0">
                <a:latin typeface="Helvetica"/>
              </a:rPr>
              <a:t>: Increment</a:t>
            </a:r>
            <a:endParaRPr lang="en-US" sz="2400" dirty="0">
              <a:latin typeface="Helvetica"/>
            </a:endParaRPr>
          </a:p>
        </p:txBody>
      </p:sp>
      <p:pic>
        <p:nvPicPr>
          <p:cNvPr id="12" name="Picture 7"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5"/>
              <a:stretch>
                <a:fillRect/>
              </a:stretch>
            </p:blipFill>
          </mc:Choice>
          <mc:Fallback>
            <p:blipFill>
              <a:blip r:embed="rId6"/>
              <a:stretch>
                <a:fillRect/>
              </a:stretch>
            </p:blipFill>
          </mc:Fallback>
        </mc:AlternateContent>
        <p:spPr>
          <a:xfrm>
            <a:off x="132172" y="1958403"/>
            <a:ext cx="3035300" cy="711200"/>
          </a:xfrm>
          <a:prstGeom prst="rect">
            <a:avLst/>
          </a:prstGeom>
        </p:spPr>
      </p:pic>
      <p:pic>
        <p:nvPicPr>
          <p:cNvPr id="14" name="Picture 10" descr="latex-image-1.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7"/>
              <a:stretch>
                <a:fillRect/>
              </a:stretch>
            </p:blipFill>
          </mc:Choice>
          <mc:Fallback>
            <p:blipFill>
              <a:blip r:embed="rId8"/>
              <a:stretch>
                <a:fillRect/>
              </a:stretch>
            </p:blipFill>
          </mc:Fallback>
        </mc:AlternateContent>
        <p:spPr>
          <a:xfrm>
            <a:off x="-1395536" y="3368278"/>
            <a:ext cx="3987800" cy="355600"/>
          </a:xfrm>
          <a:prstGeom prst="rect">
            <a:avLst/>
          </a:prstGeom>
        </p:spPr>
      </p:pic>
      <p:sp>
        <p:nvSpPr>
          <p:cNvPr id="15" name="Rectangle 10"/>
          <p:cNvSpPr/>
          <p:nvPr/>
        </p:nvSpPr>
        <p:spPr>
          <a:xfrm flipH="1">
            <a:off x="-1467437" y="3291830"/>
            <a:ext cx="2232141" cy="57606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0800" y="1346400"/>
            <a:ext cx="3960000" cy="2970000"/>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800" y="1346400"/>
            <a:ext cx="3960000" cy="29700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8" name="Subtitle 2"/>
          <p:cNvSpPr txBox="1">
            <a:spLocks/>
          </p:cNvSpPr>
          <p:nvPr/>
        </p:nvSpPr>
        <p:spPr>
          <a:xfrm>
            <a:off x="404664" y="4058335"/>
            <a:ext cx="2664296" cy="457631"/>
          </a:xfrm>
          <a:prstGeom prst="rect">
            <a:avLst/>
          </a:prstGeom>
        </p:spPr>
        <p:txBody>
          <a:bodyPr vert="horz" lIns="91440" tIns="45720" rIns="91440" bIns="45720" rtlCol="0">
            <a:noAutofit/>
          </a:bodyPr>
          <a:lstStyle/>
          <a:p>
            <a:pPr algn="ctr">
              <a:spcBef>
                <a:spcPct val="20000"/>
              </a:spcBef>
              <a:defRPr/>
            </a:pPr>
            <a:r>
              <a:rPr lang="en-US" sz="2400" dirty="0">
                <a:latin typeface="Helvetica"/>
              </a:rPr>
              <a:t>Input fine </a:t>
            </a:r>
            <a:r>
              <a:rPr lang="en-US" sz="2400" dirty="0" smtClean="0">
                <a:latin typeface="Helvetica"/>
              </a:rPr>
              <a:t>mesh</a:t>
            </a:r>
            <a:endParaRPr lang="en-US" sz="2400" dirty="0">
              <a:latin typeface="Helvetica"/>
            </a:endParaRPr>
          </a:p>
        </p:txBody>
      </p:sp>
      <p:sp>
        <p:nvSpPr>
          <p:cNvPr id="9" name="Subtitle 2"/>
          <p:cNvSpPr txBox="1">
            <a:spLocks/>
          </p:cNvSpPr>
          <p:nvPr/>
        </p:nvSpPr>
        <p:spPr>
          <a:xfrm>
            <a:off x="3933056" y="4058335"/>
            <a:ext cx="2664296" cy="457631"/>
          </a:xfrm>
          <a:prstGeom prst="rect">
            <a:avLst/>
          </a:prstGeom>
        </p:spPr>
        <p:txBody>
          <a:bodyPr vert="horz" lIns="91440" tIns="45720" rIns="91440" bIns="45720" rtlCol="0">
            <a:noAutofit/>
          </a:bodyPr>
          <a:lstStyle/>
          <a:p>
            <a:pPr algn="ctr">
              <a:spcBef>
                <a:spcPct val="20000"/>
              </a:spcBef>
              <a:defRPr/>
            </a:pPr>
            <a:r>
              <a:rPr lang="en-US" sz="2400" dirty="0" smtClean="0">
                <a:latin typeface="Helvetica"/>
              </a:rPr>
              <a:t>3</a:t>
            </a:r>
            <a:r>
              <a:rPr lang="en-US" sz="2400" baseline="30000" dirty="0" smtClean="0">
                <a:latin typeface="Helvetica"/>
              </a:rPr>
              <a:t>rd</a:t>
            </a:r>
            <a:r>
              <a:rPr lang="en-US" sz="2400" dirty="0" smtClean="0">
                <a:latin typeface="Helvetica"/>
              </a:rPr>
              <a:t> cage</a:t>
            </a:r>
            <a:endParaRPr lang="en-US" sz="2400" dirty="0">
              <a:latin typeface="Helvetica"/>
            </a:endParaRPr>
          </a:p>
        </p:txBody>
      </p:sp>
    </p:spTree>
    <p:extLst>
      <p:ext uri="{BB962C8B-B14F-4D97-AF65-F5344CB8AC3E}">
        <p14:creationId xmlns:p14="http://schemas.microsoft.com/office/powerpoint/2010/main" val="315173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reinflate_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365104" y="2416365"/>
            <a:ext cx="2510544" cy="2058761"/>
          </a:xfrm>
          <a:prstGeom prst="rect">
            <a:avLst/>
          </a:prstGeom>
        </p:spPr>
      </p:pic>
      <p:pic>
        <p:nvPicPr>
          <p:cNvPr id="2" name="Imagem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883" y="2643757"/>
            <a:ext cx="2211403" cy="1780693"/>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Pairwise</a:t>
            </a:r>
            <a:r>
              <a:rPr lang="en-US" sz="3600" dirty="0">
                <a:latin typeface="Helvetica"/>
                <a:ea typeface="+mj-ea"/>
                <a:cs typeface="+mj-cs"/>
              </a:rPr>
              <a:t> problem</a:t>
            </a:r>
            <a:endParaRPr lang="de-DE" sz="3600" dirty="0">
              <a:latin typeface="Helvetica"/>
              <a:ea typeface="+mj-ea"/>
              <a:cs typeface="+mj-cs"/>
            </a:endParaRPr>
          </a:p>
        </p:txBody>
      </p:sp>
      <p:sp>
        <p:nvSpPr>
          <p:cNvPr id="6" name="Subtitle 2"/>
          <p:cNvSpPr txBox="1">
            <a:spLocks/>
          </p:cNvSpPr>
          <p:nvPr/>
        </p:nvSpPr>
        <p:spPr>
          <a:xfrm>
            <a:off x="2276872" y="1240881"/>
            <a:ext cx="2311896" cy="1474885"/>
          </a:xfrm>
          <a:prstGeom prst="rect">
            <a:avLst/>
          </a:prstGeom>
        </p:spPr>
        <p:txBody>
          <a:bodyPr vert="horz" lIns="91440" tIns="45720" rIns="91440" bIns="45720" rtlCol="0">
            <a:normAutofit/>
          </a:bodyPr>
          <a:lstStyle/>
          <a:p>
            <a:pPr algn="ctr">
              <a:spcBef>
                <a:spcPct val="20000"/>
              </a:spcBef>
              <a:defRPr/>
            </a:pPr>
            <a:r>
              <a:rPr lang="en-US" sz="2400" dirty="0">
                <a:latin typeface="Helvetica"/>
              </a:rPr>
              <a:t>Flow fine mesh </a:t>
            </a:r>
            <a:br>
              <a:rPr lang="en-US" sz="2400" dirty="0">
                <a:latin typeface="Helvetica"/>
              </a:rPr>
            </a:br>
            <a:r>
              <a:rPr lang="en-US" sz="2400" dirty="0">
                <a:latin typeface="Helvetica"/>
              </a:rPr>
              <a:t>until inside coarse</a:t>
            </a:r>
          </a:p>
        </p:txBody>
      </p:sp>
      <p:sp>
        <p:nvSpPr>
          <p:cNvPr id="7" name="Subtitle 2"/>
          <p:cNvSpPr txBox="1">
            <a:spLocks/>
          </p:cNvSpPr>
          <p:nvPr/>
        </p:nvSpPr>
        <p:spPr>
          <a:xfrm>
            <a:off x="4797152" y="1244017"/>
            <a:ext cx="1868760" cy="1238609"/>
          </a:xfrm>
          <a:prstGeom prst="rect">
            <a:avLst/>
          </a:prstGeom>
        </p:spPr>
        <p:txBody>
          <a:bodyPr vert="horz" lIns="91440" tIns="45720" rIns="91440" bIns="45720" rtlCol="0">
            <a:normAutofit/>
          </a:bodyPr>
          <a:lstStyle/>
          <a:p>
            <a:pPr algn="ctr">
              <a:spcBef>
                <a:spcPct val="20000"/>
              </a:spcBef>
              <a:defRPr/>
            </a:pPr>
            <a:r>
              <a:rPr lang="en-US" sz="2400" dirty="0" err="1">
                <a:latin typeface="Helvetica"/>
              </a:rPr>
              <a:t>Reinflate</a:t>
            </a:r>
            <a:r>
              <a:rPr lang="en-US" sz="2400" dirty="0">
                <a:latin typeface="Helvetica"/>
              </a:rPr>
              <a:t> fine pushing coarse</a:t>
            </a:r>
          </a:p>
        </p:txBody>
      </p:sp>
      <p:pic>
        <p:nvPicPr>
          <p:cNvPr id="3" name="Imagem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04864" y="2534466"/>
            <a:ext cx="2294520" cy="1889983"/>
          </a:xfrm>
          <a:prstGeom prst="rect">
            <a:avLst/>
          </a:prstGeom>
        </p:spPr>
      </p:pic>
      <p:sp>
        <p:nvSpPr>
          <p:cNvPr id="10" name="Subtitle 2"/>
          <p:cNvSpPr txBox="1">
            <a:spLocks/>
          </p:cNvSpPr>
          <p:nvPr/>
        </p:nvSpPr>
        <p:spPr>
          <a:xfrm>
            <a:off x="-27384" y="1203598"/>
            <a:ext cx="2433661" cy="1583862"/>
          </a:xfrm>
          <a:prstGeom prst="rect">
            <a:avLst/>
          </a:prstGeom>
        </p:spPr>
        <p:txBody>
          <a:bodyPr vert="horz" lIns="91440" tIns="45720" rIns="91440" bIns="45720" rtlCol="0">
            <a:normAutofit/>
          </a:bodyPr>
          <a:lstStyle/>
          <a:p>
            <a:pPr algn="ctr">
              <a:spcBef>
                <a:spcPct val="20000"/>
              </a:spcBef>
              <a:defRPr/>
            </a:pPr>
            <a:r>
              <a:rPr lang="en-US" sz="2400" dirty="0">
                <a:latin typeface="Helvetica"/>
              </a:rPr>
              <a:t>Overlapping fine </a:t>
            </a:r>
            <a:br>
              <a:rPr lang="en-US" sz="2400" dirty="0">
                <a:latin typeface="Helvetica"/>
              </a:rPr>
            </a:br>
            <a:r>
              <a:rPr lang="en-US" sz="2400" dirty="0">
                <a:latin typeface="Helvetica"/>
              </a:rPr>
              <a:t>and coarse meshes</a:t>
            </a:r>
          </a:p>
        </p:txBody>
      </p:sp>
      <p:sp>
        <p:nvSpPr>
          <p:cNvPr id="11" name="Rectangle 10"/>
          <p:cNvSpPr/>
          <p:nvPr/>
        </p:nvSpPr>
        <p:spPr>
          <a:xfrm>
            <a:off x="87883" y="742950"/>
            <a:ext cx="2198888" cy="432435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893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repeatCount="indefinite" fill="remove" display="0">
                  <p:stCondLst>
                    <p:cond delay="indefinite"/>
                  </p:stCondLst>
                </p:cTn>
                <p:tgtEl>
                  <p:spTgt spid="12"/>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Reinflation</a:t>
            </a:r>
            <a:endParaRPr lang="de-DE" sz="3600" dirty="0">
              <a:latin typeface="Helvetica"/>
              <a:ea typeface="+mj-ea"/>
              <a:cs typeface="+mj-cs"/>
            </a:endParaRPr>
          </a:p>
        </p:txBody>
      </p:sp>
      <p:sp>
        <p:nvSpPr>
          <p:cNvPr id="5" name="Rectangle 4"/>
          <p:cNvSpPr/>
          <p:nvPr/>
        </p:nvSpPr>
        <p:spPr>
          <a:xfrm>
            <a:off x="1828800" y="2647950"/>
            <a:ext cx="304800" cy="53340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649" y="1650022"/>
            <a:ext cx="3384376" cy="2721928"/>
          </a:xfrm>
          <a:prstGeom prst="rect">
            <a:avLst/>
          </a:prstGeom>
        </p:spPr>
      </p:pic>
      <p:sp>
        <p:nvSpPr>
          <p:cNvPr id="7" name="Subtitle 2"/>
          <p:cNvSpPr txBox="1">
            <a:spLocks/>
          </p:cNvSpPr>
          <p:nvPr/>
        </p:nvSpPr>
        <p:spPr>
          <a:xfrm>
            <a:off x="3717032" y="1572588"/>
            <a:ext cx="3039616" cy="3087394"/>
          </a:xfrm>
          <a:prstGeom prst="rect">
            <a:avLst/>
          </a:prstGeom>
        </p:spPr>
        <p:txBody>
          <a:bodyPr vert="horz" lIns="91440" tIns="45720" rIns="91440" bIns="45720" rtlCol="0">
            <a:normAutofit/>
          </a:bodyPr>
          <a:lstStyle/>
          <a:p>
            <a:pPr marL="342900" indent="-342900">
              <a:spcBef>
                <a:spcPct val="20000"/>
              </a:spcBef>
              <a:buFontTx/>
              <a:buChar char="-"/>
              <a:defRPr/>
            </a:pPr>
            <a:r>
              <a:rPr lang="en-US" sz="2400" dirty="0" smtClean="0">
                <a:latin typeface="Helvetica"/>
              </a:rPr>
              <a:t>Collision </a:t>
            </a:r>
            <a:r>
              <a:rPr lang="en-US" sz="2400" dirty="0">
                <a:latin typeface="Helvetica"/>
              </a:rPr>
              <a:t>detection and </a:t>
            </a:r>
            <a:r>
              <a:rPr lang="en-US" sz="2400" dirty="0" smtClean="0">
                <a:latin typeface="Helvetica"/>
              </a:rPr>
              <a:t>response</a:t>
            </a:r>
          </a:p>
          <a:p>
            <a:pPr marL="342900" indent="-342900">
              <a:spcBef>
                <a:spcPct val="20000"/>
              </a:spcBef>
              <a:buFontTx/>
              <a:buChar char="-"/>
              <a:defRPr/>
            </a:pPr>
            <a:endParaRPr lang="en-US" sz="2400" dirty="0">
              <a:latin typeface="Helvetica"/>
            </a:endParaRPr>
          </a:p>
          <a:p>
            <a:pPr>
              <a:spcBef>
                <a:spcPct val="20000"/>
              </a:spcBef>
              <a:defRPr/>
            </a:pPr>
            <a:endParaRPr lang="en-US" sz="2400" dirty="0">
              <a:latin typeface="Helvetic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Reinflation</a:t>
            </a:r>
            <a:endParaRPr lang="de-DE" sz="3600" dirty="0">
              <a:latin typeface="Helvetica"/>
              <a:ea typeface="+mj-ea"/>
              <a:cs typeface="+mj-cs"/>
            </a:endParaRPr>
          </a:p>
        </p:txBody>
      </p:sp>
      <p:sp>
        <p:nvSpPr>
          <p:cNvPr id="5" name="Rectangle 4"/>
          <p:cNvSpPr/>
          <p:nvPr/>
        </p:nvSpPr>
        <p:spPr>
          <a:xfrm>
            <a:off x="1828800" y="2647950"/>
            <a:ext cx="304800" cy="53340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ubtitle 2"/>
          <p:cNvSpPr txBox="1">
            <a:spLocks/>
          </p:cNvSpPr>
          <p:nvPr/>
        </p:nvSpPr>
        <p:spPr>
          <a:xfrm>
            <a:off x="3717032" y="1572588"/>
            <a:ext cx="3039616" cy="3087394"/>
          </a:xfrm>
          <a:prstGeom prst="rect">
            <a:avLst/>
          </a:prstGeom>
        </p:spPr>
        <p:txBody>
          <a:bodyPr vert="horz" lIns="91440" tIns="45720" rIns="91440" bIns="45720" rtlCol="0">
            <a:normAutofit/>
          </a:bodyPr>
          <a:lstStyle/>
          <a:p>
            <a:pPr marL="342900" indent="-342900">
              <a:spcBef>
                <a:spcPct val="20000"/>
              </a:spcBef>
              <a:buFontTx/>
              <a:buChar char="-"/>
              <a:defRPr/>
            </a:pPr>
            <a:r>
              <a:rPr lang="en-US" sz="2400" dirty="0" smtClean="0">
                <a:latin typeface="Helvetica"/>
              </a:rPr>
              <a:t>Collision </a:t>
            </a:r>
            <a:r>
              <a:rPr lang="en-US" sz="2400" dirty="0">
                <a:latin typeface="Helvetica"/>
              </a:rPr>
              <a:t>detection and </a:t>
            </a:r>
            <a:r>
              <a:rPr lang="en-US" sz="2400" dirty="0" smtClean="0">
                <a:latin typeface="Helvetica"/>
              </a:rPr>
              <a:t>response</a:t>
            </a: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9200" y="1648800"/>
            <a:ext cx="3384000" cy="271700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Reinflation</a:t>
            </a:r>
            <a:endParaRPr lang="de-DE" sz="3600" dirty="0">
              <a:latin typeface="Helvetica"/>
              <a:ea typeface="+mj-ea"/>
              <a:cs typeface="+mj-cs"/>
            </a:endParaRPr>
          </a:p>
        </p:txBody>
      </p:sp>
      <p:sp>
        <p:nvSpPr>
          <p:cNvPr id="5" name="Rectangle 4"/>
          <p:cNvSpPr/>
          <p:nvPr/>
        </p:nvSpPr>
        <p:spPr>
          <a:xfrm>
            <a:off x="1828800" y="2647950"/>
            <a:ext cx="304800" cy="53340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ubtitle 2"/>
          <p:cNvSpPr txBox="1">
            <a:spLocks/>
          </p:cNvSpPr>
          <p:nvPr/>
        </p:nvSpPr>
        <p:spPr>
          <a:xfrm>
            <a:off x="3717032" y="1572588"/>
            <a:ext cx="3039616" cy="3087394"/>
          </a:xfrm>
          <a:prstGeom prst="rect">
            <a:avLst/>
          </a:prstGeom>
        </p:spPr>
        <p:txBody>
          <a:bodyPr vert="horz" lIns="91440" tIns="45720" rIns="91440" bIns="45720" rtlCol="0">
            <a:normAutofit/>
          </a:bodyPr>
          <a:lstStyle/>
          <a:p>
            <a:pPr marL="342900" indent="-342900">
              <a:spcBef>
                <a:spcPct val="20000"/>
              </a:spcBef>
              <a:buFontTx/>
              <a:buChar char="-"/>
              <a:defRPr/>
            </a:pPr>
            <a:r>
              <a:rPr lang="en-US" sz="2400" dirty="0" smtClean="0">
                <a:latin typeface="Helvetica"/>
              </a:rPr>
              <a:t>Collision </a:t>
            </a:r>
            <a:r>
              <a:rPr lang="en-US" sz="2400" dirty="0">
                <a:latin typeface="Helvetica"/>
              </a:rPr>
              <a:t>detection and </a:t>
            </a:r>
            <a:r>
              <a:rPr lang="en-US" sz="2400" dirty="0" smtClean="0">
                <a:latin typeface="Helvetica"/>
              </a:rPr>
              <a:t>response</a:t>
            </a:r>
          </a:p>
          <a:p>
            <a:pPr marL="342900" indent="-342900">
              <a:spcBef>
                <a:spcPct val="20000"/>
              </a:spcBef>
              <a:buFontTx/>
              <a:buChar char="-"/>
              <a:defRPr/>
            </a:pPr>
            <a:endParaRPr lang="en-US" sz="2400" dirty="0" smtClean="0">
              <a:latin typeface="Helvetica"/>
            </a:endParaRPr>
          </a:p>
          <a:p>
            <a:pPr marL="342900" indent="-342900">
              <a:spcBef>
                <a:spcPct val="20000"/>
              </a:spcBef>
              <a:buFontTx/>
              <a:buChar char="-"/>
              <a:defRPr/>
            </a:pPr>
            <a:r>
              <a:rPr lang="en-US" sz="2400" dirty="0" smtClean="0">
                <a:latin typeface="Helvetica"/>
              </a:rPr>
              <a:t>Single step: many collisions to handle</a:t>
            </a:r>
            <a:endParaRPr lang="en-US" sz="2400" dirty="0">
              <a:latin typeface="Helvetica"/>
            </a:endParaRPr>
          </a:p>
          <a:p>
            <a:pPr>
              <a:spcBef>
                <a:spcPct val="20000"/>
              </a:spcBef>
              <a:defRPr/>
            </a:pPr>
            <a:endParaRPr lang="en-US" sz="2400" dirty="0">
              <a:latin typeface="Helvetica"/>
            </a:endParaRP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9200" y="1648800"/>
            <a:ext cx="3384000" cy="2717008"/>
          </a:xfrm>
          <a:prstGeom prst="rect">
            <a:avLst/>
          </a:prstGeom>
        </p:spPr>
      </p:pic>
      <p:sp>
        <p:nvSpPr>
          <p:cNvPr id="7" name="Multiply 44"/>
          <p:cNvSpPr/>
          <p:nvPr/>
        </p:nvSpPr>
        <p:spPr>
          <a:xfrm>
            <a:off x="2344728" y="177966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Multiply 44"/>
          <p:cNvSpPr/>
          <p:nvPr/>
        </p:nvSpPr>
        <p:spPr>
          <a:xfrm>
            <a:off x="2239773" y="173810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Multiply 44"/>
          <p:cNvSpPr/>
          <p:nvPr/>
        </p:nvSpPr>
        <p:spPr>
          <a:xfrm>
            <a:off x="2140013" y="169654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Multiply 44"/>
          <p:cNvSpPr/>
          <p:nvPr/>
        </p:nvSpPr>
        <p:spPr>
          <a:xfrm>
            <a:off x="2050458" y="165050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Multiply 44"/>
          <p:cNvSpPr/>
          <p:nvPr/>
        </p:nvSpPr>
        <p:spPr>
          <a:xfrm>
            <a:off x="1962865" y="1688616"/>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Multiply 44"/>
          <p:cNvSpPr/>
          <p:nvPr/>
        </p:nvSpPr>
        <p:spPr>
          <a:xfrm>
            <a:off x="1911637" y="176308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Multiply 44"/>
          <p:cNvSpPr/>
          <p:nvPr/>
        </p:nvSpPr>
        <p:spPr>
          <a:xfrm>
            <a:off x="1860409" y="183756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Multiply 44"/>
          <p:cNvSpPr/>
          <p:nvPr/>
        </p:nvSpPr>
        <p:spPr>
          <a:xfrm>
            <a:off x="2401879" y="186725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Multiply 44"/>
          <p:cNvSpPr/>
          <p:nvPr/>
        </p:nvSpPr>
        <p:spPr>
          <a:xfrm>
            <a:off x="2559474" y="2562083"/>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Multiply 44"/>
          <p:cNvSpPr/>
          <p:nvPr/>
        </p:nvSpPr>
        <p:spPr>
          <a:xfrm>
            <a:off x="2596076" y="266772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Multiply 44"/>
          <p:cNvSpPr/>
          <p:nvPr/>
        </p:nvSpPr>
        <p:spPr>
          <a:xfrm>
            <a:off x="3314698" y="2228146"/>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Multiply 44"/>
          <p:cNvSpPr/>
          <p:nvPr/>
        </p:nvSpPr>
        <p:spPr>
          <a:xfrm>
            <a:off x="3430646" y="222658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Multiply 44"/>
          <p:cNvSpPr/>
          <p:nvPr/>
        </p:nvSpPr>
        <p:spPr>
          <a:xfrm>
            <a:off x="3421995" y="234262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Multiply 44"/>
          <p:cNvSpPr/>
          <p:nvPr/>
        </p:nvSpPr>
        <p:spPr>
          <a:xfrm>
            <a:off x="3403749" y="244826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Multiply 44"/>
          <p:cNvSpPr/>
          <p:nvPr/>
        </p:nvSpPr>
        <p:spPr>
          <a:xfrm>
            <a:off x="3385503" y="255910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Multiply 44"/>
          <p:cNvSpPr/>
          <p:nvPr/>
        </p:nvSpPr>
        <p:spPr>
          <a:xfrm>
            <a:off x="2648345" y="297275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Multiply 44"/>
          <p:cNvSpPr/>
          <p:nvPr/>
        </p:nvSpPr>
        <p:spPr>
          <a:xfrm>
            <a:off x="2668083" y="308359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Multiply 44"/>
          <p:cNvSpPr/>
          <p:nvPr/>
        </p:nvSpPr>
        <p:spPr>
          <a:xfrm>
            <a:off x="2692610" y="320482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Multiply 44"/>
          <p:cNvSpPr/>
          <p:nvPr/>
        </p:nvSpPr>
        <p:spPr>
          <a:xfrm>
            <a:off x="2734895" y="332605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Multiply 44"/>
          <p:cNvSpPr/>
          <p:nvPr/>
        </p:nvSpPr>
        <p:spPr>
          <a:xfrm>
            <a:off x="2762607" y="345248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Multiply 44"/>
          <p:cNvSpPr/>
          <p:nvPr/>
        </p:nvSpPr>
        <p:spPr>
          <a:xfrm>
            <a:off x="2790593" y="358929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Multiply 44"/>
          <p:cNvSpPr/>
          <p:nvPr/>
        </p:nvSpPr>
        <p:spPr>
          <a:xfrm>
            <a:off x="2828695" y="372611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Multiply 44"/>
          <p:cNvSpPr/>
          <p:nvPr/>
        </p:nvSpPr>
        <p:spPr>
          <a:xfrm>
            <a:off x="2846015" y="384214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Multiply 44"/>
          <p:cNvSpPr/>
          <p:nvPr/>
        </p:nvSpPr>
        <p:spPr>
          <a:xfrm>
            <a:off x="2941268" y="391142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Multiply 44"/>
          <p:cNvSpPr/>
          <p:nvPr/>
        </p:nvSpPr>
        <p:spPr>
          <a:xfrm>
            <a:off x="3041718" y="393470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Multiply 44"/>
          <p:cNvSpPr/>
          <p:nvPr/>
        </p:nvSpPr>
        <p:spPr>
          <a:xfrm>
            <a:off x="3121388" y="3951143"/>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Multiply 44"/>
          <p:cNvSpPr/>
          <p:nvPr/>
        </p:nvSpPr>
        <p:spPr>
          <a:xfrm>
            <a:off x="3180278" y="402991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Multiply 44"/>
          <p:cNvSpPr/>
          <p:nvPr/>
        </p:nvSpPr>
        <p:spPr>
          <a:xfrm>
            <a:off x="2179612" y="270928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Multiply 44"/>
          <p:cNvSpPr/>
          <p:nvPr/>
        </p:nvSpPr>
        <p:spPr>
          <a:xfrm>
            <a:off x="3197391" y="413556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Multiply 44"/>
          <p:cNvSpPr/>
          <p:nvPr/>
        </p:nvSpPr>
        <p:spPr>
          <a:xfrm>
            <a:off x="3104601" y="416327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Multiply 44"/>
          <p:cNvSpPr/>
          <p:nvPr/>
        </p:nvSpPr>
        <p:spPr>
          <a:xfrm>
            <a:off x="3011811" y="416500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Multiply 44"/>
          <p:cNvSpPr/>
          <p:nvPr/>
        </p:nvSpPr>
        <p:spPr>
          <a:xfrm>
            <a:off x="2919021" y="416673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Multiply 44"/>
          <p:cNvSpPr/>
          <p:nvPr/>
        </p:nvSpPr>
        <p:spPr>
          <a:xfrm>
            <a:off x="2826231" y="4168463"/>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Multiply 44"/>
          <p:cNvSpPr/>
          <p:nvPr/>
        </p:nvSpPr>
        <p:spPr>
          <a:xfrm>
            <a:off x="2733441" y="417019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Multiply 44"/>
          <p:cNvSpPr/>
          <p:nvPr/>
        </p:nvSpPr>
        <p:spPr>
          <a:xfrm>
            <a:off x="2640651" y="417192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Multiply 44"/>
          <p:cNvSpPr/>
          <p:nvPr/>
        </p:nvSpPr>
        <p:spPr>
          <a:xfrm>
            <a:off x="2547861" y="4173656"/>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Multiply 44"/>
          <p:cNvSpPr/>
          <p:nvPr/>
        </p:nvSpPr>
        <p:spPr>
          <a:xfrm>
            <a:off x="2455071" y="417538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Multiply 44"/>
          <p:cNvSpPr/>
          <p:nvPr/>
        </p:nvSpPr>
        <p:spPr>
          <a:xfrm>
            <a:off x="2362281" y="417711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Multiply 44"/>
          <p:cNvSpPr/>
          <p:nvPr/>
        </p:nvSpPr>
        <p:spPr>
          <a:xfrm>
            <a:off x="2269491" y="417884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Multiply 44"/>
          <p:cNvSpPr/>
          <p:nvPr/>
        </p:nvSpPr>
        <p:spPr>
          <a:xfrm>
            <a:off x="1516684" y="324579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Multiply 44"/>
          <p:cNvSpPr/>
          <p:nvPr/>
        </p:nvSpPr>
        <p:spPr>
          <a:xfrm>
            <a:off x="1453929" y="332832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Multiply 44"/>
          <p:cNvSpPr/>
          <p:nvPr/>
        </p:nvSpPr>
        <p:spPr>
          <a:xfrm>
            <a:off x="1170777" y="396081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Multiply 44"/>
          <p:cNvSpPr/>
          <p:nvPr/>
        </p:nvSpPr>
        <p:spPr>
          <a:xfrm>
            <a:off x="1266031" y="399198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Multiply 44"/>
          <p:cNvSpPr/>
          <p:nvPr/>
        </p:nvSpPr>
        <p:spPr>
          <a:xfrm>
            <a:off x="1356090" y="4007566"/>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Multiply 44"/>
          <p:cNvSpPr/>
          <p:nvPr/>
        </p:nvSpPr>
        <p:spPr>
          <a:xfrm>
            <a:off x="1446149" y="403873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Multiply 44"/>
          <p:cNvSpPr/>
          <p:nvPr/>
        </p:nvSpPr>
        <p:spPr>
          <a:xfrm>
            <a:off x="1427108" y="414264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Multiply 44"/>
          <p:cNvSpPr/>
          <p:nvPr/>
        </p:nvSpPr>
        <p:spPr>
          <a:xfrm>
            <a:off x="1330139" y="419459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Multiply 44"/>
          <p:cNvSpPr/>
          <p:nvPr/>
        </p:nvSpPr>
        <p:spPr>
          <a:xfrm>
            <a:off x="1233170" y="421018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Multiply 44"/>
          <p:cNvSpPr/>
          <p:nvPr/>
        </p:nvSpPr>
        <p:spPr>
          <a:xfrm>
            <a:off x="1136201" y="422577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Multiply 44"/>
          <p:cNvSpPr/>
          <p:nvPr/>
        </p:nvSpPr>
        <p:spPr>
          <a:xfrm>
            <a:off x="1034037" y="4230976"/>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Multiply 44"/>
          <p:cNvSpPr/>
          <p:nvPr/>
        </p:nvSpPr>
        <p:spPr>
          <a:xfrm>
            <a:off x="931873" y="423617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Multiply 44"/>
          <p:cNvSpPr/>
          <p:nvPr/>
        </p:nvSpPr>
        <p:spPr>
          <a:xfrm>
            <a:off x="829709" y="424137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Multiply 44"/>
          <p:cNvSpPr/>
          <p:nvPr/>
        </p:nvSpPr>
        <p:spPr>
          <a:xfrm>
            <a:off x="727545" y="4246573"/>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Multiply 44"/>
          <p:cNvSpPr/>
          <p:nvPr/>
        </p:nvSpPr>
        <p:spPr>
          <a:xfrm>
            <a:off x="625381" y="425177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Multiply 44"/>
          <p:cNvSpPr/>
          <p:nvPr/>
        </p:nvSpPr>
        <p:spPr>
          <a:xfrm>
            <a:off x="523217" y="425697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Multiply 44"/>
          <p:cNvSpPr/>
          <p:nvPr/>
        </p:nvSpPr>
        <p:spPr>
          <a:xfrm>
            <a:off x="421053" y="426217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Multiply 44"/>
          <p:cNvSpPr/>
          <p:nvPr/>
        </p:nvSpPr>
        <p:spPr>
          <a:xfrm>
            <a:off x="344864" y="421234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Multiply 44"/>
          <p:cNvSpPr/>
          <p:nvPr/>
        </p:nvSpPr>
        <p:spPr>
          <a:xfrm>
            <a:off x="284260" y="4126163"/>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Multiply 44"/>
          <p:cNvSpPr/>
          <p:nvPr/>
        </p:nvSpPr>
        <p:spPr>
          <a:xfrm>
            <a:off x="369122" y="406075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Multiply 44"/>
          <p:cNvSpPr/>
          <p:nvPr/>
        </p:nvSpPr>
        <p:spPr>
          <a:xfrm>
            <a:off x="469569" y="400574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Multiply 44"/>
          <p:cNvSpPr/>
          <p:nvPr/>
        </p:nvSpPr>
        <p:spPr>
          <a:xfrm>
            <a:off x="580411" y="396631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Multiply 44"/>
          <p:cNvSpPr/>
          <p:nvPr/>
        </p:nvSpPr>
        <p:spPr>
          <a:xfrm>
            <a:off x="675668" y="393207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Multiply 44"/>
          <p:cNvSpPr/>
          <p:nvPr/>
        </p:nvSpPr>
        <p:spPr>
          <a:xfrm>
            <a:off x="758956" y="3850559"/>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Multiply 44"/>
          <p:cNvSpPr/>
          <p:nvPr/>
        </p:nvSpPr>
        <p:spPr>
          <a:xfrm>
            <a:off x="805029" y="374224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Multiply 44"/>
          <p:cNvSpPr/>
          <p:nvPr/>
        </p:nvSpPr>
        <p:spPr>
          <a:xfrm>
            <a:off x="872366" y="363393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Multiply 44"/>
          <p:cNvSpPr/>
          <p:nvPr/>
        </p:nvSpPr>
        <p:spPr>
          <a:xfrm>
            <a:off x="923755" y="3525626"/>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Multiply 44"/>
          <p:cNvSpPr/>
          <p:nvPr/>
        </p:nvSpPr>
        <p:spPr>
          <a:xfrm>
            <a:off x="980460" y="341731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Multiply 44"/>
          <p:cNvSpPr/>
          <p:nvPr/>
        </p:nvSpPr>
        <p:spPr>
          <a:xfrm>
            <a:off x="1042481" y="330900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Multiply 44"/>
          <p:cNvSpPr/>
          <p:nvPr/>
        </p:nvSpPr>
        <p:spPr>
          <a:xfrm>
            <a:off x="1104502" y="3200693"/>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Multiply 44"/>
          <p:cNvSpPr/>
          <p:nvPr/>
        </p:nvSpPr>
        <p:spPr>
          <a:xfrm>
            <a:off x="1166523" y="309238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Multiply 44"/>
          <p:cNvSpPr/>
          <p:nvPr/>
        </p:nvSpPr>
        <p:spPr>
          <a:xfrm>
            <a:off x="1228544" y="298407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Multiply 44"/>
          <p:cNvSpPr/>
          <p:nvPr/>
        </p:nvSpPr>
        <p:spPr>
          <a:xfrm>
            <a:off x="1290565" y="287576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Multiply 44"/>
          <p:cNvSpPr/>
          <p:nvPr/>
        </p:nvSpPr>
        <p:spPr>
          <a:xfrm>
            <a:off x="626991" y="314855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Multiply 44"/>
          <p:cNvSpPr/>
          <p:nvPr/>
        </p:nvSpPr>
        <p:spPr>
          <a:xfrm>
            <a:off x="534843" y="310576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Multiply 44"/>
          <p:cNvSpPr/>
          <p:nvPr/>
        </p:nvSpPr>
        <p:spPr>
          <a:xfrm>
            <a:off x="474591" y="305234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Multiply 44"/>
          <p:cNvSpPr/>
          <p:nvPr/>
        </p:nvSpPr>
        <p:spPr>
          <a:xfrm>
            <a:off x="467502" y="2967022"/>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Multiply 44"/>
          <p:cNvSpPr/>
          <p:nvPr/>
        </p:nvSpPr>
        <p:spPr>
          <a:xfrm>
            <a:off x="497626" y="2860440"/>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Multiply 44"/>
          <p:cNvSpPr/>
          <p:nvPr/>
        </p:nvSpPr>
        <p:spPr>
          <a:xfrm>
            <a:off x="596862" y="280702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Multiply 44"/>
          <p:cNvSpPr/>
          <p:nvPr/>
        </p:nvSpPr>
        <p:spPr>
          <a:xfrm>
            <a:off x="685466" y="273233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Multiply 44"/>
          <p:cNvSpPr/>
          <p:nvPr/>
        </p:nvSpPr>
        <p:spPr>
          <a:xfrm>
            <a:off x="779386" y="269487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Multiply 44"/>
          <p:cNvSpPr/>
          <p:nvPr/>
        </p:nvSpPr>
        <p:spPr>
          <a:xfrm>
            <a:off x="873306" y="268398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Multiply 44"/>
          <p:cNvSpPr/>
          <p:nvPr/>
        </p:nvSpPr>
        <p:spPr>
          <a:xfrm>
            <a:off x="967226" y="2673097"/>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Multiply 44"/>
          <p:cNvSpPr/>
          <p:nvPr/>
        </p:nvSpPr>
        <p:spPr>
          <a:xfrm>
            <a:off x="1066466" y="2675654"/>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Multiply 44"/>
          <p:cNvSpPr/>
          <p:nvPr/>
        </p:nvSpPr>
        <p:spPr>
          <a:xfrm>
            <a:off x="1165706" y="2678211"/>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Multiply 44"/>
          <p:cNvSpPr/>
          <p:nvPr/>
        </p:nvSpPr>
        <p:spPr>
          <a:xfrm>
            <a:off x="1264946" y="268076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Multiply 44"/>
          <p:cNvSpPr/>
          <p:nvPr/>
        </p:nvSpPr>
        <p:spPr>
          <a:xfrm>
            <a:off x="1364186" y="2683325"/>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Multiply 44"/>
          <p:cNvSpPr/>
          <p:nvPr/>
        </p:nvSpPr>
        <p:spPr>
          <a:xfrm>
            <a:off x="1333128" y="1203598"/>
            <a:ext cx="148168" cy="158750"/>
          </a:xfrm>
          <a:prstGeom prst="mathMultiply">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Subtitle 2"/>
          <p:cNvSpPr txBox="1">
            <a:spLocks/>
          </p:cNvSpPr>
          <p:nvPr/>
        </p:nvSpPr>
        <p:spPr>
          <a:xfrm>
            <a:off x="1045096" y="1059582"/>
            <a:ext cx="2311896" cy="467237"/>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Collisions</a:t>
            </a:r>
            <a:endParaRPr lang="en-US" sz="2400" dirty="0">
              <a:latin typeface="Helvetica"/>
            </a:endParaRPr>
          </a:p>
        </p:txBody>
      </p:sp>
    </p:spTree>
    <p:extLst>
      <p:ext uri="{BB962C8B-B14F-4D97-AF65-F5344CB8AC3E}">
        <p14:creationId xmlns:p14="http://schemas.microsoft.com/office/powerpoint/2010/main" val="40295026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Reinflation</a:t>
            </a:r>
            <a:endParaRPr lang="de-DE" sz="3600" dirty="0">
              <a:latin typeface="Helvetica"/>
              <a:ea typeface="+mj-ea"/>
              <a:cs typeface="+mj-cs"/>
            </a:endParaRPr>
          </a:p>
        </p:txBody>
      </p:sp>
      <p:sp>
        <p:nvSpPr>
          <p:cNvPr id="5" name="Rectangle 4"/>
          <p:cNvSpPr/>
          <p:nvPr/>
        </p:nvSpPr>
        <p:spPr>
          <a:xfrm>
            <a:off x="1828800" y="2647950"/>
            <a:ext cx="304800" cy="53340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ubtitle 2"/>
          <p:cNvSpPr txBox="1">
            <a:spLocks/>
          </p:cNvSpPr>
          <p:nvPr/>
        </p:nvSpPr>
        <p:spPr>
          <a:xfrm>
            <a:off x="476672" y="1995686"/>
            <a:ext cx="2981752" cy="1773892"/>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Reverse each </a:t>
            </a:r>
            <a:r>
              <a:rPr lang="en-US" sz="2400" dirty="0">
                <a:latin typeface="Helvetica"/>
              </a:rPr>
              <a:t>step of the </a:t>
            </a:r>
            <a:r>
              <a:rPr lang="en-US" sz="2400" dirty="0" smtClean="0">
                <a:latin typeface="Helvetica"/>
              </a:rPr>
              <a:t>flow, pushing the coarse mesh away</a:t>
            </a:r>
            <a:endParaRPr lang="en-US" sz="2400" dirty="0">
              <a:latin typeface="Helvetica"/>
            </a:endParaRPr>
          </a:p>
          <a:p>
            <a:pPr>
              <a:spcBef>
                <a:spcPct val="20000"/>
              </a:spcBef>
              <a:defRPr/>
            </a:pPr>
            <a:endParaRPr lang="en-US" sz="2400" dirty="0">
              <a:latin typeface="Helvetica"/>
            </a:endParaRPr>
          </a:p>
        </p:txBody>
      </p:sp>
      <p:pic>
        <p:nvPicPr>
          <p:cNvPr id="2" name="reinflate_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348391" y="1491630"/>
            <a:ext cx="3248961" cy="2664296"/>
          </a:xfrm>
          <a:prstGeom prst="rect">
            <a:avLst/>
          </a:prstGeom>
        </p:spPr>
      </p:pic>
      <p:sp>
        <p:nvSpPr>
          <p:cNvPr id="8" name="Rectangle 10"/>
          <p:cNvSpPr/>
          <p:nvPr/>
        </p:nvSpPr>
        <p:spPr>
          <a:xfrm>
            <a:off x="3140968" y="1194048"/>
            <a:ext cx="3456384" cy="297582"/>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10"/>
          <p:cNvSpPr/>
          <p:nvPr/>
        </p:nvSpPr>
        <p:spPr>
          <a:xfrm flipV="1">
            <a:off x="3068960" y="4118179"/>
            <a:ext cx="3600400" cy="4571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Reinflation</a:t>
            </a:r>
            <a:endParaRPr lang="de-DE" sz="3600" dirty="0">
              <a:latin typeface="Helvetica"/>
              <a:ea typeface="+mj-ea"/>
              <a:cs typeface="+mj-cs"/>
            </a:endParaRPr>
          </a:p>
        </p:txBody>
      </p:sp>
      <p:sp>
        <p:nvSpPr>
          <p:cNvPr id="5" name="Rectangle 4"/>
          <p:cNvSpPr/>
          <p:nvPr/>
        </p:nvSpPr>
        <p:spPr>
          <a:xfrm>
            <a:off x="1828800" y="2647950"/>
            <a:ext cx="304800" cy="53340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ubtitle 2"/>
          <p:cNvSpPr txBox="1">
            <a:spLocks/>
          </p:cNvSpPr>
          <p:nvPr/>
        </p:nvSpPr>
        <p:spPr>
          <a:xfrm>
            <a:off x="404664" y="1131590"/>
            <a:ext cx="3240360" cy="3015386"/>
          </a:xfrm>
          <a:prstGeom prst="rect">
            <a:avLst/>
          </a:prstGeom>
        </p:spPr>
        <p:txBody>
          <a:bodyPr vert="horz" lIns="91440" tIns="45720" rIns="91440" bIns="45720" rtlCol="0">
            <a:normAutofit/>
          </a:bodyPr>
          <a:lstStyle/>
          <a:p>
            <a:pPr>
              <a:spcBef>
                <a:spcPct val="20000"/>
              </a:spcBef>
              <a:buFontTx/>
              <a:buChar char="-"/>
              <a:defRPr/>
            </a:pPr>
            <a:r>
              <a:rPr lang="en-US" sz="2400" dirty="0" smtClean="0">
                <a:latin typeface="Helvetica"/>
              </a:rPr>
              <a:t> Resulting cage</a:t>
            </a:r>
            <a:endParaRPr lang="en-US" sz="2400" dirty="0">
              <a:latin typeface="Helvetica"/>
            </a:endParaRPr>
          </a:p>
          <a:p>
            <a:pPr>
              <a:spcBef>
                <a:spcPct val="20000"/>
              </a:spcBef>
              <a:buFontTx/>
              <a:buChar char="-"/>
              <a:defRPr/>
            </a:pPr>
            <a:endParaRPr lang="en-US" sz="2400" dirty="0">
              <a:latin typeface="Helvetica"/>
            </a:endParaRPr>
          </a:p>
          <a:p>
            <a:pPr>
              <a:spcBef>
                <a:spcPct val="20000"/>
              </a:spcBef>
              <a:defRPr/>
            </a:pPr>
            <a:endParaRPr lang="en-US" sz="2400" dirty="0">
              <a:latin typeface="Helvetica"/>
            </a:endParaRP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1008" y="1626081"/>
            <a:ext cx="3032720" cy="2457837"/>
          </a:xfrm>
          <a:prstGeom prst="rect">
            <a:avLst/>
          </a:prstGeom>
        </p:spPr>
      </p:pic>
    </p:spTree>
    <p:extLst>
      <p:ext uri="{BB962C8B-B14F-4D97-AF65-F5344CB8AC3E}">
        <p14:creationId xmlns:p14="http://schemas.microsoft.com/office/powerpoint/2010/main" val="29810790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Reinflation</a:t>
            </a:r>
            <a:endParaRPr lang="de-DE" sz="3600" dirty="0">
              <a:latin typeface="Helvetica"/>
              <a:ea typeface="+mj-ea"/>
              <a:cs typeface="+mj-cs"/>
            </a:endParaRPr>
          </a:p>
        </p:txBody>
      </p:sp>
      <p:sp>
        <p:nvSpPr>
          <p:cNvPr id="5" name="Rectangle 4"/>
          <p:cNvSpPr/>
          <p:nvPr/>
        </p:nvSpPr>
        <p:spPr>
          <a:xfrm>
            <a:off x="1828800" y="2647950"/>
            <a:ext cx="304800" cy="53340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ubtitle 2"/>
          <p:cNvSpPr txBox="1">
            <a:spLocks/>
          </p:cNvSpPr>
          <p:nvPr/>
        </p:nvSpPr>
        <p:spPr>
          <a:xfrm>
            <a:off x="404664" y="1131590"/>
            <a:ext cx="3240360" cy="3015386"/>
          </a:xfrm>
          <a:prstGeom prst="rect">
            <a:avLst/>
          </a:prstGeom>
        </p:spPr>
        <p:txBody>
          <a:bodyPr vert="horz" lIns="91440" tIns="45720" rIns="91440" bIns="45720" rtlCol="0">
            <a:normAutofit/>
          </a:bodyPr>
          <a:lstStyle/>
          <a:p>
            <a:pPr>
              <a:spcBef>
                <a:spcPct val="20000"/>
              </a:spcBef>
              <a:buFontTx/>
              <a:buChar char="-"/>
              <a:defRPr/>
            </a:pPr>
            <a:r>
              <a:rPr lang="en-US" sz="2400" dirty="0" smtClean="0">
                <a:latin typeface="Helvetica"/>
              </a:rPr>
              <a:t> Resulting cage</a:t>
            </a:r>
          </a:p>
          <a:p>
            <a:pPr>
              <a:spcBef>
                <a:spcPct val="20000"/>
              </a:spcBef>
              <a:buFontTx/>
              <a:buChar char="-"/>
              <a:defRPr/>
            </a:pPr>
            <a:endParaRPr lang="en-US" sz="2400" dirty="0">
              <a:latin typeface="Helvetica"/>
            </a:endParaRPr>
          </a:p>
          <a:p>
            <a:pPr>
              <a:spcBef>
                <a:spcPct val="20000"/>
              </a:spcBef>
              <a:buFontTx/>
              <a:buChar char="-"/>
              <a:defRPr/>
            </a:pPr>
            <a:r>
              <a:rPr lang="en-US" sz="2400" dirty="0" smtClean="0">
                <a:latin typeface="Helvetica"/>
              </a:rPr>
              <a:t> Self-intersection free</a:t>
            </a:r>
            <a:endParaRPr lang="en-US" sz="2400" dirty="0">
              <a:latin typeface="Helvetica"/>
            </a:endParaRPr>
          </a:p>
          <a:p>
            <a:pPr>
              <a:spcBef>
                <a:spcPct val="20000"/>
              </a:spcBef>
              <a:buFontTx/>
              <a:buChar char="-"/>
              <a:defRPr/>
            </a:pPr>
            <a:endParaRPr lang="en-US" sz="2400" dirty="0">
              <a:latin typeface="Helvetica"/>
            </a:endParaRPr>
          </a:p>
          <a:p>
            <a:pPr>
              <a:spcBef>
                <a:spcPct val="20000"/>
              </a:spcBef>
              <a:defRPr/>
            </a:pPr>
            <a:endParaRPr lang="en-US" sz="2400" dirty="0">
              <a:latin typeface="Helvetica"/>
            </a:endParaRP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1008" y="1626081"/>
            <a:ext cx="3032720" cy="245783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Reinflation</a:t>
            </a:r>
            <a:endParaRPr lang="de-DE" sz="3600" dirty="0">
              <a:latin typeface="Helvetica"/>
              <a:ea typeface="+mj-ea"/>
              <a:cs typeface="+mj-cs"/>
            </a:endParaRPr>
          </a:p>
        </p:txBody>
      </p:sp>
      <p:sp>
        <p:nvSpPr>
          <p:cNvPr id="5" name="Rectangle 4"/>
          <p:cNvSpPr/>
          <p:nvPr/>
        </p:nvSpPr>
        <p:spPr>
          <a:xfrm>
            <a:off x="1828800" y="2647950"/>
            <a:ext cx="304800" cy="533400"/>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ubtitle 2"/>
          <p:cNvSpPr txBox="1">
            <a:spLocks/>
          </p:cNvSpPr>
          <p:nvPr/>
        </p:nvSpPr>
        <p:spPr>
          <a:xfrm>
            <a:off x="404664" y="1131590"/>
            <a:ext cx="3183488" cy="3456384"/>
          </a:xfrm>
          <a:prstGeom prst="rect">
            <a:avLst/>
          </a:prstGeom>
        </p:spPr>
        <p:txBody>
          <a:bodyPr vert="horz" lIns="91440" tIns="45720" rIns="91440" bIns="45720" rtlCol="0">
            <a:normAutofit/>
          </a:bodyPr>
          <a:lstStyle/>
          <a:p>
            <a:pPr>
              <a:spcBef>
                <a:spcPct val="20000"/>
              </a:spcBef>
              <a:buFontTx/>
              <a:buChar char="-"/>
              <a:defRPr/>
            </a:pPr>
            <a:r>
              <a:rPr lang="en-US" sz="2400" dirty="0" smtClean="0">
                <a:latin typeface="Helvetica"/>
              </a:rPr>
              <a:t> Resulting cage</a:t>
            </a:r>
          </a:p>
          <a:p>
            <a:pPr>
              <a:spcBef>
                <a:spcPct val="20000"/>
              </a:spcBef>
              <a:buFontTx/>
              <a:buChar char="-"/>
              <a:defRPr/>
            </a:pPr>
            <a:endParaRPr lang="en-US" sz="2400" dirty="0">
              <a:latin typeface="Helvetica"/>
            </a:endParaRPr>
          </a:p>
          <a:p>
            <a:pPr>
              <a:spcBef>
                <a:spcPct val="20000"/>
              </a:spcBef>
              <a:buFontTx/>
              <a:buChar char="-"/>
              <a:defRPr/>
            </a:pPr>
            <a:r>
              <a:rPr lang="en-US" sz="2400" dirty="0" smtClean="0">
                <a:latin typeface="Helvetica"/>
              </a:rPr>
              <a:t> Self-intersection free</a:t>
            </a:r>
            <a:endParaRPr lang="en-US" sz="2400" dirty="0">
              <a:latin typeface="Helvetica"/>
            </a:endParaRPr>
          </a:p>
          <a:p>
            <a:pPr>
              <a:spcBef>
                <a:spcPct val="20000"/>
              </a:spcBef>
              <a:buFontTx/>
              <a:buChar char="-"/>
              <a:defRPr/>
            </a:pPr>
            <a:endParaRPr lang="en-US" sz="2400" dirty="0">
              <a:latin typeface="Helvetica"/>
            </a:endParaRPr>
          </a:p>
          <a:p>
            <a:pPr>
              <a:spcBef>
                <a:spcPct val="20000"/>
              </a:spcBef>
              <a:buFontTx/>
              <a:buChar char="-"/>
              <a:defRPr/>
            </a:pPr>
            <a:r>
              <a:rPr lang="en-US" sz="2400" dirty="0">
                <a:latin typeface="Helvetica"/>
              </a:rPr>
              <a:t> Energy minimization (step and project) at every </a:t>
            </a:r>
            <a:r>
              <a:rPr lang="en-US" sz="2400" dirty="0" smtClean="0">
                <a:latin typeface="Helvetica"/>
              </a:rPr>
              <a:t>iteration to find the best embedding</a:t>
            </a:r>
            <a:endParaRPr lang="en-US" sz="2400" dirty="0">
              <a:latin typeface="Helvetica"/>
            </a:endParaRPr>
          </a:p>
          <a:p>
            <a:pPr>
              <a:spcBef>
                <a:spcPct val="20000"/>
              </a:spcBef>
              <a:defRPr/>
            </a:pPr>
            <a:endParaRPr lang="en-US" sz="2400" dirty="0">
              <a:latin typeface="Helvetica"/>
            </a:endParaRPr>
          </a:p>
        </p:txBody>
      </p:sp>
      <p:pic>
        <p:nvPicPr>
          <p:cNvPr id="7" name="Imagem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1008" y="1626081"/>
            <a:ext cx="3032720" cy="2457837"/>
          </a:xfrm>
          <a:prstGeom prst="rect">
            <a:avLst/>
          </a:prstGeom>
        </p:spPr>
      </p:pic>
    </p:spTree>
    <p:extLst>
      <p:ext uri="{BB962C8B-B14F-4D97-AF65-F5344CB8AC3E}">
        <p14:creationId xmlns:p14="http://schemas.microsoft.com/office/powerpoint/2010/main" val="3715601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panose="020B0604020202020204" pitchFamily="34" charset="0"/>
                <a:ea typeface="+mj-ea"/>
                <a:cs typeface="Helvetica" panose="020B0604020202020204" pitchFamily="34" charset="0"/>
              </a:rPr>
              <a:t>Different energies</a:t>
            </a:r>
            <a:endParaRPr lang="de-DE" sz="3600" dirty="0">
              <a:latin typeface="Helvetica" panose="020B0604020202020204" pitchFamily="34" charset="0"/>
              <a:ea typeface="+mj-ea"/>
              <a:cs typeface="Helvetica" panose="020B0604020202020204" pitchFamily="34" charset="0"/>
            </a:endParaRPr>
          </a:p>
        </p:txBody>
      </p:sp>
      <p:pic>
        <p:nvPicPr>
          <p:cNvPr id="4" name="Picture 3" descr="anchor-energy-comparison.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007836"/>
            <a:ext cx="9144000" cy="4153938"/>
          </a:xfrm>
          <a:prstGeom prst="rect">
            <a:avLst/>
          </a:prstGeom>
        </p:spPr>
      </p:pic>
      <p:sp>
        <p:nvSpPr>
          <p:cNvPr id="5" name="Rectangle 4"/>
          <p:cNvSpPr/>
          <p:nvPr/>
        </p:nvSpPr>
        <p:spPr>
          <a:xfrm>
            <a:off x="6553200" y="762001"/>
            <a:ext cx="3212504" cy="4533899"/>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505200" y="914401"/>
            <a:ext cx="3048000" cy="4381499"/>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a:off x="208268" y="887743"/>
            <a:ext cx="6344932" cy="471446"/>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4"/>
          <p:cNvSpPr/>
          <p:nvPr/>
        </p:nvSpPr>
        <p:spPr>
          <a:xfrm flipH="1">
            <a:off x="5229200" y="1065851"/>
            <a:ext cx="288032" cy="319046"/>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Subtitle 2"/>
          <p:cNvSpPr txBox="1">
            <a:spLocks/>
          </p:cNvSpPr>
          <p:nvPr/>
        </p:nvSpPr>
        <p:spPr>
          <a:xfrm>
            <a:off x="385192" y="889858"/>
            <a:ext cx="3259832"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Volume minimizing</a:t>
            </a:r>
            <a:endParaRPr lang="en-US" sz="2400" dirty="0">
              <a:latin typeface="Helvetica"/>
            </a:endParaRPr>
          </a:p>
        </p:txBody>
      </p:sp>
      <p:sp>
        <p:nvSpPr>
          <p:cNvPr id="10" name="Subtitle 2"/>
          <p:cNvSpPr txBox="1">
            <a:spLocks/>
          </p:cNvSpPr>
          <p:nvPr/>
        </p:nvSpPr>
        <p:spPr>
          <a:xfrm>
            <a:off x="3501008" y="866708"/>
            <a:ext cx="3259832"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ARAP minimizing</a:t>
            </a:r>
            <a:endParaRPr lang="en-US" sz="2400" dirty="0">
              <a:latin typeface="Helvetica"/>
            </a:endParaRPr>
          </a:p>
        </p:txBody>
      </p:sp>
      <p:sp>
        <p:nvSpPr>
          <p:cNvPr id="11" name="Rectangle 5"/>
          <p:cNvSpPr/>
          <p:nvPr/>
        </p:nvSpPr>
        <p:spPr>
          <a:xfrm>
            <a:off x="3657600" y="843558"/>
            <a:ext cx="3048000" cy="48078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panose="020B0604020202020204" pitchFamily="34" charset="0"/>
                <a:ea typeface="+mj-ea"/>
                <a:cs typeface="Helvetica" panose="020B0604020202020204" pitchFamily="34" charset="0"/>
              </a:rPr>
              <a:t>Different energies</a:t>
            </a:r>
            <a:endParaRPr lang="de-DE" sz="3600" dirty="0">
              <a:latin typeface="Helvetica" panose="020B0604020202020204" pitchFamily="34" charset="0"/>
              <a:ea typeface="+mj-ea"/>
              <a:cs typeface="Helvetica" panose="020B0604020202020204" pitchFamily="34" charset="0"/>
            </a:endParaRPr>
          </a:p>
        </p:txBody>
      </p:sp>
      <p:pic>
        <p:nvPicPr>
          <p:cNvPr id="4" name="Picture 3" descr="anchor-energy-comparison.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008000"/>
            <a:ext cx="9144000" cy="4153938"/>
          </a:xfrm>
          <a:prstGeom prst="rect">
            <a:avLst/>
          </a:prstGeom>
        </p:spPr>
      </p:pic>
      <p:sp>
        <p:nvSpPr>
          <p:cNvPr id="5" name="Rectangle 4"/>
          <p:cNvSpPr/>
          <p:nvPr/>
        </p:nvSpPr>
        <p:spPr>
          <a:xfrm>
            <a:off x="6553200" y="762001"/>
            <a:ext cx="3212504" cy="4411348"/>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4"/>
          <p:cNvSpPr/>
          <p:nvPr/>
        </p:nvSpPr>
        <p:spPr>
          <a:xfrm>
            <a:off x="208268" y="887743"/>
            <a:ext cx="6344932" cy="471446"/>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flipH="1">
            <a:off x="5301208" y="1105882"/>
            <a:ext cx="216024" cy="288032"/>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ubtitle 2"/>
          <p:cNvSpPr txBox="1">
            <a:spLocks/>
          </p:cNvSpPr>
          <p:nvPr/>
        </p:nvSpPr>
        <p:spPr>
          <a:xfrm>
            <a:off x="385192" y="889858"/>
            <a:ext cx="3259832"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Volume minimizing</a:t>
            </a:r>
            <a:endParaRPr lang="en-US" sz="2400" dirty="0">
              <a:latin typeface="Helvetica"/>
            </a:endParaRPr>
          </a:p>
        </p:txBody>
      </p:sp>
      <p:sp>
        <p:nvSpPr>
          <p:cNvPr id="9" name="Subtitle 2"/>
          <p:cNvSpPr txBox="1">
            <a:spLocks/>
          </p:cNvSpPr>
          <p:nvPr/>
        </p:nvSpPr>
        <p:spPr>
          <a:xfrm>
            <a:off x="3501008" y="866708"/>
            <a:ext cx="3259832"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ARAP minimizing</a:t>
            </a:r>
            <a:endParaRPr lang="en-US" sz="2400" dirty="0">
              <a:latin typeface="Helvetic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0800" y="1346400"/>
            <a:ext cx="3960000" cy="2970000"/>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800" y="1346400"/>
            <a:ext cx="3960000" cy="29700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8" name="Subtitle 2"/>
          <p:cNvSpPr txBox="1">
            <a:spLocks/>
          </p:cNvSpPr>
          <p:nvPr/>
        </p:nvSpPr>
        <p:spPr>
          <a:xfrm>
            <a:off x="404664" y="4058335"/>
            <a:ext cx="2664296" cy="457631"/>
          </a:xfrm>
          <a:prstGeom prst="rect">
            <a:avLst/>
          </a:prstGeom>
        </p:spPr>
        <p:txBody>
          <a:bodyPr vert="horz" lIns="91440" tIns="45720" rIns="91440" bIns="45720" rtlCol="0">
            <a:noAutofit/>
          </a:bodyPr>
          <a:lstStyle/>
          <a:p>
            <a:pPr algn="ctr">
              <a:spcBef>
                <a:spcPct val="20000"/>
              </a:spcBef>
              <a:defRPr/>
            </a:pPr>
            <a:r>
              <a:rPr lang="en-US" sz="2400" dirty="0">
                <a:latin typeface="Helvetica"/>
              </a:rPr>
              <a:t>Input fine </a:t>
            </a:r>
            <a:r>
              <a:rPr lang="en-US" sz="2400" dirty="0" smtClean="0">
                <a:latin typeface="Helvetica"/>
              </a:rPr>
              <a:t>mesh</a:t>
            </a:r>
            <a:endParaRPr lang="en-US" sz="2400" dirty="0">
              <a:latin typeface="Helvetica"/>
            </a:endParaRPr>
          </a:p>
        </p:txBody>
      </p:sp>
      <p:sp>
        <p:nvSpPr>
          <p:cNvPr id="9" name="Subtitle 2"/>
          <p:cNvSpPr txBox="1">
            <a:spLocks/>
          </p:cNvSpPr>
          <p:nvPr/>
        </p:nvSpPr>
        <p:spPr>
          <a:xfrm>
            <a:off x="3933056" y="4058335"/>
            <a:ext cx="2664296" cy="457631"/>
          </a:xfrm>
          <a:prstGeom prst="rect">
            <a:avLst/>
          </a:prstGeom>
        </p:spPr>
        <p:txBody>
          <a:bodyPr vert="horz" lIns="91440" tIns="45720" rIns="91440" bIns="45720" rtlCol="0">
            <a:noAutofit/>
          </a:bodyPr>
          <a:lstStyle/>
          <a:p>
            <a:pPr algn="ctr">
              <a:spcBef>
                <a:spcPct val="20000"/>
              </a:spcBef>
              <a:defRPr/>
            </a:pPr>
            <a:r>
              <a:rPr lang="en-US" sz="2400" dirty="0" smtClean="0">
                <a:latin typeface="Helvetica"/>
              </a:rPr>
              <a:t>4</a:t>
            </a:r>
            <a:r>
              <a:rPr lang="en-US" sz="2400" baseline="30000" dirty="0" smtClean="0">
                <a:latin typeface="Helvetica"/>
              </a:rPr>
              <a:t>th</a:t>
            </a:r>
            <a:r>
              <a:rPr lang="en-US" sz="2400" dirty="0" smtClean="0">
                <a:latin typeface="Helvetica"/>
              </a:rPr>
              <a:t> cage</a:t>
            </a:r>
            <a:endParaRPr lang="en-US" sz="2400" dirty="0">
              <a:latin typeface="Helvetica"/>
            </a:endParaRPr>
          </a:p>
        </p:txBody>
      </p:sp>
    </p:spTree>
    <p:extLst>
      <p:ext uri="{BB962C8B-B14F-4D97-AF65-F5344CB8AC3E}">
        <p14:creationId xmlns:p14="http://schemas.microsoft.com/office/powerpoint/2010/main" val="34669288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panose="020B0604020202020204" pitchFamily="34" charset="0"/>
                <a:ea typeface="+mj-ea"/>
                <a:cs typeface="Helvetica" panose="020B0604020202020204" pitchFamily="34" charset="0"/>
              </a:rPr>
              <a:t>Multiple layers - 3D</a:t>
            </a:r>
            <a:endParaRPr lang="de-DE" sz="3600" dirty="0">
              <a:latin typeface="Helvetica" panose="020B0604020202020204" pitchFamily="34" charset="0"/>
              <a:ea typeface="+mj-ea"/>
              <a:cs typeface="Helvetica"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ertility-pipeline_trim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4" name="Rectangle 4"/>
          <p:cNvSpPr/>
          <p:nvPr/>
        </p:nvSpPr>
        <p:spPr>
          <a:xfrm>
            <a:off x="7240" y="724796"/>
            <a:ext cx="2283765"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ubtitle 2"/>
          <p:cNvSpPr txBox="1">
            <a:spLocks/>
          </p:cNvSpPr>
          <p:nvPr/>
        </p:nvSpPr>
        <p:spPr>
          <a:xfrm>
            <a:off x="44624" y="555526"/>
            <a:ext cx="2107704" cy="457631"/>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Input model </a:t>
            </a:r>
            <a:r>
              <a:rPr lang="en-US" sz="2400" i="1" dirty="0" smtClean="0">
                <a:latin typeface="Helvetica"/>
              </a:rPr>
              <a:t>F</a:t>
            </a:r>
            <a:endParaRPr lang="en-US" sz="2400" i="1" dirty="0">
              <a:latin typeface="Helvetica"/>
            </a:endParaRPr>
          </a:p>
        </p:txBody>
      </p:sp>
    </p:spTree>
    <p:extLst>
      <p:ext uri="{BB962C8B-B14F-4D97-AF65-F5344CB8AC3E}">
        <p14:creationId xmlns:p14="http://schemas.microsoft.com/office/powerpoint/2010/main" val="232215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7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fertility_input-decimation-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4" name="Rectangle 4"/>
          <p:cNvSpPr/>
          <p:nvPr/>
        </p:nvSpPr>
        <p:spPr>
          <a:xfrm>
            <a:off x="7240" y="724796"/>
            <a:ext cx="2701680"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ubtitle 2"/>
          <p:cNvSpPr txBox="1">
            <a:spLocks/>
          </p:cNvSpPr>
          <p:nvPr/>
        </p:nvSpPr>
        <p:spPr>
          <a:xfrm>
            <a:off x="44624" y="555526"/>
            <a:ext cx="3600400" cy="457631"/>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Input decimation </a:t>
            </a:r>
            <a:r>
              <a:rPr lang="en-US" sz="2400" i="1" dirty="0" smtClean="0">
                <a:latin typeface="Helvetica"/>
              </a:rPr>
              <a:t>C</a:t>
            </a:r>
            <a:endParaRPr lang="en-US" sz="2400" i="1" dirty="0">
              <a:latin typeface="Helvetica"/>
            </a:endParaRPr>
          </a:p>
        </p:txBody>
      </p:sp>
    </p:spTree>
    <p:extLst>
      <p:ext uri="{BB962C8B-B14F-4D97-AF65-F5344CB8AC3E}">
        <p14:creationId xmlns:p14="http://schemas.microsoft.com/office/powerpoint/2010/main" val="141031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ertility_shrinking-F-inside-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4" name="Rectangle 4"/>
          <p:cNvSpPr/>
          <p:nvPr/>
        </p:nvSpPr>
        <p:spPr>
          <a:xfrm>
            <a:off x="7240" y="724796"/>
            <a:ext cx="2701680"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ubtitle 2"/>
          <p:cNvSpPr txBox="1">
            <a:spLocks/>
          </p:cNvSpPr>
          <p:nvPr/>
        </p:nvSpPr>
        <p:spPr>
          <a:xfrm>
            <a:off x="44624" y="555526"/>
            <a:ext cx="3312368" cy="457631"/>
          </a:xfrm>
          <a:prstGeom prst="rect">
            <a:avLst/>
          </a:prstGeom>
        </p:spPr>
        <p:txBody>
          <a:bodyPr vert="horz" lIns="91440" tIns="45720" rIns="91440" bIns="45720" rtlCol="0">
            <a:normAutofit/>
          </a:bodyPr>
          <a:lstStyle/>
          <a:p>
            <a:pPr>
              <a:spcBef>
                <a:spcPct val="20000"/>
              </a:spcBef>
              <a:defRPr/>
            </a:pPr>
            <a:r>
              <a:rPr lang="en-US" sz="2400" dirty="0" err="1" smtClean="0">
                <a:latin typeface="Helvetica"/>
              </a:rPr>
              <a:t>Shirnk</a:t>
            </a:r>
            <a:r>
              <a:rPr lang="en-US" sz="2400" dirty="0" smtClean="0">
                <a:latin typeface="Helvetica"/>
              </a:rPr>
              <a:t> </a:t>
            </a:r>
            <a:r>
              <a:rPr lang="en-US" sz="2400" i="1" dirty="0" smtClean="0">
                <a:latin typeface="Helvetica"/>
              </a:rPr>
              <a:t>F </a:t>
            </a:r>
            <a:r>
              <a:rPr lang="en-US" sz="2400" dirty="0" smtClean="0">
                <a:latin typeface="Helvetica"/>
              </a:rPr>
              <a:t>inside </a:t>
            </a:r>
            <a:r>
              <a:rPr lang="en-US" sz="2400" i="1" dirty="0" smtClean="0">
                <a:latin typeface="Helvetica"/>
              </a:rPr>
              <a:t>C</a:t>
            </a:r>
            <a:endParaRPr lang="en-US" sz="2400" i="1" dirty="0">
              <a:latin typeface="Helvetica"/>
            </a:endParaRPr>
          </a:p>
        </p:txBody>
      </p:sp>
    </p:spTree>
    <p:extLst>
      <p:ext uri="{BB962C8B-B14F-4D97-AF65-F5344CB8AC3E}">
        <p14:creationId xmlns:p14="http://schemas.microsoft.com/office/powerpoint/2010/main" val="209775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fertility_reinflating-F-pushing-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4" name="Rectangle 4"/>
          <p:cNvSpPr/>
          <p:nvPr/>
        </p:nvSpPr>
        <p:spPr>
          <a:xfrm>
            <a:off x="7240" y="724796"/>
            <a:ext cx="3349752"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ubtitle 2"/>
          <p:cNvSpPr txBox="1">
            <a:spLocks/>
          </p:cNvSpPr>
          <p:nvPr/>
        </p:nvSpPr>
        <p:spPr>
          <a:xfrm>
            <a:off x="44624" y="555526"/>
            <a:ext cx="3312368" cy="457631"/>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Re-inflate </a:t>
            </a:r>
            <a:r>
              <a:rPr lang="en-US" sz="2400" i="1" smtClean="0">
                <a:latin typeface="Helvetica"/>
              </a:rPr>
              <a:t>F </a:t>
            </a:r>
            <a:r>
              <a:rPr lang="en-US" sz="2400" smtClean="0">
                <a:latin typeface="Helvetica"/>
              </a:rPr>
              <a:t>pushing </a:t>
            </a:r>
            <a:r>
              <a:rPr lang="en-US" sz="2400" i="1" dirty="0" smtClean="0">
                <a:latin typeface="Helvetica"/>
              </a:rPr>
              <a:t>C</a:t>
            </a:r>
            <a:endParaRPr lang="en-US" sz="2400" i="1" dirty="0">
              <a:latin typeface="Helvetica"/>
            </a:endParaRPr>
          </a:p>
        </p:txBody>
      </p:sp>
    </p:spTree>
    <p:extLst>
      <p:ext uri="{BB962C8B-B14F-4D97-AF65-F5344CB8AC3E}">
        <p14:creationId xmlns:p14="http://schemas.microsoft.com/office/powerpoint/2010/main" val="155973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ertility_next-layer-C-becomes-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4" name="Rectangle 4"/>
          <p:cNvSpPr/>
          <p:nvPr/>
        </p:nvSpPr>
        <p:spPr>
          <a:xfrm>
            <a:off x="7240" y="724796"/>
            <a:ext cx="3493768"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ubtitle 2"/>
          <p:cNvSpPr txBox="1">
            <a:spLocks/>
          </p:cNvSpPr>
          <p:nvPr/>
        </p:nvSpPr>
        <p:spPr>
          <a:xfrm>
            <a:off x="44624" y="555526"/>
            <a:ext cx="3744416" cy="457631"/>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Next layer: </a:t>
            </a:r>
            <a:r>
              <a:rPr lang="en-US" sz="2400" i="1" dirty="0" smtClean="0">
                <a:latin typeface="Helvetica"/>
              </a:rPr>
              <a:t>C </a:t>
            </a:r>
            <a:r>
              <a:rPr lang="en-US" sz="2400" dirty="0" smtClean="0">
                <a:latin typeface="Helvetica"/>
              </a:rPr>
              <a:t>becomes </a:t>
            </a:r>
            <a:r>
              <a:rPr lang="en-US" sz="2400" i="1" dirty="0" smtClean="0">
                <a:latin typeface="Helvetica"/>
              </a:rPr>
              <a:t>F</a:t>
            </a:r>
            <a:endParaRPr lang="en-US" sz="2400" i="1" dirty="0">
              <a:latin typeface="Helvetica"/>
            </a:endParaRPr>
          </a:p>
        </p:txBody>
      </p:sp>
    </p:spTree>
    <p:extLst>
      <p:ext uri="{BB962C8B-B14F-4D97-AF65-F5344CB8AC3E}">
        <p14:creationId xmlns:p14="http://schemas.microsoft.com/office/powerpoint/2010/main" val="132227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ertility_next-decimation-becomes-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5" name="Rectangle 4"/>
          <p:cNvSpPr/>
          <p:nvPr/>
        </p:nvSpPr>
        <p:spPr>
          <a:xfrm>
            <a:off x="7240" y="724796"/>
            <a:ext cx="3853808"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ubtitle 2"/>
          <p:cNvSpPr txBox="1">
            <a:spLocks/>
          </p:cNvSpPr>
          <p:nvPr/>
        </p:nvSpPr>
        <p:spPr>
          <a:xfrm>
            <a:off x="44624" y="555526"/>
            <a:ext cx="4104456" cy="457631"/>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Next decimation becomes </a:t>
            </a:r>
            <a:r>
              <a:rPr lang="en-US" sz="2400" i="1" dirty="0" smtClean="0">
                <a:latin typeface="Helvetica"/>
              </a:rPr>
              <a:t>C</a:t>
            </a:r>
            <a:endParaRPr lang="en-US" sz="2400" i="1" dirty="0">
              <a:latin typeface="Helvetica"/>
            </a:endParaRPr>
          </a:p>
        </p:txBody>
      </p:sp>
    </p:spTree>
    <p:extLst>
      <p:ext uri="{BB962C8B-B14F-4D97-AF65-F5344CB8AC3E}">
        <p14:creationId xmlns:p14="http://schemas.microsoft.com/office/powerpoint/2010/main" val="2180518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ertility-2nd_layer_shrink_and_reinflat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4" name="Rectangle 4"/>
          <p:cNvSpPr/>
          <p:nvPr/>
        </p:nvSpPr>
        <p:spPr>
          <a:xfrm>
            <a:off x="7240" y="724796"/>
            <a:ext cx="3925816"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ubtitle 2"/>
          <p:cNvSpPr txBox="1">
            <a:spLocks/>
          </p:cNvSpPr>
          <p:nvPr/>
        </p:nvSpPr>
        <p:spPr>
          <a:xfrm>
            <a:off x="44624" y="555526"/>
            <a:ext cx="3744416" cy="457631"/>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Flow and re-inflate</a:t>
            </a:r>
            <a:endParaRPr lang="en-US" sz="2400" i="1" dirty="0">
              <a:latin typeface="Helvetica"/>
            </a:endParaRPr>
          </a:p>
        </p:txBody>
      </p:sp>
    </p:spTree>
    <p:extLst>
      <p:ext uri="{BB962C8B-B14F-4D97-AF65-F5344CB8AC3E}">
        <p14:creationId xmlns:p14="http://schemas.microsoft.com/office/powerpoint/2010/main" val="255863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fertility_repeat_for_other_five_layer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642938"/>
            <a:ext cx="6858000" cy="3857625"/>
          </a:xfrm>
          <a:prstGeom prst="rect">
            <a:avLst/>
          </a:prstGeom>
        </p:spPr>
      </p:pic>
      <p:sp>
        <p:nvSpPr>
          <p:cNvPr id="4" name="Rectangle 4"/>
          <p:cNvSpPr/>
          <p:nvPr/>
        </p:nvSpPr>
        <p:spPr>
          <a:xfrm>
            <a:off x="7240" y="724796"/>
            <a:ext cx="3277744" cy="406794"/>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ubtitle 2"/>
          <p:cNvSpPr txBox="1">
            <a:spLocks/>
          </p:cNvSpPr>
          <p:nvPr/>
        </p:nvSpPr>
        <p:spPr>
          <a:xfrm>
            <a:off x="44624" y="555526"/>
            <a:ext cx="3744416" cy="457631"/>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Repeat for next layers</a:t>
            </a:r>
            <a:endParaRPr lang="en-US" sz="2400" i="1" dirty="0">
              <a:latin typeface="Helvetica"/>
            </a:endParaRPr>
          </a:p>
        </p:txBody>
      </p:sp>
    </p:spTree>
    <p:extLst>
      <p:ext uri="{BB962C8B-B14F-4D97-AF65-F5344CB8AC3E}">
        <p14:creationId xmlns:p14="http://schemas.microsoft.com/office/powerpoint/2010/main" val="109165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Input mesh and cages</a:t>
            </a:r>
            <a:endParaRPr lang="de-DE" sz="3600" dirty="0">
              <a:latin typeface="Helvetica"/>
              <a:ea typeface="+mj-ea"/>
              <a:cs typeface="+mj-cs"/>
            </a:endParaRPr>
          </a:p>
        </p:txBody>
      </p:sp>
      <p:pic>
        <p:nvPicPr>
          <p:cNvPr id="4" name="Imagem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80000"/>
            <a:ext cx="1920000" cy="1440000"/>
          </a:xfrm>
          <a:prstGeom prst="rect">
            <a:avLst/>
          </a:prstGeom>
        </p:spPr>
      </p:pic>
      <p:pic>
        <p:nvPicPr>
          <p:cNvPr id="6" name="Imagem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40375" y="1080000"/>
            <a:ext cx="1920000" cy="1440000"/>
          </a:xfrm>
          <a:prstGeom prst="rect">
            <a:avLst/>
          </a:prstGeom>
        </p:spPr>
      </p:pic>
      <p:pic>
        <p:nvPicPr>
          <p:cNvPr id="7" name="Imagem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84984" y="1080000"/>
            <a:ext cx="1920000" cy="1440000"/>
          </a:xfrm>
          <a:prstGeom prst="rect">
            <a:avLst/>
          </a:prstGeom>
        </p:spPr>
      </p:pic>
      <p:pic>
        <p:nvPicPr>
          <p:cNvPr id="8" name="Imagem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30659" y="1080000"/>
            <a:ext cx="1920000" cy="1440000"/>
          </a:xfrm>
          <a:prstGeom prst="rect">
            <a:avLst/>
          </a:prstGeom>
        </p:spPr>
      </p:pic>
      <p:pic>
        <p:nvPicPr>
          <p:cNvPr id="9" name="Imagem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3024000"/>
            <a:ext cx="1920000" cy="1440000"/>
          </a:xfrm>
          <a:prstGeom prst="rect">
            <a:avLst/>
          </a:prstGeom>
        </p:spPr>
      </p:pic>
      <p:pic>
        <p:nvPicPr>
          <p:cNvPr id="10" name="Imagem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51950" y="3024000"/>
            <a:ext cx="1920000" cy="1440000"/>
          </a:xfrm>
          <a:prstGeom prst="rect">
            <a:avLst/>
          </a:prstGeom>
        </p:spPr>
      </p:pic>
      <p:pic>
        <p:nvPicPr>
          <p:cNvPr id="11" name="Imagem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296559" y="3024000"/>
            <a:ext cx="1920000" cy="1440000"/>
          </a:xfrm>
          <a:prstGeom prst="rect">
            <a:avLst/>
          </a:prstGeom>
        </p:spPr>
      </p:pic>
      <p:pic>
        <p:nvPicPr>
          <p:cNvPr id="12" name="Imagem 1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952743" y="3024000"/>
            <a:ext cx="1920000" cy="1440000"/>
          </a:xfrm>
          <a:prstGeom prst="rect">
            <a:avLst/>
          </a:prstGeom>
        </p:spPr>
      </p:pic>
      <p:sp>
        <p:nvSpPr>
          <p:cNvPr id="13" name="Subtitle 2"/>
          <p:cNvSpPr txBox="1">
            <a:spLocks/>
          </p:cNvSpPr>
          <p:nvPr/>
        </p:nvSpPr>
        <p:spPr>
          <a:xfrm>
            <a:off x="168048" y="2474159"/>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Input</a:t>
            </a:r>
            <a:endParaRPr lang="en-US" sz="2400" dirty="0">
              <a:latin typeface="Helvetica"/>
            </a:endParaRPr>
          </a:p>
        </p:txBody>
      </p:sp>
      <p:sp>
        <p:nvSpPr>
          <p:cNvPr id="14" name="Subtitle 2"/>
          <p:cNvSpPr txBox="1">
            <a:spLocks/>
          </p:cNvSpPr>
          <p:nvPr/>
        </p:nvSpPr>
        <p:spPr>
          <a:xfrm>
            <a:off x="1772816" y="2474159"/>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1</a:t>
            </a:r>
            <a:r>
              <a:rPr lang="en-US" sz="2400" baseline="30000" dirty="0" smtClean="0">
                <a:latin typeface="Helvetica"/>
              </a:rPr>
              <a:t>st</a:t>
            </a:r>
            <a:r>
              <a:rPr lang="en-US" sz="2400" dirty="0" smtClean="0">
                <a:latin typeface="Helvetica"/>
              </a:rPr>
              <a:t> cage</a:t>
            </a:r>
            <a:endParaRPr lang="en-US" sz="2400" dirty="0">
              <a:latin typeface="Helvetica"/>
            </a:endParaRPr>
          </a:p>
        </p:txBody>
      </p:sp>
      <p:sp>
        <p:nvSpPr>
          <p:cNvPr id="15" name="Subtitle 2"/>
          <p:cNvSpPr txBox="1">
            <a:spLocks/>
          </p:cNvSpPr>
          <p:nvPr/>
        </p:nvSpPr>
        <p:spPr>
          <a:xfrm>
            <a:off x="3409528" y="2485734"/>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2</a:t>
            </a:r>
            <a:r>
              <a:rPr lang="en-US" sz="2400" baseline="30000" dirty="0" smtClean="0">
                <a:latin typeface="Helvetica"/>
              </a:rPr>
              <a:t>nd</a:t>
            </a:r>
            <a:r>
              <a:rPr lang="en-US" sz="2400" dirty="0" smtClean="0">
                <a:latin typeface="Helvetica"/>
              </a:rPr>
              <a:t> cage</a:t>
            </a:r>
            <a:endParaRPr lang="en-US" sz="2400" dirty="0">
              <a:latin typeface="Helvetica"/>
            </a:endParaRPr>
          </a:p>
        </p:txBody>
      </p:sp>
      <p:sp>
        <p:nvSpPr>
          <p:cNvPr id="16" name="Subtitle 2"/>
          <p:cNvSpPr txBox="1">
            <a:spLocks/>
          </p:cNvSpPr>
          <p:nvPr/>
        </p:nvSpPr>
        <p:spPr>
          <a:xfrm>
            <a:off x="5065712" y="2488167"/>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3</a:t>
            </a:r>
            <a:r>
              <a:rPr lang="en-US" sz="2400" baseline="30000" dirty="0" smtClean="0">
                <a:latin typeface="Helvetica"/>
              </a:rPr>
              <a:t>rd</a:t>
            </a:r>
            <a:r>
              <a:rPr lang="en-US" sz="2400" dirty="0" smtClean="0">
                <a:latin typeface="Helvetica"/>
              </a:rPr>
              <a:t> cage</a:t>
            </a:r>
            <a:endParaRPr lang="en-US" sz="2400" dirty="0">
              <a:latin typeface="Helvetica"/>
            </a:endParaRPr>
          </a:p>
        </p:txBody>
      </p:sp>
      <p:sp>
        <p:nvSpPr>
          <p:cNvPr id="17" name="Subtitle 2"/>
          <p:cNvSpPr txBox="1">
            <a:spLocks/>
          </p:cNvSpPr>
          <p:nvPr/>
        </p:nvSpPr>
        <p:spPr>
          <a:xfrm>
            <a:off x="188640" y="4418375"/>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4</a:t>
            </a:r>
            <a:r>
              <a:rPr lang="en-US" sz="2400" baseline="30000" dirty="0" smtClean="0">
                <a:latin typeface="Helvetica"/>
              </a:rPr>
              <a:t>th</a:t>
            </a:r>
            <a:r>
              <a:rPr lang="en-US" sz="2400" dirty="0" smtClean="0">
                <a:latin typeface="Helvetica"/>
              </a:rPr>
              <a:t> cage</a:t>
            </a:r>
            <a:endParaRPr lang="en-US" sz="2400" dirty="0">
              <a:latin typeface="Helvetica"/>
            </a:endParaRPr>
          </a:p>
        </p:txBody>
      </p:sp>
      <p:sp>
        <p:nvSpPr>
          <p:cNvPr id="18" name="Subtitle 2"/>
          <p:cNvSpPr txBox="1">
            <a:spLocks/>
          </p:cNvSpPr>
          <p:nvPr/>
        </p:nvSpPr>
        <p:spPr>
          <a:xfrm>
            <a:off x="1903609" y="4420808"/>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5</a:t>
            </a:r>
            <a:r>
              <a:rPr lang="en-US" sz="2400" baseline="30000" dirty="0" smtClean="0">
                <a:latin typeface="Helvetica"/>
              </a:rPr>
              <a:t>th</a:t>
            </a:r>
            <a:r>
              <a:rPr lang="en-US" sz="2400" dirty="0" smtClean="0">
                <a:latin typeface="Helvetica"/>
              </a:rPr>
              <a:t> cage</a:t>
            </a:r>
            <a:endParaRPr lang="en-US" sz="2400" dirty="0">
              <a:latin typeface="Helvetica"/>
            </a:endParaRPr>
          </a:p>
        </p:txBody>
      </p:sp>
      <p:sp>
        <p:nvSpPr>
          <p:cNvPr id="19" name="Subtitle 2"/>
          <p:cNvSpPr txBox="1">
            <a:spLocks/>
          </p:cNvSpPr>
          <p:nvPr/>
        </p:nvSpPr>
        <p:spPr>
          <a:xfrm>
            <a:off x="3491261" y="4420808"/>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6</a:t>
            </a:r>
            <a:r>
              <a:rPr lang="en-US" sz="2400" baseline="30000" dirty="0" smtClean="0">
                <a:latin typeface="Helvetica"/>
              </a:rPr>
              <a:t>th</a:t>
            </a:r>
            <a:r>
              <a:rPr lang="en-US" sz="2400" dirty="0" smtClean="0">
                <a:latin typeface="Helvetica"/>
              </a:rPr>
              <a:t> cage</a:t>
            </a:r>
            <a:endParaRPr lang="en-US" sz="2400" dirty="0">
              <a:latin typeface="Helvetica"/>
            </a:endParaRPr>
          </a:p>
        </p:txBody>
      </p:sp>
      <p:sp>
        <p:nvSpPr>
          <p:cNvPr id="20" name="Subtitle 2"/>
          <p:cNvSpPr txBox="1">
            <a:spLocks/>
          </p:cNvSpPr>
          <p:nvPr/>
        </p:nvSpPr>
        <p:spPr>
          <a:xfrm>
            <a:off x="5113635" y="4420808"/>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7</a:t>
            </a:r>
            <a:r>
              <a:rPr lang="en-US" sz="2400" baseline="30000" dirty="0" smtClean="0">
                <a:latin typeface="Helvetica"/>
              </a:rPr>
              <a:t>th</a:t>
            </a:r>
            <a:r>
              <a:rPr lang="en-US" sz="2400" dirty="0" smtClean="0">
                <a:latin typeface="Helvetica"/>
              </a:rPr>
              <a:t> cage</a:t>
            </a:r>
            <a:endParaRPr lang="en-US" sz="2400" dirty="0">
              <a:latin typeface="Helvetica"/>
            </a:endParaRPr>
          </a:p>
        </p:txBody>
      </p:sp>
    </p:spTree>
    <p:extLst>
      <p:ext uri="{BB962C8B-B14F-4D97-AF65-F5344CB8AC3E}">
        <p14:creationId xmlns:p14="http://schemas.microsoft.com/office/powerpoint/2010/main" val="2202212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0800" y="1346400"/>
            <a:ext cx="3960000" cy="2970000"/>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800" y="1346400"/>
            <a:ext cx="3960000" cy="29700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8" name="Subtitle 2"/>
          <p:cNvSpPr txBox="1">
            <a:spLocks/>
          </p:cNvSpPr>
          <p:nvPr/>
        </p:nvSpPr>
        <p:spPr>
          <a:xfrm>
            <a:off x="404664" y="4058335"/>
            <a:ext cx="2664296" cy="457631"/>
          </a:xfrm>
          <a:prstGeom prst="rect">
            <a:avLst/>
          </a:prstGeom>
        </p:spPr>
        <p:txBody>
          <a:bodyPr vert="horz" lIns="91440" tIns="45720" rIns="91440" bIns="45720" rtlCol="0">
            <a:noAutofit/>
          </a:bodyPr>
          <a:lstStyle/>
          <a:p>
            <a:pPr algn="ctr">
              <a:spcBef>
                <a:spcPct val="20000"/>
              </a:spcBef>
              <a:defRPr/>
            </a:pPr>
            <a:r>
              <a:rPr lang="en-US" sz="2400" dirty="0">
                <a:latin typeface="Helvetica"/>
              </a:rPr>
              <a:t>Input fine </a:t>
            </a:r>
            <a:r>
              <a:rPr lang="en-US" sz="2400" dirty="0" smtClean="0">
                <a:latin typeface="Helvetica"/>
              </a:rPr>
              <a:t>mesh</a:t>
            </a:r>
            <a:endParaRPr lang="en-US" sz="2400" dirty="0">
              <a:latin typeface="Helvetica"/>
            </a:endParaRPr>
          </a:p>
        </p:txBody>
      </p:sp>
      <p:sp>
        <p:nvSpPr>
          <p:cNvPr id="9" name="Subtitle 2"/>
          <p:cNvSpPr txBox="1">
            <a:spLocks/>
          </p:cNvSpPr>
          <p:nvPr/>
        </p:nvSpPr>
        <p:spPr>
          <a:xfrm>
            <a:off x="3933056" y="4058335"/>
            <a:ext cx="2664296" cy="457631"/>
          </a:xfrm>
          <a:prstGeom prst="rect">
            <a:avLst/>
          </a:prstGeom>
        </p:spPr>
        <p:txBody>
          <a:bodyPr vert="horz" lIns="91440" tIns="45720" rIns="91440" bIns="45720" rtlCol="0">
            <a:noAutofit/>
          </a:bodyPr>
          <a:lstStyle/>
          <a:p>
            <a:pPr algn="ctr">
              <a:spcBef>
                <a:spcPct val="20000"/>
              </a:spcBef>
              <a:defRPr/>
            </a:pPr>
            <a:r>
              <a:rPr lang="en-US" sz="2400" dirty="0" smtClean="0">
                <a:latin typeface="Helvetica"/>
              </a:rPr>
              <a:t>5</a:t>
            </a:r>
            <a:r>
              <a:rPr lang="en-US" sz="2400" baseline="30000" dirty="0" smtClean="0">
                <a:latin typeface="Helvetica"/>
              </a:rPr>
              <a:t>th</a:t>
            </a:r>
            <a:r>
              <a:rPr lang="en-US" sz="2400" dirty="0" smtClean="0">
                <a:latin typeface="Helvetica"/>
              </a:rPr>
              <a:t> cage</a:t>
            </a:r>
            <a:endParaRPr lang="en-US" sz="2400" dirty="0">
              <a:latin typeface="Helvetica"/>
            </a:endParaRPr>
          </a:p>
        </p:txBody>
      </p:sp>
    </p:spTree>
    <p:extLst>
      <p:ext uri="{BB962C8B-B14F-4D97-AF65-F5344CB8AC3E}">
        <p14:creationId xmlns:p14="http://schemas.microsoft.com/office/powerpoint/2010/main" val="23973455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ert_thre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253" y="2427734"/>
            <a:ext cx="6720746" cy="252028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pic>
        <p:nvPicPr>
          <p:cNvPr id="6" name="Picture 5" descr="fert_three_detail.png"/>
          <p:cNvPicPr>
            <a:picLocks noChangeAspect="1"/>
          </p:cNvPicPr>
          <p:nvPr/>
        </p:nvPicPr>
        <p:blipFill>
          <a:blip r:embed="rId4"/>
          <a:stretch>
            <a:fillRect/>
          </a:stretch>
        </p:blipFill>
        <p:spPr>
          <a:xfrm>
            <a:off x="4635625" y="1241624"/>
            <a:ext cx="1457671" cy="1474142"/>
          </a:xfrm>
          <a:prstGeom prst="rect">
            <a:avLst/>
          </a:prstGeom>
        </p:spPr>
      </p:pic>
      <p:sp>
        <p:nvSpPr>
          <p:cNvPr id="7" name="Rectangle 6"/>
          <p:cNvSpPr/>
          <p:nvPr/>
        </p:nvSpPr>
        <p:spPr>
          <a:xfrm>
            <a:off x="4656906" y="1267159"/>
            <a:ext cx="1432421" cy="1448607"/>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789040" y="3075806"/>
            <a:ext cx="533400" cy="539427"/>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Subtitle 2"/>
          <p:cNvSpPr txBox="1">
            <a:spLocks/>
          </p:cNvSpPr>
          <p:nvPr/>
        </p:nvSpPr>
        <p:spPr>
          <a:xfrm>
            <a:off x="2833464" y="1707654"/>
            <a:ext cx="1747664" cy="457631"/>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Slice view</a:t>
            </a:r>
            <a:endParaRPr lang="en-US" sz="2400" dirty="0">
              <a:latin typeface="Helvetic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4" descr="gargo_thre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8840" y="1275606"/>
            <a:ext cx="2448040" cy="918015"/>
          </a:xfrm>
          <a:prstGeom prst="rect">
            <a:avLst/>
          </a:prstGeom>
        </p:spPr>
      </p:pic>
      <p:pic>
        <p:nvPicPr>
          <p:cNvPr id="4" name="Imagem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81360" y="2355726"/>
            <a:ext cx="2088000" cy="588436"/>
          </a:xfrm>
          <a:prstGeom prst="rect">
            <a:avLst/>
          </a:prstGeom>
        </p:spPr>
      </p:pic>
      <p:pic>
        <p:nvPicPr>
          <p:cNvPr id="10" name="Imagem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9352" y="3091537"/>
            <a:ext cx="2088000" cy="848365"/>
          </a:xfrm>
          <a:prstGeom prst="rect">
            <a:avLst/>
          </a:prstGeom>
        </p:spPr>
      </p:pic>
      <p:pic>
        <p:nvPicPr>
          <p:cNvPr id="11" name="Imagem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81360" y="412296"/>
            <a:ext cx="2088000" cy="863310"/>
          </a:xfrm>
          <a:prstGeom prst="rect">
            <a:avLst/>
          </a:prstGeom>
        </p:spPr>
      </p:pic>
      <p:pic>
        <p:nvPicPr>
          <p:cNvPr id="12" name="Imagem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1360" y="1419622"/>
            <a:ext cx="2088000" cy="731370"/>
          </a:xfrm>
          <a:prstGeom prst="rect">
            <a:avLst/>
          </a:prstGeom>
        </p:spPr>
      </p:pic>
      <p:pic>
        <p:nvPicPr>
          <p:cNvPr id="13" name="Imagem 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348880" y="366101"/>
            <a:ext cx="2088000" cy="837497"/>
          </a:xfrm>
          <a:prstGeom prst="rect">
            <a:avLst/>
          </a:prstGeom>
        </p:spPr>
      </p:pic>
      <p:pic>
        <p:nvPicPr>
          <p:cNvPr id="14" name="Imagem 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589222" y="4065656"/>
            <a:ext cx="2088000" cy="738342"/>
          </a:xfrm>
          <a:prstGeom prst="rect">
            <a:avLst/>
          </a:prstGeom>
        </p:spPr>
      </p:pic>
      <p:pic>
        <p:nvPicPr>
          <p:cNvPr id="9" name="Imagem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31385" y="1184178"/>
            <a:ext cx="2088000" cy="739500"/>
          </a:xfrm>
          <a:prstGeom prst="rect">
            <a:avLst/>
          </a:prstGeom>
        </p:spPr>
      </p:pic>
      <p:pic>
        <p:nvPicPr>
          <p:cNvPr id="15" name="Imagem 1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54578" y="309391"/>
            <a:ext cx="2088000" cy="822199"/>
          </a:xfrm>
          <a:prstGeom prst="rect">
            <a:avLst/>
          </a:prstGeom>
        </p:spPr>
      </p:pic>
      <p:pic>
        <p:nvPicPr>
          <p:cNvPr id="16" name="Imagem 1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60648" y="1930082"/>
            <a:ext cx="2088000" cy="1001708"/>
          </a:xfrm>
          <a:prstGeom prst="rect">
            <a:avLst/>
          </a:prstGeom>
        </p:spPr>
      </p:pic>
      <p:pic>
        <p:nvPicPr>
          <p:cNvPr id="18" name="Imagem 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494919" y="3919078"/>
            <a:ext cx="2088000" cy="924803"/>
          </a:xfrm>
          <a:prstGeom prst="rect">
            <a:avLst/>
          </a:prstGeom>
        </p:spPr>
      </p:pic>
      <p:pic>
        <p:nvPicPr>
          <p:cNvPr id="19" name="Imagem 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31834" y="2962691"/>
            <a:ext cx="2088000" cy="905203"/>
          </a:xfrm>
          <a:prstGeom prst="rect">
            <a:avLst/>
          </a:prstGeom>
        </p:spPr>
      </p:pic>
      <p:pic>
        <p:nvPicPr>
          <p:cNvPr id="20" name="Imagem 1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578" y="3814946"/>
            <a:ext cx="2088000" cy="1133068"/>
          </a:xfrm>
          <a:prstGeom prst="rect">
            <a:avLst/>
          </a:prstGeom>
        </p:spPr>
      </p:pic>
      <p:pic>
        <p:nvPicPr>
          <p:cNvPr id="28" name="Picture 3" descr="max_three.png"/>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49112" y="2220798"/>
            <a:ext cx="2088000" cy="783000"/>
          </a:xfrm>
          <a:prstGeom prst="rect">
            <a:avLst/>
          </a:prstGeom>
        </p:spPr>
      </p:pic>
      <p:pic>
        <p:nvPicPr>
          <p:cNvPr id="30" name="Picture 3" descr="three.png"/>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319385" y="3060076"/>
            <a:ext cx="2154181" cy="807818"/>
          </a:xfrm>
          <a:prstGeom prst="rect">
            <a:avLst/>
          </a:prstGeom>
        </p:spPr>
      </p:pic>
    </p:spTree>
    <p:extLst>
      <p:ext uri="{BB962C8B-B14F-4D97-AF65-F5344CB8AC3E}">
        <p14:creationId xmlns:p14="http://schemas.microsoft.com/office/powerpoint/2010/main" val="19307657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3" descr="max_thre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84" y="1347614"/>
            <a:ext cx="6813144" cy="2554929"/>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panose="020B0604020202020204" pitchFamily="34" charset="0"/>
                <a:ea typeface="+mj-ea"/>
                <a:cs typeface="Helvetica" panose="020B0604020202020204" pitchFamily="34" charset="0"/>
              </a:rPr>
              <a:t>Stress test – 50 layers</a:t>
            </a:r>
            <a:endParaRPr lang="de-DE" sz="3600" dirty="0">
              <a:latin typeface="Helvetica" panose="020B0604020202020204" pitchFamily="34" charset="0"/>
              <a:ea typeface="+mj-ea"/>
              <a:cs typeface="Helvetica" panose="020B0604020202020204" pitchFamily="34" charset="0"/>
            </a:endParaRPr>
          </a:p>
        </p:txBody>
      </p:sp>
    </p:spTree>
    <p:extLst>
      <p:ext uri="{BB962C8B-B14F-4D97-AF65-F5344CB8AC3E}">
        <p14:creationId xmlns:p14="http://schemas.microsoft.com/office/powerpoint/2010/main" val="270506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10"/>
                                        <p:tgtEl>
                                          <p:spTgt spid="28"/>
                                        </p:tgtEl>
                                        <p:attrNameLst>
                                          <p:attrName>ppt_x</p:attrName>
                                        </p:attrNameLst>
                                      </p:cBhvr>
                                      <p:tavLst>
                                        <p:tav tm="0">
                                          <p:val>
                                            <p:strVal val="ppt_x"/>
                                          </p:val>
                                        </p:tav>
                                        <p:tav tm="100000">
                                          <p:val>
                                            <p:strVal val="ppt_x"/>
                                          </p:val>
                                        </p:tav>
                                      </p:tavLst>
                                    </p:anim>
                                    <p:anim calcmode="lin" valueType="num">
                                      <p:cBhvr additive="base">
                                        <p:cTn id="7" dur="10"/>
                                        <p:tgtEl>
                                          <p:spTgt spid="28"/>
                                        </p:tgtEl>
                                        <p:attrNameLst>
                                          <p:attrName>ppt_y</p:attrName>
                                        </p:attrNameLst>
                                      </p:cBhvr>
                                      <p:tavLst>
                                        <p:tav tm="0">
                                          <p:val>
                                            <p:strVal val="ppt_y"/>
                                          </p:val>
                                        </p:tav>
                                        <p:tav tm="100000">
                                          <p:val>
                                            <p:strVal val="1+ppt_h/2"/>
                                          </p:val>
                                        </p:tav>
                                      </p:tavLst>
                                    </p:anim>
                                    <p:set>
                                      <p:cBhvr>
                                        <p:cTn id="8" dur="1" fill="hold">
                                          <p:stCondLst>
                                            <p:cond delay="9"/>
                                          </p:stCondLst>
                                        </p:cTn>
                                        <p:tgtEl>
                                          <p:spTgt spid="28"/>
                                        </p:tgtEl>
                                        <p:attrNameLst>
                                          <p:attrName>style.visibility</p:attrName>
                                        </p:attrNameLst>
                                      </p:cBhvr>
                                      <p:to>
                                        <p:strVal val="hidden"/>
                                      </p:to>
                                    </p:set>
                                  </p:childTnLst>
                                </p:cTn>
                              </p:par>
                              <p:par>
                                <p:cTn id="9" presetID="6" presetClass="emph" presetSubtype="0" fill="hold" nodeType="withEffect">
                                  <p:stCondLst>
                                    <p:cond delay="0"/>
                                  </p:stCondLst>
                                  <p:childTnLst>
                                    <p:animScale>
                                      <p:cBhvr>
                                        <p:cTn id="10" dur="10" fill="hold"/>
                                        <p:tgtEl>
                                          <p:spTgt spid="28"/>
                                        </p:tgtEl>
                                      </p:cBhvr>
                                      <p:by x="30000" y="30000"/>
                                    </p:animScale>
                                  </p:childTnLst>
                                </p:cTn>
                              </p:par>
                            </p:childTnLst>
                          </p:cTn>
                        </p:par>
                        <p:par>
                          <p:cTn id="11" fill="hold">
                            <p:stCondLst>
                              <p:cond delay="10"/>
                            </p:stCondLst>
                            <p:childTnLst>
                              <p:par>
                                <p:cTn id="12" presetID="1"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6" presetClass="emph" presetSubtype="0" fill="hold" nodeType="clickEffect">
                                  <p:stCondLst>
                                    <p:cond delay="0"/>
                                  </p:stCondLst>
                                  <p:childTnLst>
                                    <p:animScale>
                                      <p:cBhvr>
                                        <p:cTn id="17" dur="2000" fill="hold"/>
                                        <p:tgtEl>
                                          <p:spTgt spid="28"/>
                                        </p:tgtEl>
                                      </p:cBhvr>
                                      <p:by x="300000" y="3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4" descr="gargo_thre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8840" y="2139702"/>
            <a:ext cx="2448040" cy="918015"/>
          </a:xfrm>
          <a:prstGeom prst="rect">
            <a:avLst/>
          </a:prstGeom>
        </p:spPr>
      </p:pic>
      <p:pic>
        <p:nvPicPr>
          <p:cNvPr id="4" name="Imagem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81360" y="2355726"/>
            <a:ext cx="2088000" cy="588436"/>
          </a:xfrm>
          <a:prstGeom prst="rect">
            <a:avLst/>
          </a:prstGeom>
        </p:spPr>
      </p:pic>
      <p:pic>
        <p:nvPicPr>
          <p:cNvPr id="10" name="Imagem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9352" y="3091537"/>
            <a:ext cx="2088000" cy="848365"/>
          </a:xfrm>
          <a:prstGeom prst="rect">
            <a:avLst/>
          </a:prstGeom>
        </p:spPr>
      </p:pic>
      <p:pic>
        <p:nvPicPr>
          <p:cNvPr id="11" name="Imagem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81360" y="412296"/>
            <a:ext cx="2088000" cy="863310"/>
          </a:xfrm>
          <a:prstGeom prst="rect">
            <a:avLst/>
          </a:prstGeom>
        </p:spPr>
      </p:pic>
      <p:pic>
        <p:nvPicPr>
          <p:cNvPr id="12" name="Imagem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1360" y="1419622"/>
            <a:ext cx="2088000" cy="731370"/>
          </a:xfrm>
          <a:prstGeom prst="rect">
            <a:avLst/>
          </a:prstGeom>
        </p:spPr>
      </p:pic>
      <p:pic>
        <p:nvPicPr>
          <p:cNvPr id="13" name="Imagem 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348880" y="366101"/>
            <a:ext cx="2088000" cy="837497"/>
          </a:xfrm>
          <a:prstGeom prst="rect">
            <a:avLst/>
          </a:prstGeom>
        </p:spPr>
      </p:pic>
      <p:pic>
        <p:nvPicPr>
          <p:cNvPr id="14" name="Imagem 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589222" y="4065656"/>
            <a:ext cx="2088000" cy="738342"/>
          </a:xfrm>
          <a:prstGeom prst="rect">
            <a:avLst/>
          </a:prstGeom>
        </p:spPr>
      </p:pic>
      <p:pic>
        <p:nvPicPr>
          <p:cNvPr id="9" name="Imagem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31385" y="1184178"/>
            <a:ext cx="2088000" cy="739500"/>
          </a:xfrm>
          <a:prstGeom prst="rect">
            <a:avLst/>
          </a:prstGeom>
        </p:spPr>
      </p:pic>
      <p:pic>
        <p:nvPicPr>
          <p:cNvPr id="15" name="Imagem 1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54578" y="309391"/>
            <a:ext cx="2088000" cy="822199"/>
          </a:xfrm>
          <a:prstGeom prst="rect">
            <a:avLst/>
          </a:prstGeom>
        </p:spPr>
      </p:pic>
      <p:pic>
        <p:nvPicPr>
          <p:cNvPr id="16" name="Imagem 1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60648" y="1930082"/>
            <a:ext cx="2088000" cy="1001708"/>
          </a:xfrm>
          <a:prstGeom prst="rect">
            <a:avLst/>
          </a:prstGeom>
        </p:spPr>
      </p:pic>
      <p:pic>
        <p:nvPicPr>
          <p:cNvPr id="18" name="Imagem 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494919" y="3919078"/>
            <a:ext cx="2088000" cy="924803"/>
          </a:xfrm>
          <a:prstGeom prst="rect">
            <a:avLst/>
          </a:prstGeom>
        </p:spPr>
      </p:pic>
      <p:pic>
        <p:nvPicPr>
          <p:cNvPr id="19" name="Imagem 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31834" y="2962691"/>
            <a:ext cx="2088000" cy="905203"/>
          </a:xfrm>
          <a:prstGeom prst="rect">
            <a:avLst/>
          </a:prstGeom>
        </p:spPr>
      </p:pic>
      <p:pic>
        <p:nvPicPr>
          <p:cNvPr id="20" name="Imagem 1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578" y="3814946"/>
            <a:ext cx="2088000" cy="1133068"/>
          </a:xfrm>
          <a:prstGeom prst="rect">
            <a:avLst/>
          </a:prstGeom>
        </p:spPr>
      </p:pic>
      <p:pic>
        <p:nvPicPr>
          <p:cNvPr id="28" name="Picture 3" descr="max_three.png"/>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49112" y="1284694"/>
            <a:ext cx="2088000" cy="783000"/>
          </a:xfrm>
          <a:prstGeom prst="rect">
            <a:avLst/>
          </a:prstGeom>
        </p:spPr>
      </p:pic>
      <p:pic>
        <p:nvPicPr>
          <p:cNvPr id="30" name="Picture 3" descr="three.png"/>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319385" y="3060076"/>
            <a:ext cx="2154181" cy="807818"/>
          </a:xfrm>
          <a:prstGeom prst="rect">
            <a:avLst/>
          </a:prstGeom>
        </p:spPr>
      </p:pic>
    </p:spTree>
    <p:extLst>
      <p:ext uri="{BB962C8B-B14F-4D97-AF65-F5344CB8AC3E}">
        <p14:creationId xmlns:p14="http://schemas.microsoft.com/office/powerpoint/2010/main" val="20960989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4" descr="gargo_thre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707" y="1234428"/>
            <a:ext cx="7283152" cy="2731182"/>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panose="020B0604020202020204" pitchFamily="34" charset="0"/>
                <a:ea typeface="+mj-ea"/>
                <a:cs typeface="Helvetica" panose="020B0604020202020204" pitchFamily="34" charset="0"/>
              </a:rPr>
              <a:t>Stress test – Very coarse cage</a:t>
            </a:r>
            <a:endParaRPr lang="de-DE" sz="3600" dirty="0">
              <a:latin typeface="Helvetica" panose="020B0604020202020204" pitchFamily="34" charset="0"/>
              <a:ea typeface="+mj-ea"/>
              <a:cs typeface="Helvetica" panose="020B0604020202020204" pitchFamily="34" charset="0"/>
            </a:endParaRPr>
          </a:p>
        </p:txBody>
      </p:sp>
    </p:spTree>
    <p:extLst>
      <p:ext uri="{BB962C8B-B14F-4D97-AF65-F5344CB8AC3E}">
        <p14:creationId xmlns:p14="http://schemas.microsoft.com/office/powerpoint/2010/main" val="3449210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10"/>
                                        <p:tgtEl>
                                          <p:spTgt spid="29"/>
                                        </p:tgtEl>
                                        <p:attrNameLst>
                                          <p:attrName>ppt_x</p:attrName>
                                        </p:attrNameLst>
                                      </p:cBhvr>
                                      <p:tavLst>
                                        <p:tav tm="0">
                                          <p:val>
                                            <p:strVal val="ppt_x"/>
                                          </p:val>
                                        </p:tav>
                                        <p:tav tm="100000">
                                          <p:val>
                                            <p:strVal val="ppt_x"/>
                                          </p:val>
                                        </p:tav>
                                      </p:tavLst>
                                    </p:anim>
                                    <p:anim calcmode="lin" valueType="num">
                                      <p:cBhvr additive="base">
                                        <p:cTn id="7" dur="10"/>
                                        <p:tgtEl>
                                          <p:spTgt spid="29"/>
                                        </p:tgtEl>
                                        <p:attrNameLst>
                                          <p:attrName>ppt_y</p:attrName>
                                        </p:attrNameLst>
                                      </p:cBhvr>
                                      <p:tavLst>
                                        <p:tav tm="0">
                                          <p:val>
                                            <p:strVal val="ppt_y"/>
                                          </p:val>
                                        </p:tav>
                                        <p:tav tm="100000">
                                          <p:val>
                                            <p:strVal val="1+ppt_h/2"/>
                                          </p:val>
                                        </p:tav>
                                      </p:tavLst>
                                    </p:anim>
                                    <p:set>
                                      <p:cBhvr>
                                        <p:cTn id="8" dur="1" fill="hold">
                                          <p:stCondLst>
                                            <p:cond delay="9"/>
                                          </p:stCondLst>
                                        </p:cTn>
                                        <p:tgtEl>
                                          <p:spTgt spid="29"/>
                                        </p:tgtEl>
                                        <p:attrNameLst>
                                          <p:attrName>style.visibility</p:attrName>
                                        </p:attrNameLst>
                                      </p:cBhvr>
                                      <p:to>
                                        <p:strVal val="hidden"/>
                                      </p:to>
                                    </p:set>
                                  </p:childTnLst>
                                </p:cTn>
                              </p:par>
                              <p:par>
                                <p:cTn id="9" presetID="6" presetClass="emph" presetSubtype="0" fill="hold" nodeType="withEffect">
                                  <p:stCondLst>
                                    <p:cond delay="0"/>
                                  </p:stCondLst>
                                  <p:childTnLst>
                                    <p:animScale>
                                      <p:cBhvr>
                                        <p:cTn id="10" dur="10" fill="hold"/>
                                        <p:tgtEl>
                                          <p:spTgt spid="29"/>
                                        </p:tgtEl>
                                      </p:cBhvr>
                                      <p:by x="33000" y="33000"/>
                                    </p:animScale>
                                  </p:childTnLst>
                                </p:cTn>
                              </p:par>
                            </p:childTnLst>
                          </p:cTn>
                        </p:par>
                        <p:par>
                          <p:cTn id="11" fill="hold">
                            <p:stCondLst>
                              <p:cond delay="10"/>
                            </p:stCondLst>
                            <p:childTnLst>
                              <p:par>
                                <p:cTn id="12" presetID="1"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6" presetClass="emph" presetSubtype="0" fill="hold" nodeType="clickEffect">
                                  <p:stCondLst>
                                    <p:cond delay="0"/>
                                  </p:stCondLst>
                                  <p:childTnLst>
                                    <p:animScale>
                                      <p:cBhvr>
                                        <p:cTn id="17" dur="2000" fill="hold"/>
                                        <p:tgtEl>
                                          <p:spTgt spid="29"/>
                                        </p:tgtEl>
                                      </p:cBhvr>
                                      <p:by x="300000" y="3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4" descr="gargo_thre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8840" y="2139702"/>
            <a:ext cx="2448040" cy="918015"/>
          </a:xfrm>
          <a:prstGeom prst="rect">
            <a:avLst/>
          </a:prstGeom>
        </p:spPr>
      </p:pic>
      <p:pic>
        <p:nvPicPr>
          <p:cNvPr id="4" name="Imagem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81360" y="2355726"/>
            <a:ext cx="2088000" cy="588436"/>
          </a:xfrm>
          <a:prstGeom prst="rect">
            <a:avLst/>
          </a:prstGeom>
        </p:spPr>
      </p:pic>
      <p:pic>
        <p:nvPicPr>
          <p:cNvPr id="10" name="Imagem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9352" y="3091537"/>
            <a:ext cx="2088000" cy="848365"/>
          </a:xfrm>
          <a:prstGeom prst="rect">
            <a:avLst/>
          </a:prstGeom>
        </p:spPr>
      </p:pic>
      <p:pic>
        <p:nvPicPr>
          <p:cNvPr id="11" name="Imagem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81360" y="412296"/>
            <a:ext cx="2088000" cy="863310"/>
          </a:xfrm>
          <a:prstGeom prst="rect">
            <a:avLst/>
          </a:prstGeom>
        </p:spPr>
      </p:pic>
      <p:pic>
        <p:nvPicPr>
          <p:cNvPr id="12" name="Imagem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1360" y="1419622"/>
            <a:ext cx="2088000" cy="731370"/>
          </a:xfrm>
          <a:prstGeom prst="rect">
            <a:avLst/>
          </a:prstGeom>
        </p:spPr>
      </p:pic>
      <p:pic>
        <p:nvPicPr>
          <p:cNvPr id="13" name="Imagem 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348880" y="366101"/>
            <a:ext cx="2088000" cy="837497"/>
          </a:xfrm>
          <a:prstGeom prst="rect">
            <a:avLst/>
          </a:prstGeom>
        </p:spPr>
      </p:pic>
      <p:pic>
        <p:nvPicPr>
          <p:cNvPr id="14" name="Imagem 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589222" y="4065656"/>
            <a:ext cx="2088000" cy="738342"/>
          </a:xfrm>
          <a:prstGeom prst="rect">
            <a:avLst/>
          </a:prstGeom>
        </p:spPr>
      </p:pic>
      <p:pic>
        <p:nvPicPr>
          <p:cNvPr id="9" name="Imagem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31385" y="1184178"/>
            <a:ext cx="2088000" cy="739500"/>
          </a:xfrm>
          <a:prstGeom prst="rect">
            <a:avLst/>
          </a:prstGeom>
        </p:spPr>
      </p:pic>
      <p:pic>
        <p:nvPicPr>
          <p:cNvPr id="15" name="Imagem 1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54578" y="309391"/>
            <a:ext cx="2088000" cy="822199"/>
          </a:xfrm>
          <a:prstGeom prst="rect">
            <a:avLst/>
          </a:prstGeom>
        </p:spPr>
      </p:pic>
      <p:pic>
        <p:nvPicPr>
          <p:cNvPr id="16" name="Imagem 1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60648" y="1930082"/>
            <a:ext cx="2088000" cy="1001708"/>
          </a:xfrm>
          <a:prstGeom prst="rect">
            <a:avLst/>
          </a:prstGeom>
        </p:spPr>
      </p:pic>
      <p:pic>
        <p:nvPicPr>
          <p:cNvPr id="18" name="Imagem 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494919" y="3919078"/>
            <a:ext cx="2088000" cy="924803"/>
          </a:xfrm>
          <a:prstGeom prst="rect">
            <a:avLst/>
          </a:prstGeom>
        </p:spPr>
      </p:pic>
      <p:pic>
        <p:nvPicPr>
          <p:cNvPr id="19" name="Imagem 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31834" y="2962691"/>
            <a:ext cx="2088000" cy="905203"/>
          </a:xfrm>
          <a:prstGeom prst="rect">
            <a:avLst/>
          </a:prstGeom>
        </p:spPr>
      </p:pic>
      <p:pic>
        <p:nvPicPr>
          <p:cNvPr id="20" name="Imagem 1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578" y="3814946"/>
            <a:ext cx="2088000" cy="1133068"/>
          </a:xfrm>
          <a:prstGeom prst="rect">
            <a:avLst/>
          </a:prstGeom>
        </p:spPr>
      </p:pic>
      <p:pic>
        <p:nvPicPr>
          <p:cNvPr id="28" name="Picture 3" descr="max_three.png"/>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49112" y="1284694"/>
            <a:ext cx="2088000" cy="783000"/>
          </a:xfrm>
          <a:prstGeom prst="rect">
            <a:avLst/>
          </a:prstGeom>
        </p:spPr>
      </p:pic>
      <p:pic>
        <p:nvPicPr>
          <p:cNvPr id="30" name="Picture 3" descr="three.png"/>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319385" y="3060076"/>
            <a:ext cx="2154181" cy="807818"/>
          </a:xfrm>
          <a:prstGeom prst="rect">
            <a:avLst/>
          </a:prstGeom>
        </p:spPr>
      </p:pic>
    </p:spTree>
    <p:extLst>
      <p:ext uri="{BB962C8B-B14F-4D97-AF65-F5344CB8AC3E}">
        <p14:creationId xmlns:p14="http://schemas.microsoft.com/office/powerpoint/2010/main" val="12729111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 descr="thre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6239" y="2355726"/>
            <a:ext cx="5952661" cy="2232248"/>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panose="020B0604020202020204" pitchFamily="34" charset="0"/>
                <a:ea typeface="+mj-ea"/>
                <a:cs typeface="Helvetica" panose="020B0604020202020204" pitchFamily="34" charset="0"/>
              </a:rPr>
              <a:t>Stress test – Noisy input</a:t>
            </a:r>
            <a:endParaRPr lang="de-DE" sz="3600" dirty="0">
              <a:latin typeface="Helvetica" panose="020B0604020202020204" pitchFamily="34" charset="0"/>
              <a:ea typeface="+mj-ea"/>
              <a:cs typeface="Helvetica" panose="020B0604020202020204" pitchFamily="34" charset="0"/>
            </a:endParaRPr>
          </a:p>
        </p:txBody>
      </p:sp>
    </p:spTree>
    <p:extLst>
      <p:ext uri="{BB962C8B-B14F-4D97-AF65-F5344CB8AC3E}">
        <p14:creationId xmlns:p14="http://schemas.microsoft.com/office/powerpoint/2010/main" val="51866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10"/>
                                        <p:tgtEl>
                                          <p:spTgt spid="30"/>
                                        </p:tgtEl>
                                        <p:attrNameLst>
                                          <p:attrName>ppt_x</p:attrName>
                                        </p:attrNameLst>
                                      </p:cBhvr>
                                      <p:tavLst>
                                        <p:tav tm="0">
                                          <p:val>
                                            <p:strVal val="ppt_x"/>
                                          </p:val>
                                        </p:tav>
                                        <p:tav tm="100000">
                                          <p:val>
                                            <p:strVal val="ppt_x"/>
                                          </p:val>
                                        </p:tav>
                                      </p:tavLst>
                                    </p:anim>
                                    <p:anim calcmode="lin" valueType="num">
                                      <p:cBhvr additive="base">
                                        <p:cTn id="7" dur="10"/>
                                        <p:tgtEl>
                                          <p:spTgt spid="30"/>
                                        </p:tgtEl>
                                        <p:attrNameLst>
                                          <p:attrName>ppt_y</p:attrName>
                                        </p:attrNameLst>
                                      </p:cBhvr>
                                      <p:tavLst>
                                        <p:tav tm="0">
                                          <p:val>
                                            <p:strVal val="ppt_y"/>
                                          </p:val>
                                        </p:tav>
                                        <p:tav tm="100000">
                                          <p:val>
                                            <p:strVal val="1+ppt_h/2"/>
                                          </p:val>
                                        </p:tav>
                                      </p:tavLst>
                                    </p:anim>
                                    <p:set>
                                      <p:cBhvr>
                                        <p:cTn id="8" dur="1" fill="hold">
                                          <p:stCondLst>
                                            <p:cond delay="9"/>
                                          </p:stCondLst>
                                        </p:cTn>
                                        <p:tgtEl>
                                          <p:spTgt spid="30"/>
                                        </p:tgtEl>
                                        <p:attrNameLst>
                                          <p:attrName>style.visibility</p:attrName>
                                        </p:attrNameLst>
                                      </p:cBhvr>
                                      <p:to>
                                        <p:strVal val="hidden"/>
                                      </p:to>
                                    </p:set>
                                  </p:childTnLst>
                                </p:cTn>
                              </p:par>
                              <p:par>
                                <p:cTn id="9" presetID="6" presetClass="emph" presetSubtype="0" fill="hold" nodeType="withEffect">
                                  <p:stCondLst>
                                    <p:cond delay="0"/>
                                  </p:stCondLst>
                                  <p:childTnLst>
                                    <p:animScale>
                                      <p:cBhvr>
                                        <p:cTn id="10" dur="10" fill="hold"/>
                                        <p:tgtEl>
                                          <p:spTgt spid="30"/>
                                        </p:tgtEl>
                                      </p:cBhvr>
                                      <p:by x="36000" y="36000"/>
                                    </p:animScale>
                                  </p:childTnLst>
                                </p:cTn>
                              </p:par>
                            </p:childTnLst>
                          </p:cTn>
                        </p:par>
                        <p:par>
                          <p:cTn id="11" fill="hold">
                            <p:stCondLst>
                              <p:cond delay="10"/>
                            </p:stCondLst>
                            <p:childTnLst>
                              <p:par>
                                <p:cTn id="12" presetID="1" presetClass="entr" presetSubtype="0"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6" presetClass="emph" presetSubtype="0" fill="hold" nodeType="clickEffect">
                                  <p:stCondLst>
                                    <p:cond delay="0"/>
                                  </p:stCondLst>
                                  <p:childTnLst>
                                    <p:animScale>
                                      <p:cBhvr>
                                        <p:cTn id="17" dur="2000" fill="hold"/>
                                        <p:tgtEl>
                                          <p:spTgt spid="30"/>
                                        </p:tgtEl>
                                      </p:cBhvr>
                                      <p:by x="300000" y="3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Multigrid</a:t>
            </a:r>
            <a:r>
              <a:rPr lang="en-US" sz="3600" dirty="0">
                <a:latin typeface="Helvetica"/>
                <a:ea typeface="+mj-ea"/>
                <a:cs typeface="+mj-cs"/>
              </a:rPr>
              <a:t> Solver</a:t>
            </a:r>
            <a:endParaRPr lang="de-DE" sz="3600" dirty="0">
              <a:latin typeface="Helvetica"/>
              <a:ea typeface="+mj-ea"/>
              <a:cs typeface="+mj-cs"/>
            </a:endParaRPr>
          </a:p>
        </p:txBody>
      </p:sp>
      <p:pic>
        <p:nvPicPr>
          <p:cNvPr id="4" name="Picture 3" descr="octopus-poisson.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886" y="1241965"/>
            <a:ext cx="6661857" cy="3057977"/>
          </a:xfrm>
          <a:prstGeom prst="rect">
            <a:avLst/>
          </a:prstGeom>
        </p:spPr>
      </p:pic>
      <p:sp>
        <p:nvSpPr>
          <p:cNvPr id="6" name="Subtitle 2"/>
          <p:cNvSpPr txBox="1">
            <a:spLocks/>
          </p:cNvSpPr>
          <p:nvPr/>
        </p:nvSpPr>
        <p:spPr>
          <a:xfrm>
            <a:off x="908720" y="4155926"/>
            <a:ext cx="2133600" cy="609600"/>
          </a:xfrm>
          <a:prstGeom prst="rect">
            <a:avLst/>
          </a:prstGeom>
        </p:spPr>
        <p:txBody>
          <a:bodyPr vert="horz" lIns="91440" tIns="45720" rIns="91440" bIns="45720" rtlCol="0">
            <a:normAutofit/>
          </a:bodyPr>
          <a:lstStyle/>
          <a:p>
            <a:pPr>
              <a:spcBef>
                <a:spcPct val="20000"/>
              </a:spcBef>
              <a:defRPr/>
            </a:pPr>
            <a:r>
              <a:rPr lang="en-US" sz="2400" dirty="0">
                <a:latin typeface="Helvetica"/>
              </a:rPr>
              <a:t>7M </a:t>
            </a:r>
            <a:r>
              <a:rPr lang="en-US" sz="2400" dirty="0" err="1">
                <a:latin typeface="Helvetica"/>
              </a:rPr>
              <a:t>tetrahedra</a:t>
            </a:r>
            <a:endParaRPr lang="en-US" sz="2400" dirty="0">
              <a:latin typeface="Helvetica"/>
            </a:endParaRPr>
          </a:p>
        </p:txBody>
      </p:sp>
      <p:sp>
        <p:nvSpPr>
          <p:cNvPr id="7" name="Subtitle 2"/>
          <p:cNvSpPr txBox="1">
            <a:spLocks/>
          </p:cNvSpPr>
          <p:nvPr/>
        </p:nvSpPr>
        <p:spPr>
          <a:xfrm>
            <a:off x="3717032" y="3939902"/>
            <a:ext cx="2876128" cy="1123950"/>
          </a:xfrm>
          <a:prstGeom prst="rect">
            <a:avLst/>
          </a:prstGeom>
        </p:spPr>
        <p:txBody>
          <a:bodyPr vert="horz" lIns="91440" tIns="45720" rIns="91440" bIns="45720" rtlCol="0">
            <a:normAutofit/>
          </a:bodyPr>
          <a:lstStyle/>
          <a:p>
            <a:pPr algn="ctr">
              <a:spcBef>
                <a:spcPct val="20000"/>
              </a:spcBef>
              <a:defRPr/>
            </a:pPr>
            <a:r>
              <a:rPr lang="en-US" sz="2400" dirty="0">
                <a:latin typeface="Helvetica"/>
              </a:rPr>
              <a:t>Volumetric Poisson </a:t>
            </a:r>
            <a:endParaRPr lang="en-US" sz="2400" dirty="0" smtClean="0">
              <a:latin typeface="Helvetica"/>
            </a:endParaRPr>
          </a:p>
          <a:p>
            <a:pPr algn="ctr">
              <a:spcBef>
                <a:spcPct val="20000"/>
              </a:spcBef>
              <a:defRPr/>
            </a:pPr>
            <a:r>
              <a:rPr lang="en-US" sz="2400" dirty="0" smtClean="0">
                <a:latin typeface="Helvetica"/>
              </a:rPr>
              <a:t>equation</a:t>
            </a:r>
            <a:endParaRPr lang="en-US" sz="2400" dirty="0">
              <a:latin typeface="Helvetic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Multigrid</a:t>
            </a:r>
            <a:r>
              <a:rPr lang="en-US" sz="3600" dirty="0">
                <a:latin typeface="Helvetica"/>
                <a:ea typeface="+mj-ea"/>
                <a:cs typeface="+mj-cs"/>
              </a:rPr>
              <a:t> Solver</a:t>
            </a:r>
            <a:endParaRPr lang="de-DE" sz="3600" dirty="0">
              <a:latin typeface="Helvetica"/>
              <a:ea typeface="+mj-ea"/>
              <a:cs typeface="+mj-cs"/>
            </a:endParaRPr>
          </a:p>
        </p:txBody>
      </p:sp>
      <p:pic>
        <p:nvPicPr>
          <p:cNvPr id="3" name="Picture 2" descr="octopus-v-cycle.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0688" y="1059582"/>
            <a:ext cx="5184576" cy="3935237"/>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octopus-v-cycle.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45" y="1171703"/>
            <a:ext cx="2793214" cy="2120127"/>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err="1">
                <a:latin typeface="Helvetica"/>
                <a:ea typeface="+mj-ea"/>
                <a:cs typeface="+mj-cs"/>
              </a:rPr>
              <a:t>Multigrid</a:t>
            </a:r>
            <a:r>
              <a:rPr lang="en-US" sz="3600" dirty="0">
                <a:latin typeface="Helvetica"/>
                <a:ea typeface="+mj-ea"/>
                <a:cs typeface="+mj-cs"/>
              </a:rPr>
              <a:t> Solver</a:t>
            </a:r>
            <a:endParaRPr lang="de-DE" sz="3600" dirty="0">
              <a:latin typeface="Helvetica"/>
              <a:ea typeface="+mj-ea"/>
              <a:cs typeface="+mj-cs"/>
            </a:endParaRPr>
          </a:p>
        </p:txBody>
      </p:sp>
      <p:graphicFrame>
        <p:nvGraphicFramePr>
          <p:cNvPr id="4" name="Table 3"/>
          <p:cNvGraphicFramePr>
            <a:graphicFrameLocks noGrp="1"/>
          </p:cNvGraphicFramePr>
          <p:nvPr>
            <p:extLst>
              <p:ext uri="{D42A27DB-BD31-4B8C-83A1-F6EECF244321}">
                <p14:modId xmlns:p14="http://schemas.microsoft.com/office/powerpoint/2010/main" val="23783760"/>
              </p:ext>
            </p:extLst>
          </p:nvPr>
        </p:nvGraphicFramePr>
        <p:xfrm>
          <a:off x="2276872" y="3427969"/>
          <a:ext cx="4464496" cy="1520045"/>
        </p:xfrm>
        <a:graphic>
          <a:graphicData uri="http://schemas.openxmlformats.org/drawingml/2006/table">
            <a:tbl>
              <a:tblPr firstRow="1" bandRow="1">
                <a:tableStyleId>{69012ECD-51FC-41F1-AA8D-1B2483CD663E}</a:tableStyleId>
              </a:tblPr>
              <a:tblGrid>
                <a:gridCol w="1512167">
                  <a:extLst>
                    <a:ext uri="{9D8B030D-6E8A-4147-A177-3AD203B41FA5}">
                      <a16:colId xmlns:a16="http://schemas.microsoft.com/office/drawing/2014/main" val="20000"/>
                    </a:ext>
                  </a:extLst>
                </a:gridCol>
                <a:gridCol w="1523690">
                  <a:extLst>
                    <a:ext uri="{9D8B030D-6E8A-4147-A177-3AD203B41FA5}">
                      <a16:colId xmlns:a16="http://schemas.microsoft.com/office/drawing/2014/main" val="20001"/>
                    </a:ext>
                  </a:extLst>
                </a:gridCol>
                <a:gridCol w="1428639">
                  <a:extLst>
                    <a:ext uri="{9D8B030D-6E8A-4147-A177-3AD203B41FA5}">
                      <a16:colId xmlns:a16="http://schemas.microsoft.com/office/drawing/2014/main" val="20002"/>
                    </a:ext>
                  </a:extLst>
                </a:gridCol>
              </a:tblGrid>
              <a:tr h="494835">
                <a:tc>
                  <a:txBody>
                    <a:bodyPr/>
                    <a:lstStyle/>
                    <a:p>
                      <a:r>
                        <a:rPr lang="en-US" sz="2900" dirty="0" smtClean="0">
                          <a:latin typeface="Helvetica"/>
                        </a:rPr>
                        <a:t>Solver</a:t>
                      </a:r>
                      <a:endParaRPr lang="en-US" sz="2900" b="1" dirty="0">
                        <a:solidFill>
                          <a:schemeClr val="tx1"/>
                        </a:solidFill>
                        <a:latin typeface="Helvetica"/>
                        <a:cs typeface="Helvetica Light"/>
                      </a:endParaRPr>
                    </a:p>
                  </a:txBody>
                  <a:tcPr marL="109907" marR="109907" marT="54953" marB="54953"/>
                </a:tc>
                <a:tc>
                  <a:txBody>
                    <a:bodyPr/>
                    <a:lstStyle/>
                    <a:p>
                      <a:r>
                        <a:rPr lang="en-US" sz="2900" dirty="0" smtClean="0">
                          <a:latin typeface="Helvetica"/>
                        </a:rPr>
                        <a:t>Prec.</a:t>
                      </a:r>
                      <a:endParaRPr lang="en-US" sz="2900" dirty="0">
                        <a:solidFill>
                          <a:srgbClr val="000000"/>
                        </a:solidFill>
                        <a:latin typeface="Helvetica"/>
                        <a:cs typeface="Helvetica Light"/>
                      </a:endParaRPr>
                    </a:p>
                  </a:txBody>
                  <a:tcPr marL="109907" marR="109907" marT="54953" marB="54953"/>
                </a:tc>
                <a:tc>
                  <a:txBody>
                    <a:bodyPr/>
                    <a:lstStyle/>
                    <a:p>
                      <a:r>
                        <a:rPr lang="en-US" sz="2900" dirty="0" smtClean="0">
                          <a:latin typeface="Helvetica"/>
                        </a:rPr>
                        <a:t>Solve</a:t>
                      </a:r>
                      <a:endParaRPr lang="en-US" sz="2900" b="1" dirty="0">
                        <a:solidFill>
                          <a:srgbClr val="000000"/>
                        </a:solidFill>
                        <a:latin typeface="Helvetica"/>
                        <a:cs typeface="Helvetica Light"/>
                      </a:endParaRPr>
                    </a:p>
                  </a:txBody>
                  <a:tcPr marL="109907" marR="109907" marT="54953" marB="54953"/>
                </a:tc>
                <a:extLst>
                  <a:ext uri="{0D108BD9-81ED-4DB2-BD59-A6C34878D82A}">
                    <a16:rowId xmlns:a16="http://schemas.microsoft.com/office/drawing/2014/main" val="10000"/>
                  </a:ext>
                </a:extLst>
              </a:tr>
              <a:tr h="384322">
                <a:tc>
                  <a:txBody>
                    <a:bodyPr/>
                    <a:lstStyle/>
                    <a:p>
                      <a:r>
                        <a:rPr lang="en-US" sz="2400" b="0" dirty="0" smtClean="0">
                          <a:solidFill>
                            <a:schemeClr val="tx1"/>
                          </a:solidFill>
                          <a:latin typeface="Helvetica"/>
                          <a:cs typeface="Helvetica Light"/>
                        </a:rPr>
                        <a:t>Ours</a:t>
                      </a:r>
                      <a:endParaRPr lang="en-US" sz="2400" b="0" dirty="0">
                        <a:solidFill>
                          <a:schemeClr val="tx1"/>
                        </a:solidFill>
                        <a:latin typeface="Helvetica"/>
                        <a:cs typeface="Helvetica Light"/>
                      </a:endParaRPr>
                    </a:p>
                  </a:txBody>
                  <a:tcPr marL="109907" marR="109907" marT="54953" marB="54953"/>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latin typeface="Helvetica"/>
                        </a:rPr>
                        <a:t>27min</a:t>
                      </a:r>
                      <a:endParaRPr lang="en-US" sz="2400" dirty="0" smtClean="0">
                        <a:latin typeface="Helvetica"/>
                        <a:cs typeface="Helvetica Light"/>
                      </a:endParaRPr>
                    </a:p>
                  </a:txBody>
                  <a:tcPr marL="109907" marR="109907" marT="54953" marB="54953"/>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latin typeface="Helvetica"/>
                        </a:rPr>
                        <a:t>21sec</a:t>
                      </a:r>
                      <a:endParaRPr lang="en-US" sz="2400" dirty="0" smtClean="0">
                        <a:latin typeface="Helvetica"/>
                        <a:cs typeface="Helvetica Light"/>
                      </a:endParaRPr>
                    </a:p>
                  </a:txBody>
                  <a:tcPr marL="109907" marR="109907" marT="54953" marB="54953"/>
                </a:tc>
                <a:extLst>
                  <a:ext uri="{0D108BD9-81ED-4DB2-BD59-A6C34878D82A}">
                    <a16:rowId xmlns:a16="http://schemas.microsoft.com/office/drawing/2014/main" val="10001"/>
                  </a:ext>
                </a:extLst>
              </a:tr>
              <a:tr h="492513">
                <a:tc>
                  <a:txBody>
                    <a:bodyPr/>
                    <a:lstStyle/>
                    <a:p>
                      <a:r>
                        <a:rPr lang="en-US" sz="2400" dirty="0" err="1" smtClean="0">
                          <a:latin typeface="Helvetica"/>
                        </a:rPr>
                        <a:t>Cholmod</a:t>
                      </a:r>
                      <a:endParaRPr lang="en-US" sz="2400" dirty="0">
                        <a:latin typeface="Helvetica"/>
                        <a:cs typeface="Helvetica Light"/>
                      </a:endParaRPr>
                    </a:p>
                  </a:txBody>
                  <a:tcPr marL="109907" marR="109907" marT="54953" marB="54953"/>
                </a:tc>
                <a:tc gridSpan="2">
                  <a:txBody>
                    <a:bodyPr/>
                    <a:lstStyle/>
                    <a:p>
                      <a:r>
                        <a:rPr lang="en-US" sz="2400" dirty="0" smtClean="0">
                          <a:latin typeface="Helvetica"/>
                        </a:rPr>
                        <a:t>Thrashing on 18 GB</a:t>
                      </a:r>
                      <a:endParaRPr lang="en-US" sz="2400" b="1" dirty="0" smtClean="0">
                        <a:solidFill>
                          <a:srgbClr val="FF0000"/>
                        </a:solidFill>
                        <a:latin typeface="Helvetica"/>
                        <a:cs typeface="Helvetica Light"/>
                      </a:endParaRPr>
                    </a:p>
                  </a:txBody>
                  <a:tcPr marL="109907" marR="109907" marT="54953" marB="54953"/>
                </a:tc>
                <a:tc hMerge="1">
                  <a:txBody>
                    <a:bodyPr/>
                    <a:lstStyle/>
                    <a:p>
                      <a:endParaRPr lang="en-US" dirty="0">
                        <a:latin typeface="Helvetica Light"/>
                        <a:cs typeface="Helvetica Light"/>
                      </a:endParaRPr>
                    </a:p>
                  </a:txBody>
                  <a:tcPr>
                    <a:lnL w="12700" cmpd="sng">
                      <a:noFill/>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0800" y="1346400"/>
            <a:ext cx="3960000" cy="2970000"/>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800" y="1346400"/>
            <a:ext cx="3960000" cy="29700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8" name="Subtitle 2"/>
          <p:cNvSpPr txBox="1">
            <a:spLocks/>
          </p:cNvSpPr>
          <p:nvPr/>
        </p:nvSpPr>
        <p:spPr>
          <a:xfrm>
            <a:off x="404664" y="4058335"/>
            <a:ext cx="2664296" cy="457631"/>
          </a:xfrm>
          <a:prstGeom prst="rect">
            <a:avLst/>
          </a:prstGeom>
        </p:spPr>
        <p:txBody>
          <a:bodyPr vert="horz" lIns="91440" tIns="45720" rIns="91440" bIns="45720" rtlCol="0">
            <a:noAutofit/>
          </a:bodyPr>
          <a:lstStyle/>
          <a:p>
            <a:pPr algn="ctr">
              <a:spcBef>
                <a:spcPct val="20000"/>
              </a:spcBef>
              <a:defRPr/>
            </a:pPr>
            <a:r>
              <a:rPr lang="en-US" sz="2400" dirty="0">
                <a:latin typeface="Helvetica"/>
              </a:rPr>
              <a:t>Input fine </a:t>
            </a:r>
            <a:r>
              <a:rPr lang="en-US" sz="2400" dirty="0" smtClean="0">
                <a:latin typeface="Helvetica"/>
              </a:rPr>
              <a:t>mesh</a:t>
            </a:r>
            <a:endParaRPr lang="en-US" sz="2400" dirty="0">
              <a:latin typeface="Helvetica"/>
            </a:endParaRPr>
          </a:p>
        </p:txBody>
      </p:sp>
      <p:sp>
        <p:nvSpPr>
          <p:cNvPr id="9" name="Subtitle 2"/>
          <p:cNvSpPr txBox="1">
            <a:spLocks/>
          </p:cNvSpPr>
          <p:nvPr/>
        </p:nvSpPr>
        <p:spPr>
          <a:xfrm>
            <a:off x="3933056" y="4058335"/>
            <a:ext cx="2664296" cy="457631"/>
          </a:xfrm>
          <a:prstGeom prst="rect">
            <a:avLst/>
          </a:prstGeom>
        </p:spPr>
        <p:txBody>
          <a:bodyPr vert="horz" lIns="91440" tIns="45720" rIns="91440" bIns="45720" rtlCol="0">
            <a:noAutofit/>
          </a:bodyPr>
          <a:lstStyle/>
          <a:p>
            <a:pPr algn="ctr">
              <a:spcBef>
                <a:spcPct val="20000"/>
              </a:spcBef>
              <a:defRPr/>
            </a:pPr>
            <a:r>
              <a:rPr lang="en-US" sz="2400" dirty="0" smtClean="0">
                <a:latin typeface="Helvetica"/>
              </a:rPr>
              <a:t>6</a:t>
            </a:r>
            <a:r>
              <a:rPr lang="en-US" sz="2400" baseline="30000" dirty="0" smtClean="0">
                <a:latin typeface="Helvetica"/>
              </a:rPr>
              <a:t>th</a:t>
            </a:r>
            <a:r>
              <a:rPr lang="en-US" sz="2400" dirty="0" smtClean="0">
                <a:latin typeface="Helvetica"/>
              </a:rPr>
              <a:t> cage</a:t>
            </a:r>
            <a:endParaRPr lang="en-US" sz="2400" dirty="0">
              <a:latin typeface="Helvetica"/>
            </a:endParaRPr>
          </a:p>
        </p:txBody>
      </p:sp>
    </p:spTree>
    <p:extLst>
      <p:ext uri="{BB962C8B-B14F-4D97-AF65-F5344CB8AC3E}">
        <p14:creationId xmlns:p14="http://schemas.microsoft.com/office/powerpoint/2010/main" val="25739867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Intersecting vs. Nested</a:t>
            </a:r>
            <a:endParaRPr lang="de-DE" sz="3600" dirty="0">
              <a:latin typeface="Helvetica"/>
              <a:ea typeface="+mj-ea"/>
              <a:cs typeface="+mj-cs"/>
            </a:endParaRPr>
          </a:p>
        </p:txBody>
      </p:sp>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648" y="1779662"/>
            <a:ext cx="5904656" cy="2067962"/>
          </a:xfrm>
          <a:prstGeom prst="rect">
            <a:avLst/>
          </a:prstGeom>
        </p:spPr>
      </p:pic>
      <p:sp>
        <p:nvSpPr>
          <p:cNvPr id="6" name="Subtitle 2"/>
          <p:cNvSpPr txBox="1">
            <a:spLocks/>
          </p:cNvSpPr>
          <p:nvPr/>
        </p:nvSpPr>
        <p:spPr>
          <a:xfrm>
            <a:off x="404664" y="1347614"/>
            <a:ext cx="1296144" cy="457200"/>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Solution</a:t>
            </a:r>
            <a:endParaRPr lang="en-US" sz="2400" dirty="0">
              <a:latin typeface="Helvetica"/>
            </a:endParaRPr>
          </a:p>
        </p:txBody>
      </p:sp>
      <p:sp>
        <p:nvSpPr>
          <p:cNvPr id="8" name="Subtitle 2"/>
          <p:cNvSpPr txBox="1">
            <a:spLocks/>
          </p:cNvSpPr>
          <p:nvPr/>
        </p:nvSpPr>
        <p:spPr>
          <a:xfrm rot="16200000">
            <a:off x="896143" y="2631182"/>
            <a:ext cx="2736304" cy="457201"/>
          </a:xfrm>
          <a:prstGeom prst="rect">
            <a:avLst/>
          </a:prstGeom>
        </p:spPr>
        <p:txBody>
          <a:bodyPr vert="horz" lIns="91440" tIns="45720" rIns="91440" bIns="45720" rtlCol="0">
            <a:normAutofit fontScale="85000" lnSpcReduction="10000"/>
          </a:bodyPr>
          <a:lstStyle/>
          <a:p>
            <a:pPr>
              <a:spcBef>
                <a:spcPct val="20000"/>
              </a:spcBef>
              <a:defRPr/>
            </a:pPr>
            <a:r>
              <a:rPr lang="en-US" sz="2400" dirty="0" smtClean="0">
                <a:latin typeface="Helvetica"/>
              </a:rPr>
              <a:t>Relative residual error</a:t>
            </a:r>
            <a:endParaRPr lang="en-US" sz="2400" dirty="0">
              <a:latin typeface="Helvetica"/>
            </a:endParaRPr>
          </a:p>
        </p:txBody>
      </p:sp>
      <p:sp>
        <p:nvSpPr>
          <p:cNvPr id="9" name="Subtitle 2"/>
          <p:cNvSpPr txBox="1">
            <a:spLocks/>
          </p:cNvSpPr>
          <p:nvPr/>
        </p:nvSpPr>
        <p:spPr>
          <a:xfrm>
            <a:off x="2132856" y="3867894"/>
            <a:ext cx="4069488" cy="457200"/>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Number of v-cycles</a:t>
            </a:r>
            <a:endParaRPr lang="en-US" sz="2400" dirty="0">
              <a:latin typeface="Helvetica"/>
            </a:endParaRPr>
          </a:p>
        </p:txBody>
      </p:sp>
      <p:cxnSp>
        <p:nvCxnSpPr>
          <p:cNvPr id="4" name="Conector reto 3"/>
          <p:cNvCxnSpPr>
            <a:endCxn id="2" idx="3"/>
          </p:cNvCxnSpPr>
          <p:nvPr/>
        </p:nvCxnSpPr>
        <p:spPr>
          <a:xfrm flipV="1">
            <a:off x="2348880" y="2813643"/>
            <a:ext cx="3816424" cy="64983"/>
          </a:xfrm>
          <a:prstGeom prst="line">
            <a:avLst/>
          </a:prstGeom>
          <a:ln>
            <a:solidFill>
              <a:schemeClr val="tx1"/>
            </a:solidFill>
          </a:ln>
          <a:effectLst>
            <a:outerShdw blurRad="40000" dist="20000" dir="5400000"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0" name="Subtitle 2"/>
          <p:cNvSpPr txBox="1">
            <a:spLocks/>
          </p:cNvSpPr>
          <p:nvPr/>
        </p:nvSpPr>
        <p:spPr>
          <a:xfrm>
            <a:off x="5626416" y="2402582"/>
            <a:ext cx="692696" cy="457200"/>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div</a:t>
            </a:r>
            <a:endParaRPr lang="en-US" sz="2400" dirty="0">
              <a:latin typeface="Helvetica"/>
            </a:endParaRPr>
          </a:p>
        </p:txBody>
      </p:sp>
      <p:sp>
        <p:nvSpPr>
          <p:cNvPr id="21" name="Subtitle 2"/>
          <p:cNvSpPr txBox="1">
            <a:spLocks/>
          </p:cNvSpPr>
          <p:nvPr/>
        </p:nvSpPr>
        <p:spPr>
          <a:xfrm>
            <a:off x="5384791" y="2713764"/>
            <a:ext cx="922456" cy="457200"/>
          </a:xfrm>
          <a:prstGeom prst="rect">
            <a:avLst/>
          </a:prstGeom>
        </p:spPr>
        <p:txBody>
          <a:bodyPr vert="horz" lIns="91440" tIns="45720" rIns="91440" bIns="45720" rtlCol="0">
            <a:normAutofit/>
          </a:bodyPr>
          <a:lstStyle/>
          <a:p>
            <a:pPr>
              <a:spcBef>
                <a:spcPct val="20000"/>
              </a:spcBef>
              <a:defRPr/>
            </a:pPr>
            <a:r>
              <a:rPr lang="en-US" sz="2400" dirty="0" err="1" smtClean="0">
                <a:latin typeface="Helvetica"/>
              </a:rPr>
              <a:t>conv</a:t>
            </a:r>
            <a:endParaRPr lang="en-US" sz="2400" dirty="0">
              <a:latin typeface="Helvetica"/>
            </a:endParaRPr>
          </a:p>
        </p:txBody>
      </p:sp>
      <p:sp>
        <p:nvSpPr>
          <p:cNvPr id="22" name="Subtitle 2"/>
          <p:cNvSpPr txBox="1">
            <a:spLocks/>
          </p:cNvSpPr>
          <p:nvPr/>
        </p:nvSpPr>
        <p:spPr>
          <a:xfrm>
            <a:off x="3456384" y="1754510"/>
            <a:ext cx="476672" cy="457200"/>
          </a:xfrm>
          <a:prstGeom prst="rect">
            <a:avLst/>
          </a:prstGeom>
        </p:spPr>
        <p:txBody>
          <a:bodyPr vert="horz" lIns="91440" tIns="45720" rIns="91440" bIns="45720" rtlCol="0">
            <a:normAutofit/>
          </a:bodyPr>
          <a:lstStyle/>
          <a:p>
            <a:pPr>
              <a:spcBef>
                <a:spcPct val="20000"/>
              </a:spcBef>
              <a:defRPr/>
            </a:pPr>
            <a:r>
              <a:rPr lang="en-US" sz="2400" dirty="0" smtClean="0">
                <a:solidFill>
                  <a:srgbClr val="CB3745"/>
                </a:solidFill>
                <a:latin typeface="Helvetica"/>
              </a:rPr>
              <a:t>1</a:t>
            </a:r>
            <a:endParaRPr lang="en-US" sz="2400" dirty="0">
              <a:solidFill>
                <a:srgbClr val="CB3745"/>
              </a:solidFill>
              <a:latin typeface="Helvetica"/>
            </a:endParaRPr>
          </a:p>
        </p:txBody>
      </p:sp>
      <p:sp>
        <p:nvSpPr>
          <p:cNvPr id="23" name="Subtitle 2"/>
          <p:cNvSpPr txBox="1">
            <a:spLocks/>
          </p:cNvSpPr>
          <p:nvPr/>
        </p:nvSpPr>
        <p:spPr>
          <a:xfrm>
            <a:off x="5472608" y="1826518"/>
            <a:ext cx="706344" cy="457200"/>
          </a:xfrm>
          <a:prstGeom prst="rect">
            <a:avLst/>
          </a:prstGeom>
        </p:spPr>
        <p:txBody>
          <a:bodyPr vert="horz" lIns="91440" tIns="45720" rIns="91440" bIns="45720" rtlCol="0">
            <a:normAutofit/>
          </a:bodyPr>
          <a:lstStyle/>
          <a:p>
            <a:pPr>
              <a:spcBef>
                <a:spcPct val="20000"/>
              </a:spcBef>
              <a:defRPr/>
            </a:pPr>
            <a:r>
              <a:rPr lang="en-US" sz="2400" dirty="0" smtClean="0">
                <a:solidFill>
                  <a:srgbClr val="CB3745"/>
                </a:solidFill>
                <a:latin typeface="Helvetica"/>
              </a:rPr>
              <a:t>10</a:t>
            </a:r>
            <a:endParaRPr lang="en-US" sz="2400" dirty="0">
              <a:solidFill>
                <a:srgbClr val="CB3745"/>
              </a:solidFill>
              <a:latin typeface="Helvetica"/>
            </a:endParaRPr>
          </a:p>
        </p:txBody>
      </p:sp>
      <p:sp>
        <p:nvSpPr>
          <p:cNvPr id="24" name="Subtitle 2"/>
          <p:cNvSpPr txBox="1">
            <a:spLocks/>
          </p:cNvSpPr>
          <p:nvPr/>
        </p:nvSpPr>
        <p:spPr>
          <a:xfrm>
            <a:off x="5373216" y="3147814"/>
            <a:ext cx="706344" cy="457200"/>
          </a:xfrm>
          <a:prstGeom prst="rect">
            <a:avLst/>
          </a:prstGeom>
        </p:spPr>
        <p:txBody>
          <a:bodyPr vert="horz" lIns="91440" tIns="45720" rIns="91440" bIns="45720" rtlCol="0">
            <a:normAutofit/>
          </a:bodyPr>
          <a:lstStyle/>
          <a:p>
            <a:pPr>
              <a:spcBef>
                <a:spcPct val="20000"/>
              </a:spcBef>
              <a:defRPr/>
            </a:pPr>
            <a:r>
              <a:rPr lang="en-US" sz="2400" dirty="0" smtClean="0">
                <a:solidFill>
                  <a:srgbClr val="CB3745"/>
                </a:solidFill>
                <a:latin typeface="Helvetica"/>
              </a:rPr>
              <a:t>20</a:t>
            </a:r>
            <a:endParaRPr lang="en-US" sz="2400" dirty="0">
              <a:solidFill>
                <a:srgbClr val="CB3745"/>
              </a:solidFill>
              <a:latin typeface="Helvetica"/>
            </a:endParaRPr>
          </a:p>
        </p:txBody>
      </p:sp>
      <p:sp>
        <p:nvSpPr>
          <p:cNvPr id="25" name="Subtitle 2"/>
          <p:cNvSpPr txBox="1">
            <a:spLocks/>
          </p:cNvSpPr>
          <p:nvPr/>
        </p:nvSpPr>
        <p:spPr>
          <a:xfrm>
            <a:off x="4085538" y="1203598"/>
            <a:ext cx="1368152" cy="457200"/>
          </a:xfrm>
          <a:prstGeom prst="rect">
            <a:avLst/>
          </a:prstGeom>
        </p:spPr>
        <p:txBody>
          <a:bodyPr vert="horz" lIns="91440" tIns="45720" rIns="91440" bIns="45720" rtlCol="0">
            <a:normAutofit fontScale="62500" lnSpcReduction="20000"/>
          </a:bodyPr>
          <a:lstStyle/>
          <a:p>
            <a:pPr>
              <a:spcBef>
                <a:spcPct val="20000"/>
              </a:spcBef>
              <a:defRPr/>
            </a:pPr>
            <a:r>
              <a:rPr lang="en-US" sz="2400" dirty="0" smtClean="0">
                <a:solidFill>
                  <a:srgbClr val="CB3745"/>
                </a:solidFill>
                <a:latin typeface="Helvetica"/>
              </a:rPr>
              <a:t>number of relaxations</a:t>
            </a:r>
            <a:endParaRPr lang="en-US" sz="2400" dirty="0">
              <a:solidFill>
                <a:srgbClr val="CB3745"/>
              </a:solidFill>
              <a:latin typeface="Helvetica"/>
            </a:endParaRPr>
          </a:p>
        </p:txBody>
      </p:sp>
      <p:cxnSp>
        <p:nvCxnSpPr>
          <p:cNvPr id="26" name="Conector de Seta Reta 25"/>
          <p:cNvCxnSpPr/>
          <p:nvPr/>
        </p:nvCxnSpPr>
        <p:spPr>
          <a:xfrm flipH="1">
            <a:off x="3744416" y="1594200"/>
            <a:ext cx="404664" cy="257470"/>
          </a:xfrm>
          <a:prstGeom prst="straightConnector1">
            <a:avLst/>
          </a:prstGeom>
          <a:ln>
            <a:solidFill>
              <a:srgbClr val="CB3745"/>
            </a:solidFill>
            <a:tailEnd type="triangle"/>
          </a:ln>
          <a:effectLst>
            <a:outerShdw blurRad="40000" dist="20000" dir="5400000"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35550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9200" y="1778400"/>
            <a:ext cx="5877537" cy="2066400"/>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smtClean="0">
                <a:latin typeface="Helvetica"/>
                <a:ea typeface="+mj-ea"/>
                <a:cs typeface="+mj-cs"/>
              </a:rPr>
              <a:t>Intersecting vs. Nested</a:t>
            </a:r>
            <a:endParaRPr lang="de-DE" sz="3600" dirty="0">
              <a:latin typeface="Helvetica"/>
              <a:ea typeface="+mj-ea"/>
              <a:cs typeface="+mj-cs"/>
            </a:endParaRPr>
          </a:p>
        </p:txBody>
      </p:sp>
      <p:sp>
        <p:nvSpPr>
          <p:cNvPr id="6" name="Subtitle 2"/>
          <p:cNvSpPr txBox="1">
            <a:spLocks/>
          </p:cNvSpPr>
          <p:nvPr/>
        </p:nvSpPr>
        <p:spPr>
          <a:xfrm>
            <a:off x="404664" y="1347614"/>
            <a:ext cx="1296144" cy="457200"/>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Solution</a:t>
            </a:r>
            <a:endParaRPr lang="en-US" sz="2400" dirty="0">
              <a:latin typeface="Helvetica"/>
            </a:endParaRPr>
          </a:p>
        </p:txBody>
      </p:sp>
      <p:sp>
        <p:nvSpPr>
          <p:cNvPr id="8" name="Subtitle 2"/>
          <p:cNvSpPr txBox="1">
            <a:spLocks/>
          </p:cNvSpPr>
          <p:nvPr/>
        </p:nvSpPr>
        <p:spPr>
          <a:xfrm rot="16200000">
            <a:off x="896143" y="2631182"/>
            <a:ext cx="2736304" cy="457201"/>
          </a:xfrm>
          <a:prstGeom prst="rect">
            <a:avLst/>
          </a:prstGeom>
        </p:spPr>
        <p:txBody>
          <a:bodyPr vert="horz" lIns="91440" tIns="45720" rIns="91440" bIns="45720" rtlCol="0">
            <a:normAutofit fontScale="85000" lnSpcReduction="10000"/>
          </a:bodyPr>
          <a:lstStyle/>
          <a:p>
            <a:pPr>
              <a:spcBef>
                <a:spcPct val="20000"/>
              </a:spcBef>
              <a:defRPr/>
            </a:pPr>
            <a:r>
              <a:rPr lang="en-US" sz="2400" dirty="0" smtClean="0">
                <a:latin typeface="Helvetica"/>
              </a:rPr>
              <a:t>Relative residual error</a:t>
            </a:r>
            <a:endParaRPr lang="en-US" sz="2400" dirty="0">
              <a:latin typeface="Helvetica"/>
            </a:endParaRPr>
          </a:p>
        </p:txBody>
      </p:sp>
      <p:sp>
        <p:nvSpPr>
          <p:cNvPr id="9" name="Subtitle 2"/>
          <p:cNvSpPr txBox="1">
            <a:spLocks/>
          </p:cNvSpPr>
          <p:nvPr/>
        </p:nvSpPr>
        <p:spPr>
          <a:xfrm>
            <a:off x="2132856" y="3867894"/>
            <a:ext cx="4069488" cy="457200"/>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Number of v-cycles</a:t>
            </a:r>
            <a:endParaRPr lang="en-US" sz="2400" dirty="0">
              <a:latin typeface="Helvetica"/>
            </a:endParaRPr>
          </a:p>
        </p:txBody>
      </p:sp>
      <p:cxnSp>
        <p:nvCxnSpPr>
          <p:cNvPr id="4" name="Conector reto 3"/>
          <p:cNvCxnSpPr>
            <a:endCxn id="2" idx="3"/>
          </p:cNvCxnSpPr>
          <p:nvPr/>
        </p:nvCxnSpPr>
        <p:spPr>
          <a:xfrm flipV="1">
            <a:off x="2348880" y="2813643"/>
            <a:ext cx="3816424" cy="64983"/>
          </a:xfrm>
          <a:prstGeom prst="line">
            <a:avLst/>
          </a:prstGeom>
          <a:ln>
            <a:solidFill>
              <a:schemeClr val="tx1"/>
            </a:solidFill>
          </a:ln>
          <a:effectLst>
            <a:outerShdw blurRad="40000" dist="20000" dir="5400000"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2" name="Subtitle 2"/>
          <p:cNvSpPr txBox="1">
            <a:spLocks/>
          </p:cNvSpPr>
          <p:nvPr/>
        </p:nvSpPr>
        <p:spPr>
          <a:xfrm>
            <a:off x="5833261" y="3249262"/>
            <a:ext cx="476672" cy="457200"/>
          </a:xfrm>
          <a:prstGeom prst="rect">
            <a:avLst/>
          </a:prstGeom>
        </p:spPr>
        <p:txBody>
          <a:bodyPr vert="horz" lIns="91440" tIns="45720" rIns="91440" bIns="45720" rtlCol="0">
            <a:normAutofit/>
          </a:bodyPr>
          <a:lstStyle/>
          <a:p>
            <a:pPr>
              <a:spcBef>
                <a:spcPct val="20000"/>
              </a:spcBef>
              <a:defRPr/>
            </a:pPr>
            <a:r>
              <a:rPr lang="en-US" sz="2400" dirty="0" smtClean="0">
                <a:solidFill>
                  <a:schemeClr val="tx2">
                    <a:lumMod val="60000"/>
                    <a:lumOff val="40000"/>
                  </a:schemeClr>
                </a:solidFill>
                <a:latin typeface="Helvetica"/>
              </a:rPr>
              <a:t>1</a:t>
            </a:r>
            <a:endParaRPr lang="en-US" sz="2400" dirty="0">
              <a:solidFill>
                <a:schemeClr val="tx2">
                  <a:lumMod val="60000"/>
                  <a:lumOff val="40000"/>
                </a:schemeClr>
              </a:solidFill>
              <a:latin typeface="Helvetica"/>
            </a:endParaRPr>
          </a:p>
        </p:txBody>
      </p:sp>
      <p:sp>
        <p:nvSpPr>
          <p:cNvPr id="23" name="Subtitle 2"/>
          <p:cNvSpPr txBox="1">
            <a:spLocks/>
          </p:cNvSpPr>
          <p:nvPr/>
        </p:nvSpPr>
        <p:spPr>
          <a:xfrm>
            <a:off x="2949776" y="3350568"/>
            <a:ext cx="706344" cy="457200"/>
          </a:xfrm>
          <a:prstGeom prst="rect">
            <a:avLst/>
          </a:prstGeom>
        </p:spPr>
        <p:txBody>
          <a:bodyPr vert="horz" lIns="91440" tIns="45720" rIns="91440" bIns="45720" rtlCol="0">
            <a:normAutofit/>
          </a:bodyPr>
          <a:lstStyle/>
          <a:p>
            <a:pPr>
              <a:spcBef>
                <a:spcPct val="20000"/>
              </a:spcBef>
              <a:defRPr/>
            </a:pPr>
            <a:r>
              <a:rPr lang="en-US" sz="2400" dirty="0" smtClean="0">
                <a:solidFill>
                  <a:schemeClr val="tx2">
                    <a:lumMod val="60000"/>
                    <a:lumOff val="40000"/>
                  </a:schemeClr>
                </a:solidFill>
                <a:latin typeface="Helvetica"/>
              </a:rPr>
              <a:t>10</a:t>
            </a:r>
            <a:endParaRPr lang="en-US" sz="2400" dirty="0">
              <a:solidFill>
                <a:schemeClr val="tx2">
                  <a:lumMod val="60000"/>
                  <a:lumOff val="40000"/>
                </a:schemeClr>
              </a:solidFill>
              <a:latin typeface="Helvetica"/>
            </a:endParaRPr>
          </a:p>
        </p:txBody>
      </p:sp>
      <p:sp>
        <p:nvSpPr>
          <p:cNvPr id="24" name="Subtitle 2"/>
          <p:cNvSpPr txBox="1">
            <a:spLocks/>
          </p:cNvSpPr>
          <p:nvPr/>
        </p:nvSpPr>
        <p:spPr>
          <a:xfrm>
            <a:off x="2420888" y="3435846"/>
            <a:ext cx="706344" cy="457200"/>
          </a:xfrm>
          <a:prstGeom prst="rect">
            <a:avLst/>
          </a:prstGeom>
        </p:spPr>
        <p:txBody>
          <a:bodyPr vert="horz" lIns="91440" tIns="45720" rIns="91440" bIns="45720" rtlCol="0">
            <a:normAutofit/>
          </a:bodyPr>
          <a:lstStyle/>
          <a:p>
            <a:pPr>
              <a:spcBef>
                <a:spcPct val="20000"/>
              </a:spcBef>
              <a:defRPr/>
            </a:pPr>
            <a:r>
              <a:rPr lang="en-US" sz="2400" dirty="0" smtClean="0">
                <a:solidFill>
                  <a:schemeClr val="tx2">
                    <a:lumMod val="60000"/>
                    <a:lumOff val="40000"/>
                  </a:schemeClr>
                </a:solidFill>
                <a:latin typeface="Helvetica"/>
              </a:rPr>
              <a:t>20</a:t>
            </a:r>
            <a:endParaRPr lang="en-US" sz="2400" dirty="0">
              <a:solidFill>
                <a:schemeClr val="tx2">
                  <a:lumMod val="60000"/>
                  <a:lumOff val="40000"/>
                </a:schemeClr>
              </a:solidFill>
              <a:latin typeface="Helvetica"/>
            </a:endParaRPr>
          </a:p>
        </p:txBody>
      </p:sp>
      <p:sp>
        <p:nvSpPr>
          <p:cNvPr id="25" name="Subtitle 2"/>
          <p:cNvSpPr txBox="1">
            <a:spLocks/>
          </p:cNvSpPr>
          <p:nvPr/>
        </p:nvSpPr>
        <p:spPr>
          <a:xfrm>
            <a:off x="5626416" y="2402582"/>
            <a:ext cx="692696" cy="457200"/>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div</a:t>
            </a:r>
            <a:endParaRPr lang="en-US" sz="2400" dirty="0">
              <a:latin typeface="Helvetica"/>
            </a:endParaRPr>
          </a:p>
        </p:txBody>
      </p:sp>
      <p:sp>
        <p:nvSpPr>
          <p:cNvPr id="26" name="Subtitle 2"/>
          <p:cNvSpPr txBox="1">
            <a:spLocks/>
          </p:cNvSpPr>
          <p:nvPr/>
        </p:nvSpPr>
        <p:spPr>
          <a:xfrm>
            <a:off x="5384791" y="2713764"/>
            <a:ext cx="922456" cy="457200"/>
          </a:xfrm>
          <a:prstGeom prst="rect">
            <a:avLst/>
          </a:prstGeom>
        </p:spPr>
        <p:txBody>
          <a:bodyPr vert="horz" lIns="91440" tIns="45720" rIns="91440" bIns="45720" rtlCol="0">
            <a:normAutofit/>
          </a:bodyPr>
          <a:lstStyle/>
          <a:p>
            <a:pPr>
              <a:spcBef>
                <a:spcPct val="20000"/>
              </a:spcBef>
              <a:defRPr/>
            </a:pPr>
            <a:r>
              <a:rPr lang="en-US" sz="2400" dirty="0" err="1" smtClean="0">
                <a:latin typeface="Helvetica"/>
              </a:rPr>
              <a:t>conv</a:t>
            </a:r>
            <a:endParaRPr lang="en-US" sz="2400" dirty="0">
              <a:latin typeface="Helvetica"/>
            </a:endParaRPr>
          </a:p>
        </p:txBody>
      </p:sp>
    </p:spTree>
    <p:extLst>
      <p:ext uri="{BB962C8B-B14F-4D97-AF65-F5344CB8AC3E}">
        <p14:creationId xmlns:p14="http://schemas.microsoft.com/office/powerpoint/2010/main" val="26493742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80994" y="2880320"/>
            <a:ext cx="2756925" cy="2067694"/>
          </a:xfrm>
          <a:prstGeom prst="rect">
            <a:avLst/>
          </a:prstGeom>
        </p:spPr>
      </p:pic>
      <p:pic>
        <p:nvPicPr>
          <p:cNvPr id="4" name="Imagem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198" y="2839144"/>
            <a:ext cx="2811826" cy="2108870"/>
          </a:xfrm>
          <a:prstGeom prst="rect">
            <a:avLst/>
          </a:prstGeom>
        </p:spPr>
      </p:pic>
      <p:sp>
        <p:nvSpPr>
          <p:cNvPr id="17" name="Titel 4"/>
          <p:cNvSpPr txBox="1">
            <a:spLocks/>
          </p:cNvSpPr>
          <p:nvPr/>
        </p:nvSpPr>
        <p:spPr>
          <a:xfrm>
            <a:off x="-1092200" y="274638"/>
            <a:ext cx="90170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Conservative Collision Detection</a:t>
            </a:r>
            <a:endParaRPr lang="de-DE" sz="3600" dirty="0">
              <a:latin typeface="Helvetica"/>
              <a:ea typeface="+mj-ea"/>
              <a:cs typeface="+mj-cs"/>
            </a:endParaRPr>
          </a:p>
        </p:txBody>
      </p:sp>
      <p:sp>
        <p:nvSpPr>
          <p:cNvPr id="13" name="Subtitle 2"/>
          <p:cNvSpPr txBox="1">
            <a:spLocks/>
          </p:cNvSpPr>
          <p:nvPr/>
        </p:nvSpPr>
        <p:spPr>
          <a:xfrm>
            <a:off x="1151384" y="2618606"/>
            <a:ext cx="2133600" cy="457200"/>
          </a:xfrm>
          <a:prstGeom prst="rect">
            <a:avLst/>
          </a:prstGeom>
        </p:spPr>
        <p:txBody>
          <a:bodyPr vert="horz" lIns="91440" tIns="45720" rIns="91440" bIns="45720" rtlCol="0">
            <a:normAutofit/>
          </a:bodyPr>
          <a:lstStyle/>
          <a:p>
            <a:pPr>
              <a:spcBef>
                <a:spcPct val="20000"/>
              </a:spcBef>
              <a:defRPr/>
            </a:pPr>
            <a:r>
              <a:rPr lang="en-US" sz="2400" dirty="0">
                <a:latin typeface="Helvetica"/>
              </a:rPr>
              <a:t>Bounding box</a:t>
            </a:r>
          </a:p>
        </p:txBody>
      </p:sp>
      <p:sp>
        <p:nvSpPr>
          <p:cNvPr id="14" name="Subtitle 2"/>
          <p:cNvSpPr txBox="1">
            <a:spLocks/>
          </p:cNvSpPr>
          <p:nvPr/>
        </p:nvSpPr>
        <p:spPr>
          <a:xfrm>
            <a:off x="4077072" y="2612926"/>
            <a:ext cx="1181100" cy="457200"/>
          </a:xfrm>
          <a:prstGeom prst="rect">
            <a:avLst/>
          </a:prstGeom>
        </p:spPr>
        <p:txBody>
          <a:bodyPr vert="horz" lIns="91440" tIns="45720" rIns="91440" bIns="45720" rtlCol="0">
            <a:normAutofit/>
          </a:bodyPr>
          <a:lstStyle/>
          <a:p>
            <a:pPr>
              <a:spcBef>
                <a:spcPct val="20000"/>
              </a:spcBef>
              <a:defRPr/>
            </a:pPr>
            <a:r>
              <a:rPr lang="en-US" sz="2400" dirty="0">
                <a:latin typeface="Helvetica"/>
              </a:rPr>
              <a:t>K-DOP</a:t>
            </a:r>
          </a:p>
        </p:txBody>
      </p:sp>
      <p:sp>
        <p:nvSpPr>
          <p:cNvPr id="15" name="Subtitle 2"/>
          <p:cNvSpPr txBox="1">
            <a:spLocks/>
          </p:cNvSpPr>
          <p:nvPr/>
        </p:nvSpPr>
        <p:spPr>
          <a:xfrm>
            <a:off x="1412776" y="4550122"/>
            <a:ext cx="1981200" cy="457200"/>
          </a:xfrm>
          <a:prstGeom prst="rect">
            <a:avLst/>
          </a:prstGeom>
        </p:spPr>
        <p:txBody>
          <a:bodyPr vert="horz" lIns="91440" tIns="45720" rIns="91440" bIns="45720" rtlCol="0">
            <a:normAutofit/>
          </a:bodyPr>
          <a:lstStyle/>
          <a:p>
            <a:pPr>
              <a:spcBef>
                <a:spcPct val="20000"/>
              </a:spcBef>
              <a:defRPr/>
            </a:pPr>
            <a:r>
              <a:rPr lang="en-US" sz="2400" dirty="0">
                <a:latin typeface="Helvetica"/>
              </a:rPr>
              <a:t>Convex hull</a:t>
            </a:r>
          </a:p>
        </p:txBody>
      </p:sp>
      <p:sp>
        <p:nvSpPr>
          <p:cNvPr id="16" name="Subtitle 2"/>
          <p:cNvSpPr txBox="1">
            <a:spLocks/>
          </p:cNvSpPr>
          <p:nvPr/>
        </p:nvSpPr>
        <p:spPr>
          <a:xfrm>
            <a:off x="3789040" y="4515966"/>
            <a:ext cx="1981200" cy="457200"/>
          </a:xfrm>
          <a:prstGeom prst="rect">
            <a:avLst/>
          </a:prstGeom>
        </p:spPr>
        <p:txBody>
          <a:bodyPr vert="horz" lIns="91440" tIns="45720" rIns="91440" bIns="45720" rtlCol="0">
            <a:normAutofit/>
          </a:bodyPr>
          <a:lstStyle/>
          <a:p>
            <a:pPr>
              <a:spcBef>
                <a:spcPct val="20000"/>
              </a:spcBef>
              <a:defRPr/>
            </a:pPr>
            <a:r>
              <a:rPr lang="en-US" sz="2400" dirty="0">
                <a:latin typeface="Helvetica"/>
              </a:rPr>
              <a:t>Exterior cage</a:t>
            </a:r>
          </a:p>
        </p:txBody>
      </p:sp>
      <p:pic>
        <p:nvPicPr>
          <p:cNvPr id="2" name="Imagem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8720" y="771550"/>
            <a:ext cx="2588732" cy="1941549"/>
          </a:xfrm>
          <a:prstGeom prst="rect">
            <a:avLst/>
          </a:prstGeom>
        </p:spPr>
      </p:pic>
      <p:pic>
        <p:nvPicPr>
          <p:cNvPr id="3" name="Imagem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25011" y="946423"/>
            <a:ext cx="2304256" cy="1728192"/>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00" y="720000"/>
            <a:ext cx="5400600" cy="4050450"/>
          </a:xfrm>
          <a:prstGeom prst="rect">
            <a:avLst/>
          </a:prstGeom>
        </p:spPr>
      </p:pic>
      <p:sp>
        <p:nvSpPr>
          <p:cNvPr id="17" name="Titel 4"/>
          <p:cNvSpPr txBox="1">
            <a:spLocks/>
          </p:cNvSpPr>
          <p:nvPr/>
        </p:nvSpPr>
        <p:spPr>
          <a:xfrm>
            <a:off x="-1092200" y="274638"/>
            <a:ext cx="90170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Conservative Collision Detection</a:t>
            </a:r>
            <a:endParaRPr lang="de-DE" sz="3600" dirty="0">
              <a:latin typeface="Helvetica"/>
              <a:ea typeface="+mj-ea"/>
              <a:cs typeface="+mj-cs"/>
            </a:endParaRPr>
          </a:p>
        </p:txBody>
      </p:sp>
      <p:sp>
        <p:nvSpPr>
          <p:cNvPr id="12" name="Subtitle 2"/>
          <p:cNvSpPr txBox="1">
            <a:spLocks/>
          </p:cNvSpPr>
          <p:nvPr/>
        </p:nvSpPr>
        <p:spPr>
          <a:xfrm>
            <a:off x="1482226" y="4443958"/>
            <a:ext cx="3733800" cy="609600"/>
          </a:xfrm>
          <a:prstGeom prst="rect">
            <a:avLst/>
          </a:prstGeom>
        </p:spPr>
        <p:txBody>
          <a:bodyPr vert="horz" lIns="91440" tIns="45720" rIns="91440" bIns="45720" rtlCol="0">
            <a:normAutofit/>
          </a:bodyPr>
          <a:lstStyle/>
          <a:p>
            <a:pPr>
              <a:spcBef>
                <a:spcPct val="20000"/>
              </a:spcBef>
              <a:defRPr/>
            </a:pPr>
            <a:r>
              <a:rPr lang="en-US" sz="2400" dirty="0">
                <a:latin typeface="Helvetica"/>
              </a:rPr>
              <a:t>Convex hulls do intersect</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00" y="720000"/>
            <a:ext cx="5400000" cy="4050000"/>
          </a:xfrm>
          <a:prstGeom prst="rect">
            <a:avLst/>
          </a:prstGeom>
        </p:spPr>
      </p:pic>
      <p:sp>
        <p:nvSpPr>
          <p:cNvPr id="17" name="Titel 4"/>
          <p:cNvSpPr txBox="1">
            <a:spLocks/>
          </p:cNvSpPr>
          <p:nvPr/>
        </p:nvSpPr>
        <p:spPr>
          <a:xfrm>
            <a:off x="-1092200" y="274638"/>
            <a:ext cx="90170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Conservative Collision Detection</a:t>
            </a:r>
            <a:endParaRPr lang="de-DE" sz="3600" dirty="0">
              <a:latin typeface="Helvetica"/>
              <a:ea typeface="+mj-ea"/>
              <a:cs typeface="+mj-cs"/>
            </a:endParaRPr>
          </a:p>
        </p:txBody>
      </p:sp>
      <p:sp>
        <p:nvSpPr>
          <p:cNvPr id="12" name="Subtitle 2"/>
          <p:cNvSpPr txBox="1">
            <a:spLocks/>
          </p:cNvSpPr>
          <p:nvPr/>
        </p:nvSpPr>
        <p:spPr>
          <a:xfrm>
            <a:off x="1844824" y="4442400"/>
            <a:ext cx="3048000" cy="609600"/>
          </a:xfrm>
          <a:prstGeom prst="rect">
            <a:avLst/>
          </a:prstGeom>
        </p:spPr>
        <p:txBody>
          <a:bodyPr vert="horz" lIns="91440" tIns="45720" rIns="91440" bIns="45720" rtlCol="0">
            <a:normAutofit/>
          </a:bodyPr>
          <a:lstStyle/>
          <a:p>
            <a:pPr>
              <a:spcBef>
                <a:spcPct val="20000"/>
              </a:spcBef>
              <a:defRPr/>
            </a:pPr>
            <a:r>
              <a:rPr lang="en-US" sz="2400" dirty="0">
                <a:latin typeface="Helvetica"/>
              </a:rPr>
              <a:t>Tight cages do not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1092200" y="274638"/>
            <a:ext cx="90170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Conservative Collision Detection</a:t>
            </a:r>
            <a:endParaRPr lang="de-DE" sz="3600" dirty="0">
              <a:latin typeface="Helvetica"/>
              <a:ea typeface="+mj-ea"/>
              <a:cs typeface="+mj-cs"/>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45024" y="209550"/>
            <a:ext cx="3584728" cy="4800600"/>
          </a:xfrm>
          <a:prstGeom prst="rect">
            <a:avLst/>
          </a:prstGeom>
        </p:spPr>
      </p:pic>
      <p:sp>
        <p:nvSpPr>
          <p:cNvPr id="6" name="Subtitle 2"/>
          <p:cNvSpPr txBox="1">
            <a:spLocks/>
          </p:cNvSpPr>
          <p:nvPr/>
        </p:nvSpPr>
        <p:spPr>
          <a:xfrm>
            <a:off x="404664" y="2571750"/>
            <a:ext cx="4176464" cy="633264"/>
          </a:xfrm>
          <a:prstGeom prst="rect">
            <a:avLst/>
          </a:prstGeom>
        </p:spPr>
        <p:txBody>
          <a:bodyPr vert="horz" lIns="91440" tIns="45720" rIns="91440" bIns="45720" rtlCol="0">
            <a:normAutofit/>
          </a:bodyPr>
          <a:lstStyle/>
          <a:p>
            <a:pPr>
              <a:spcBef>
                <a:spcPct val="20000"/>
              </a:spcBef>
              <a:buFontTx/>
              <a:buChar char="-"/>
              <a:defRPr/>
            </a:pPr>
            <a:r>
              <a:rPr lang="en-US" sz="2400" dirty="0" smtClean="0">
                <a:latin typeface="Helvetica"/>
              </a:rPr>
              <a:t> Tight </a:t>
            </a:r>
            <a:r>
              <a:rPr lang="en-US" sz="2400" dirty="0">
                <a:latin typeface="Helvetica"/>
              </a:rPr>
              <a:t>cages: 8x speedup</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frankenstein-trim_trim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020845" y="1437624"/>
            <a:ext cx="5728636" cy="3222358"/>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Physical Simulation</a:t>
            </a:r>
            <a:endParaRPr lang="de-DE" sz="3600" dirty="0">
              <a:latin typeface="Helvetica"/>
              <a:ea typeface="+mj-ea"/>
              <a:cs typeface="+mj-cs"/>
            </a:endParaRPr>
          </a:p>
        </p:txBody>
      </p:sp>
      <p:pic>
        <p:nvPicPr>
          <p:cNvPr id="6" name="Picture 5" descr="Screen shot 2015-10-18 at 8.37.44 PM.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2656" y="1059583"/>
            <a:ext cx="3385970" cy="2736304"/>
          </a:xfrm>
          <a:prstGeom prst="rect">
            <a:avLst/>
          </a:prstGeom>
        </p:spPr>
      </p:pic>
      <p:sp>
        <p:nvSpPr>
          <p:cNvPr id="7" name="Rectangle 6"/>
          <p:cNvSpPr/>
          <p:nvPr/>
        </p:nvSpPr>
        <p:spPr>
          <a:xfrm>
            <a:off x="-1179512" y="895351"/>
            <a:ext cx="1694454" cy="3343411"/>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ubtitle 2"/>
          <p:cNvSpPr txBox="1">
            <a:spLocks/>
          </p:cNvSpPr>
          <p:nvPr/>
        </p:nvSpPr>
        <p:spPr>
          <a:xfrm>
            <a:off x="1214563" y="4019550"/>
            <a:ext cx="1819672" cy="609600"/>
          </a:xfrm>
          <a:prstGeom prst="rect">
            <a:avLst/>
          </a:prstGeom>
        </p:spPr>
        <p:txBody>
          <a:bodyPr vert="horz" lIns="91440" tIns="45720" rIns="91440" bIns="45720" rtlCol="0">
            <a:normAutofit/>
          </a:bodyPr>
          <a:lstStyle/>
          <a:p>
            <a:pPr>
              <a:spcBef>
                <a:spcPct val="20000"/>
              </a:spcBef>
              <a:defRPr/>
            </a:pPr>
            <a:r>
              <a:rPr lang="en-US" sz="2400" dirty="0" smtClean="0">
                <a:latin typeface="Helvetica"/>
              </a:rPr>
              <a:t>Single cage</a:t>
            </a:r>
            <a:endParaRPr lang="en-US" sz="2400" dirty="0">
              <a:latin typeface="Helvetic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20000" mute="1">
                <p:cTn id="12" repeatCount="indefinite" fill="remove" display="0">
                  <p:stCondLst>
                    <p:cond delay="indefinite"/>
                  </p:stCondLst>
                </p:cTn>
                <p:tgtEl>
                  <p:spTgt spid="5"/>
                </p:tgtEl>
              </p:cMediaNode>
            </p:vide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Symmetry energy</a:t>
            </a:r>
            <a:endParaRPr lang="de-DE" sz="3600" dirty="0">
              <a:latin typeface="Helvetica"/>
              <a:ea typeface="+mj-ea"/>
              <a:cs typeface="+mj-cs"/>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92" y="1549658"/>
            <a:ext cx="6840760" cy="2102211"/>
          </a:xfrm>
          <a:prstGeom prst="rect">
            <a:avLst/>
          </a:prstGeom>
        </p:spPr>
      </p:pic>
      <p:sp>
        <p:nvSpPr>
          <p:cNvPr id="7" name="Subtitle 2"/>
          <p:cNvSpPr txBox="1">
            <a:spLocks/>
          </p:cNvSpPr>
          <p:nvPr/>
        </p:nvSpPr>
        <p:spPr>
          <a:xfrm>
            <a:off x="97160" y="3723878"/>
            <a:ext cx="1891680" cy="1419622"/>
          </a:xfrm>
          <a:prstGeom prst="rect">
            <a:avLst/>
          </a:prstGeom>
        </p:spPr>
        <p:txBody>
          <a:bodyPr vert="horz" lIns="91440" tIns="45720" rIns="91440" bIns="45720" rtlCol="0">
            <a:normAutofit/>
          </a:bodyPr>
          <a:lstStyle/>
          <a:p>
            <a:pPr algn="ctr">
              <a:spcBef>
                <a:spcPct val="20000"/>
              </a:spcBef>
              <a:defRPr/>
            </a:pPr>
            <a:r>
              <a:rPr lang="en-US" sz="2400" dirty="0">
                <a:latin typeface="Helvetica"/>
              </a:rPr>
              <a:t>Input unclean mesh</a:t>
            </a:r>
          </a:p>
        </p:txBody>
      </p:sp>
      <p:sp>
        <p:nvSpPr>
          <p:cNvPr id="8" name="Rectangle 5"/>
          <p:cNvSpPr/>
          <p:nvPr/>
        </p:nvSpPr>
        <p:spPr>
          <a:xfrm>
            <a:off x="1916832" y="1285740"/>
            <a:ext cx="5013368" cy="281001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4"/>
          <p:cNvSpPr/>
          <p:nvPr/>
        </p:nvSpPr>
        <p:spPr>
          <a:xfrm>
            <a:off x="-243408" y="1459767"/>
            <a:ext cx="7272808" cy="343775"/>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Symmetry energy</a:t>
            </a:r>
            <a:endParaRPr lang="de-DE" sz="3600" dirty="0">
              <a:latin typeface="Helvetica"/>
              <a:ea typeface="+mj-ea"/>
              <a:cs typeface="+mj-cs"/>
            </a:endParaRPr>
          </a:p>
        </p:txBody>
      </p:sp>
      <p:pic>
        <p:nvPicPr>
          <p:cNvPr id="7"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92" y="1549658"/>
            <a:ext cx="6840760" cy="2102211"/>
          </a:xfrm>
          <a:prstGeom prst="rect">
            <a:avLst/>
          </a:prstGeom>
        </p:spPr>
      </p:pic>
      <p:sp>
        <p:nvSpPr>
          <p:cNvPr id="8" name="Rectangle 5"/>
          <p:cNvSpPr/>
          <p:nvPr/>
        </p:nvSpPr>
        <p:spPr>
          <a:xfrm>
            <a:off x="3573016" y="1285740"/>
            <a:ext cx="3168352" cy="281001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8"/>
          <p:cNvSpPr/>
          <p:nvPr/>
        </p:nvSpPr>
        <p:spPr>
          <a:xfrm>
            <a:off x="0" y="1275606"/>
            <a:ext cx="1916832" cy="334341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4"/>
          <p:cNvSpPr/>
          <p:nvPr/>
        </p:nvSpPr>
        <p:spPr>
          <a:xfrm>
            <a:off x="-243408" y="1459767"/>
            <a:ext cx="7272808" cy="343775"/>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Subtitle 2"/>
          <p:cNvSpPr txBox="1">
            <a:spLocks/>
          </p:cNvSpPr>
          <p:nvPr/>
        </p:nvSpPr>
        <p:spPr>
          <a:xfrm>
            <a:off x="1788069" y="3723878"/>
            <a:ext cx="1891680" cy="1419622"/>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Flown </a:t>
            </a:r>
            <a:br>
              <a:rPr lang="en-US" sz="2400" dirty="0" smtClean="0">
                <a:latin typeface="Helvetica"/>
              </a:rPr>
            </a:br>
            <a:r>
              <a:rPr lang="en-US" sz="2400" dirty="0" smtClean="0">
                <a:latin typeface="Helvetica"/>
              </a:rPr>
              <a:t>mesh</a:t>
            </a:r>
            <a:endParaRPr lang="en-US" sz="2400" dirty="0">
              <a:latin typeface="Helvetic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Symmetry energy</a:t>
            </a:r>
            <a:endParaRPr lang="de-DE" sz="3600" dirty="0">
              <a:latin typeface="Helvetica"/>
              <a:ea typeface="+mj-ea"/>
              <a:cs typeface="+mj-cs"/>
            </a:endParaRPr>
          </a:p>
        </p:txBody>
      </p:sp>
      <p:sp>
        <p:nvSpPr>
          <p:cNvPr id="9" name="Subtitle 2"/>
          <p:cNvSpPr txBox="1">
            <a:spLocks/>
          </p:cNvSpPr>
          <p:nvPr/>
        </p:nvSpPr>
        <p:spPr>
          <a:xfrm>
            <a:off x="3603848" y="3723877"/>
            <a:ext cx="1625352" cy="905273"/>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Symmetric cage</a:t>
            </a:r>
            <a:endParaRPr lang="en-US" sz="2400" dirty="0">
              <a:latin typeface="Helvetica"/>
            </a:endParaRPr>
          </a:p>
        </p:txBody>
      </p:sp>
      <p:pic>
        <p:nvPicPr>
          <p:cNvPr id="8"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92" y="1549658"/>
            <a:ext cx="6840760" cy="2102211"/>
          </a:xfrm>
          <a:prstGeom prst="rect">
            <a:avLst/>
          </a:prstGeom>
        </p:spPr>
      </p:pic>
      <p:sp>
        <p:nvSpPr>
          <p:cNvPr id="11" name="Rectangle 9"/>
          <p:cNvSpPr/>
          <p:nvPr/>
        </p:nvSpPr>
        <p:spPr>
          <a:xfrm>
            <a:off x="0" y="1285740"/>
            <a:ext cx="3573016" cy="334341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5"/>
          <p:cNvSpPr/>
          <p:nvPr/>
        </p:nvSpPr>
        <p:spPr>
          <a:xfrm>
            <a:off x="5264224" y="1285740"/>
            <a:ext cx="1477144" cy="281001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a:off x="-243408" y="1459767"/>
            <a:ext cx="7272808" cy="343775"/>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0800" y="1346400"/>
            <a:ext cx="3960000" cy="2970000"/>
          </a:xfrm>
          <a:prstGeom prst="rect">
            <a:avLst/>
          </a:prstGeom>
        </p:spPr>
      </p:pic>
      <p:pic>
        <p:nvPicPr>
          <p:cNvPr id="3" name="Imagem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800" y="1346400"/>
            <a:ext cx="3960000" cy="2970000"/>
          </a:xfrm>
          <a:prstGeom prst="rect">
            <a:avLst/>
          </a:prstGeom>
          <a:blipFill dpi="0" rotWithShape="1">
            <a:blip r:embed="rId5" cstate="screen">
              <a:alphaModFix amt="53000"/>
              <a:extLst>
                <a:ext uri="{28A0092B-C50C-407E-A947-70E740481C1C}">
                  <a14:useLocalDpi xmlns:a14="http://schemas.microsoft.com/office/drawing/2010/main"/>
                </a:ext>
              </a:extLst>
            </a:blip>
            <a:srcRect/>
            <a:stretch>
              <a:fillRect/>
            </a:stretch>
          </a:blipFill>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8" name="Subtitle 2"/>
          <p:cNvSpPr txBox="1">
            <a:spLocks/>
          </p:cNvSpPr>
          <p:nvPr/>
        </p:nvSpPr>
        <p:spPr>
          <a:xfrm>
            <a:off x="404664" y="4058335"/>
            <a:ext cx="2664296" cy="457631"/>
          </a:xfrm>
          <a:prstGeom prst="rect">
            <a:avLst/>
          </a:prstGeom>
        </p:spPr>
        <p:txBody>
          <a:bodyPr vert="horz" lIns="91440" tIns="45720" rIns="91440" bIns="45720" rtlCol="0">
            <a:noAutofit/>
          </a:bodyPr>
          <a:lstStyle/>
          <a:p>
            <a:pPr algn="ctr">
              <a:spcBef>
                <a:spcPct val="20000"/>
              </a:spcBef>
              <a:defRPr/>
            </a:pPr>
            <a:r>
              <a:rPr lang="en-US" sz="2400" dirty="0">
                <a:latin typeface="Helvetica"/>
              </a:rPr>
              <a:t>Input fine </a:t>
            </a:r>
            <a:r>
              <a:rPr lang="en-US" sz="2400" dirty="0" smtClean="0">
                <a:latin typeface="Helvetica"/>
              </a:rPr>
              <a:t>mesh</a:t>
            </a:r>
            <a:endParaRPr lang="en-US" sz="2400" dirty="0">
              <a:latin typeface="Helvetica"/>
            </a:endParaRPr>
          </a:p>
        </p:txBody>
      </p:sp>
      <p:sp>
        <p:nvSpPr>
          <p:cNvPr id="9" name="Subtitle 2"/>
          <p:cNvSpPr txBox="1">
            <a:spLocks/>
          </p:cNvSpPr>
          <p:nvPr/>
        </p:nvSpPr>
        <p:spPr>
          <a:xfrm>
            <a:off x="3933056" y="4058335"/>
            <a:ext cx="2664296" cy="457631"/>
          </a:xfrm>
          <a:prstGeom prst="rect">
            <a:avLst/>
          </a:prstGeom>
        </p:spPr>
        <p:txBody>
          <a:bodyPr vert="horz" lIns="91440" tIns="45720" rIns="91440" bIns="45720" rtlCol="0">
            <a:noAutofit/>
          </a:bodyPr>
          <a:lstStyle/>
          <a:p>
            <a:pPr algn="ctr">
              <a:spcBef>
                <a:spcPct val="20000"/>
              </a:spcBef>
              <a:defRPr/>
            </a:pPr>
            <a:r>
              <a:rPr lang="en-US" sz="2400" dirty="0" smtClean="0">
                <a:latin typeface="Helvetica"/>
              </a:rPr>
              <a:t>7</a:t>
            </a:r>
            <a:r>
              <a:rPr lang="en-US" sz="2400" baseline="30000" dirty="0" smtClean="0">
                <a:latin typeface="Helvetica"/>
              </a:rPr>
              <a:t>th</a:t>
            </a:r>
            <a:r>
              <a:rPr lang="en-US" sz="2400" dirty="0" smtClean="0">
                <a:latin typeface="Helvetica"/>
              </a:rPr>
              <a:t> cage</a:t>
            </a:r>
            <a:endParaRPr lang="en-US" sz="2400" dirty="0">
              <a:latin typeface="Helvetica"/>
            </a:endParaRPr>
          </a:p>
        </p:txBody>
      </p:sp>
    </p:spTree>
    <p:extLst>
      <p:ext uri="{BB962C8B-B14F-4D97-AF65-F5344CB8AC3E}">
        <p14:creationId xmlns:p14="http://schemas.microsoft.com/office/powerpoint/2010/main" val="10347255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Symmetry energy</a:t>
            </a:r>
            <a:endParaRPr lang="de-DE" sz="3600" dirty="0">
              <a:latin typeface="Helvetica"/>
              <a:ea typeface="+mj-ea"/>
              <a:cs typeface="+mj-cs"/>
            </a:endParaRPr>
          </a:p>
        </p:txBody>
      </p:sp>
      <p:sp>
        <p:nvSpPr>
          <p:cNvPr id="6" name="Rectangle 5"/>
          <p:cNvSpPr/>
          <p:nvPr/>
        </p:nvSpPr>
        <p:spPr>
          <a:xfrm>
            <a:off x="3810000" y="1285740"/>
            <a:ext cx="2209800" cy="281001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92" y="1549658"/>
            <a:ext cx="6840760" cy="2102211"/>
          </a:xfrm>
          <a:prstGeom prst="rect">
            <a:avLst/>
          </a:prstGeom>
        </p:spPr>
      </p:pic>
      <p:sp>
        <p:nvSpPr>
          <p:cNvPr id="10" name="Rectangle 8"/>
          <p:cNvSpPr/>
          <p:nvPr/>
        </p:nvSpPr>
        <p:spPr>
          <a:xfrm>
            <a:off x="44624" y="1285740"/>
            <a:ext cx="5184576" cy="3343411"/>
          </a:xfrm>
          <a:prstGeom prst="rect">
            <a:avLst/>
          </a:prstGeom>
          <a:solidFill>
            <a:schemeClr val="bg1">
              <a:alpha val="70000"/>
            </a:schemeClr>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4"/>
          <p:cNvSpPr/>
          <p:nvPr/>
        </p:nvSpPr>
        <p:spPr>
          <a:xfrm>
            <a:off x="-243408" y="1459767"/>
            <a:ext cx="7272808" cy="343775"/>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Subtitle 2"/>
          <p:cNvSpPr txBox="1">
            <a:spLocks/>
          </p:cNvSpPr>
          <p:nvPr/>
        </p:nvSpPr>
        <p:spPr>
          <a:xfrm>
            <a:off x="4827984" y="3723877"/>
            <a:ext cx="1985392" cy="905273"/>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Deformation</a:t>
            </a:r>
            <a:endParaRPr lang="en-US" sz="2400" dirty="0">
              <a:latin typeface="Helvetic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Timings</a:t>
            </a:r>
            <a:endParaRPr lang="de-DE" sz="3600" dirty="0">
              <a:latin typeface="Helvetica"/>
              <a:ea typeface="+mj-ea"/>
              <a:cs typeface="+mj-cs"/>
            </a:endParaRPr>
          </a:p>
        </p:txBody>
      </p:sp>
      <p:sp>
        <p:nvSpPr>
          <p:cNvPr id="5" name="Subtitle 2"/>
          <p:cNvSpPr txBox="1">
            <a:spLocks/>
          </p:cNvSpPr>
          <p:nvPr/>
        </p:nvSpPr>
        <p:spPr>
          <a:xfrm>
            <a:off x="260648" y="1047750"/>
            <a:ext cx="3600400" cy="3657600"/>
          </a:xfrm>
          <a:prstGeom prst="rect">
            <a:avLst/>
          </a:prstGeom>
        </p:spPr>
        <p:txBody>
          <a:bodyPr vert="horz" lIns="91440" tIns="45720" rIns="91440" bIns="45720" rtlCol="0">
            <a:normAutofit/>
          </a:bodyPr>
          <a:lstStyle/>
          <a:p>
            <a:pPr>
              <a:spcBef>
                <a:spcPct val="20000"/>
              </a:spcBef>
              <a:defRPr/>
            </a:pPr>
            <a:endParaRPr lang="en-US" sz="2400" dirty="0">
              <a:latin typeface="Helvetica"/>
            </a:endParaRPr>
          </a:p>
          <a:p>
            <a:pPr>
              <a:spcBef>
                <a:spcPct val="20000"/>
              </a:spcBef>
              <a:defRPr/>
            </a:pPr>
            <a:r>
              <a:rPr lang="en-US" sz="2400" dirty="0">
                <a:latin typeface="Helvetica"/>
              </a:rPr>
              <a:t>- </a:t>
            </a:r>
            <a:r>
              <a:rPr lang="en-US" sz="2400" dirty="0" smtClean="0">
                <a:latin typeface="Helvetica"/>
              </a:rPr>
              <a:t>Order of minutes on typical size meshes</a:t>
            </a:r>
            <a:endParaRPr lang="en-US" sz="2400" dirty="0">
              <a:latin typeface="Helvetica"/>
            </a:endParaRPr>
          </a:p>
        </p:txBody>
      </p:sp>
      <p:pic>
        <p:nvPicPr>
          <p:cNvPr id="7" name="Imagem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49080" y="1203598"/>
            <a:ext cx="1934984" cy="2641253"/>
          </a:xfrm>
          <a:prstGeom prst="rect">
            <a:avLst/>
          </a:prstGeom>
        </p:spPr>
      </p:pic>
      <p:sp>
        <p:nvSpPr>
          <p:cNvPr id="8" name="Subtitle 2"/>
          <p:cNvSpPr txBox="1">
            <a:spLocks/>
          </p:cNvSpPr>
          <p:nvPr/>
        </p:nvSpPr>
        <p:spPr>
          <a:xfrm>
            <a:off x="3645024" y="3939902"/>
            <a:ext cx="2664296" cy="849799"/>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40K input, 8 min, </a:t>
            </a:r>
            <a:br>
              <a:rPr lang="en-US" sz="2400" dirty="0" smtClean="0">
                <a:latin typeface="Helvetica"/>
              </a:rPr>
            </a:br>
            <a:r>
              <a:rPr lang="en-US" sz="2400" dirty="0" smtClean="0">
                <a:latin typeface="Helvetica"/>
              </a:rPr>
              <a:t>7 nested cages</a:t>
            </a:r>
            <a:endParaRPr lang="en-US" sz="2400" dirty="0">
              <a:latin typeface="Helvetic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Timings</a:t>
            </a:r>
            <a:endParaRPr lang="de-DE" sz="3600" dirty="0">
              <a:latin typeface="Helvetica"/>
              <a:ea typeface="+mj-ea"/>
              <a:cs typeface="+mj-cs"/>
            </a:endParaRPr>
          </a:p>
        </p:txBody>
      </p:sp>
      <p:sp>
        <p:nvSpPr>
          <p:cNvPr id="5" name="Subtitle 2"/>
          <p:cNvSpPr txBox="1">
            <a:spLocks/>
          </p:cNvSpPr>
          <p:nvPr/>
        </p:nvSpPr>
        <p:spPr>
          <a:xfrm>
            <a:off x="260648" y="1047750"/>
            <a:ext cx="3672408" cy="3657600"/>
          </a:xfrm>
          <a:prstGeom prst="rect">
            <a:avLst/>
          </a:prstGeom>
        </p:spPr>
        <p:txBody>
          <a:bodyPr vert="horz" lIns="91440" tIns="45720" rIns="91440" bIns="45720" rtlCol="0">
            <a:normAutofit/>
          </a:bodyPr>
          <a:lstStyle/>
          <a:p>
            <a:pPr>
              <a:spcBef>
                <a:spcPct val="20000"/>
              </a:spcBef>
              <a:defRPr/>
            </a:pPr>
            <a:endParaRPr lang="en-US" sz="2400" dirty="0">
              <a:latin typeface="Helvetica"/>
            </a:endParaRPr>
          </a:p>
          <a:p>
            <a:pPr>
              <a:spcBef>
                <a:spcPct val="20000"/>
              </a:spcBef>
              <a:defRPr/>
            </a:pPr>
            <a:r>
              <a:rPr lang="en-US" sz="2400" dirty="0" smtClean="0">
                <a:latin typeface="Helvetica"/>
              </a:rPr>
              <a:t>- Order of minutes on typical size </a:t>
            </a:r>
            <a:r>
              <a:rPr lang="en-US" sz="2400" dirty="0">
                <a:latin typeface="Helvetica"/>
              </a:rPr>
              <a:t>meshes</a:t>
            </a:r>
          </a:p>
          <a:p>
            <a:pPr>
              <a:spcBef>
                <a:spcPct val="20000"/>
              </a:spcBef>
              <a:buFontTx/>
              <a:buChar char="-"/>
              <a:defRPr/>
            </a:pPr>
            <a:endParaRPr lang="en-US" sz="2400" dirty="0">
              <a:latin typeface="Helvetica"/>
            </a:endParaRPr>
          </a:p>
          <a:p>
            <a:pPr>
              <a:spcBef>
                <a:spcPct val="20000"/>
              </a:spcBef>
              <a:buFontTx/>
              <a:buChar char="-"/>
              <a:defRPr/>
            </a:pPr>
            <a:r>
              <a:rPr lang="en-US" sz="2400" dirty="0">
                <a:latin typeface="Helvetica"/>
              </a:rPr>
              <a:t> </a:t>
            </a:r>
            <a:r>
              <a:rPr lang="en-US" sz="2400" dirty="0" smtClean="0">
                <a:latin typeface="Helvetica"/>
              </a:rPr>
              <a:t>Time breakdown: </a:t>
            </a:r>
            <a:endParaRPr lang="en-US" sz="2400" dirty="0">
              <a:latin typeface="Helvetica"/>
            </a:endParaRPr>
          </a:p>
          <a:p>
            <a:pPr>
              <a:spcBef>
                <a:spcPct val="20000"/>
              </a:spcBef>
              <a:defRPr/>
            </a:pPr>
            <a:r>
              <a:rPr lang="en-US" sz="2400" dirty="0">
                <a:latin typeface="Helvetica"/>
              </a:rPr>
              <a:t> </a:t>
            </a:r>
            <a:r>
              <a:rPr lang="en-US" sz="2400" dirty="0" smtClean="0">
                <a:latin typeface="Helvetica"/>
              </a:rPr>
              <a:t>  - Decimation: negligible</a:t>
            </a:r>
          </a:p>
          <a:p>
            <a:pPr>
              <a:spcBef>
                <a:spcPct val="20000"/>
              </a:spcBef>
              <a:defRPr/>
            </a:pPr>
            <a:r>
              <a:rPr lang="en-US" sz="2400" dirty="0">
                <a:latin typeface="Helvetica"/>
              </a:rPr>
              <a:t> </a:t>
            </a:r>
            <a:r>
              <a:rPr lang="en-US" sz="2400" dirty="0" smtClean="0">
                <a:latin typeface="Helvetica"/>
              </a:rPr>
              <a:t>  - Flow: ~5%</a:t>
            </a:r>
          </a:p>
          <a:p>
            <a:pPr>
              <a:spcBef>
                <a:spcPct val="20000"/>
              </a:spcBef>
              <a:defRPr/>
            </a:pPr>
            <a:r>
              <a:rPr lang="en-US" sz="2400" dirty="0">
                <a:latin typeface="Helvetica"/>
              </a:rPr>
              <a:t> </a:t>
            </a:r>
            <a:r>
              <a:rPr lang="en-US" sz="2400" dirty="0" smtClean="0">
                <a:latin typeface="Helvetica"/>
              </a:rPr>
              <a:t>  - </a:t>
            </a:r>
            <a:r>
              <a:rPr lang="en-US" sz="2400" dirty="0" err="1" smtClean="0">
                <a:latin typeface="Helvetica"/>
              </a:rPr>
              <a:t>Reinflation</a:t>
            </a:r>
            <a:r>
              <a:rPr lang="en-US" sz="2400" dirty="0" smtClean="0">
                <a:latin typeface="Helvetica"/>
              </a:rPr>
              <a:t>: ~95%</a:t>
            </a:r>
          </a:p>
        </p:txBody>
      </p:sp>
      <p:pic>
        <p:nvPicPr>
          <p:cNvPr id="2" name="Imagem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49080" y="1203598"/>
            <a:ext cx="1934984" cy="2641253"/>
          </a:xfrm>
          <a:prstGeom prst="rect">
            <a:avLst/>
          </a:prstGeom>
        </p:spPr>
      </p:pic>
      <p:sp>
        <p:nvSpPr>
          <p:cNvPr id="7" name="Subtitle 2"/>
          <p:cNvSpPr txBox="1">
            <a:spLocks/>
          </p:cNvSpPr>
          <p:nvPr/>
        </p:nvSpPr>
        <p:spPr>
          <a:xfrm>
            <a:off x="3645024" y="3939902"/>
            <a:ext cx="2664296" cy="849799"/>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40K input, 8 min, </a:t>
            </a:r>
            <a:br>
              <a:rPr lang="en-US" sz="2400" dirty="0" smtClean="0">
                <a:latin typeface="Helvetica"/>
              </a:rPr>
            </a:br>
            <a:r>
              <a:rPr lang="en-US" sz="2400" dirty="0" smtClean="0">
                <a:latin typeface="Helvetica"/>
              </a:rPr>
              <a:t>7 nested cages</a:t>
            </a:r>
            <a:endParaRPr lang="en-US" sz="2400" dirty="0">
              <a:latin typeface="Helvetica"/>
            </a:endParaRPr>
          </a:p>
        </p:txBody>
      </p:sp>
    </p:spTree>
    <p:extLst>
      <p:ext uri="{BB962C8B-B14F-4D97-AF65-F5344CB8AC3E}">
        <p14:creationId xmlns:p14="http://schemas.microsoft.com/office/powerpoint/2010/main" val="9184471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aptor_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392" y="339502"/>
            <a:ext cx="6912768" cy="5184576"/>
          </a:xfrm>
          <a:prstGeom prst="rect">
            <a:avLst/>
          </a:prstGeom>
        </p:spPr>
      </p:pic>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Limitations - Flow</a:t>
            </a:r>
            <a:endParaRPr lang="de-DE" sz="3600" dirty="0">
              <a:latin typeface="Helvetica"/>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8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Limitations - Flow</a:t>
            </a:r>
            <a:endParaRPr lang="de-DE" sz="3600" dirty="0">
              <a:latin typeface="Helvetica"/>
              <a:ea typeface="+mj-ea"/>
              <a:cs typeface="+mj-cs"/>
            </a:endParaRPr>
          </a:p>
        </p:txBody>
      </p:sp>
      <p:pic>
        <p:nvPicPr>
          <p:cNvPr id="5" name="Imagem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20888" y="1203598"/>
            <a:ext cx="2200474" cy="3340332"/>
          </a:xfrm>
          <a:prstGeom prst="rect">
            <a:avLst/>
          </a:prstGeom>
        </p:spPr>
      </p:pic>
      <p:pic>
        <p:nvPicPr>
          <p:cNvPr id="6" name="Imagem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5184" y="2139702"/>
            <a:ext cx="1296144" cy="1296144"/>
          </a:xfrm>
          <a:prstGeom prst="rect">
            <a:avLst/>
          </a:prstGeom>
        </p:spPr>
      </p:pic>
      <p:pic>
        <p:nvPicPr>
          <p:cNvPr id="8" name="Imagem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4704" y="2142918"/>
            <a:ext cx="1296000" cy="1296000"/>
          </a:xfrm>
          <a:prstGeom prst="rect">
            <a:avLst/>
          </a:prstGeom>
        </p:spPr>
      </p:pic>
      <p:sp>
        <p:nvSpPr>
          <p:cNvPr id="9" name="Retângulo 8"/>
          <p:cNvSpPr/>
          <p:nvPr/>
        </p:nvSpPr>
        <p:spPr>
          <a:xfrm>
            <a:off x="5085184" y="2139702"/>
            <a:ext cx="1296144" cy="1299216"/>
          </a:xfrm>
          <a:prstGeom prst="rect">
            <a:avLst/>
          </a:prstGeom>
          <a:noFill/>
          <a:ln w="63500">
            <a:solidFill>
              <a:schemeClr val="tx1"/>
            </a:solidFill>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11" name="Retângulo 10"/>
          <p:cNvSpPr/>
          <p:nvPr/>
        </p:nvSpPr>
        <p:spPr>
          <a:xfrm>
            <a:off x="764704" y="2139702"/>
            <a:ext cx="1296144" cy="1299216"/>
          </a:xfrm>
          <a:prstGeom prst="rect">
            <a:avLst/>
          </a:prstGeom>
          <a:noFill/>
          <a:ln w="63500">
            <a:solidFill>
              <a:schemeClr val="tx1"/>
            </a:solidFill>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12" name="Retângulo 11"/>
          <p:cNvSpPr/>
          <p:nvPr/>
        </p:nvSpPr>
        <p:spPr>
          <a:xfrm>
            <a:off x="2440924" y="1779662"/>
            <a:ext cx="502863" cy="504056"/>
          </a:xfrm>
          <a:prstGeom prst="rect">
            <a:avLst/>
          </a:prstGeom>
          <a:noFill/>
          <a:ln w="38100">
            <a:solidFill>
              <a:schemeClr val="tx1"/>
            </a:solidFill>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
        <p:nvSpPr>
          <p:cNvPr id="13" name="Retângulo 12"/>
          <p:cNvSpPr/>
          <p:nvPr/>
        </p:nvSpPr>
        <p:spPr>
          <a:xfrm>
            <a:off x="2859139" y="2427734"/>
            <a:ext cx="502863" cy="504056"/>
          </a:xfrm>
          <a:prstGeom prst="rect">
            <a:avLst/>
          </a:prstGeom>
          <a:noFill/>
          <a:ln w="38100">
            <a:solidFill>
              <a:schemeClr val="tx1"/>
            </a:solidFill>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14188664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Limitations - Flow</a:t>
            </a:r>
            <a:endParaRPr lang="de-DE" sz="3600" dirty="0">
              <a:latin typeface="Helvetica"/>
              <a:ea typeface="+mj-ea"/>
              <a:cs typeface="+mj-cs"/>
            </a:endParaRPr>
          </a:p>
        </p:txBody>
      </p:sp>
      <p:pic>
        <p:nvPicPr>
          <p:cNvPr id="8" name="Picture 6" descr="claw_coars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75939" y="1204658"/>
            <a:ext cx="1977197" cy="2879260"/>
          </a:xfrm>
          <a:prstGeom prst="rect">
            <a:avLst/>
          </a:prstGeom>
        </p:spPr>
      </p:pic>
      <p:sp>
        <p:nvSpPr>
          <p:cNvPr id="12" name="Subtitle 2"/>
          <p:cNvSpPr txBox="1">
            <a:spLocks/>
          </p:cNvSpPr>
          <p:nvPr/>
        </p:nvSpPr>
        <p:spPr>
          <a:xfrm>
            <a:off x="2216556" y="4272450"/>
            <a:ext cx="2652604" cy="819580"/>
          </a:xfrm>
          <a:prstGeom prst="rect">
            <a:avLst/>
          </a:prstGeom>
        </p:spPr>
        <p:txBody>
          <a:bodyPr vert="horz" lIns="91440" tIns="45720" rIns="91440" bIns="45720" rtlCol="0">
            <a:normAutofit lnSpcReduction="10000"/>
          </a:bodyPr>
          <a:lstStyle/>
          <a:p>
            <a:pPr algn="ctr">
              <a:spcBef>
                <a:spcPct val="20000"/>
              </a:spcBef>
              <a:defRPr/>
            </a:pPr>
            <a:r>
              <a:rPr lang="en-US" sz="2400" dirty="0">
                <a:latin typeface="Helvetica"/>
              </a:rPr>
              <a:t>Input coarse mesh</a:t>
            </a:r>
          </a:p>
        </p:txBody>
      </p:sp>
      <p:sp>
        <p:nvSpPr>
          <p:cNvPr id="14" name="Subtitle 2"/>
          <p:cNvSpPr txBox="1">
            <a:spLocks/>
          </p:cNvSpPr>
          <p:nvPr/>
        </p:nvSpPr>
        <p:spPr>
          <a:xfrm>
            <a:off x="116632" y="4242231"/>
            <a:ext cx="1872208" cy="849799"/>
          </a:xfrm>
          <a:prstGeom prst="rect">
            <a:avLst/>
          </a:prstGeom>
        </p:spPr>
        <p:txBody>
          <a:bodyPr vert="horz" lIns="91440" tIns="45720" rIns="91440" bIns="45720" rtlCol="0">
            <a:normAutofit/>
          </a:bodyPr>
          <a:lstStyle/>
          <a:p>
            <a:pPr algn="ctr">
              <a:spcBef>
                <a:spcPct val="20000"/>
              </a:spcBef>
              <a:defRPr/>
            </a:pPr>
            <a:r>
              <a:rPr lang="en-US" sz="2400" dirty="0">
                <a:latin typeface="Helvetica"/>
              </a:rPr>
              <a:t>Input fine mesh</a:t>
            </a:r>
          </a:p>
        </p:txBody>
      </p:sp>
      <p:pic>
        <p:nvPicPr>
          <p:cNvPr id="49" name="Picture 97" descr="claw_input.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5898" y="1203598"/>
            <a:ext cx="1950974" cy="2910728"/>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Limitations - Flow</a:t>
            </a:r>
            <a:endParaRPr lang="de-DE" sz="3600" dirty="0">
              <a:latin typeface="Helvetica"/>
              <a:ea typeface="+mj-ea"/>
              <a:cs typeface="+mj-cs"/>
            </a:endParaRPr>
          </a:p>
        </p:txBody>
      </p:sp>
      <p:pic>
        <p:nvPicPr>
          <p:cNvPr id="7" name="Picture 6" descr="claw_coars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44824" y="1380512"/>
            <a:ext cx="1658645" cy="2415374"/>
          </a:xfrm>
          <a:prstGeom prst="rect">
            <a:avLst/>
          </a:prstGeom>
          <a:blipFill dpi="0" rotWithShape="1">
            <a:blip r:embed="rId4" cstate="screen">
              <a:alphaModFix amt="76000"/>
              <a:extLst>
                <a:ext uri="{28A0092B-C50C-407E-A947-70E740481C1C}">
                  <a14:useLocalDpi xmlns:a14="http://schemas.microsoft.com/office/drawing/2010/main"/>
                </a:ext>
              </a:extLst>
            </a:blip>
            <a:srcRect/>
            <a:stretch>
              <a:fillRect/>
            </a:stretch>
          </a:blipFill>
        </p:spPr>
      </p:pic>
      <p:pic>
        <p:nvPicPr>
          <p:cNvPr id="8" name="Picture 7" descr="claw_fine.png"/>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3501008" y="1464333"/>
            <a:ext cx="1482262" cy="2259545"/>
          </a:xfrm>
          <a:prstGeom prst="rect">
            <a:avLst/>
          </a:prstGeom>
        </p:spPr>
      </p:pic>
      <p:sp>
        <p:nvSpPr>
          <p:cNvPr id="9" name="Subtitle 2"/>
          <p:cNvSpPr txBox="1">
            <a:spLocks/>
          </p:cNvSpPr>
          <p:nvPr/>
        </p:nvSpPr>
        <p:spPr>
          <a:xfrm>
            <a:off x="1856516" y="3795886"/>
            <a:ext cx="1428468" cy="1341596"/>
          </a:xfrm>
          <a:prstGeom prst="rect">
            <a:avLst/>
          </a:prstGeom>
        </p:spPr>
        <p:txBody>
          <a:bodyPr vert="horz" lIns="91440" tIns="45720" rIns="91440" bIns="45720" rtlCol="0">
            <a:normAutofit/>
          </a:bodyPr>
          <a:lstStyle/>
          <a:p>
            <a:pPr algn="ctr">
              <a:spcBef>
                <a:spcPct val="20000"/>
              </a:spcBef>
              <a:defRPr/>
            </a:pPr>
            <a:r>
              <a:rPr lang="en-US" sz="2400" dirty="0">
                <a:latin typeface="Helvetica"/>
              </a:rPr>
              <a:t>Input </a:t>
            </a:r>
            <a:r>
              <a:rPr lang="en-US" sz="2400" dirty="0" smtClean="0">
                <a:latin typeface="Helvetica"/>
              </a:rPr>
              <a:t>coarse mesh</a:t>
            </a:r>
            <a:endParaRPr lang="en-US" sz="2400" dirty="0">
              <a:latin typeface="Helvetica"/>
            </a:endParaRPr>
          </a:p>
        </p:txBody>
      </p:sp>
      <p:sp>
        <p:nvSpPr>
          <p:cNvPr id="10" name="Subtitle 2"/>
          <p:cNvSpPr txBox="1">
            <a:spLocks/>
          </p:cNvSpPr>
          <p:nvPr/>
        </p:nvSpPr>
        <p:spPr>
          <a:xfrm>
            <a:off x="3087217" y="3867894"/>
            <a:ext cx="2285999" cy="1125572"/>
          </a:xfrm>
          <a:prstGeom prst="rect">
            <a:avLst/>
          </a:prstGeom>
        </p:spPr>
        <p:txBody>
          <a:bodyPr vert="horz" lIns="91440" tIns="45720" rIns="91440" bIns="45720" rtlCol="0">
            <a:normAutofit lnSpcReduction="10000"/>
          </a:bodyPr>
          <a:lstStyle/>
          <a:p>
            <a:pPr algn="ctr">
              <a:spcBef>
                <a:spcPct val="20000"/>
              </a:spcBef>
              <a:defRPr/>
            </a:pPr>
            <a:r>
              <a:rPr lang="en-US" sz="2400" dirty="0" smtClean="0">
                <a:latin typeface="Helvetica"/>
              </a:rPr>
              <a:t>Quadrature points flow to medial axis</a:t>
            </a:r>
            <a:endParaRPr lang="en-US" sz="2400" dirty="0">
              <a:latin typeface="Helvetica"/>
            </a:endParaRPr>
          </a:p>
        </p:txBody>
      </p:sp>
      <p:sp>
        <p:nvSpPr>
          <p:cNvPr id="11" name="Subtitle 2"/>
          <p:cNvSpPr txBox="1">
            <a:spLocks/>
          </p:cNvSpPr>
          <p:nvPr/>
        </p:nvSpPr>
        <p:spPr>
          <a:xfrm>
            <a:off x="188640" y="3810183"/>
            <a:ext cx="1368152" cy="1281847"/>
          </a:xfrm>
          <a:prstGeom prst="rect">
            <a:avLst/>
          </a:prstGeom>
        </p:spPr>
        <p:txBody>
          <a:bodyPr vert="horz" lIns="91440" tIns="45720" rIns="91440" bIns="45720" rtlCol="0">
            <a:normAutofit/>
          </a:bodyPr>
          <a:lstStyle/>
          <a:p>
            <a:pPr algn="ctr">
              <a:spcBef>
                <a:spcPct val="20000"/>
              </a:spcBef>
              <a:defRPr/>
            </a:pPr>
            <a:r>
              <a:rPr lang="en-US" sz="2400" dirty="0">
                <a:latin typeface="Helvetica"/>
              </a:rPr>
              <a:t>Input fine mesh</a:t>
            </a:r>
          </a:p>
        </p:txBody>
      </p:sp>
      <p:pic>
        <p:nvPicPr>
          <p:cNvPr id="98" name="Picture 97" descr="claw_input.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8640" y="1347614"/>
            <a:ext cx="1636647" cy="2441772"/>
          </a:xfrm>
          <a:prstGeom prst="rect">
            <a:avLst/>
          </a:prstGeom>
        </p:spPr>
      </p:pic>
      <p:sp>
        <p:nvSpPr>
          <p:cNvPr id="99" name="Oval 13"/>
          <p:cNvSpPr/>
          <p:nvPr/>
        </p:nvSpPr>
        <p:spPr>
          <a:xfrm>
            <a:off x="4841661" y="1540939"/>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14"/>
          <p:cNvSpPr/>
          <p:nvPr/>
        </p:nvSpPr>
        <p:spPr>
          <a:xfrm>
            <a:off x="4703036" y="1568438"/>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5"/>
          <p:cNvSpPr/>
          <p:nvPr/>
        </p:nvSpPr>
        <p:spPr>
          <a:xfrm>
            <a:off x="4540534" y="1593497"/>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7"/>
          <p:cNvSpPr/>
          <p:nvPr/>
        </p:nvSpPr>
        <p:spPr>
          <a:xfrm>
            <a:off x="4408931" y="1568438"/>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Oval 19"/>
          <p:cNvSpPr/>
          <p:nvPr/>
        </p:nvSpPr>
        <p:spPr>
          <a:xfrm>
            <a:off x="4280864" y="1594312"/>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4" name="Oval 20"/>
          <p:cNvSpPr/>
          <p:nvPr/>
        </p:nvSpPr>
        <p:spPr>
          <a:xfrm>
            <a:off x="4199590" y="1693819"/>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5" name="Oval 29"/>
          <p:cNvSpPr/>
          <p:nvPr/>
        </p:nvSpPr>
        <p:spPr>
          <a:xfrm>
            <a:off x="4147514" y="1808054"/>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6" name="Oval 30"/>
          <p:cNvSpPr/>
          <p:nvPr/>
        </p:nvSpPr>
        <p:spPr>
          <a:xfrm>
            <a:off x="4081801" y="1918193"/>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7" name="Oval 31"/>
          <p:cNvSpPr/>
          <p:nvPr/>
        </p:nvSpPr>
        <p:spPr>
          <a:xfrm>
            <a:off x="4023072" y="2034641"/>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8" name="Oval 32"/>
          <p:cNvSpPr/>
          <p:nvPr/>
        </p:nvSpPr>
        <p:spPr>
          <a:xfrm>
            <a:off x="3974106" y="2167366"/>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9" name="Oval 33"/>
          <p:cNvSpPr/>
          <p:nvPr/>
        </p:nvSpPr>
        <p:spPr>
          <a:xfrm>
            <a:off x="3967554" y="2334288"/>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0" name="Oval 34"/>
          <p:cNvSpPr/>
          <p:nvPr/>
        </p:nvSpPr>
        <p:spPr>
          <a:xfrm>
            <a:off x="3959438" y="2455592"/>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1" name="Oval 35"/>
          <p:cNvSpPr/>
          <p:nvPr/>
        </p:nvSpPr>
        <p:spPr>
          <a:xfrm>
            <a:off x="3974106" y="2652994"/>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2" name="Oval 36"/>
          <p:cNvSpPr/>
          <p:nvPr/>
        </p:nvSpPr>
        <p:spPr>
          <a:xfrm>
            <a:off x="4141975" y="2399552"/>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3" name="Oval 37"/>
          <p:cNvSpPr/>
          <p:nvPr/>
        </p:nvSpPr>
        <p:spPr>
          <a:xfrm>
            <a:off x="4261659" y="2324144"/>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4" name="Oval 38"/>
          <p:cNvSpPr/>
          <p:nvPr/>
        </p:nvSpPr>
        <p:spPr>
          <a:xfrm>
            <a:off x="4430872" y="2269146"/>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5" name="Oval 39"/>
          <p:cNvSpPr/>
          <p:nvPr/>
        </p:nvSpPr>
        <p:spPr>
          <a:xfrm>
            <a:off x="4589816" y="2220553"/>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6" name="Oval 40"/>
          <p:cNvSpPr/>
          <p:nvPr/>
        </p:nvSpPr>
        <p:spPr>
          <a:xfrm>
            <a:off x="4721261" y="2241647"/>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7" name="Oval 41"/>
          <p:cNvSpPr/>
          <p:nvPr/>
        </p:nvSpPr>
        <p:spPr>
          <a:xfrm>
            <a:off x="4814162" y="2334288"/>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8" name="Oval 43"/>
          <p:cNvSpPr/>
          <p:nvPr/>
        </p:nvSpPr>
        <p:spPr>
          <a:xfrm>
            <a:off x="4001605" y="2789365"/>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9" name="Oval 44"/>
          <p:cNvSpPr/>
          <p:nvPr/>
        </p:nvSpPr>
        <p:spPr>
          <a:xfrm>
            <a:off x="4005159" y="2927786"/>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0" name="Oval 45"/>
          <p:cNvSpPr/>
          <p:nvPr/>
        </p:nvSpPr>
        <p:spPr>
          <a:xfrm>
            <a:off x="4016203" y="3082580"/>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1" name="Oval 46"/>
          <p:cNvSpPr/>
          <p:nvPr/>
        </p:nvSpPr>
        <p:spPr>
          <a:xfrm>
            <a:off x="4022552" y="3216569"/>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2" name="Oval 47"/>
          <p:cNvSpPr/>
          <p:nvPr/>
        </p:nvSpPr>
        <p:spPr>
          <a:xfrm>
            <a:off x="4035019" y="3350251"/>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3" name="Oval 48"/>
          <p:cNvSpPr/>
          <p:nvPr/>
        </p:nvSpPr>
        <p:spPr>
          <a:xfrm>
            <a:off x="4054302" y="3470284"/>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4" name="Oval 49"/>
          <p:cNvSpPr/>
          <p:nvPr/>
        </p:nvSpPr>
        <p:spPr>
          <a:xfrm>
            <a:off x="4069842" y="3560714"/>
            <a:ext cx="54998" cy="604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5" name="Oval 51"/>
          <p:cNvSpPr/>
          <p:nvPr/>
        </p:nvSpPr>
        <p:spPr>
          <a:xfrm>
            <a:off x="3877568" y="2560700"/>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6" name="Oval 52"/>
          <p:cNvSpPr/>
          <p:nvPr/>
        </p:nvSpPr>
        <p:spPr>
          <a:xfrm>
            <a:off x="3755209" y="2428093"/>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7" name="Oval 53"/>
          <p:cNvSpPr/>
          <p:nvPr/>
        </p:nvSpPr>
        <p:spPr>
          <a:xfrm>
            <a:off x="3691303" y="2302708"/>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8" name="Oval 54"/>
          <p:cNvSpPr/>
          <p:nvPr/>
        </p:nvSpPr>
        <p:spPr>
          <a:xfrm>
            <a:off x="3621090" y="2197532"/>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9" name="Oval 55"/>
          <p:cNvSpPr/>
          <p:nvPr/>
        </p:nvSpPr>
        <p:spPr>
          <a:xfrm>
            <a:off x="3572953" y="2068295"/>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0" name="Oval 56"/>
          <p:cNvSpPr/>
          <p:nvPr/>
        </p:nvSpPr>
        <p:spPr>
          <a:xfrm>
            <a:off x="3557502" y="1918193"/>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1" name="Oval 57"/>
          <p:cNvSpPr/>
          <p:nvPr/>
        </p:nvSpPr>
        <p:spPr>
          <a:xfrm>
            <a:off x="3594278" y="1753056"/>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Oval 57"/>
          <p:cNvSpPr/>
          <p:nvPr/>
        </p:nvSpPr>
        <p:spPr>
          <a:xfrm>
            <a:off x="3644622" y="1625150"/>
            <a:ext cx="54998" cy="54998"/>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Subtitle 2"/>
          <p:cNvSpPr txBox="1">
            <a:spLocks/>
          </p:cNvSpPr>
          <p:nvPr/>
        </p:nvSpPr>
        <p:spPr>
          <a:xfrm>
            <a:off x="5103441" y="3795886"/>
            <a:ext cx="1781943" cy="1368152"/>
          </a:xfrm>
          <a:prstGeom prst="rect">
            <a:avLst/>
          </a:prstGeom>
        </p:spPr>
        <p:txBody>
          <a:bodyPr vert="horz" lIns="91440" tIns="45720" rIns="91440" bIns="45720" rtlCol="0">
            <a:normAutofit/>
          </a:bodyPr>
          <a:lstStyle/>
          <a:p>
            <a:pPr algn="ctr">
              <a:spcBef>
                <a:spcPct val="20000"/>
              </a:spcBef>
              <a:defRPr/>
            </a:pPr>
            <a:r>
              <a:rPr lang="en-US" sz="2400" dirty="0" smtClean="0">
                <a:latin typeface="Helvetica"/>
              </a:rPr>
              <a:t>Stretched faces do not</a:t>
            </a:r>
            <a:endParaRPr lang="en-US" sz="2400" dirty="0">
              <a:latin typeface="Helvetica"/>
            </a:endParaRPr>
          </a:p>
        </p:txBody>
      </p:sp>
      <p:pic>
        <p:nvPicPr>
          <p:cNvPr id="2" name="Imagem 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54500" y="1380511"/>
            <a:ext cx="1586868" cy="240887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Limitations - </a:t>
            </a:r>
            <a:r>
              <a:rPr lang="en-US" sz="3600" dirty="0" err="1">
                <a:latin typeface="Helvetica"/>
                <a:ea typeface="+mj-ea"/>
                <a:cs typeface="+mj-cs"/>
              </a:rPr>
              <a:t>Reinflation</a:t>
            </a:r>
            <a:endParaRPr lang="de-DE" sz="3600" dirty="0">
              <a:latin typeface="Helvetica"/>
              <a:ea typeface="+mj-ea"/>
              <a:cs typeface="+mj-cs"/>
            </a:endParaRPr>
          </a:p>
        </p:txBody>
      </p:sp>
      <p:pic>
        <p:nvPicPr>
          <p:cNvPr id="4" name="Picture 3"/>
          <p:cNvPicPr>
            <a:picLocks noChangeAspect="1"/>
          </p:cNvPicPr>
          <p:nvPr/>
        </p:nvPicPr>
        <p:blipFill rotWithShape="1">
          <a:blip r:embed="rId3"/>
          <a:srcRect b="38389"/>
          <a:stretch/>
        </p:blipFill>
        <p:spPr>
          <a:xfrm>
            <a:off x="44624" y="1563638"/>
            <a:ext cx="6741368" cy="2976371"/>
          </a:xfrm>
          <a:prstGeom prst="rect">
            <a:avLst/>
          </a:prstGeom>
        </p:spPr>
      </p:pic>
      <p:sp>
        <p:nvSpPr>
          <p:cNvPr id="5" name="Subtitle 2"/>
          <p:cNvSpPr txBox="1">
            <a:spLocks/>
          </p:cNvSpPr>
          <p:nvPr/>
        </p:nvSpPr>
        <p:spPr>
          <a:xfrm>
            <a:off x="1816967" y="1033999"/>
            <a:ext cx="3124201"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4 cages only</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Limitations - </a:t>
            </a:r>
            <a:r>
              <a:rPr lang="en-US" sz="3600" dirty="0" err="1">
                <a:latin typeface="Helvetica"/>
                <a:ea typeface="+mj-ea"/>
                <a:cs typeface="+mj-cs"/>
              </a:rPr>
              <a:t>Reinflation</a:t>
            </a:r>
            <a:endParaRPr lang="de-DE" sz="3600" dirty="0">
              <a:latin typeface="Helvetica"/>
              <a:ea typeface="+mj-ea"/>
              <a:cs typeface="+mj-cs"/>
            </a:endParaRPr>
          </a:p>
        </p:txBody>
      </p:sp>
      <p:pic>
        <p:nvPicPr>
          <p:cNvPr id="5" name="Picture 4"/>
          <p:cNvPicPr>
            <a:picLocks noChangeAspect="1"/>
          </p:cNvPicPr>
          <p:nvPr/>
        </p:nvPicPr>
        <p:blipFill rotWithShape="1">
          <a:blip r:embed="rId3"/>
          <a:srcRect t="64197"/>
          <a:stretch/>
        </p:blipFill>
        <p:spPr>
          <a:xfrm>
            <a:off x="-231376" y="2067694"/>
            <a:ext cx="6984776" cy="179204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Future work</a:t>
            </a:r>
            <a:endParaRPr lang="de-DE" sz="3600" dirty="0">
              <a:latin typeface="Helvetica"/>
              <a:ea typeface="+mj-ea"/>
              <a:cs typeface="+mj-cs"/>
            </a:endParaRPr>
          </a:p>
        </p:txBody>
      </p:sp>
      <p:pic>
        <p:nvPicPr>
          <p:cNvPr id="5" name="Picture 4"/>
          <p:cNvPicPr>
            <a:picLocks noChangeAspect="1"/>
          </p:cNvPicPr>
          <p:nvPr/>
        </p:nvPicPr>
        <p:blipFill rotWithShape="1">
          <a:blip r:embed="rId3"/>
          <a:srcRect t="64197"/>
          <a:stretch/>
        </p:blipFill>
        <p:spPr>
          <a:xfrm>
            <a:off x="-2712888" y="2127617"/>
            <a:ext cx="8985247" cy="2305288"/>
          </a:xfrm>
          <a:prstGeom prst="rect">
            <a:avLst/>
          </a:prstGeom>
        </p:spPr>
      </p:pic>
      <p:sp>
        <p:nvSpPr>
          <p:cNvPr id="6" name="Rectangle 5"/>
          <p:cNvSpPr/>
          <p:nvPr/>
        </p:nvSpPr>
        <p:spPr>
          <a:xfrm>
            <a:off x="-2763688" y="1200150"/>
            <a:ext cx="6095064" cy="432435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13416" y="1504950"/>
            <a:ext cx="3883728" cy="3323070"/>
          </a:xfrm>
          <a:prstGeom prst="rect">
            <a:avLst/>
          </a:prstGeom>
        </p:spPr>
      </p:pic>
      <p:sp>
        <p:nvSpPr>
          <p:cNvPr id="8" name="Rectangle 7"/>
          <p:cNvSpPr/>
          <p:nvPr/>
        </p:nvSpPr>
        <p:spPr>
          <a:xfrm>
            <a:off x="-2001688" y="1123950"/>
            <a:ext cx="2818464" cy="432435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817712" y="4400551"/>
            <a:ext cx="2818464" cy="42747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65312" y="2647950"/>
            <a:ext cx="304800" cy="427470"/>
          </a:xfrm>
          <a:prstGeom prst="rect">
            <a:avLst/>
          </a:prstGeom>
          <a:solidFill>
            <a:schemeClr val="bg1"/>
          </a:solidFill>
          <a:ln w="0">
            <a:solidFill>
              <a:schemeClr val="bg1">
                <a:alpha val="7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p:nvSpPr>
        <p:spPr>
          <a:xfrm>
            <a:off x="-172888" y="1047320"/>
            <a:ext cx="3581400"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More robust flow</a:t>
            </a:r>
          </a:p>
        </p:txBody>
      </p:sp>
      <p:sp>
        <p:nvSpPr>
          <p:cNvPr id="12" name="Subtitle 2"/>
          <p:cNvSpPr txBox="1">
            <a:spLocks/>
          </p:cNvSpPr>
          <p:nvPr/>
        </p:nvSpPr>
        <p:spPr>
          <a:xfrm>
            <a:off x="3027512" y="1656920"/>
            <a:ext cx="3581400" cy="457631"/>
          </a:xfrm>
          <a:prstGeom prst="rect">
            <a:avLst/>
          </a:prstGeom>
        </p:spPr>
        <p:txBody>
          <a:bodyPr vert="horz" lIns="91440" tIns="45720" rIns="91440" bIns="45720" rtlCol="0">
            <a:normAutofit/>
          </a:bodyPr>
          <a:lstStyle/>
          <a:p>
            <a:pPr algn="ctr">
              <a:spcBef>
                <a:spcPct val="20000"/>
              </a:spcBef>
              <a:defRPr/>
            </a:pPr>
            <a:r>
              <a:rPr lang="en-US" sz="2400" dirty="0">
                <a:latin typeface="Helvetica"/>
              </a:rPr>
              <a:t>Global optimization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pic>
        <p:nvPicPr>
          <p:cNvPr id="8" name="Picture 7" descr="teaser_zoom_input.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3798" y="1337382"/>
            <a:ext cx="2796737" cy="2796737"/>
          </a:xfrm>
          <a:prstGeom prst="rect">
            <a:avLst/>
          </a:prstGeom>
          <a:blipFill>
            <a:blip r:embed="rId4" cstate="screen">
              <a:alphaModFix amt="51000"/>
              <a:extLst>
                <a:ext uri="{28A0092B-C50C-407E-A947-70E740481C1C}">
                  <a14:useLocalDpi xmlns:a14="http://schemas.microsoft.com/office/drawing/2010/main"/>
                </a:ext>
              </a:extLst>
            </a:blip>
            <a:stretch>
              <a:fillRect/>
            </a:stretch>
          </a:blip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Acknowledgements</a:t>
            </a:r>
            <a:endParaRPr lang="de-DE" sz="3600" dirty="0">
              <a:latin typeface="Helvetica"/>
              <a:ea typeface="+mj-ea"/>
              <a:cs typeface="+mj-cs"/>
            </a:endParaRPr>
          </a:p>
        </p:txBody>
      </p:sp>
      <p:pic>
        <p:nvPicPr>
          <p:cNvPr id="5" name="Picture 4" descr="logo_fapesc.gi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39718" y="3435846"/>
            <a:ext cx="964276" cy="542749"/>
          </a:xfrm>
          <a:prstGeom prst="rect">
            <a:avLst/>
          </a:prstGeom>
        </p:spPr>
      </p:pic>
      <p:pic>
        <p:nvPicPr>
          <p:cNvPr id="8" name="Picture 7" descr="capes.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8895" y="3346174"/>
            <a:ext cx="990305" cy="765275"/>
          </a:xfrm>
          <a:prstGeom prst="rect">
            <a:avLst/>
          </a:prstGeom>
        </p:spPr>
      </p:pic>
      <p:pic>
        <p:nvPicPr>
          <p:cNvPr id="9" name="Picture 8" descr="IMPA_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4784" y="4324572"/>
            <a:ext cx="1040776" cy="568957"/>
          </a:xfrm>
          <a:prstGeom prst="rect">
            <a:avLst/>
          </a:prstGeom>
        </p:spPr>
      </p:pic>
      <p:pic>
        <p:nvPicPr>
          <p:cNvPr id="10" name="Picture 9" descr="NSF-logo.gif"/>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8066" y="3261208"/>
            <a:ext cx="877739" cy="877739"/>
          </a:xfrm>
          <a:prstGeom prst="rect">
            <a:avLst/>
          </a:prstGeom>
        </p:spPr>
      </p:pic>
      <p:pic>
        <p:nvPicPr>
          <p:cNvPr id="11" name="Picture 10" descr="intel.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84984" y="4254696"/>
            <a:ext cx="877739" cy="581502"/>
          </a:xfrm>
          <a:prstGeom prst="rect">
            <a:avLst/>
          </a:prstGeom>
        </p:spPr>
      </p:pic>
      <p:pic>
        <p:nvPicPr>
          <p:cNvPr id="13" name="Picture 12" descr="Walt-Disney-company.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93096" y="4257878"/>
            <a:ext cx="1107956" cy="600242"/>
          </a:xfrm>
          <a:prstGeom prst="rect">
            <a:avLst/>
          </a:prstGeom>
        </p:spPr>
      </p:pic>
      <p:pic>
        <p:nvPicPr>
          <p:cNvPr id="14" name="Picture 13" descr="autodesk.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92896" y="4158117"/>
            <a:ext cx="789897" cy="789897"/>
          </a:xfrm>
          <a:prstGeom prst="rect">
            <a:avLst/>
          </a:prstGeom>
        </p:spPr>
      </p:pic>
      <p:pic>
        <p:nvPicPr>
          <p:cNvPr id="15" name="Picture 14" descr="ufsc-logo.jp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47830" y="3261651"/>
            <a:ext cx="627707" cy="864840"/>
          </a:xfrm>
          <a:prstGeom prst="rect">
            <a:avLst/>
          </a:prstGeom>
        </p:spPr>
      </p:pic>
      <p:sp>
        <p:nvSpPr>
          <p:cNvPr id="12" name="Subtitle 2"/>
          <p:cNvSpPr txBox="1">
            <a:spLocks/>
          </p:cNvSpPr>
          <p:nvPr/>
        </p:nvSpPr>
        <p:spPr>
          <a:xfrm>
            <a:off x="116632" y="915566"/>
            <a:ext cx="6552728" cy="2880930"/>
          </a:xfrm>
          <a:prstGeom prst="rect">
            <a:avLst/>
          </a:prstGeom>
        </p:spPr>
        <p:txBody>
          <a:bodyPr vert="horz" lIns="91440" tIns="45720" rIns="91440" bIns="45720" rtlCol="0">
            <a:normAutofit/>
          </a:bodyPr>
          <a:lstStyle/>
          <a:p>
            <a:pPr lvl="0">
              <a:spcBef>
                <a:spcPct val="20000"/>
              </a:spcBef>
              <a:defRPr/>
            </a:pPr>
            <a:r>
              <a:rPr lang="en-US" sz="2000" dirty="0" smtClean="0">
                <a:latin typeface="Helvetica"/>
              </a:rPr>
              <a:t>We thank </a:t>
            </a:r>
            <a:r>
              <a:rPr lang="en-US" sz="2000" dirty="0" err="1" smtClean="0">
                <a:latin typeface="Helvetica"/>
              </a:rPr>
              <a:t>Kenshi</a:t>
            </a:r>
            <a:r>
              <a:rPr lang="en-US" sz="2000" dirty="0" smtClean="0">
                <a:latin typeface="Helvetica"/>
              </a:rPr>
              <a:t> </a:t>
            </a:r>
            <a:r>
              <a:rPr lang="en-US" sz="2000" dirty="0" err="1" smtClean="0">
                <a:latin typeface="Helvetica"/>
              </a:rPr>
              <a:t>Takayama</a:t>
            </a:r>
            <a:r>
              <a:rPr lang="en-US" sz="2000" dirty="0" smtClean="0">
                <a:latin typeface="Helvetica"/>
              </a:rPr>
              <a:t>,</a:t>
            </a:r>
            <a:r>
              <a:rPr lang="en-US" sz="2000" dirty="0" smtClean="0">
                <a:latin typeface="Helvetica" panose="020B0604020202020204" pitchFamily="34" charset="0"/>
                <a:cs typeface="Helvetica" panose="020B0604020202020204" pitchFamily="34" charset="0"/>
              </a:rPr>
              <a:t> </a:t>
            </a:r>
            <a:r>
              <a:rPr lang="pt-BR" sz="2000" dirty="0" smtClean="0">
                <a:latin typeface="Helvetica" panose="020B0604020202020204" pitchFamily="34" charset="0"/>
                <a:cs typeface="Helvetica" panose="020B0604020202020204" pitchFamily="34" charset="0"/>
              </a:rPr>
              <a:t>Derek </a:t>
            </a:r>
            <a:r>
              <a:rPr lang="pt-BR" sz="2000" dirty="0">
                <a:latin typeface="Helvetica" panose="020B0604020202020204" pitchFamily="34" charset="0"/>
                <a:cs typeface="Helvetica" panose="020B0604020202020204" pitchFamily="34" charset="0"/>
              </a:rPr>
              <a:t>Bradley, </a:t>
            </a:r>
            <a:r>
              <a:rPr lang="pt-BR" sz="2000" dirty="0" err="1">
                <a:latin typeface="Helvetica" panose="020B0604020202020204" pitchFamily="34" charset="0"/>
                <a:cs typeface="Helvetica" panose="020B0604020202020204" pitchFamily="34" charset="0"/>
              </a:rPr>
              <a:t>Keenan</a:t>
            </a:r>
            <a:r>
              <a:rPr lang="pt-BR" sz="2000" dirty="0">
                <a:latin typeface="Helvetica" panose="020B0604020202020204" pitchFamily="34" charset="0"/>
                <a:cs typeface="Helvetica" panose="020B0604020202020204" pitchFamily="34" charset="0"/>
              </a:rPr>
              <a:t> </a:t>
            </a:r>
            <a:r>
              <a:rPr lang="pt-BR" sz="2000" dirty="0" err="1">
                <a:latin typeface="Helvetica" panose="020B0604020202020204" pitchFamily="34" charset="0"/>
                <a:cs typeface="Helvetica" panose="020B0604020202020204" pitchFamily="34" charset="0"/>
              </a:rPr>
              <a:t>Crane</a:t>
            </a:r>
            <a:r>
              <a:rPr lang="pt-BR" sz="2000" dirty="0">
                <a:latin typeface="Helvetica" panose="020B0604020202020204" pitchFamily="34" charset="0"/>
                <a:cs typeface="Helvetica" panose="020B0604020202020204" pitchFamily="34" charset="0"/>
              </a:rPr>
              <a:t>, </a:t>
            </a:r>
            <a:r>
              <a:rPr lang="pt-BR" sz="2000" dirty="0" err="1">
                <a:latin typeface="Helvetica" panose="020B0604020202020204" pitchFamily="34" charset="0"/>
                <a:cs typeface="Helvetica" panose="020B0604020202020204" pitchFamily="34" charset="0"/>
              </a:rPr>
              <a:t>Eitan</a:t>
            </a:r>
            <a:r>
              <a:rPr lang="pt-BR" sz="2000" dirty="0">
                <a:latin typeface="Helvetica" panose="020B0604020202020204" pitchFamily="34" charset="0"/>
                <a:cs typeface="Helvetica" panose="020B0604020202020204" pitchFamily="34" charset="0"/>
              </a:rPr>
              <a:t> </a:t>
            </a:r>
            <a:r>
              <a:rPr lang="pt-BR" sz="2000" dirty="0" err="1">
                <a:latin typeface="Helvetica" panose="020B0604020202020204" pitchFamily="34" charset="0"/>
                <a:cs typeface="Helvetica" panose="020B0604020202020204" pitchFamily="34" charset="0"/>
              </a:rPr>
              <a:t>Grinspun</a:t>
            </a:r>
            <a:r>
              <a:rPr lang="pt-BR" sz="2000" dirty="0">
                <a:latin typeface="Helvetica" panose="020B0604020202020204" pitchFamily="34" charset="0"/>
                <a:cs typeface="Helvetica" panose="020B0604020202020204" pitchFamily="34" charset="0"/>
              </a:rPr>
              <a:t>, </a:t>
            </a:r>
            <a:r>
              <a:rPr lang="pt-BR" sz="2000" dirty="0" smtClean="0">
                <a:latin typeface="Helvetica" panose="020B0604020202020204" pitchFamily="34" charset="0"/>
                <a:cs typeface="Helvetica" panose="020B0604020202020204" pitchFamily="34" charset="0"/>
              </a:rPr>
              <a:t>Daniele </a:t>
            </a:r>
            <a:r>
              <a:rPr lang="pt-BR" sz="2000" dirty="0" err="1">
                <a:latin typeface="Helvetica" panose="020B0604020202020204" pitchFamily="34" charset="0"/>
                <a:cs typeface="Helvetica" panose="020B0604020202020204" pitchFamily="34" charset="0"/>
              </a:rPr>
              <a:t>Panozzo</a:t>
            </a:r>
            <a:r>
              <a:rPr lang="pt-BR" sz="2000" dirty="0">
                <a:latin typeface="Helvetica" panose="020B0604020202020204" pitchFamily="34" charset="0"/>
                <a:cs typeface="Helvetica" panose="020B0604020202020204" pitchFamily="34" charset="0"/>
              </a:rPr>
              <a:t>, Eric </a:t>
            </a:r>
            <a:r>
              <a:rPr lang="pt-BR" sz="2000" dirty="0" err="1" smtClean="0">
                <a:latin typeface="Helvetica" panose="020B0604020202020204" pitchFamily="34" charset="0"/>
                <a:cs typeface="Helvetica" panose="020B0604020202020204" pitchFamily="34" charset="0"/>
              </a:rPr>
              <a:t>Price</a:t>
            </a:r>
            <a:r>
              <a:rPr lang="pt-BR" sz="2000" dirty="0">
                <a:latin typeface="Helvetica" panose="020B0604020202020204" pitchFamily="34" charset="0"/>
                <a:cs typeface="Helvetica" panose="020B0604020202020204" pitchFamily="34" charset="0"/>
              </a:rPr>
              <a:t>, Henrique Maia, </a:t>
            </a:r>
            <a:r>
              <a:rPr lang="pt-BR" sz="2000" dirty="0" err="1">
                <a:latin typeface="Helvetica" panose="020B0604020202020204" pitchFamily="34" charset="0"/>
                <a:cs typeface="Helvetica" panose="020B0604020202020204" pitchFamily="34" charset="0"/>
              </a:rPr>
              <a:t>Papoj</a:t>
            </a:r>
            <a:r>
              <a:rPr lang="pt-BR" sz="2000" dirty="0">
                <a:latin typeface="Helvetica" panose="020B0604020202020204" pitchFamily="34" charset="0"/>
                <a:cs typeface="Helvetica" panose="020B0604020202020204" pitchFamily="34" charset="0"/>
              </a:rPr>
              <a:t> </a:t>
            </a:r>
            <a:r>
              <a:rPr lang="pt-BR" sz="2000" dirty="0" err="1">
                <a:latin typeface="Helvetica" panose="020B0604020202020204" pitchFamily="34" charset="0"/>
                <a:cs typeface="Helvetica" panose="020B0604020202020204" pitchFamily="34" charset="0"/>
              </a:rPr>
              <a:t>Thamjaroenporn</a:t>
            </a:r>
            <a:r>
              <a:rPr lang="pt-BR" sz="2000" dirty="0">
                <a:latin typeface="Helvetica" panose="020B0604020202020204" pitchFamily="34" charset="0"/>
                <a:cs typeface="Helvetica" panose="020B0604020202020204" pitchFamily="34" charset="0"/>
              </a:rPr>
              <a:t>, Sarah Abraham, Peter Schroeder, Richard </a:t>
            </a:r>
            <a:r>
              <a:rPr lang="pt-BR" sz="2000" dirty="0" err="1">
                <a:latin typeface="Helvetica" panose="020B0604020202020204" pitchFamily="34" charset="0"/>
                <a:cs typeface="Helvetica" panose="020B0604020202020204" pitchFamily="34" charset="0"/>
              </a:rPr>
              <a:t>Kenyon</a:t>
            </a:r>
            <a:r>
              <a:rPr lang="pt-BR" sz="2000" dirty="0">
                <a:latin typeface="Helvetica" panose="020B0604020202020204" pitchFamily="34" charset="0"/>
                <a:cs typeface="Helvetica" panose="020B0604020202020204" pitchFamily="34" charset="0"/>
              </a:rPr>
              <a:t>, Alexander I. </a:t>
            </a:r>
            <a:r>
              <a:rPr lang="pt-BR" sz="2000" dirty="0" err="1">
                <a:latin typeface="Helvetica" panose="020B0604020202020204" pitchFamily="34" charset="0"/>
                <a:cs typeface="Helvetica" panose="020B0604020202020204" pitchFamily="34" charset="0"/>
              </a:rPr>
              <a:t>Bobenko</a:t>
            </a:r>
            <a:r>
              <a:rPr lang="pt-BR" sz="2000" dirty="0">
                <a:latin typeface="Helvetica" panose="020B0604020202020204" pitchFamily="34" charset="0"/>
                <a:cs typeface="Helvetica" panose="020B0604020202020204" pitchFamily="34" charset="0"/>
              </a:rPr>
              <a:t>, Helmut </a:t>
            </a:r>
            <a:r>
              <a:rPr lang="pt-BR" sz="2000" dirty="0" err="1">
                <a:latin typeface="Helvetica" panose="020B0604020202020204" pitchFamily="34" charset="0"/>
                <a:cs typeface="Helvetica" panose="020B0604020202020204" pitchFamily="34" charset="0"/>
              </a:rPr>
              <a:t>Pottmann</a:t>
            </a:r>
            <a:r>
              <a:rPr lang="pt-BR" sz="2000" dirty="0">
                <a:latin typeface="Helvetica" panose="020B0604020202020204" pitchFamily="34" charset="0"/>
                <a:cs typeface="Helvetica" panose="020B0604020202020204" pitchFamily="34" charset="0"/>
              </a:rPr>
              <a:t>, </a:t>
            </a:r>
            <a:r>
              <a:rPr lang="pt-BR" sz="2000" dirty="0" err="1">
                <a:latin typeface="Helvetica" panose="020B0604020202020204" pitchFamily="34" charset="0"/>
                <a:cs typeface="Helvetica" panose="020B0604020202020204" pitchFamily="34" charset="0"/>
              </a:rPr>
              <a:t>and</a:t>
            </a:r>
            <a:r>
              <a:rPr lang="pt-BR" sz="2000" dirty="0">
                <a:latin typeface="Helvetica" panose="020B0604020202020204" pitchFamily="34" charset="0"/>
                <a:cs typeface="Helvetica" panose="020B0604020202020204" pitchFamily="34" charset="0"/>
              </a:rPr>
              <a:t> </a:t>
            </a:r>
            <a:r>
              <a:rPr lang="pt-BR" sz="2000" dirty="0" err="1">
                <a:latin typeface="Helvetica" panose="020B0604020202020204" pitchFamily="34" charset="0"/>
                <a:cs typeface="Helvetica" panose="020B0604020202020204" pitchFamily="34" charset="0"/>
              </a:rPr>
              <a:t>Johannes</a:t>
            </a:r>
            <a:r>
              <a:rPr lang="pt-BR" sz="2000" dirty="0">
                <a:latin typeface="Helvetica" panose="020B0604020202020204" pitchFamily="34" charset="0"/>
                <a:cs typeface="Helvetica" panose="020B0604020202020204" pitchFamily="34" charset="0"/>
              </a:rPr>
              <a:t> </a:t>
            </a:r>
            <a:r>
              <a:rPr lang="pt-BR" sz="2000" dirty="0" err="1" smtClean="0">
                <a:latin typeface="Helvetica" panose="020B0604020202020204" pitchFamily="34" charset="0"/>
                <a:cs typeface="Helvetica" panose="020B0604020202020204" pitchFamily="34" charset="0"/>
              </a:rPr>
              <a:t>Wallner</a:t>
            </a:r>
            <a:r>
              <a:rPr lang="pt-BR" sz="2000" dirty="0" smtClean="0">
                <a:latin typeface="Helvetica" panose="020B0604020202020204" pitchFamily="34" charset="0"/>
                <a:cs typeface="Helvetica" panose="020B0604020202020204" pitchFamily="34" charset="0"/>
              </a:rPr>
              <a:t>.</a:t>
            </a:r>
          </a:p>
          <a:p>
            <a:pPr lvl="0">
              <a:spcBef>
                <a:spcPct val="20000"/>
              </a:spcBef>
              <a:defRPr/>
            </a:pPr>
            <a:endParaRPr lang="pt-BR" sz="2000" dirty="0" smtClean="0">
              <a:latin typeface="Helvetica" panose="020B0604020202020204" pitchFamily="34" charset="0"/>
              <a:cs typeface="Helvetica" panose="020B0604020202020204" pitchFamily="34" charset="0"/>
            </a:endParaRPr>
          </a:p>
          <a:p>
            <a:pPr lvl="0">
              <a:spcBef>
                <a:spcPct val="20000"/>
              </a:spcBef>
              <a:defRPr/>
            </a:pPr>
            <a:r>
              <a:rPr lang="en-US" sz="2000" dirty="0" smtClean="0">
                <a:latin typeface="Helvetica"/>
              </a:rPr>
              <a:t>And the following institutions:</a:t>
            </a:r>
            <a:endParaRPr lang="en-US" sz="2000" dirty="0">
              <a:latin typeface="Helvetic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4"/>
          <p:cNvSpPr txBox="1">
            <a:spLocks/>
          </p:cNvSpPr>
          <p:nvPr/>
        </p:nvSpPr>
        <p:spPr>
          <a:xfrm>
            <a:off x="-685800" y="274638"/>
            <a:ext cx="8229600" cy="487362"/>
          </a:xfrm>
          <a:prstGeom prst="rect">
            <a:avLst/>
          </a:prstGeom>
        </p:spPr>
        <p:txBody>
          <a:bodyPr vert="horz" lIns="91440" tIns="45720" rIns="91440" bIns="45720" rtlCol="0" anchor="ctr">
            <a:noAutofit/>
          </a:bodyPr>
          <a:lstStyle/>
          <a:p>
            <a:pPr algn="ctr">
              <a:spcBef>
                <a:spcPct val="0"/>
              </a:spcBef>
              <a:defRPr/>
            </a:pPr>
            <a:r>
              <a:rPr lang="en-US" sz="3600" dirty="0">
                <a:latin typeface="Helvetica"/>
                <a:ea typeface="+mj-ea"/>
                <a:cs typeface="+mj-cs"/>
              </a:rPr>
              <a:t>Nested Cages</a:t>
            </a:r>
            <a:endParaRPr lang="de-DE" sz="3600" dirty="0">
              <a:latin typeface="Helvetica"/>
              <a:ea typeface="+mj-ea"/>
              <a:cs typeface="+mj-cs"/>
            </a:endParaRPr>
          </a:p>
        </p:txBody>
      </p:sp>
      <p:sp>
        <p:nvSpPr>
          <p:cNvPr id="6" name="Subtitle 2"/>
          <p:cNvSpPr txBox="1">
            <a:spLocks/>
          </p:cNvSpPr>
          <p:nvPr/>
        </p:nvSpPr>
        <p:spPr>
          <a:xfrm>
            <a:off x="-929288" y="990600"/>
            <a:ext cx="8396888" cy="1581150"/>
          </a:xfrm>
          <a:prstGeom prst="rect">
            <a:avLst/>
          </a:prstGeom>
        </p:spPr>
        <p:txBody>
          <a:bodyPr vert="horz" lIns="91440" tIns="45720" rIns="91440" bIns="45720" rtlCol="0">
            <a:normAutofit/>
          </a:bodyPr>
          <a:lstStyle/>
          <a:p>
            <a:pPr lvl="0" algn="ctr">
              <a:spcBef>
                <a:spcPct val="20000"/>
              </a:spcBef>
              <a:defRPr/>
            </a:pPr>
            <a:r>
              <a:rPr lang="en-US" sz="2400" dirty="0">
                <a:latin typeface="Helvetica"/>
              </a:rPr>
              <a:t>Leonardo </a:t>
            </a:r>
            <a:r>
              <a:rPr lang="en-US" sz="2400" dirty="0" err="1" smtClean="0">
                <a:latin typeface="Helvetica"/>
              </a:rPr>
              <a:t>Sacht</a:t>
            </a:r>
            <a:r>
              <a:rPr lang="en-US" sz="2400" dirty="0">
                <a:latin typeface="Helvetica"/>
              </a:rPr>
              <a:t>: </a:t>
            </a:r>
            <a:r>
              <a:rPr lang="en-US" sz="2400" dirty="0" smtClean="0">
                <a:latin typeface="Helvetica"/>
              </a:rPr>
              <a:t>leo@mtm.ufsc.br</a:t>
            </a:r>
            <a:br>
              <a:rPr lang="en-US" sz="2400" dirty="0" smtClean="0">
                <a:latin typeface="Helvetica"/>
              </a:rPr>
            </a:br>
            <a:r>
              <a:rPr lang="en-US" sz="2400" dirty="0" smtClean="0">
                <a:latin typeface="Helvetica"/>
              </a:rPr>
              <a:t>Etienne </a:t>
            </a:r>
            <a:r>
              <a:rPr lang="en-US" sz="2400" dirty="0" err="1">
                <a:latin typeface="Helvetica"/>
              </a:rPr>
              <a:t>Vouga</a:t>
            </a:r>
            <a:r>
              <a:rPr lang="en-US" sz="2400" dirty="0">
                <a:latin typeface="Helvetica"/>
              </a:rPr>
              <a:t>, Alec </a:t>
            </a:r>
            <a:r>
              <a:rPr lang="en-US" sz="2400" dirty="0" smtClean="0">
                <a:latin typeface="Helvetica"/>
              </a:rPr>
              <a:t>Jacobson</a:t>
            </a:r>
            <a:br>
              <a:rPr lang="en-US" sz="2400" dirty="0" smtClean="0">
                <a:latin typeface="Helvetica"/>
              </a:rPr>
            </a:br>
            <a:r>
              <a:rPr lang="en-US" sz="2400" dirty="0" smtClean="0">
                <a:latin typeface="Helvetica"/>
              </a:rPr>
              <a:t>http</a:t>
            </a:r>
            <a:r>
              <a:rPr lang="en-US" sz="2400" dirty="0">
                <a:latin typeface="Helvetica"/>
              </a:rPr>
              <a:t>://www.cs.columbia.edu/cg/nested-cages</a:t>
            </a:r>
            <a:r>
              <a:rPr lang="en-US" sz="2400" dirty="0" smtClean="0">
                <a:latin typeface="Helvetica"/>
              </a:rPr>
              <a:t>/</a:t>
            </a:r>
            <a:br>
              <a:rPr lang="en-US" sz="2400" dirty="0" smtClean="0">
                <a:latin typeface="Helvetica"/>
              </a:rPr>
            </a:br>
            <a:endParaRPr lang="en-US" sz="2400" dirty="0">
              <a:latin typeface="Helvetica"/>
            </a:endParaRPr>
          </a:p>
        </p:txBody>
      </p:sp>
      <p:pic>
        <p:nvPicPr>
          <p:cNvPr id="2" name="results-slideshow_trimed_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64704" y="2182108"/>
            <a:ext cx="5301208" cy="29819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7662</TotalTime>
  <Words>3340</Words>
  <Application>Microsoft Office PowerPoint</Application>
  <PresentationFormat>Personalizar</PresentationFormat>
  <Paragraphs>487</Paragraphs>
  <Slides>91</Slides>
  <Notes>91</Notes>
  <HiddenSlides>0</HiddenSlides>
  <MMClips>17</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91</vt:i4>
      </vt:variant>
    </vt:vector>
  </HeadingPairs>
  <TitlesOfParts>
    <vt:vector size="97" baseType="lpstr">
      <vt:lpstr>Arial</vt:lpstr>
      <vt:lpstr>Calibri</vt:lpstr>
      <vt:lpstr>Helvetica</vt:lpstr>
      <vt:lpstr>Helvetica Light</vt:lpstr>
      <vt:lpstr>Times New Roman</vt:lpstr>
      <vt:lpstr>Office Theme</vt:lpstr>
      <vt:lpstr>Nested Cages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Nested Cages</dc:title>
  <dc:creator>Leonardo Sacht</dc:creator>
  <cp:lastModifiedBy>Leonardo</cp:lastModifiedBy>
  <cp:revision>389</cp:revision>
  <dcterms:created xsi:type="dcterms:W3CDTF">2015-10-19T15:13:33Z</dcterms:created>
  <dcterms:modified xsi:type="dcterms:W3CDTF">2016-02-01T12:17:51Z</dcterms:modified>
</cp:coreProperties>
</file>