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60" r:id="rId4"/>
    <p:sldId id="261" r:id="rId5"/>
    <p:sldId id="262" r:id="rId6"/>
    <p:sldId id="266" r:id="rId7"/>
    <p:sldId id="265" r:id="rId8"/>
    <p:sldId id="267" r:id="rId9"/>
    <p:sldId id="264" r:id="rId10"/>
    <p:sldId id="269" r:id="rId11"/>
    <p:sldId id="270" r:id="rId12"/>
    <p:sldId id="303" r:id="rId13"/>
    <p:sldId id="278" r:id="rId14"/>
    <p:sldId id="279" r:id="rId15"/>
    <p:sldId id="280" r:id="rId16"/>
    <p:sldId id="285" r:id="rId17"/>
    <p:sldId id="307" r:id="rId18"/>
    <p:sldId id="306" r:id="rId19"/>
    <p:sldId id="305" r:id="rId20"/>
    <p:sldId id="304" r:id="rId21"/>
    <p:sldId id="295" r:id="rId22"/>
    <p:sldId id="297" r:id="rId23"/>
    <p:sldId id="29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F2"/>
    <a:srgbClr val="FFE6E3"/>
    <a:srgbClr val="FFFC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6"/>
    <p:restoredTop sz="94728"/>
  </p:normalViewPr>
  <p:slideViewPr>
    <p:cSldViewPr snapToGrid="0" snapToObjects="1">
      <p:cViewPr varScale="1">
        <p:scale>
          <a:sx n="212" d="100"/>
          <a:sy n="212" d="100"/>
        </p:scale>
        <p:origin x="3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C9E24-6C8D-A246-B430-ED80A20B11AC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F6296-2843-3648-9485-C5D3929A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1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6296-2843-3648-9485-C5D3929A5A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99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6296-2843-3648-9485-C5D3929A5A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73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6296-2843-3648-9485-C5D3929A5A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83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6296-2843-3648-9485-C5D3929A5A8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5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773F-A875-FE49-A5D4-44706002A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728E1B-5257-EF46-9521-B0B6DEFF9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1524D-0032-AE4F-8B4F-68348FA76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1580-4443-D848-AB59-EB3FFB5C58BF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E5ED6-D8A6-8147-8708-0F74B695B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9868C-5C5A-E04D-ACD7-5C9F7BEE8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644E-31D2-FA4F-8FD5-40EBD6FDE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24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B8CFD-CD10-7444-BD1B-6CBA4B756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5CAA47-FFEB-AD41-8B58-29BDC6FE6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6375B-7D30-A94A-929C-8B361E3F8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1580-4443-D848-AB59-EB3FFB5C58BF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634F6-F253-4C45-B28E-B060322EC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3888E-A138-5146-99BE-579A68D80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644E-31D2-FA4F-8FD5-40EBD6FDE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05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FA7AFC-B5BF-D449-A983-5D06EFEE3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AA319B-84FC-3443-A5B9-FA0743AA5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14F0D-72B7-EB45-8647-3AA87E8EF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1580-4443-D848-AB59-EB3FFB5C58BF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3C773-04F4-E247-A77A-6DCC99E8D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19962-5912-7748-8C32-6C72240E1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644E-31D2-FA4F-8FD5-40EBD6FDE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31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标题文本"/>
          <p:cNvSpPr txBox="1">
            <a:spLocks noGrp="1"/>
          </p:cNvSpPr>
          <p:nvPr>
            <p:ph type="title"/>
          </p:nvPr>
        </p:nvSpPr>
        <p:spPr>
          <a:xfrm>
            <a:off x="2416969" y="1151930"/>
            <a:ext cx="7358063" cy="2321719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410766">
              <a:lnSpc>
                <a:spcPct val="100000"/>
              </a:lnSpc>
              <a:defRPr sz="5600" b="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150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2416969" y="3545086"/>
            <a:ext cx="7358063" cy="794743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600"/>
            </a:lvl1pPr>
            <a:lvl2pPr marL="0" indent="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600"/>
            </a:lvl2pPr>
            <a:lvl3pPr marL="0" indent="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600"/>
            </a:lvl3pPr>
            <a:lvl4pPr marL="0" indent="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600"/>
            </a:lvl4pPr>
            <a:lvl5pPr marL="0" indent="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6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233135" cy="23883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410766">
              <a:defRPr sz="11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607517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37CDB-683F-B345-AEB5-08B68E10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47278-7B07-E744-A7F7-A3C86D87F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E1E12-C65E-0F48-9A95-81A4C72C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1580-4443-D848-AB59-EB3FFB5C58BF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4F009-025E-6446-8D17-29F1DAB54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4CC0D-5901-384C-8AC4-B382C2707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644E-31D2-FA4F-8FD5-40EBD6FDE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7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7CC25-C65E-A949-967C-F106BFFA3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C295D-AE58-FB4B-BBC1-1D7DFA0DD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B0BCC-E7BD-7C48-BC51-7DBD2359B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1580-4443-D848-AB59-EB3FFB5C58BF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59EA-5E5D-0047-82BD-1F17FA84F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B4AFD-ABB7-D540-94AF-F31441244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644E-31D2-FA4F-8FD5-40EBD6FDE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1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95C2-E64B-0E4C-8F76-9E02E8C1F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6B96F-347E-BB45-8C3D-D9A70C6C4A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E151C7-2594-1240-988F-353E15F24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6396D-4DE4-E947-ACF8-422D3A13C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1580-4443-D848-AB59-EB3FFB5C58BF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67E979-5362-3E46-9A93-5F42BFD0C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74877D-5DF8-C247-A219-66A9932FB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644E-31D2-FA4F-8FD5-40EBD6FDE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2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2DB9D-AC3D-2045-9372-5CB032F32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7728F-79C2-AF4E-A7DE-D5E356BA7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B70BA-4F65-0F45-B6AF-38AF7AC77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7C1742-07DB-B84F-B95A-9308E3CAB8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970170-8ED7-2F49-A87C-C41A2DEB8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DE3B81-DCD8-534F-A4B4-7D4A8817F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1580-4443-D848-AB59-EB3FFB5C58BF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90CEA5-225A-2A44-B2E9-FA2D21384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C6F88-1423-854E-87AC-7DDA91635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644E-31D2-FA4F-8FD5-40EBD6FDE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39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2F7DF-58AF-2E47-B824-3B2E8438A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114DB-29F7-6546-9F75-EC609C0AF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1580-4443-D848-AB59-EB3FFB5C58BF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8688BD-BE71-E546-8564-4F3EB12E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B9D03-9863-AC4A-ABBD-5611CF253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644E-31D2-FA4F-8FD5-40EBD6FDE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39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DB734-B61A-A844-9E37-1CF99D9F1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1580-4443-D848-AB59-EB3FFB5C58BF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1F2940-1912-0849-AAC8-D6C0C6B66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8A09F-5FFF-8A47-A0A3-0D56F73E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644E-31D2-FA4F-8FD5-40EBD6FDE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32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431CB-1A85-5C40-8820-80DB5FC25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672AB-9A71-7A41-A4B8-CDEC883E0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2B40C-EF07-2442-B98B-23F2106B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3AE04-FAFC-0A48-9098-DB5B7AD4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1580-4443-D848-AB59-EB3FFB5C58BF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ADF9A-BA5B-4448-BCEF-BF560792A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BFA81-8F4E-6946-A265-CEA3D4BC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644E-31D2-FA4F-8FD5-40EBD6FDE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69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EAC6B-3C0B-604D-90C1-D9FD1026A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C60F60-42F7-E14F-A638-AEE117F4BB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51410-E2A4-8241-B908-86A5E65BE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614D6-A6D9-EC49-8034-B5E0E3FC4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1580-4443-D848-AB59-EB3FFB5C58BF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BD504-1A54-964F-ABB0-0710F930F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6E356E-10F5-844C-A78B-DC2FA37E6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644E-31D2-FA4F-8FD5-40EBD6FDE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84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825608-22D0-304F-AFB6-0BBD51FD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59947-3E29-6E4C-A6F9-594F1816E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4C700-17EC-D442-B6F0-3C8E9569F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41580-4443-D848-AB59-EB3FFB5C58BF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14DD4-7241-3048-B601-156F31CE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F6CE9-6105-8A41-8646-27CB8ED1B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A644E-31D2-FA4F-8FD5-40EBD6FDE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6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ov"/><Relationship Id="rId7" Type="http://schemas.openxmlformats.org/officeDocument/2006/relationships/image" Target="../media/image13.pn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microsoft.com/office/2007/relationships/media" Target="../media/media3.mov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5.mov"/><Relationship Id="rId2" Type="http://schemas.microsoft.com/office/2007/relationships/media" Target="../media/media4.mov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7.mov"/><Relationship Id="rId2" Type="http://schemas.microsoft.com/office/2007/relationships/media" Target="../media/media6.mov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9.mov"/><Relationship Id="rId2" Type="http://schemas.microsoft.com/office/2007/relationships/media" Target="../media/media8.mov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olumbia.edu/cg/listen_to_the_silence/paper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columbia.edu/cg/listen_to_the_silence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7DEBF-3CD3-F04C-8F49-B929B8AA6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428" y="3534978"/>
            <a:ext cx="10836855" cy="1058030"/>
          </a:xfrm>
        </p:spPr>
        <p:txBody>
          <a:bodyPr anchor="ctr">
            <a:noAutofit/>
          </a:bodyPr>
          <a:lstStyle/>
          <a:p>
            <a:pPr algn="l"/>
            <a:r>
              <a:rPr lang="en-US" sz="3600" b="1" dirty="0">
                <a:latin typeface="Optima" panose="02000503060000020004" pitchFamily="2" charset="0"/>
              </a:rPr>
              <a:t>Listening to Sounds of Silence for Speech Denoising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BB64B-8B4E-7D41-8B60-2BAED60AAC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428" y="4929129"/>
            <a:ext cx="9144000" cy="427269"/>
          </a:xfrm>
        </p:spPr>
        <p:txBody>
          <a:bodyPr anchor="ctr"/>
          <a:lstStyle/>
          <a:p>
            <a:pPr algn="l"/>
            <a:r>
              <a:rPr lang="en-US" sz="2000" dirty="0" err="1">
                <a:latin typeface="Optima" panose="02000503060000020004" pitchFamily="2" charset="0"/>
              </a:rPr>
              <a:t>Ruilin</a:t>
            </a:r>
            <a:r>
              <a:rPr lang="en-US" sz="2000" dirty="0">
                <a:latin typeface="Optima" panose="02000503060000020004" pitchFamily="2" charset="0"/>
              </a:rPr>
              <a:t> Xu, </a:t>
            </a:r>
            <a:r>
              <a:rPr lang="en-US" sz="2000" dirty="0" err="1">
                <a:latin typeface="Optima" panose="02000503060000020004" pitchFamily="2" charset="0"/>
              </a:rPr>
              <a:t>Rundi</a:t>
            </a:r>
            <a:r>
              <a:rPr lang="en-US" sz="2000" dirty="0">
                <a:latin typeface="Optima" panose="02000503060000020004" pitchFamily="2" charset="0"/>
              </a:rPr>
              <a:t> Wu, Yuko </a:t>
            </a:r>
            <a:r>
              <a:rPr lang="en-US" sz="2000" dirty="0" err="1">
                <a:latin typeface="Optima" panose="02000503060000020004" pitchFamily="2" charset="0"/>
              </a:rPr>
              <a:t>Ishiwaka</a:t>
            </a:r>
            <a:r>
              <a:rPr lang="en-US" sz="2000" dirty="0">
                <a:latin typeface="Optima" panose="02000503060000020004" pitchFamily="2" charset="0"/>
              </a:rPr>
              <a:t>, Carl </a:t>
            </a:r>
            <a:r>
              <a:rPr lang="en-US" sz="2000" dirty="0" err="1">
                <a:latin typeface="Optima" panose="02000503060000020004" pitchFamily="2" charset="0"/>
              </a:rPr>
              <a:t>Vondrick</a:t>
            </a:r>
            <a:r>
              <a:rPr lang="en-US" sz="2000" dirty="0">
                <a:latin typeface="Optima" panose="02000503060000020004" pitchFamily="2" charset="0"/>
              </a:rPr>
              <a:t>, </a:t>
            </a:r>
            <a:r>
              <a:rPr lang="en-US" sz="2000" dirty="0" err="1">
                <a:latin typeface="Optima" panose="02000503060000020004" pitchFamily="2" charset="0"/>
              </a:rPr>
              <a:t>Changxi</a:t>
            </a:r>
            <a:r>
              <a:rPr lang="en-US" sz="2000" dirty="0">
                <a:latin typeface="Optima" panose="02000503060000020004" pitchFamily="2" charset="0"/>
              </a:rPr>
              <a:t> Zheng</a:t>
            </a:r>
            <a:endParaRPr lang="en-US" sz="2000" baseline="30000" dirty="0">
              <a:latin typeface="Optima" panose="02000503060000020004" pitchFamily="2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5F2CA39-6039-6540-A855-138B3909C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269" b="35530"/>
          <a:stretch/>
        </p:blipFill>
        <p:spPr>
          <a:xfrm>
            <a:off x="5677174" y="5573572"/>
            <a:ext cx="2411178" cy="728197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7251AD2-E866-4B42-BFF7-371B28EB4B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804"/>
          <a:stretch/>
        </p:blipFill>
        <p:spPr>
          <a:xfrm>
            <a:off x="589428" y="5534463"/>
            <a:ext cx="4190974" cy="61879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030BD93-C7BA-3242-B68F-4DB336435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76" y="241515"/>
            <a:ext cx="1260087" cy="12600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2E7FFD-523D-9149-88CB-5E87D0576D38}"/>
              </a:ext>
            </a:extLst>
          </p:cNvPr>
          <p:cNvSpPr txBox="1"/>
          <p:nvPr/>
        </p:nvSpPr>
        <p:spPr>
          <a:xfrm>
            <a:off x="1347904" y="686892"/>
            <a:ext cx="353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tima" panose="02000503060000020004" pitchFamily="2" charset="0"/>
              </a:rPr>
              <a:t>This video contains voiceover</a:t>
            </a:r>
          </a:p>
        </p:txBody>
      </p:sp>
    </p:spTree>
    <p:extLst>
      <p:ext uri="{BB962C8B-B14F-4D97-AF65-F5344CB8AC3E}">
        <p14:creationId xmlns:p14="http://schemas.microsoft.com/office/powerpoint/2010/main" val="1058194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EFDF1577-A169-D64F-8114-2702CF2AEB5B}"/>
              </a:ext>
            </a:extLst>
          </p:cNvPr>
          <p:cNvSpPr txBox="1">
            <a:spLocks/>
          </p:cNvSpPr>
          <p:nvPr/>
        </p:nvSpPr>
        <p:spPr>
          <a:xfrm>
            <a:off x="5352905" y="1445700"/>
            <a:ext cx="1486190" cy="653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>
                <a:latin typeface="Optima" panose="02000503060000020004" pitchFamily="2" charset="0"/>
              </a:rPr>
              <a:t>Pauses</a:t>
            </a:r>
            <a:endParaRPr lang="en-US" baseline="30000" dirty="0">
              <a:latin typeface="Optima" panose="02000503060000020004" pitchFamily="2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6DB11CB-D249-0745-81FA-5149FE84A331}"/>
              </a:ext>
            </a:extLst>
          </p:cNvPr>
          <p:cNvSpPr txBox="1">
            <a:spLocks/>
          </p:cNvSpPr>
          <p:nvPr/>
        </p:nvSpPr>
        <p:spPr>
          <a:xfrm>
            <a:off x="3012766" y="1445700"/>
            <a:ext cx="6166466" cy="65306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dirty="0">
                <a:solidFill>
                  <a:srgbClr val="00B050"/>
                </a:solidFill>
                <a:latin typeface="Optima" panose="02000503060000020004" pitchFamily="2" charset="0"/>
              </a:rPr>
              <a:t>Robust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Silent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Interval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Detection</a:t>
            </a:r>
            <a:endParaRPr lang="en-US" baseline="30000" dirty="0">
              <a:latin typeface="Optima" panose="0200050306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1F9B0-3EEE-704A-B1AC-05374B978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24" y="2481606"/>
            <a:ext cx="11896344" cy="19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0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EFDF1577-A169-D64F-8114-2702CF2AEB5B}"/>
              </a:ext>
            </a:extLst>
          </p:cNvPr>
          <p:cNvSpPr txBox="1">
            <a:spLocks/>
          </p:cNvSpPr>
          <p:nvPr/>
        </p:nvSpPr>
        <p:spPr>
          <a:xfrm>
            <a:off x="5352905" y="1445700"/>
            <a:ext cx="1486190" cy="653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>
                <a:latin typeface="Optima" panose="02000503060000020004" pitchFamily="2" charset="0"/>
              </a:rPr>
              <a:t>Pauses</a:t>
            </a:r>
            <a:endParaRPr lang="en-US" baseline="30000" dirty="0">
              <a:latin typeface="Optima" panose="02000503060000020004" pitchFamily="2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6DB11CB-D249-0745-81FA-5149FE84A331}"/>
              </a:ext>
            </a:extLst>
          </p:cNvPr>
          <p:cNvSpPr txBox="1">
            <a:spLocks/>
          </p:cNvSpPr>
          <p:nvPr/>
        </p:nvSpPr>
        <p:spPr>
          <a:xfrm>
            <a:off x="3012766" y="1445700"/>
            <a:ext cx="6166466" cy="65306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dirty="0">
                <a:solidFill>
                  <a:srgbClr val="00B050"/>
                </a:solidFill>
                <a:latin typeface="Optima" panose="02000503060000020004" pitchFamily="2" charset="0"/>
              </a:rPr>
              <a:t>Robust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Silent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Interval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Detection</a:t>
            </a:r>
            <a:endParaRPr lang="en-US" baseline="30000" dirty="0">
              <a:latin typeface="Optima" panose="0200050306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249117-9B37-1A4F-B1E3-095C55EB0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24" y="2481606"/>
            <a:ext cx="11896344" cy="19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6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F1C1CD-9D04-7D47-AA4A-77F31805E3CD}"/>
              </a:ext>
            </a:extLst>
          </p:cNvPr>
          <p:cNvSpPr/>
          <p:nvPr/>
        </p:nvSpPr>
        <p:spPr>
          <a:xfrm>
            <a:off x="1582758" y="4018094"/>
            <a:ext cx="275411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900" dirty="0">
                <a:latin typeface="Optima" panose="02000503060000020004" pitchFamily="2" charset="0"/>
              </a:rPr>
              <a:t>Silent Interval Detection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952FDF-C5DB-DF44-ACB7-04C820B5DA98}"/>
              </a:ext>
            </a:extLst>
          </p:cNvPr>
          <p:cNvSpPr/>
          <p:nvPr/>
        </p:nvSpPr>
        <p:spPr>
          <a:xfrm>
            <a:off x="5172869" y="4005782"/>
            <a:ext cx="1944763" cy="3847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900" dirty="0">
                <a:latin typeface="Optima" panose="02000503060000020004" pitchFamily="2" charset="0"/>
              </a:rPr>
              <a:t>Noise</a:t>
            </a:r>
            <a:r>
              <a:rPr lang="zh-CN" altLang="en-US" sz="1900" dirty="0">
                <a:latin typeface="Optima" panose="02000503060000020004" pitchFamily="2" charset="0"/>
              </a:rPr>
              <a:t> </a:t>
            </a:r>
            <a:r>
              <a:rPr lang="en-US" altLang="zh-CN" sz="1900" dirty="0">
                <a:latin typeface="Optima" panose="02000503060000020004" pitchFamily="2" charset="0"/>
              </a:rPr>
              <a:t>Estimation</a:t>
            </a:r>
            <a:endParaRPr lang="en-US" sz="1900" dirty="0">
              <a:latin typeface="Optima" panose="0200050306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BDF080-A434-E347-8A75-B1CFDF2623C2}"/>
              </a:ext>
            </a:extLst>
          </p:cNvPr>
          <p:cNvSpPr/>
          <p:nvPr/>
        </p:nvSpPr>
        <p:spPr>
          <a:xfrm>
            <a:off x="8286604" y="4018093"/>
            <a:ext cx="1774075" cy="3847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900" dirty="0">
                <a:latin typeface="Optima" panose="02000503060000020004" pitchFamily="2" charset="0"/>
              </a:rPr>
              <a:t>Noise</a:t>
            </a:r>
            <a:r>
              <a:rPr lang="zh-CN" altLang="en-US" sz="1900" dirty="0">
                <a:latin typeface="Optima" panose="02000503060000020004" pitchFamily="2" charset="0"/>
              </a:rPr>
              <a:t> </a:t>
            </a:r>
            <a:r>
              <a:rPr lang="en-US" altLang="zh-CN" sz="1900" dirty="0">
                <a:latin typeface="Optima" panose="02000503060000020004" pitchFamily="2" charset="0"/>
              </a:rPr>
              <a:t>Removal</a:t>
            </a:r>
            <a:endParaRPr lang="en-US" sz="1900" dirty="0">
              <a:latin typeface="Optima" panose="02000503060000020004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4511D0-AB1E-E649-932D-F0924C5E8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95" y="1703998"/>
            <a:ext cx="10703312" cy="2713854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7D38243-8C11-BA44-AA35-5CF236A8E961}"/>
              </a:ext>
            </a:extLst>
          </p:cNvPr>
          <p:cNvSpPr/>
          <p:nvPr/>
        </p:nvSpPr>
        <p:spPr>
          <a:xfrm>
            <a:off x="773151" y="1587763"/>
            <a:ext cx="486938" cy="3013230"/>
          </a:xfrm>
          <a:prstGeom prst="roundRect">
            <a:avLst>
              <a:gd name="adj" fmla="val 20724"/>
            </a:avLst>
          </a:prstGeom>
          <a:noFill/>
          <a:ln w="38100">
            <a:solidFill>
              <a:srgbClr val="007D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540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739C91-DEAE-6842-8E4C-7D206E72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95" y="1703998"/>
            <a:ext cx="10703312" cy="27138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AA5707-6B1F-AE4B-829C-F94706089AD7}"/>
              </a:ext>
            </a:extLst>
          </p:cNvPr>
          <p:cNvSpPr/>
          <p:nvPr/>
        </p:nvSpPr>
        <p:spPr>
          <a:xfrm>
            <a:off x="1582758" y="4018094"/>
            <a:ext cx="275411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900" dirty="0">
                <a:latin typeface="Optima" panose="02000503060000020004" pitchFamily="2" charset="0"/>
              </a:rPr>
              <a:t>Silent Interval Detection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994F7E0-AA57-0047-BF74-3320E58FD160}"/>
              </a:ext>
            </a:extLst>
          </p:cNvPr>
          <p:cNvSpPr/>
          <p:nvPr/>
        </p:nvSpPr>
        <p:spPr>
          <a:xfrm>
            <a:off x="5172869" y="4005782"/>
            <a:ext cx="1944763" cy="3847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900" dirty="0">
                <a:latin typeface="Optima" panose="02000503060000020004" pitchFamily="2" charset="0"/>
              </a:rPr>
              <a:t>Noise</a:t>
            </a:r>
            <a:r>
              <a:rPr lang="zh-CN" altLang="en-US" sz="1900" dirty="0">
                <a:latin typeface="Optima" panose="02000503060000020004" pitchFamily="2" charset="0"/>
              </a:rPr>
              <a:t> </a:t>
            </a:r>
            <a:r>
              <a:rPr lang="en-US" altLang="zh-CN" sz="1900" dirty="0">
                <a:latin typeface="Optima" panose="02000503060000020004" pitchFamily="2" charset="0"/>
              </a:rPr>
              <a:t>Estimation</a:t>
            </a:r>
            <a:endParaRPr lang="en-US" sz="1900" dirty="0">
              <a:latin typeface="Optima" panose="02000503060000020004" pitchFamily="2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BBF0931-A07E-E449-B7B5-4BA0C0E1C5C5}"/>
              </a:ext>
            </a:extLst>
          </p:cNvPr>
          <p:cNvSpPr/>
          <p:nvPr/>
        </p:nvSpPr>
        <p:spPr>
          <a:xfrm>
            <a:off x="8286604" y="4018093"/>
            <a:ext cx="1774075" cy="3847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900" dirty="0">
                <a:latin typeface="Optima" panose="02000503060000020004" pitchFamily="2" charset="0"/>
              </a:rPr>
              <a:t>Noise</a:t>
            </a:r>
            <a:r>
              <a:rPr lang="zh-CN" altLang="en-US" sz="1900" dirty="0">
                <a:latin typeface="Optima" panose="02000503060000020004" pitchFamily="2" charset="0"/>
              </a:rPr>
              <a:t> </a:t>
            </a:r>
            <a:r>
              <a:rPr lang="en-US" altLang="zh-CN" sz="1900" dirty="0">
                <a:latin typeface="Optima" panose="02000503060000020004" pitchFamily="2" charset="0"/>
              </a:rPr>
              <a:t>Removal</a:t>
            </a:r>
            <a:endParaRPr lang="en-US" sz="1900" dirty="0">
              <a:latin typeface="Optima" panose="02000503060000020004" pitchFamily="2" charset="0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AA415EA2-9D08-474C-8240-77A3800ADA43}"/>
              </a:ext>
            </a:extLst>
          </p:cNvPr>
          <p:cNvSpPr/>
          <p:nvPr/>
        </p:nvSpPr>
        <p:spPr>
          <a:xfrm>
            <a:off x="1226634" y="1587763"/>
            <a:ext cx="3479181" cy="3013230"/>
          </a:xfrm>
          <a:prstGeom prst="roundRect">
            <a:avLst>
              <a:gd name="adj" fmla="val 5921"/>
            </a:avLst>
          </a:prstGeom>
          <a:noFill/>
          <a:ln w="38100">
            <a:solidFill>
              <a:srgbClr val="007D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29541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739C91-DEAE-6842-8E4C-7D206E72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95" y="1703998"/>
            <a:ext cx="10703312" cy="27138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AA5707-6B1F-AE4B-829C-F94706089AD7}"/>
              </a:ext>
            </a:extLst>
          </p:cNvPr>
          <p:cNvSpPr/>
          <p:nvPr/>
        </p:nvSpPr>
        <p:spPr>
          <a:xfrm>
            <a:off x="1582758" y="4018094"/>
            <a:ext cx="275411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900" dirty="0">
                <a:latin typeface="Optima" panose="02000503060000020004" pitchFamily="2" charset="0"/>
              </a:rPr>
              <a:t>Silent Interval Detection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994F7E0-AA57-0047-BF74-3320E58FD160}"/>
              </a:ext>
            </a:extLst>
          </p:cNvPr>
          <p:cNvSpPr/>
          <p:nvPr/>
        </p:nvSpPr>
        <p:spPr>
          <a:xfrm>
            <a:off x="5172869" y="4005782"/>
            <a:ext cx="1944763" cy="3847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900" dirty="0">
                <a:latin typeface="Optima" panose="02000503060000020004" pitchFamily="2" charset="0"/>
              </a:rPr>
              <a:t>Noise</a:t>
            </a:r>
            <a:r>
              <a:rPr lang="zh-CN" altLang="en-US" sz="1900" dirty="0">
                <a:latin typeface="Optima" panose="02000503060000020004" pitchFamily="2" charset="0"/>
              </a:rPr>
              <a:t> </a:t>
            </a:r>
            <a:r>
              <a:rPr lang="en-US" altLang="zh-CN" sz="1900" dirty="0">
                <a:latin typeface="Optima" panose="02000503060000020004" pitchFamily="2" charset="0"/>
              </a:rPr>
              <a:t>Estimation</a:t>
            </a:r>
            <a:endParaRPr lang="en-US" sz="1900" dirty="0">
              <a:latin typeface="Optima" panose="02000503060000020004" pitchFamily="2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BBF0931-A07E-E449-B7B5-4BA0C0E1C5C5}"/>
              </a:ext>
            </a:extLst>
          </p:cNvPr>
          <p:cNvSpPr/>
          <p:nvPr/>
        </p:nvSpPr>
        <p:spPr>
          <a:xfrm>
            <a:off x="8286604" y="4018093"/>
            <a:ext cx="1774075" cy="3847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900" dirty="0">
                <a:latin typeface="Optima" panose="02000503060000020004" pitchFamily="2" charset="0"/>
              </a:rPr>
              <a:t>Noise</a:t>
            </a:r>
            <a:r>
              <a:rPr lang="zh-CN" altLang="en-US" sz="1900" dirty="0">
                <a:latin typeface="Optima" panose="02000503060000020004" pitchFamily="2" charset="0"/>
              </a:rPr>
              <a:t> </a:t>
            </a:r>
            <a:r>
              <a:rPr lang="en-US" altLang="zh-CN" sz="1900" dirty="0">
                <a:latin typeface="Optima" panose="02000503060000020004" pitchFamily="2" charset="0"/>
              </a:rPr>
              <a:t>Removal</a:t>
            </a:r>
            <a:endParaRPr lang="en-US" sz="1900" dirty="0">
              <a:latin typeface="Optima" panose="02000503060000020004" pitchFamily="2" charset="0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AA415EA2-9D08-474C-8240-77A3800ADA43}"/>
              </a:ext>
            </a:extLst>
          </p:cNvPr>
          <p:cNvSpPr/>
          <p:nvPr/>
        </p:nvSpPr>
        <p:spPr>
          <a:xfrm>
            <a:off x="4594302" y="1587763"/>
            <a:ext cx="3010830" cy="3013230"/>
          </a:xfrm>
          <a:prstGeom prst="roundRect">
            <a:avLst>
              <a:gd name="adj" fmla="val 5921"/>
            </a:avLst>
          </a:prstGeom>
          <a:noFill/>
          <a:ln w="38100">
            <a:solidFill>
              <a:srgbClr val="007D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232290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739C91-DEAE-6842-8E4C-7D206E72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95" y="1703998"/>
            <a:ext cx="10703312" cy="27138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AA5707-6B1F-AE4B-829C-F94706089AD7}"/>
              </a:ext>
            </a:extLst>
          </p:cNvPr>
          <p:cNvSpPr/>
          <p:nvPr/>
        </p:nvSpPr>
        <p:spPr>
          <a:xfrm>
            <a:off x="1582758" y="4018094"/>
            <a:ext cx="275411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900" dirty="0">
                <a:latin typeface="Optima" panose="02000503060000020004" pitchFamily="2" charset="0"/>
              </a:rPr>
              <a:t>Silent Interval Detection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994F7E0-AA57-0047-BF74-3320E58FD160}"/>
              </a:ext>
            </a:extLst>
          </p:cNvPr>
          <p:cNvSpPr/>
          <p:nvPr/>
        </p:nvSpPr>
        <p:spPr>
          <a:xfrm>
            <a:off x="5172869" y="4005782"/>
            <a:ext cx="1944763" cy="3847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900" dirty="0">
                <a:latin typeface="Optima" panose="02000503060000020004" pitchFamily="2" charset="0"/>
              </a:rPr>
              <a:t>Noise</a:t>
            </a:r>
            <a:r>
              <a:rPr lang="zh-CN" altLang="en-US" sz="1900" dirty="0">
                <a:latin typeface="Optima" panose="02000503060000020004" pitchFamily="2" charset="0"/>
              </a:rPr>
              <a:t> </a:t>
            </a:r>
            <a:r>
              <a:rPr lang="en-US" altLang="zh-CN" sz="1900" dirty="0">
                <a:latin typeface="Optima" panose="02000503060000020004" pitchFamily="2" charset="0"/>
              </a:rPr>
              <a:t>Estimation</a:t>
            </a:r>
            <a:endParaRPr lang="en-US" sz="1900" dirty="0">
              <a:latin typeface="Optima" panose="02000503060000020004" pitchFamily="2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BBF0931-A07E-E449-B7B5-4BA0C0E1C5C5}"/>
              </a:ext>
            </a:extLst>
          </p:cNvPr>
          <p:cNvSpPr/>
          <p:nvPr/>
        </p:nvSpPr>
        <p:spPr>
          <a:xfrm>
            <a:off x="8286604" y="4018093"/>
            <a:ext cx="1774075" cy="3847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900" dirty="0">
                <a:latin typeface="Optima" panose="02000503060000020004" pitchFamily="2" charset="0"/>
              </a:rPr>
              <a:t>Noise</a:t>
            </a:r>
            <a:r>
              <a:rPr lang="zh-CN" altLang="en-US" sz="1900" dirty="0">
                <a:latin typeface="Optima" panose="02000503060000020004" pitchFamily="2" charset="0"/>
              </a:rPr>
              <a:t> </a:t>
            </a:r>
            <a:r>
              <a:rPr lang="en-US" altLang="zh-CN" sz="1900" dirty="0">
                <a:latin typeface="Optima" panose="02000503060000020004" pitchFamily="2" charset="0"/>
              </a:rPr>
              <a:t>Removal</a:t>
            </a:r>
            <a:endParaRPr lang="en-US" sz="1900" dirty="0">
              <a:latin typeface="Optima" panose="02000503060000020004" pitchFamily="2" charset="0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AA415EA2-9D08-474C-8240-77A3800ADA43}"/>
              </a:ext>
            </a:extLst>
          </p:cNvPr>
          <p:cNvSpPr/>
          <p:nvPr/>
        </p:nvSpPr>
        <p:spPr>
          <a:xfrm>
            <a:off x="7515922" y="1587763"/>
            <a:ext cx="3980984" cy="3013230"/>
          </a:xfrm>
          <a:prstGeom prst="roundRect">
            <a:avLst>
              <a:gd name="adj" fmla="val 5921"/>
            </a:avLst>
          </a:prstGeom>
          <a:noFill/>
          <a:ln w="38100">
            <a:solidFill>
              <a:srgbClr val="007D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761910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C1E041-23C6-414A-ACA9-4CAC7F4EE8A4}"/>
              </a:ext>
            </a:extLst>
          </p:cNvPr>
          <p:cNvSpPr txBox="1">
            <a:spLocks/>
          </p:cNvSpPr>
          <p:nvPr/>
        </p:nvSpPr>
        <p:spPr>
          <a:xfrm>
            <a:off x="677572" y="1297959"/>
            <a:ext cx="10836855" cy="4262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Optima" panose="02000503060000020004" pitchFamily="2" charset="0"/>
              </a:rPr>
              <a:t>Denoised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Results</a:t>
            </a:r>
            <a:endParaRPr lang="en-US" sz="3600" b="1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58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n_clean.mov" descr="syn_clean.mov">
            <a:hlinkClick r:id="" action="ppaction://media"/>
            <a:extLst>
              <a:ext uri="{FF2B5EF4-FFF2-40B4-BE49-F238E27FC236}">
                <a16:creationId xmlns:a16="http://schemas.microsoft.com/office/drawing/2014/main" id="{7143974A-8204-3642-8930-88FA03B553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145.3388" end="1245.5579"/>
                </p14:media>
              </p:ext>
            </p:extLst>
          </p:nvPr>
        </p:nvPicPr>
        <p:blipFill rotWithShape="1">
          <a:blip r:embed="rId6"/>
          <a:srcRect l="53141"/>
          <a:stretch>
            <a:fillRect/>
          </a:stretch>
        </p:blipFill>
        <p:spPr>
          <a:xfrm>
            <a:off x="2027319" y="4775044"/>
            <a:ext cx="8137359" cy="1225592"/>
          </a:xfrm>
          <a:prstGeom prst="rect">
            <a:avLst/>
          </a:prstGeom>
        </p:spPr>
      </p:pic>
      <p:pic>
        <p:nvPicPr>
          <p:cNvPr id="4" name="syn_denoised.mov" descr="syn_denoised.mov">
            <a:hlinkClick r:id="" action="ppaction://media"/>
            <a:extLst>
              <a:ext uri="{FF2B5EF4-FFF2-40B4-BE49-F238E27FC236}">
                <a16:creationId xmlns:a16="http://schemas.microsoft.com/office/drawing/2014/main" id="{F140EE50-3690-5B48-A707-346C9D90CCE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1591.2856" end="1781.6782"/>
                </p14:media>
              </p:ext>
            </p:extLst>
          </p:nvPr>
        </p:nvPicPr>
        <p:blipFill rotWithShape="1">
          <a:blip r:embed="rId7"/>
          <a:srcRect l="53141"/>
          <a:stretch>
            <a:fillRect/>
          </a:stretch>
        </p:blipFill>
        <p:spPr>
          <a:xfrm>
            <a:off x="2027319" y="2859381"/>
            <a:ext cx="8137359" cy="1225591"/>
          </a:xfrm>
          <a:prstGeom prst="rect">
            <a:avLst/>
          </a:prstGeom>
        </p:spPr>
      </p:pic>
      <p:pic>
        <p:nvPicPr>
          <p:cNvPr id="2" name="syn_noisy.mov" descr="syn_noisy.mov">
            <a:hlinkClick r:id="" action="ppaction://media"/>
            <a:extLst>
              <a:ext uri="{FF2B5EF4-FFF2-40B4-BE49-F238E27FC236}">
                <a16:creationId xmlns:a16="http://schemas.microsoft.com/office/drawing/2014/main" id="{E665892A-6933-D14B-8EE0-E8BEC04C188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st="7158.1583" end="620.5372"/>
                </p14:media>
              </p:ext>
            </p:extLst>
          </p:nvPr>
        </p:nvPicPr>
        <p:blipFill rotWithShape="1">
          <a:blip r:embed="rId8"/>
          <a:srcRect l="53141" r="6"/>
          <a:stretch/>
        </p:blipFill>
        <p:spPr>
          <a:xfrm>
            <a:off x="2027319" y="974399"/>
            <a:ext cx="8137357" cy="122577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C47B1B90-2E41-0241-8190-3742EFCDBF76}"/>
              </a:ext>
            </a:extLst>
          </p:cNvPr>
          <p:cNvSpPr txBox="1">
            <a:spLocks/>
          </p:cNvSpPr>
          <p:nvPr/>
        </p:nvSpPr>
        <p:spPr>
          <a:xfrm>
            <a:off x="4282228" y="3910960"/>
            <a:ext cx="3627544" cy="6530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latin typeface="Optima" panose="02000503060000020004" pitchFamily="2" charset="0"/>
              </a:rPr>
              <a:t>Denoised</a:t>
            </a:r>
            <a:r>
              <a:rPr lang="zh-CN" altLang="en-US" sz="2400" dirty="0">
                <a:latin typeface="Optima" panose="02000503060000020004" pitchFamily="2" charset="0"/>
              </a:rPr>
              <a:t> </a:t>
            </a:r>
            <a:r>
              <a:rPr lang="en-US" altLang="zh-CN" sz="2400" dirty="0">
                <a:latin typeface="Optima" panose="02000503060000020004" pitchFamily="2" charset="0"/>
              </a:rPr>
              <a:t>Result</a:t>
            </a:r>
            <a:endParaRPr lang="en-US" sz="2400" baseline="30000" dirty="0">
              <a:latin typeface="Optima" panose="02000503060000020004" pitchFamily="2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8ABA82C-FE6D-AF4C-84B5-121637AE4FCA}"/>
              </a:ext>
            </a:extLst>
          </p:cNvPr>
          <p:cNvSpPr txBox="1">
            <a:spLocks/>
          </p:cNvSpPr>
          <p:nvPr/>
        </p:nvSpPr>
        <p:spPr>
          <a:xfrm>
            <a:off x="4276211" y="1995297"/>
            <a:ext cx="3627544" cy="6530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latin typeface="Optima" panose="02000503060000020004" pitchFamily="2" charset="0"/>
              </a:rPr>
              <a:t>Noisy</a:t>
            </a:r>
            <a:r>
              <a:rPr lang="zh-CN" altLang="en-US" sz="2400" dirty="0">
                <a:latin typeface="Optima" panose="02000503060000020004" pitchFamily="2" charset="0"/>
              </a:rPr>
              <a:t> </a:t>
            </a:r>
            <a:r>
              <a:rPr lang="en-US" altLang="zh-CN" sz="2400" dirty="0">
                <a:latin typeface="Optima" panose="02000503060000020004" pitchFamily="2" charset="0"/>
              </a:rPr>
              <a:t>Input</a:t>
            </a:r>
            <a:endParaRPr lang="en-US" sz="2400" baseline="30000" dirty="0">
              <a:latin typeface="Optima" panose="02000503060000020004" pitchFamily="2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84A436F-BD5C-C14D-965D-A24EC1157394}"/>
              </a:ext>
            </a:extLst>
          </p:cNvPr>
          <p:cNvSpPr txBox="1">
            <a:spLocks/>
          </p:cNvSpPr>
          <p:nvPr/>
        </p:nvSpPr>
        <p:spPr>
          <a:xfrm>
            <a:off x="4282226" y="5798769"/>
            <a:ext cx="3627544" cy="6530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latin typeface="Optima" panose="02000503060000020004" pitchFamily="2" charset="0"/>
              </a:rPr>
              <a:t>Ground</a:t>
            </a:r>
            <a:r>
              <a:rPr lang="zh-CN" altLang="en-US" sz="2400" dirty="0">
                <a:latin typeface="Optima" panose="02000503060000020004" pitchFamily="2" charset="0"/>
              </a:rPr>
              <a:t> </a:t>
            </a:r>
            <a:r>
              <a:rPr lang="en-US" altLang="zh-CN" sz="2400" dirty="0">
                <a:latin typeface="Optima" panose="02000503060000020004" pitchFamily="2" charset="0"/>
              </a:rPr>
              <a:t>Truth</a:t>
            </a:r>
            <a:endParaRPr lang="en-US" sz="2400" baseline="30000" dirty="0">
              <a:latin typeface="Optima" panose="0200050306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CFDD67-7F31-6442-9A44-738D520F9DB6}"/>
              </a:ext>
            </a:extLst>
          </p:cNvPr>
          <p:cNvSpPr txBox="1">
            <a:spLocks/>
          </p:cNvSpPr>
          <p:nvPr/>
        </p:nvSpPr>
        <p:spPr>
          <a:xfrm>
            <a:off x="4282228" y="226147"/>
            <a:ext cx="3627544" cy="6530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600" dirty="0">
                <a:latin typeface="Optima" panose="02000503060000020004" pitchFamily="2" charset="0"/>
              </a:rPr>
              <a:t>Synthesized</a:t>
            </a:r>
            <a:r>
              <a:rPr lang="zh-CN" altLang="en-US" sz="3600" dirty="0">
                <a:latin typeface="Optima" panose="02000503060000020004" pitchFamily="2" charset="0"/>
              </a:rPr>
              <a:t> </a:t>
            </a:r>
            <a:r>
              <a:rPr lang="en-US" altLang="zh-CN" sz="3600" dirty="0">
                <a:latin typeface="Optima" panose="02000503060000020004" pitchFamily="2" charset="0"/>
              </a:rPr>
              <a:t>Data</a:t>
            </a:r>
            <a:endParaRPr lang="en-US" sz="3600" baseline="30000" dirty="0">
              <a:latin typeface="Optima" panose="0200050306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4D6870-5F11-B74D-BD84-DA39EB6634DD}"/>
              </a:ext>
            </a:extLst>
          </p:cNvPr>
          <p:cNvSpPr/>
          <p:nvPr/>
        </p:nvSpPr>
        <p:spPr>
          <a:xfrm>
            <a:off x="10152645" y="880281"/>
            <a:ext cx="186490" cy="135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4A6633-4F8E-0F4B-8AB9-6B3C33419C5D}"/>
              </a:ext>
            </a:extLst>
          </p:cNvPr>
          <p:cNvSpPr/>
          <p:nvPr/>
        </p:nvSpPr>
        <p:spPr>
          <a:xfrm>
            <a:off x="10152645" y="2853365"/>
            <a:ext cx="186490" cy="135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E06CB4-0269-B348-B31E-5E2F2412BCF9}"/>
              </a:ext>
            </a:extLst>
          </p:cNvPr>
          <p:cNvSpPr/>
          <p:nvPr/>
        </p:nvSpPr>
        <p:spPr>
          <a:xfrm>
            <a:off x="10152645" y="4655153"/>
            <a:ext cx="186490" cy="135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27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4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ulti_denoised.mov" descr="multi_denoised.mov">
            <a:hlinkClick r:id="" action="ppaction://media"/>
            <a:extLst>
              <a:ext uri="{FF2B5EF4-FFF2-40B4-BE49-F238E27FC236}">
                <a16:creationId xmlns:a16="http://schemas.microsoft.com/office/drawing/2014/main" id="{C664152E-CB3A-B940-ACB5-E3A6B44FFC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58.5815" end="4638.9631"/>
                </p14:media>
              </p:ext>
            </p:extLst>
          </p:nvPr>
        </p:nvPicPr>
        <p:blipFill rotWithShape="1">
          <a:blip r:embed="rId5"/>
          <a:srcRect l="24967" r="20263"/>
          <a:stretch>
            <a:fillRect/>
          </a:stretch>
        </p:blipFill>
        <p:spPr>
          <a:xfrm>
            <a:off x="2084469" y="4281826"/>
            <a:ext cx="8596564" cy="1600200"/>
          </a:xfrm>
          <a:prstGeom prst="rect">
            <a:avLst/>
          </a:prstGeom>
        </p:spPr>
      </p:pic>
      <p:pic>
        <p:nvPicPr>
          <p:cNvPr id="4" name="multi_noisy.mov" descr="multi_noisy.mov">
            <a:hlinkClick r:id="" action="ppaction://media"/>
            <a:extLst>
              <a:ext uri="{FF2B5EF4-FFF2-40B4-BE49-F238E27FC236}">
                <a16:creationId xmlns:a16="http://schemas.microsoft.com/office/drawing/2014/main" id="{CB643AB2-ADB9-314D-85A1-DA6B33ACC1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5135.1617" end="4166.4455"/>
                </p14:media>
              </p:ext>
            </p:extLst>
          </p:nvPr>
        </p:nvPicPr>
        <p:blipFill rotWithShape="1">
          <a:blip r:embed="rId6"/>
          <a:srcRect l="24967" r="20263"/>
          <a:stretch/>
        </p:blipFill>
        <p:spPr>
          <a:xfrm>
            <a:off x="2084468" y="1776074"/>
            <a:ext cx="8596565" cy="16002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DCFDD67-7F31-6442-9A44-738D520F9DB6}"/>
              </a:ext>
            </a:extLst>
          </p:cNvPr>
          <p:cNvSpPr txBox="1">
            <a:spLocks/>
          </p:cNvSpPr>
          <p:nvPr/>
        </p:nvSpPr>
        <p:spPr>
          <a:xfrm>
            <a:off x="3562244" y="425894"/>
            <a:ext cx="5067512" cy="6530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600" dirty="0">
                <a:latin typeface="Optima" panose="02000503060000020004" pitchFamily="2" charset="0"/>
              </a:rPr>
              <a:t>Multi-person</a:t>
            </a:r>
            <a:r>
              <a:rPr lang="zh-CN" altLang="en-US" sz="3600" dirty="0">
                <a:latin typeface="Optima" panose="02000503060000020004" pitchFamily="2" charset="0"/>
              </a:rPr>
              <a:t> </a:t>
            </a:r>
            <a:r>
              <a:rPr lang="en-US" altLang="zh-CN" sz="3600" dirty="0">
                <a:latin typeface="Optima" panose="02000503060000020004" pitchFamily="2" charset="0"/>
              </a:rPr>
              <a:t>(YouTube)</a:t>
            </a:r>
            <a:endParaRPr lang="en-US" sz="3600" baseline="30000" dirty="0">
              <a:latin typeface="Optima" panose="02000503060000020004" pitchFamily="2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8ABA82C-FE6D-AF4C-84B5-121637AE4FCA}"/>
              </a:ext>
            </a:extLst>
          </p:cNvPr>
          <p:cNvSpPr txBox="1">
            <a:spLocks/>
          </p:cNvSpPr>
          <p:nvPr/>
        </p:nvSpPr>
        <p:spPr>
          <a:xfrm>
            <a:off x="4282228" y="3198845"/>
            <a:ext cx="3627544" cy="6530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>
                <a:latin typeface="Optima" panose="02000503060000020004" pitchFamily="2" charset="0"/>
              </a:rPr>
              <a:t>Noisy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Input</a:t>
            </a:r>
            <a:endParaRPr lang="en-US" baseline="30000" dirty="0">
              <a:latin typeface="Optima" panose="02000503060000020004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63912F2-4344-5940-8548-FA2A3DE473C2}"/>
              </a:ext>
            </a:extLst>
          </p:cNvPr>
          <p:cNvSpPr txBox="1">
            <a:spLocks/>
          </p:cNvSpPr>
          <p:nvPr/>
        </p:nvSpPr>
        <p:spPr>
          <a:xfrm>
            <a:off x="4282228" y="5657762"/>
            <a:ext cx="3627544" cy="6530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>
                <a:latin typeface="Optima" panose="02000503060000020004" pitchFamily="2" charset="0"/>
              </a:rPr>
              <a:t>Denoised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Result</a:t>
            </a:r>
            <a:endParaRPr lang="en-US" baseline="300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53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1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orean_denoised.mov" descr="korean_denoised.mov">
            <a:hlinkClick r:id="" action="ppaction://media"/>
            <a:extLst>
              <a:ext uri="{FF2B5EF4-FFF2-40B4-BE49-F238E27FC236}">
                <a16:creationId xmlns:a16="http://schemas.microsoft.com/office/drawing/2014/main" id="{97A691F8-8FDE-FA44-A952-8D411B9A8E1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9.4257" end="4178.727"/>
                </p14:media>
              </p:ext>
            </p:extLst>
          </p:nvPr>
        </p:nvPicPr>
        <p:blipFill rotWithShape="1">
          <a:blip r:embed="rId5"/>
          <a:srcRect r="33980"/>
          <a:stretch>
            <a:fillRect/>
          </a:stretch>
        </p:blipFill>
        <p:spPr>
          <a:xfrm>
            <a:off x="1403684" y="3913920"/>
            <a:ext cx="9372600" cy="1916414"/>
          </a:xfrm>
          <a:prstGeom prst="rect">
            <a:avLst/>
          </a:prstGeom>
        </p:spPr>
      </p:pic>
      <p:pic>
        <p:nvPicPr>
          <p:cNvPr id="2" name="korean_noisy.mov" descr="korean_noisy.mov">
            <a:hlinkClick r:id="" action="ppaction://media"/>
            <a:extLst>
              <a:ext uri="{FF2B5EF4-FFF2-40B4-BE49-F238E27FC236}">
                <a16:creationId xmlns:a16="http://schemas.microsoft.com/office/drawing/2014/main" id="{C6354840-71E1-3146-B9AF-B3695F640EA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255.7857" end="6933.5082"/>
                </p14:media>
              </p:ext>
            </p:extLst>
          </p:nvPr>
        </p:nvPicPr>
        <p:blipFill rotWithShape="1">
          <a:blip r:embed="rId6"/>
          <a:srcRect r="33980"/>
          <a:stretch>
            <a:fillRect/>
          </a:stretch>
        </p:blipFill>
        <p:spPr>
          <a:xfrm>
            <a:off x="1409699" y="1512586"/>
            <a:ext cx="9372601" cy="191641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DCFDD67-7F31-6442-9A44-738D520F9DB6}"/>
              </a:ext>
            </a:extLst>
          </p:cNvPr>
          <p:cNvSpPr txBox="1">
            <a:spLocks/>
          </p:cNvSpPr>
          <p:nvPr/>
        </p:nvSpPr>
        <p:spPr>
          <a:xfrm>
            <a:off x="3562244" y="425894"/>
            <a:ext cx="5067512" cy="6530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600" dirty="0">
                <a:latin typeface="Optima" panose="02000503060000020004" pitchFamily="2" charset="0"/>
              </a:rPr>
              <a:t>Korean</a:t>
            </a:r>
            <a:r>
              <a:rPr lang="zh-CN" altLang="en-US" sz="3600" dirty="0">
                <a:latin typeface="Optima" panose="02000503060000020004" pitchFamily="2" charset="0"/>
              </a:rPr>
              <a:t> </a:t>
            </a:r>
            <a:r>
              <a:rPr lang="en-US" altLang="zh-CN" sz="3600" dirty="0">
                <a:latin typeface="Optima" panose="02000503060000020004" pitchFamily="2" charset="0"/>
              </a:rPr>
              <a:t>(YouTube)</a:t>
            </a:r>
            <a:endParaRPr lang="en-US" sz="3600" baseline="30000" dirty="0">
              <a:latin typeface="Optima" panose="02000503060000020004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63912F2-4344-5940-8548-FA2A3DE473C2}"/>
              </a:ext>
            </a:extLst>
          </p:cNvPr>
          <p:cNvSpPr txBox="1">
            <a:spLocks/>
          </p:cNvSpPr>
          <p:nvPr/>
        </p:nvSpPr>
        <p:spPr>
          <a:xfrm>
            <a:off x="4282228" y="5657762"/>
            <a:ext cx="3627544" cy="6530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>
                <a:latin typeface="Optima" panose="02000503060000020004" pitchFamily="2" charset="0"/>
              </a:rPr>
              <a:t>Denoised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Result</a:t>
            </a:r>
            <a:endParaRPr lang="en-US" baseline="30000" dirty="0">
              <a:latin typeface="Optima" panose="02000503060000020004" pitchFamily="2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8ABA82C-FE6D-AF4C-84B5-121637AE4FCA}"/>
              </a:ext>
            </a:extLst>
          </p:cNvPr>
          <p:cNvSpPr txBox="1">
            <a:spLocks/>
          </p:cNvSpPr>
          <p:nvPr/>
        </p:nvSpPr>
        <p:spPr>
          <a:xfrm>
            <a:off x="4282228" y="3198845"/>
            <a:ext cx="3627544" cy="6530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>
                <a:latin typeface="Optima" panose="02000503060000020004" pitchFamily="2" charset="0"/>
              </a:rPr>
              <a:t>Noisy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Input</a:t>
            </a:r>
            <a:endParaRPr lang="en-US" baseline="300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06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37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EC0A45C-5F7E-8B44-9B4A-2A88E673925A}"/>
              </a:ext>
            </a:extLst>
          </p:cNvPr>
          <p:cNvGrpSpPr/>
          <p:nvPr/>
        </p:nvGrpSpPr>
        <p:grpSpPr>
          <a:xfrm>
            <a:off x="2483710" y="643466"/>
            <a:ext cx="7224580" cy="5571067"/>
            <a:chOff x="2483710" y="643466"/>
            <a:chExt cx="7224580" cy="5571067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F7EB7665-4904-E740-82EA-741359014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3710" y="643466"/>
              <a:ext cx="7224580" cy="5571067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DFCE0E9-B78C-704E-B4B9-F1C0869D5FDA}"/>
                </a:ext>
              </a:extLst>
            </p:cNvPr>
            <p:cNvSpPr/>
            <p:nvPr/>
          </p:nvSpPr>
          <p:spPr>
            <a:xfrm>
              <a:off x="7818120" y="3966210"/>
              <a:ext cx="354330" cy="3543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9946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s_denoised.mov" descr="sos_denoised.mov">
            <a:hlinkClick r:id="" action="ppaction://media"/>
            <a:extLst>
              <a:ext uri="{FF2B5EF4-FFF2-40B4-BE49-F238E27FC236}">
                <a16:creationId xmlns:a16="http://schemas.microsoft.com/office/drawing/2014/main" id="{A5587FFD-31E3-A64C-9D81-2E6DDCC5F49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7.5344" end="13907.6176"/>
                </p14:media>
              </p:ext>
            </p:extLst>
          </p:nvPr>
        </p:nvPicPr>
        <p:blipFill rotWithShape="1">
          <a:blip r:embed="rId5"/>
          <a:srcRect r="42826"/>
          <a:stretch>
            <a:fillRect/>
          </a:stretch>
        </p:blipFill>
        <p:spPr>
          <a:xfrm>
            <a:off x="525083" y="3910264"/>
            <a:ext cx="11139534" cy="1916903"/>
          </a:xfrm>
          <a:prstGeom prst="rect">
            <a:avLst/>
          </a:prstGeom>
        </p:spPr>
      </p:pic>
      <p:pic>
        <p:nvPicPr>
          <p:cNvPr id="2" name="sos_noisy.mov" descr="sos_noisy.mov">
            <a:hlinkClick r:id="" action="ppaction://media"/>
            <a:extLst>
              <a:ext uri="{FF2B5EF4-FFF2-40B4-BE49-F238E27FC236}">
                <a16:creationId xmlns:a16="http://schemas.microsoft.com/office/drawing/2014/main" id="{2E100916-57A2-2343-AA4A-0AE346F7EE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381.2264" end="14416.6274"/>
                </p14:media>
              </p:ext>
            </p:extLst>
          </p:nvPr>
        </p:nvPicPr>
        <p:blipFill rotWithShape="1">
          <a:blip r:embed="rId6"/>
          <a:srcRect r="43553"/>
          <a:stretch>
            <a:fillRect/>
          </a:stretch>
        </p:blipFill>
        <p:spPr>
          <a:xfrm>
            <a:off x="476957" y="1512097"/>
            <a:ext cx="10983122" cy="191690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DCFDD67-7F31-6442-9A44-738D520F9DB6}"/>
              </a:ext>
            </a:extLst>
          </p:cNvPr>
          <p:cNvSpPr txBox="1">
            <a:spLocks/>
          </p:cNvSpPr>
          <p:nvPr/>
        </p:nvSpPr>
        <p:spPr>
          <a:xfrm>
            <a:off x="2465017" y="425894"/>
            <a:ext cx="7261966" cy="6530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600" dirty="0">
                <a:latin typeface="Optima" panose="02000503060000020004" pitchFamily="2" charset="0"/>
              </a:rPr>
              <a:t>The Sound</a:t>
            </a:r>
            <a:r>
              <a:rPr lang="zh-CN" altLang="en-US" sz="3600" dirty="0">
                <a:latin typeface="Optima" panose="02000503060000020004" pitchFamily="2" charset="0"/>
              </a:rPr>
              <a:t> </a:t>
            </a:r>
            <a:r>
              <a:rPr lang="en-US" altLang="zh-CN" sz="3600" dirty="0">
                <a:latin typeface="Optima" panose="02000503060000020004" pitchFamily="2" charset="0"/>
              </a:rPr>
              <a:t>of Silence (YouTube)</a:t>
            </a:r>
            <a:endParaRPr lang="en-US" sz="3600" baseline="30000" dirty="0">
              <a:latin typeface="Optima" panose="02000503060000020004" pitchFamily="2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8ABA82C-FE6D-AF4C-84B5-121637AE4FCA}"/>
              </a:ext>
            </a:extLst>
          </p:cNvPr>
          <p:cNvSpPr txBox="1">
            <a:spLocks/>
          </p:cNvSpPr>
          <p:nvPr/>
        </p:nvSpPr>
        <p:spPr>
          <a:xfrm>
            <a:off x="4282228" y="3198845"/>
            <a:ext cx="3627544" cy="6530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>
                <a:latin typeface="Optima" panose="02000503060000020004" pitchFamily="2" charset="0"/>
              </a:rPr>
              <a:t>Noisy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Input</a:t>
            </a:r>
            <a:endParaRPr lang="en-US" baseline="30000" dirty="0">
              <a:latin typeface="Optima" panose="02000503060000020004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63912F2-4344-5940-8548-FA2A3DE473C2}"/>
              </a:ext>
            </a:extLst>
          </p:cNvPr>
          <p:cNvSpPr txBox="1">
            <a:spLocks/>
          </p:cNvSpPr>
          <p:nvPr/>
        </p:nvSpPr>
        <p:spPr>
          <a:xfrm>
            <a:off x="4282228" y="5657762"/>
            <a:ext cx="3627544" cy="6530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>
                <a:latin typeface="Optima" panose="02000503060000020004" pitchFamily="2" charset="0"/>
              </a:rPr>
              <a:t>Denoised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Result</a:t>
            </a:r>
            <a:endParaRPr lang="en-US" baseline="300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88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20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EB77C-326B-F34E-86C3-5FE453DD3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>
                <a:latin typeface="Optima" panose="02000503060000020004" pitchFamily="2" charset="0"/>
              </a:rPr>
              <a:t>Paper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URL:</a:t>
            </a:r>
          </a:p>
          <a:p>
            <a:pPr marL="0" indent="0">
              <a:buNone/>
            </a:pPr>
            <a:r>
              <a:rPr lang="en-US" altLang="zh-CN" dirty="0">
                <a:latin typeface="Optima" panose="02000503060000020004" pitchFamily="2" charset="0"/>
                <a:hlinkClick r:id="rId3"/>
              </a:rPr>
              <a:t>http://www.cs.columbia.edu/cg/listen_to_the_silence/paper.pdf</a:t>
            </a:r>
            <a:endParaRPr lang="en-US" altLang="zh-CN" dirty="0">
              <a:latin typeface="Optima" panose="02000503060000020004" pitchFamily="2" charset="0"/>
            </a:endParaRPr>
          </a:p>
          <a:p>
            <a:pPr marL="0" indent="0">
              <a:buNone/>
            </a:pPr>
            <a:endParaRPr lang="en-US" altLang="zh-CN" dirty="0">
              <a:latin typeface="Optima" panose="02000503060000020004" pitchFamily="2" charset="0"/>
            </a:endParaRPr>
          </a:p>
          <a:p>
            <a:pPr marL="0" indent="0">
              <a:buNone/>
            </a:pPr>
            <a:r>
              <a:rPr lang="en-US" altLang="zh-CN" dirty="0">
                <a:latin typeface="Optima" panose="02000503060000020004" pitchFamily="2" charset="0"/>
              </a:rPr>
              <a:t>For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more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examples,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please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>
                <a:latin typeface="Optima" panose="02000503060000020004" pitchFamily="2" charset="0"/>
              </a:rPr>
              <a:t>visit our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project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website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URL:</a:t>
            </a:r>
          </a:p>
          <a:p>
            <a:pPr marL="0" indent="0">
              <a:buNone/>
            </a:pPr>
            <a:r>
              <a:rPr lang="en-US" altLang="zh-CN" dirty="0">
                <a:latin typeface="Optima" panose="02000503060000020004" pitchFamily="2" charset="0"/>
                <a:hlinkClick r:id="rId4"/>
              </a:rPr>
              <a:t>http://www.cs.columbia.edu/cg/listen_to_the_silence/</a:t>
            </a:r>
            <a:endParaRPr lang="en-US" altLang="zh-CN" dirty="0">
              <a:latin typeface="Optima" panose="02000503060000020004" pitchFamily="2" charset="0"/>
            </a:endParaRPr>
          </a:p>
          <a:p>
            <a:pPr marL="0" indent="0">
              <a:buNone/>
            </a:pPr>
            <a:endParaRPr lang="en-US" altLang="zh-CN" dirty="0">
              <a:latin typeface="Optima" panose="02000503060000020004" pitchFamily="2" charset="0"/>
            </a:endParaRPr>
          </a:p>
          <a:p>
            <a:pPr marL="0" indent="0">
              <a:buNone/>
            </a:pPr>
            <a:endParaRPr lang="en-US" altLang="zh-CN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33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FE293-F94E-4641-A6A4-B726FD2E0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Optima" panose="02000503060000020004" pitchFamily="2" charset="0"/>
              </a:rPr>
              <a:t>Thank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You</a:t>
            </a:r>
            <a:endParaRPr lang="en-US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29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7DEBF-3CD3-F04C-8F49-B929B8AA6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428" y="3534978"/>
            <a:ext cx="10836855" cy="1058030"/>
          </a:xfrm>
        </p:spPr>
        <p:txBody>
          <a:bodyPr anchor="ctr">
            <a:noAutofit/>
          </a:bodyPr>
          <a:lstStyle/>
          <a:p>
            <a:pPr algn="l"/>
            <a:r>
              <a:rPr lang="en-US" sz="3600" b="1" dirty="0">
                <a:latin typeface="Optima" panose="02000503060000020004" pitchFamily="2" charset="0"/>
              </a:rPr>
              <a:t>Listening to Sounds of Silence for Speech Denoising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BB64B-8B4E-7D41-8B60-2BAED60AAC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428" y="4929129"/>
            <a:ext cx="9144000" cy="427269"/>
          </a:xfrm>
        </p:spPr>
        <p:txBody>
          <a:bodyPr anchor="ctr"/>
          <a:lstStyle/>
          <a:p>
            <a:pPr algn="l"/>
            <a:r>
              <a:rPr lang="en-US" sz="2000" dirty="0" err="1">
                <a:latin typeface="Optima" panose="02000503060000020004" pitchFamily="2" charset="0"/>
              </a:rPr>
              <a:t>Ruilin</a:t>
            </a:r>
            <a:r>
              <a:rPr lang="en-US" sz="2000" dirty="0">
                <a:latin typeface="Optima" panose="02000503060000020004" pitchFamily="2" charset="0"/>
              </a:rPr>
              <a:t> Xu, </a:t>
            </a:r>
            <a:r>
              <a:rPr lang="en-US" sz="2000" dirty="0" err="1">
                <a:latin typeface="Optima" panose="02000503060000020004" pitchFamily="2" charset="0"/>
              </a:rPr>
              <a:t>Rundi</a:t>
            </a:r>
            <a:r>
              <a:rPr lang="en-US" sz="2000" dirty="0">
                <a:latin typeface="Optima" panose="02000503060000020004" pitchFamily="2" charset="0"/>
              </a:rPr>
              <a:t> Wu, Yuko </a:t>
            </a:r>
            <a:r>
              <a:rPr lang="en-US" sz="2000" dirty="0" err="1">
                <a:latin typeface="Optima" panose="02000503060000020004" pitchFamily="2" charset="0"/>
              </a:rPr>
              <a:t>Ishiwaka</a:t>
            </a:r>
            <a:r>
              <a:rPr lang="en-US" sz="2000" dirty="0">
                <a:latin typeface="Optima" panose="02000503060000020004" pitchFamily="2" charset="0"/>
              </a:rPr>
              <a:t>, Carl </a:t>
            </a:r>
            <a:r>
              <a:rPr lang="en-US" sz="2000" dirty="0" err="1">
                <a:latin typeface="Optima" panose="02000503060000020004" pitchFamily="2" charset="0"/>
              </a:rPr>
              <a:t>Vondrick</a:t>
            </a:r>
            <a:r>
              <a:rPr lang="en-US" sz="2000" dirty="0">
                <a:latin typeface="Optima" panose="02000503060000020004" pitchFamily="2" charset="0"/>
              </a:rPr>
              <a:t>, </a:t>
            </a:r>
            <a:r>
              <a:rPr lang="en-US" sz="2000" dirty="0" err="1">
                <a:latin typeface="Optima" panose="02000503060000020004" pitchFamily="2" charset="0"/>
              </a:rPr>
              <a:t>Changxi</a:t>
            </a:r>
            <a:r>
              <a:rPr lang="en-US" sz="2000" dirty="0">
                <a:latin typeface="Optima" panose="02000503060000020004" pitchFamily="2" charset="0"/>
              </a:rPr>
              <a:t> Zheng</a:t>
            </a:r>
            <a:endParaRPr lang="en-US" sz="2000" baseline="30000" dirty="0">
              <a:latin typeface="Optima" panose="02000503060000020004" pitchFamily="2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5F2CA39-6039-6540-A855-138B3909C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269" b="35530"/>
          <a:stretch/>
        </p:blipFill>
        <p:spPr>
          <a:xfrm>
            <a:off x="5677174" y="5573572"/>
            <a:ext cx="2411178" cy="728197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7251AD2-E866-4B42-BFF7-371B28EB4B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804"/>
          <a:stretch/>
        </p:blipFill>
        <p:spPr>
          <a:xfrm>
            <a:off x="589428" y="5534463"/>
            <a:ext cx="4190974" cy="6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39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C1E041-23C6-414A-ACA9-4CAC7F4EE8A4}"/>
              </a:ext>
            </a:extLst>
          </p:cNvPr>
          <p:cNvSpPr txBox="1">
            <a:spLocks/>
          </p:cNvSpPr>
          <p:nvPr/>
        </p:nvSpPr>
        <p:spPr>
          <a:xfrm>
            <a:off x="677572" y="1297959"/>
            <a:ext cx="10836855" cy="4262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Optima" panose="02000503060000020004" pitchFamily="2" charset="0"/>
              </a:rPr>
              <a:t>What is the natural structure of speech?</a:t>
            </a:r>
            <a:r>
              <a:rPr lang="en-US" sz="3600" dirty="0">
                <a:effectLst/>
                <a:latin typeface="Optima" panose="02000503060000020004" pitchFamily="2" charset="0"/>
              </a:rPr>
              <a:t> </a:t>
            </a:r>
            <a:endParaRPr lang="en-US" sz="3600" b="1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03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4B4466-A174-D04A-A872-68FA9E94E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31" y="2473324"/>
            <a:ext cx="11893138" cy="191135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1029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EFDF1577-A169-D64F-8114-2702CF2AEB5B}"/>
              </a:ext>
            </a:extLst>
          </p:cNvPr>
          <p:cNvSpPr txBox="1">
            <a:spLocks/>
          </p:cNvSpPr>
          <p:nvPr/>
        </p:nvSpPr>
        <p:spPr>
          <a:xfrm>
            <a:off x="5352905" y="1445700"/>
            <a:ext cx="1486190" cy="653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>
                <a:latin typeface="Optima" panose="02000503060000020004" pitchFamily="2" charset="0"/>
              </a:rPr>
              <a:t>Pauses</a:t>
            </a:r>
            <a:endParaRPr lang="en-US" baseline="30000" dirty="0">
              <a:latin typeface="Optima" panose="02000503060000020004" pitchFamily="2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6DB11CB-D249-0745-81FA-5149FE84A331}"/>
              </a:ext>
            </a:extLst>
          </p:cNvPr>
          <p:cNvSpPr txBox="1">
            <a:spLocks/>
          </p:cNvSpPr>
          <p:nvPr/>
        </p:nvSpPr>
        <p:spPr>
          <a:xfrm>
            <a:off x="4282227" y="1459187"/>
            <a:ext cx="3627544" cy="65306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>
                <a:latin typeface="Optima" panose="02000503060000020004" pitchFamily="2" charset="0"/>
              </a:rPr>
              <a:t>Silent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Intervals</a:t>
            </a:r>
            <a:endParaRPr lang="en-US" baseline="30000" dirty="0">
              <a:latin typeface="Optima" panose="02000503060000020004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340564-B59C-1446-BD40-08D5517AD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30" y="2473324"/>
            <a:ext cx="11893138" cy="191135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988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4B4466-A174-D04A-A872-68FA9E94E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31" y="2473324"/>
            <a:ext cx="11893138" cy="191135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3577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16B596C-F921-F24D-92C2-EE8D13ADEDAA}"/>
              </a:ext>
            </a:extLst>
          </p:cNvPr>
          <p:cNvSpPr txBox="1">
            <a:spLocks/>
          </p:cNvSpPr>
          <p:nvPr/>
        </p:nvSpPr>
        <p:spPr>
          <a:xfrm>
            <a:off x="4282227" y="1472674"/>
            <a:ext cx="3627544" cy="65306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>
                <a:latin typeface="Optima" panose="02000503060000020004" pitchFamily="2" charset="0"/>
              </a:rPr>
              <a:t>Noise</a:t>
            </a:r>
            <a:endParaRPr lang="en-US" baseline="30000" dirty="0">
              <a:latin typeface="Optima" panose="02000503060000020004" pitchFamily="2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FDF1577-A169-D64F-8114-2702CF2AEB5B}"/>
              </a:ext>
            </a:extLst>
          </p:cNvPr>
          <p:cNvSpPr txBox="1">
            <a:spLocks/>
          </p:cNvSpPr>
          <p:nvPr/>
        </p:nvSpPr>
        <p:spPr>
          <a:xfrm>
            <a:off x="5352905" y="1445700"/>
            <a:ext cx="1486190" cy="653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baseline="30000" dirty="0">
              <a:latin typeface="Optima" panose="0200050306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E5300E-1139-B54E-B12B-D10A6992B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30" y="2480067"/>
            <a:ext cx="11893138" cy="1911352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3DF65910-7F1D-FC48-9D72-49730854C565}"/>
              </a:ext>
            </a:extLst>
          </p:cNvPr>
          <p:cNvSpPr txBox="1">
            <a:spLocks/>
          </p:cNvSpPr>
          <p:nvPr/>
        </p:nvSpPr>
        <p:spPr>
          <a:xfrm>
            <a:off x="2901839" y="4759235"/>
            <a:ext cx="6388319" cy="65306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dirty="0">
                <a:solidFill>
                  <a:srgbClr val="FF0000"/>
                </a:solidFill>
                <a:latin typeface="Optima" panose="02000503060000020004" pitchFamily="2" charset="0"/>
              </a:rPr>
              <a:t>Hard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to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detect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b="1" dirty="0">
                <a:solidFill>
                  <a:srgbClr val="00B050"/>
                </a:solidFill>
                <a:latin typeface="Optima" panose="02000503060000020004" pitchFamily="2" charset="0"/>
              </a:rPr>
              <a:t>Silent</a:t>
            </a:r>
            <a:r>
              <a:rPr lang="zh-CN" altLang="en-US" b="1" dirty="0">
                <a:solidFill>
                  <a:srgbClr val="00B050"/>
                </a:solidFill>
                <a:latin typeface="Optima" panose="02000503060000020004" pitchFamily="2" charset="0"/>
              </a:rPr>
              <a:t> </a:t>
            </a:r>
            <a:r>
              <a:rPr lang="en-US" altLang="zh-CN" b="1" dirty="0">
                <a:solidFill>
                  <a:srgbClr val="00B050"/>
                </a:solidFill>
                <a:latin typeface="Optima" panose="02000503060000020004" pitchFamily="2" charset="0"/>
              </a:rPr>
              <a:t>Intervals</a:t>
            </a:r>
            <a:endParaRPr lang="en-US" b="1" baseline="30000" dirty="0">
              <a:solidFill>
                <a:srgbClr val="00B050"/>
              </a:solidFill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45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E5300E-1139-B54E-B12B-D10A6992B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30" y="2480067"/>
            <a:ext cx="11893138" cy="191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0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EFDF1577-A169-D64F-8114-2702CF2AEB5B}"/>
              </a:ext>
            </a:extLst>
          </p:cNvPr>
          <p:cNvSpPr txBox="1">
            <a:spLocks/>
          </p:cNvSpPr>
          <p:nvPr/>
        </p:nvSpPr>
        <p:spPr>
          <a:xfrm>
            <a:off x="5352905" y="1445700"/>
            <a:ext cx="1486190" cy="653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>
                <a:latin typeface="Optima" panose="02000503060000020004" pitchFamily="2" charset="0"/>
              </a:rPr>
              <a:t>Pauses</a:t>
            </a:r>
            <a:endParaRPr lang="en-US" baseline="30000" dirty="0">
              <a:latin typeface="Optima" panose="02000503060000020004" pitchFamily="2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6DB11CB-D249-0745-81FA-5149FE84A331}"/>
              </a:ext>
            </a:extLst>
          </p:cNvPr>
          <p:cNvSpPr txBox="1">
            <a:spLocks/>
          </p:cNvSpPr>
          <p:nvPr/>
        </p:nvSpPr>
        <p:spPr>
          <a:xfrm>
            <a:off x="3012766" y="1445700"/>
            <a:ext cx="6166466" cy="65306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dirty="0">
                <a:solidFill>
                  <a:srgbClr val="00B050"/>
                </a:solidFill>
                <a:latin typeface="Optima" panose="02000503060000020004" pitchFamily="2" charset="0"/>
              </a:rPr>
              <a:t>Robust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Silent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Interval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Detection</a:t>
            </a:r>
            <a:endParaRPr lang="en-US" baseline="30000" dirty="0">
              <a:latin typeface="Optima" panose="0200050306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A98F42-E5B7-E04C-8CB0-8BDADC5C0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30" y="2480067"/>
            <a:ext cx="11893138" cy="191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2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2388</TotalTime>
  <Words>208</Words>
  <Application>Microsoft Macintosh PowerPoint</Application>
  <PresentationFormat>Widescreen</PresentationFormat>
  <Paragraphs>52</Paragraphs>
  <Slides>23</Slides>
  <Notes>4</Notes>
  <HiddenSlides>1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Helvetica Neue Medium</vt:lpstr>
      <vt:lpstr>Helvetica Neue Thin</vt:lpstr>
      <vt:lpstr>Optima</vt:lpstr>
      <vt:lpstr>Office Theme</vt:lpstr>
      <vt:lpstr>Listening to Sounds of Silence for Speech Denoising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Listening to Sounds of Silence for Speech Denoising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Listening to Sounds of Silence for Speech Denoising</dc:title>
  <dc:creator>Henry Xu</dc:creator>
  <cp:lastModifiedBy>Henry Xu</cp:lastModifiedBy>
  <cp:revision>84</cp:revision>
  <dcterms:created xsi:type="dcterms:W3CDTF">2020-10-19T18:45:12Z</dcterms:created>
  <dcterms:modified xsi:type="dcterms:W3CDTF">2020-10-21T18:09:31Z</dcterms:modified>
</cp:coreProperties>
</file>