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tags/tag25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2"/>
  </p:notesMasterIdLst>
  <p:handoutMasterIdLst>
    <p:handoutMasterId r:id="rId53"/>
  </p:handoutMasterIdLst>
  <p:sldIdLst>
    <p:sldId id="831" r:id="rId2"/>
    <p:sldId id="867" r:id="rId3"/>
    <p:sldId id="861" r:id="rId4"/>
    <p:sldId id="862" r:id="rId5"/>
    <p:sldId id="868" r:id="rId6"/>
    <p:sldId id="863" r:id="rId7"/>
    <p:sldId id="864" r:id="rId8"/>
    <p:sldId id="865" r:id="rId9"/>
    <p:sldId id="911" r:id="rId10"/>
    <p:sldId id="892" r:id="rId11"/>
    <p:sldId id="877" r:id="rId12"/>
    <p:sldId id="870" r:id="rId13"/>
    <p:sldId id="879" r:id="rId14"/>
    <p:sldId id="880" r:id="rId15"/>
    <p:sldId id="899" r:id="rId16"/>
    <p:sldId id="901" r:id="rId17"/>
    <p:sldId id="904" r:id="rId18"/>
    <p:sldId id="900" r:id="rId19"/>
    <p:sldId id="833" r:id="rId20"/>
    <p:sldId id="895" r:id="rId21"/>
    <p:sldId id="898" r:id="rId22"/>
    <p:sldId id="912" r:id="rId23"/>
    <p:sldId id="913" r:id="rId24"/>
    <p:sldId id="914" r:id="rId25"/>
    <p:sldId id="905" r:id="rId26"/>
    <p:sldId id="902" r:id="rId27"/>
    <p:sldId id="903" r:id="rId28"/>
    <p:sldId id="834" r:id="rId29"/>
    <p:sldId id="884" r:id="rId30"/>
    <p:sldId id="856" r:id="rId31"/>
    <p:sldId id="860" r:id="rId32"/>
    <p:sldId id="858" r:id="rId33"/>
    <p:sldId id="859" r:id="rId34"/>
    <p:sldId id="837" r:id="rId35"/>
    <p:sldId id="906" r:id="rId36"/>
    <p:sldId id="839" r:id="rId37"/>
    <p:sldId id="823" r:id="rId38"/>
    <p:sldId id="908" r:id="rId39"/>
    <p:sldId id="887" r:id="rId40"/>
    <p:sldId id="886" r:id="rId41"/>
    <p:sldId id="888" r:id="rId42"/>
    <p:sldId id="800" r:id="rId43"/>
    <p:sldId id="889" r:id="rId44"/>
    <p:sldId id="890" r:id="rId45"/>
    <p:sldId id="852" r:id="rId46"/>
    <p:sldId id="855" r:id="rId47"/>
    <p:sldId id="854" r:id="rId48"/>
    <p:sldId id="853" r:id="rId49"/>
    <p:sldId id="891" r:id="rId50"/>
    <p:sldId id="842" r:id="rId51"/>
  </p:sldIdLst>
  <p:sldSz cx="9144000" cy="6858000" type="screen4x3"/>
  <p:notesSz cx="6797675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gues Hoppe" initials="" lastIdx="0" clrIdx="0"/>
  <p:cmAuthor id="1" name="Hugues Hoppe" initials="H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864A2"/>
    <a:srgbClr val="D4CCE0"/>
    <a:srgbClr val="AA98C1"/>
    <a:srgbClr val="E6E6E6"/>
    <a:srgbClr val="E4E4E4"/>
    <a:srgbClr val="E8E8E8"/>
    <a:srgbClr val="66FF99"/>
    <a:srgbClr val="0000FF"/>
    <a:srgbClr val="00CC00"/>
    <a:srgbClr val="B8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7301" autoAdjust="0"/>
    <p:restoredTop sz="99684" autoAdjust="0"/>
  </p:normalViewPr>
  <p:slideViewPr>
    <p:cSldViewPr>
      <p:cViewPr>
        <p:scale>
          <a:sx n="100" d="100"/>
          <a:sy n="100" d="100"/>
        </p:scale>
        <p:origin x="-1192" y="-360"/>
      </p:cViewPr>
      <p:guideLst>
        <p:guide orient="horz" pos="1182"/>
        <p:guide pos="2976"/>
      </p:guideLst>
    </p:cSldViewPr>
  </p:slideViewPr>
  <p:outlineViewPr>
    <p:cViewPr>
      <p:scale>
        <a:sx n="33" d="100"/>
        <a:sy n="33" d="100"/>
      </p:scale>
      <p:origin x="0" y="30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288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09600" y="0"/>
            <a:ext cx="36052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86250" y="0"/>
            <a:ext cx="18335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82625" y="9429750"/>
            <a:ext cx="29416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1900" y="9429750"/>
            <a:ext cx="22748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fld id="{5C8CF243-6D8D-45EC-84D2-A191E7A667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1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 i="1">
                <a:solidFill>
                  <a:srgbClr val="FEC5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i="1">
                <a:solidFill>
                  <a:srgbClr val="FEC5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 i="1">
                <a:solidFill>
                  <a:srgbClr val="FEC5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i="1">
                <a:solidFill>
                  <a:srgbClr val="FEC5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FC4D67A3-37AC-4718-9C0F-DA0F0D092F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289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6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2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97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20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43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7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3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4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6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3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2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0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16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24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08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60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306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983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8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8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6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90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74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Optimizing Continuity in Multiscale Imagery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12/18/10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Siggraph Asia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D67A3-37AC-4718-9C0F-DA0F0D092F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25400" dir="2700000" algn="tl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</a:defRPr>
            </a:lvl1pPr>
            <a:lvl2pPr>
              <a:defRPr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</a:defRPr>
            </a:lvl2pPr>
            <a:lvl3pPr>
              <a:defRPr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</a:defRPr>
            </a:lvl3pPr>
            <a:lvl4pPr>
              <a:defRPr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</a:defRPr>
            </a:lvl4pPr>
            <a:lvl5pPr>
              <a:defRPr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74E00-E112-EF4B-BD0D-CC2D8A31CA73}" type="datetime1">
              <a:rPr lang="en-US" smtClean="0"/>
              <a:t>12/21/10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Microsoft confidential - Do not distribute.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7316E-38AB-49FD-A17F-DD675A4AA4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dirty="0">
                <a:solidFill>
                  <a:schemeClr val="tx2"/>
                </a:solidFill>
                <a:effectLst>
                  <a:outerShdw blurRad="50800" dist="25400" dir="2700000" algn="tl">
                    <a:schemeClr val="tx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2146D7-C444-DA46-A14D-D19348EFA656}" type="datetime1">
              <a:rPr lang="en-US" smtClean="0"/>
              <a:t>12/21/10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Microsoft confidential - Do not distribute.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ECBCB-881A-4F14-B619-3255133AA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5A9AF-50D3-D141-9389-2EE66628ADF6}" type="datetime1">
              <a:rPr lang="en-US" smtClean="0"/>
              <a:t>12/21/10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Microsoft confidential - Do not distribute.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898E6-DE02-470E-9C16-8E3F86078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653BCDA-E000-1C4B-A485-F8BDA8ED6B34}" type="datetime1">
              <a:rPr lang="en-US" smtClean="0"/>
              <a:t>12/21/10</a:t>
            </a:fld>
            <a:endParaRPr lang="en-US" dirty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Microsoft confidential - Do not distribute.</a:t>
            </a:r>
            <a:endParaRPr lang="en-US" dirty="0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609600"/>
            <a:ext cx="8839200" cy="17526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4000" dirty="0">
                <a:solidFill>
                  <a:schemeClr val="tx2"/>
                </a:solidFill>
                <a:effectLst>
                  <a:outerShdw blurRad="50800" dist="25400" dir="2700000" algn="tl">
                    <a:schemeClr val="tx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743200"/>
            <a:ext cx="8991600" cy="3429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Monotype Sorts" pitchFamily="2" charset="2"/>
              <a:buNone/>
              <a:defRPr lang="en-US" sz="3000" dirty="0">
                <a:solidFill>
                  <a:schemeClr val="tx1"/>
                </a:solidFill>
                <a:effectLst>
                  <a:outerShdw blurRad="50800" dist="25400" dir="2700000" algn="tl">
                    <a:schemeClr val="tx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3600" dirty="0">
                <a:solidFill>
                  <a:schemeClr val="tx2"/>
                </a:solidFill>
                <a:effectLst>
                  <a:outerShdw blurRad="50800" dist="25400" dir="2700000" algn="tl">
                    <a:schemeClr val="tx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6CD0-E782-EE47-A96E-4411805BA08C}" type="datetime1">
              <a:rPr lang="en-US" smtClean="0"/>
              <a:t>12/21/10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Microsoft confidential - Do not distribute.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105400"/>
            <a:ext cx="9144000" cy="990600"/>
          </a:xfrm>
          <a:effectLst/>
        </p:spPr>
        <p:txBody>
          <a:bodyPr/>
          <a:lstStyle>
            <a:lvl1pPr algn="ctr"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effectLst/>
                <a:latin typeface="Times New Roman" pitchFamily="18" charset="0"/>
              </a:defRPr>
            </a:lvl1pPr>
          </a:lstStyle>
          <a:p>
            <a:fld id="{1BE9D785-D4DE-C64B-90E6-68CF18938A6A}" type="datetime1">
              <a:rPr lang="en-US" smtClean="0"/>
              <a:t>12/21/10</a:t>
            </a:fld>
            <a:endParaRPr lang="en-US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>
                <a:effectLst/>
                <a:latin typeface="Times New Roman" pitchFamily="18" charset="0"/>
              </a:defRPr>
            </a:lvl1pPr>
          </a:lstStyle>
          <a:p>
            <a:r>
              <a:rPr lang="en-US" smtClean="0"/>
              <a:t>Microsoft confidential - Do not distribute.</a:t>
            </a:r>
            <a:endParaRPr lang="en-US" dirty="0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1" r:id="rId4"/>
    <p:sldLayoutId id="2147483671" r:id="rId5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600" dirty="0" smtClean="0">
          <a:solidFill>
            <a:schemeClr val="tx2"/>
          </a:solidFill>
          <a:effectLst>
            <a:outerShdw blurRad="50800" dist="25400" dir="2700000" algn="tl">
              <a:schemeClr val="tx1">
                <a:alpha val="30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Monotype Sorts" pitchFamily="2" charset="2"/>
        <a:buChar char="l"/>
        <a:defRPr lang="en-US" sz="3000" dirty="0" smtClean="0">
          <a:solidFill>
            <a:schemeClr val="tx1"/>
          </a:solidFill>
          <a:effectLst>
            <a:outerShdw blurRad="50800" dist="25400" dir="2700000" algn="ctr" rotWithShape="0">
              <a:schemeClr val="tx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n"/>
        <a:defRPr lang="en-US" sz="3000" dirty="0" smtClean="0">
          <a:solidFill>
            <a:schemeClr val="tx1"/>
          </a:solidFill>
          <a:effectLst>
            <a:outerShdw blurRad="50800" dist="25400" dir="2700000" algn="ctr" rotWithShape="0">
              <a:schemeClr val="tx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20015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lang="en-US" sz="3000" dirty="0" smtClean="0">
          <a:solidFill>
            <a:schemeClr val="tx1"/>
          </a:solidFill>
          <a:effectLst>
            <a:outerShdw blurRad="50800" dist="25400" dir="2700000" algn="ctr" rotWithShape="0">
              <a:schemeClr val="tx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657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–"/>
        <a:defRPr lang="en-US" sz="3000" dirty="0" smtClean="0">
          <a:solidFill>
            <a:schemeClr val="tx1"/>
          </a:solidFill>
          <a:effectLst>
            <a:outerShdw blurRad="50800" dist="25400" dir="2700000" algn="ctr" rotWithShape="0">
              <a:schemeClr val="tx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lang="en-US" sz="3000" dirty="0" smtClean="0">
          <a:solidFill>
            <a:schemeClr val="tx1"/>
          </a:solidFill>
          <a:effectLst>
            <a:outerShdw blurRad="50800" dist="25400" dir="2700000" algn="ctr" rotWithShape="0">
              <a:schemeClr val="tx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Relationship Id="rId9" Type="http://schemas.openxmlformats.org/officeDocument/2006/relationships/image" Target="../media/image10.jpeg"/><Relationship Id="rId10" Type="http://schemas.openxmlformats.org/officeDocument/2006/relationships/image" Target="../media/image14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4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9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4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0.jpeg"/><Relationship Id="rId10" Type="http://schemas.openxmlformats.org/officeDocument/2006/relationships/image" Target="../media/image14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0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0.jpeg"/><Relationship Id="rId5" Type="http://schemas.openxmlformats.org/officeDocument/2006/relationships/image" Target="../media/image14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0.jpeg"/><Relationship Id="rId5" Type="http://schemas.openxmlformats.org/officeDocument/2006/relationships/image" Target="../media/image1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0.jpeg"/><Relationship Id="rId5" Type="http://schemas.openxmlformats.org/officeDocument/2006/relationships/image" Target="../media/image30.png"/><Relationship Id="rId6" Type="http://schemas.openxmlformats.org/officeDocument/2006/relationships/image" Target="../media/image38.png"/><Relationship Id="rId7" Type="http://schemas.openxmlformats.org/officeDocument/2006/relationships/image" Target="../media/image14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0.jpe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31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90.png"/><Relationship Id="rId5" Type="http://schemas.openxmlformats.org/officeDocument/2006/relationships/image" Target="../media/image49.png"/><Relationship Id="rId6" Type="http://schemas.openxmlformats.org/officeDocument/2006/relationships/image" Target="../media/image4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0.jpeg"/><Relationship Id="rId10" Type="http://schemas.openxmlformats.org/officeDocument/2006/relationships/image" Target="../media/image14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44.png"/><Relationship Id="rId1" Type="http://schemas.microsoft.com/office/2007/relationships/media" Target="file://localhost/Users/charhan/Documents/Talks/Siggraph%20Asia%202010/zooms_paris.mp4" TargetMode="External"/><Relationship Id="rId2" Type="http://schemas.openxmlformats.org/officeDocument/2006/relationships/video" Target="file://localhost/Users/charhan/Documents/Talks/Siggraph%20Asia%202010/zooms_paris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4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46.png"/><Relationship Id="rId1" Type="http://schemas.microsoft.com/office/2007/relationships/media" Target="file://localhost/Users/charhan/Documents/Talks/Siggraph%20Asia%202010/zooms_tibet.mp4" TargetMode="External"/><Relationship Id="rId2" Type="http://schemas.openxmlformats.org/officeDocument/2006/relationships/video" Target="file://localhost/Users/charhan/Documents/Talks/Siggraph%20Asia%202010/zooms_tibet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48.png"/><Relationship Id="rId1" Type="http://schemas.microsoft.com/office/2007/relationships/media" Target="file://localhost/Users/charhan/Documents/Talks/Siggraph%20Asia%202010/zooms_zion.mp4" TargetMode="External"/><Relationship Id="rId2" Type="http://schemas.openxmlformats.org/officeDocument/2006/relationships/video" Target="file://localhost/Users/charhan/Documents/Talks/Siggraph%20Asia%202010/zooms_zion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50.png"/><Relationship Id="rId1" Type="http://schemas.microsoft.com/office/2007/relationships/media" Target="file://localhost/Users/charhan/Documents/Talks/Siggraph%20Asia%202010/zooms_ice.mp4" TargetMode="External"/><Relationship Id="rId2" Type="http://schemas.openxmlformats.org/officeDocument/2006/relationships/video" Target="file://localhost/Users/charhan/Documents/Talks/Siggraph%20Asia%202010/zooms_ice.mp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2.xml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57.png"/><Relationship Id="rId1" Type="http://schemas.microsoft.com/office/2007/relationships/media" Target="file://localhost/Users/charhan/Documents/Talks/Siggraph%20Asia%202010/seoul_bad.avi" TargetMode="External"/><Relationship Id="rId2" Type="http://schemas.openxmlformats.org/officeDocument/2006/relationships/video" Target="file://localhost/Users/charhan/Documents/Talks/Siggraph%20Asia%202010/seoul_bad.av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58.png"/><Relationship Id="rId1" Type="http://schemas.microsoft.com/office/2007/relationships/media" Target="file://localhost/Users/charhan/Documents/Talks/Siggraph%20Asia%202010/seoul.avi" TargetMode="External"/><Relationship Id="rId2" Type="http://schemas.openxmlformats.org/officeDocument/2006/relationships/video" Target="file://localhost/Users/charhan/Documents/Talks/Siggraph%20Asia%202010/seoul.avi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6.png"/><Relationship Id="rId1" Type="http://schemas.microsoft.com/office/2007/relationships/media" Target="file://localhost/Users/charhan/Documents/Talks/Siggraph%20Asia%202010/from_space_abrupt.mp4" TargetMode="External"/><Relationship Id="rId2" Type="http://schemas.openxmlformats.org/officeDocument/2006/relationships/video" Target="file://localhost/Users/charhan/Documents/Talks/Siggraph%20Asia%202010/from_space_abrupt.mp4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>
          <a:xfrm>
            <a:off x="0" y="1219200"/>
            <a:ext cx="9144000" cy="1752600"/>
          </a:xfrm>
        </p:spPr>
        <p:txBody>
          <a:bodyPr/>
          <a:lstStyle/>
          <a:p>
            <a:r>
              <a:rPr lang="en-US" sz="3300" b="1" dirty="0" smtClean="0"/>
              <a:t>Optimizing Continuity in Multiscale Imagery</a:t>
            </a:r>
            <a:endParaRPr lang="en-US" sz="33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33110" y="5029200"/>
            <a:ext cx="242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/>
              </a:rPr>
              <a:t>18 December 2010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76356"/>
              </p:ext>
            </p:extLst>
          </p:nvPr>
        </p:nvGraphicFramePr>
        <p:xfrm>
          <a:off x="1315344" y="3124200"/>
          <a:ext cx="6457056" cy="975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528"/>
                <a:gridCol w="32285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ysClr val="windowText" lastClr="000000"/>
                          </a:solidFill>
                        </a:rPr>
                        <a:t>Charles Han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ysClr val="windowText" lastClr="000000"/>
                          </a:solidFill>
                        </a:rPr>
                        <a:t>Hugues Hoppe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Columbia University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Microsoft Research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1427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om_space_ou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9D9D9"/>
                </a:solidFill>
                <a:effectLst>
                  <a:outerShdw blurRad="50800" dist="25400" dir="2700000" algn="tl">
                    <a:schemeClr val="bg1">
                      <a:alpha val="30000"/>
                    </a:schemeClr>
                  </a:outerShdw>
                </a:effectLst>
              </a:rPr>
              <a:t>Our result</a:t>
            </a:r>
            <a:endParaRPr lang="en-US" dirty="0">
              <a:solidFill>
                <a:srgbClr val="D9D9D9"/>
              </a:solidFill>
              <a:effectLst>
                <a:outerShdw blurRad="50800" dist="25400" dir="2700000" algn="tl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5127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3150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overview</a:t>
            </a:r>
            <a:endParaRPr lang="en-US" dirty="0"/>
          </a:p>
        </p:txBody>
      </p:sp>
      <p:grpSp>
        <p:nvGrpSpPr>
          <p:cNvPr id="3" name="Group 112"/>
          <p:cNvGrpSpPr/>
          <p:nvPr/>
        </p:nvGrpSpPr>
        <p:grpSpPr>
          <a:xfrm>
            <a:off x="3117850" y="2136775"/>
            <a:ext cx="2999232" cy="2997200"/>
            <a:chOff x="3117850" y="1806575"/>
            <a:chExt cx="2999232" cy="2997200"/>
          </a:xfrm>
        </p:grpSpPr>
        <p:sp>
          <p:nvSpPr>
            <p:cNvPr id="15" name="Trapezoid 1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rapezoid 1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rapezoid 1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rapezoid 18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rapezoid 19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rapezoid 21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rapezoid 22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rapezoid 24"/>
          <p:cNvSpPr/>
          <p:nvPr/>
        </p:nvSpPr>
        <p:spPr bwMode="auto">
          <a:xfrm>
            <a:off x="2971800" y="51308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3857624" y="3660775"/>
            <a:ext cx="1517904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104"/>
          <p:cNvGrpSpPr/>
          <p:nvPr/>
        </p:nvGrpSpPr>
        <p:grpSpPr>
          <a:xfrm>
            <a:off x="2971798" y="3660775"/>
            <a:ext cx="3291840" cy="1762125"/>
            <a:chOff x="2971798" y="3330575"/>
            <a:chExt cx="3291840" cy="1762125"/>
          </a:xfrm>
        </p:grpSpPr>
        <p:sp>
          <p:nvSpPr>
            <p:cNvPr id="50" name="Trapezoid 49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rapezoid 52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rapezoid 53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rapezoid 55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rapezoid 57"/>
            <p:cNvSpPr/>
            <p:nvPr/>
          </p:nvSpPr>
          <p:spPr bwMode="auto">
            <a:xfrm>
              <a:off x="2971798" y="4800600"/>
              <a:ext cx="3291840" cy="292100"/>
            </a:xfrm>
            <a:prstGeom prst="trapezoid">
              <a:avLst>
                <a:gd name="adj" fmla="val 50782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05"/>
          <p:cNvGrpSpPr/>
          <p:nvPr/>
        </p:nvGrpSpPr>
        <p:grpSpPr>
          <a:xfrm>
            <a:off x="2976035" y="2150533"/>
            <a:ext cx="1634066" cy="3272367"/>
            <a:chOff x="2976035" y="1820333"/>
            <a:chExt cx="1634066" cy="3272367"/>
          </a:xfrm>
        </p:grpSpPr>
        <p:sp>
          <p:nvSpPr>
            <p:cNvPr id="69" name="Freeform 68"/>
            <p:cNvSpPr/>
            <p:nvPr/>
          </p:nvSpPr>
          <p:spPr bwMode="auto">
            <a:xfrm>
              <a:off x="2976035" y="1820333"/>
              <a:ext cx="1634066" cy="3272367"/>
            </a:xfrm>
            <a:custGeom>
              <a:avLst/>
              <a:gdLst>
                <a:gd name="connsiteX0" fmla="*/ 1185333 w 1634066"/>
                <a:gd name="connsiteY0" fmla="*/ 3272367 h 3272367"/>
                <a:gd name="connsiteX1" fmla="*/ 1634066 w 1634066"/>
                <a:gd name="connsiteY1" fmla="*/ 0 h 3272367"/>
                <a:gd name="connsiteX2" fmla="*/ 0 w 1634066"/>
                <a:gd name="connsiteY2" fmla="*/ 3268133 h 327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4066" h="3272367">
                  <a:moveTo>
                    <a:pt x="1185333" y="3272367"/>
                  </a:moveTo>
                  <a:lnTo>
                    <a:pt x="1634066" y="0"/>
                  </a:lnTo>
                  <a:lnTo>
                    <a:pt x="0" y="3268133"/>
                  </a:lnTo>
                </a:path>
              </a:pathLst>
            </a:custGeom>
            <a:solidFill>
              <a:srgbClr val="D9969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>
              <a:off x="4162425" y="2719387"/>
              <a:ext cx="32004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4318000" y="2414587"/>
              <a:ext cx="21031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4464304" y="2109787"/>
              <a:ext cx="10058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2781715" y="2136775"/>
            <a:ext cx="3332573" cy="3166254"/>
            <a:chOff x="2781715" y="2124075"/>
            <a:chExt cx="3332573" cy="3166254"/>
          </a:xfrm>
        </p:grpSpPr>
        <p:sp>
          <p:nvSpPr>
            <p:cNvPr id="90" name="Trapezoid 89"/>
            <p:cNvSpPr/>
            <p:nvPr/>
          </p:nvSpPr>
          <p:spPr bwMode="auto">
            <a:xfrm>
              <a:off x="3124200" y="3648076"/>
              <a:ext cx="2990088" cy="1470024"/>
            </a:xfrm>
            <a:prstGeom prst="trapezoid">
              <a:avLst>
                <a:gd name="adj" fmla="val 50045"/>
              </a:avLst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7" name="Group 123"/>
            <p:cNvGrpSpPr/>
            <p:nvPr/>
          </p:nvGrpSpPr>
          <p:grpSpPr>
            <a:xfrm>
              <a:off x="4006850" y="2124075"/>
              <a:ext cx="1219200" cy="1219200"/>
              <a:chOff x="4006850" y="1806575"/>
              <a:chExt cx="1219200" cy="12192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25" name="Trapezoid 124"/>
              <p:cNvSpPr/>
              <p:nvPr/>
            </p:nvSpPr>
            <p:spPr bwMode="auto">
              <a:xfrm>
                <a:off x="4006850" y="2720975"/>
                <a:ext cx="12192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Trapezoid 125"/>
              <p:cNvSpPr/>
              <p:nvPr/>
            </p:nvSpPr>
            <p:spPr bwMode="auto">
              <a:xfrm>
                <a:off x="4159250" y="2416175"/>
                <a:ext cx="9144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Trapezoid 126"/>
              <p:cNvSpPr/>
              <p:nvPr/>
            </p:nvSpPr>
            <p:spPr bwMode="auto">
              <a:xfrm>
                <a:off x="4311650" y="2111375"/>
                <a:ext cx="6096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Trapezoid 127"/>
              <p:cNvSpPr/>
              <p:nvPr/>
            </p:nvSpPr>
            <p:spPr bwMode="auto">
              <a:xfrm>
                <a:off x="4464050" y="1806575"/>
                <a:ext cx="3048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75"/>
            <p:cNvGrpSpPr/>
            <p:nvPr/>
          </p:nvGrpSpPr>
          <p:grpSpPr>
            <a:xfrm>
              <a:off x="2781715" y="2374900"/>
              <a:ext cx="1485485" cy="2915429"/>
              <a:chOff x="2857915" y="2057400"/>
              <a:chExt cx="1485485" cy="2915429"/>
            </a:xfrm>
          </p:grpSpPr>
          <p:sp>
            <p:nvSpPr>
              <p:cNvPr id="131" name="TextBox 130"/>
              <p:cNvSpPr txBox="1"/>
              <p:nvPr/>
            </p:nvSpPr>
            <p:spPr>
              <a:xfrm rot="17820000">
                <a:off x="2365422" y="3198952"/>
                <a:ext cx="22659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smooth transitions</a:t>
                </a:r>
              </a:p>
            </p:txBody>
          </p:sp>
          <p:cxnSp>
            <p:nvCxnSpPr>
              <p:cNvPr id="134" name="Straight Arrow Connector 133"/>
              <p:cNvCxnSpPr/>
              <p:nvPr/>
            </p:nvCxnSpPr>
            <p:spPr bwMode="auto">
              <a:xfrm rot="5400000" flipH="1" flipV="1">
                <a:off x="2142943" y="2772372"/>
                <a:ext cx="2915429" cy="14854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stealth" w="lg" len="med"/>
                <a:tailEnd type="stealth" w="lg" len="med"/>
              </a:ln>
              <a:effectLst/>
            </p:spPr>
          </p:cxnSp>
        </p:grpSp>
      </p:grpSp>
      <p:cxnSp>
        <p:nvCxnSpPr>
          <p:cNvPr id="122" name="Straight Connector 121"/>
          <p:cNvCxnSpPr/>
          <p:nvPr/>
        </p:nvCxnSpPr>
        <p:spPr bwMode="auto">
          <a:xfrm flipV="1">
            <a:off x="4161368" y="3349626"/>
            <a:ext cx="289983" cy="207327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" name="Trapezoid 106"/>
          <p:cNvSpPr/>
          <p:nvPr/>
        </p:nvSpPr>
        <p:spPr bwMode="auto">
          <a:xfrm>
            <a:off x="3854450" y="3355975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270249" y="3965575"/>
            <a:ext cx="2698755" cy="877888"/>
            <a:chOff x="3270249" y="3952875"/>
            <a:chExt cx="2698755" cy="877888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3270249" y="4829175"/>
              <a:ext cx="269875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3413125" y="4533900"/>
              <a:ext cx="240487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3560549" y="4243387"/>
              <a:ext cx="211317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3707317" y="3952875"/>
              <a:ext cx="181965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174"/>
          <p:cNvGrpSpPr/>
          <p:nvPr/>
        </p:nvGrpSpPr>
        <p:grpSpPr>
          <a:xfrm>
            <a:off x="5463082" y="3441700"/>
            <a:ext cx="2690318" cy="1841503"/>
            <a:chOff x="5386882" y="3124200"/>
            <a:chExt cx="2690318" cy="1841503"/>
          </a:xfrm>
        </p:grpSpPr>
        <p:sp>
          <p:nvSpPr>
            <p:cNvPr id="132" name="TextBox 131"/>
            <p:cNvSpPr txBox="1"/>
            <p:nvPr/>
          </p:nvSpPr>
          <p:spPr>
            <a:xfrm>
              <a:off x="5996482" y="3505200"/>
              <a:ext cx="20807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preserve original</a:t>
              </a:r>
            </a:p>
            <a:p>
              <a:r>
                <a:rPr lang="en-US" dirty="0" smtClean="0">
                  <a:effectLst/>
                </a:rPr>
                <a:t>imagery</a:t>
              </a:r>
            </a:p>
          </p:txBody>
        </p:sp>
        <p:cxnSp>
          <p:nvCxnSpPr>
            <p:cNvPr id="160" name="Elbow Connector 159"/>
            <p:cNvCxnSpPr>
              <a:stCxn id="132" idx="0"/>
            </p:cNvCxnSpPr>
            <p:nvPr/>
          </p:nvCxnSpPr>
          <p:spPr bwMode="auto">
            <a:xfrm rot="16200000" flipV="1">
              <a:off x="6021362" y="2489720"/>
              <a:ext cx="381000" cy="1649959"/>
            </a:xfrm>
            <a:prstGeom prst="bentConnector2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  <p:cxnSp>
          <p:nvCxnSpPr>
            <p:cNvPr id="165" name="Elbow Connector 159"/>
            <p:cNvCxnSpPr>
              <a:stCxn id="132" idx="2"/>
            </p:cNvCxnSpPr>
            <p:nvPr/>
          </p:nvCxnSpPr>
          <p:spPr bwMode="auto">
            <a:xfrm rot="5400000">
              <a:off x="6317113" y="4245974"/>
              <a:ext cx="752617" cy="686841"/>
            </a:xfrm>
            <a:prstGeom prst="bentConnector3">
              <a:avLst>
                <a:gd name="adj1" fmla="val 100623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</p:grpSp>
      <p:sp>
        <p:nvSpPr>
          <p:cNvPr id="59" name="Freeform 58"/>
          <p:cNvSpPr/>
          <p:nvPr/>
        </p:nvSpPr>
        <p:spPr bwMode="auto">
          <a:xfrm>
            <a:off x="2974975" y="5127625"/>
            <a:ext cx="1228725" cy="295275"/>
          </a:xfrm>
          <a:custGeom>
            <a:avLst/>
            <a:gdLst>
              <a:gd name="connsiteX0" fmla="*/ 0 w 1228725"/>
              <a:gd name="connsiteY0" fmla="*/ 295275 h 295275"/>
              <a:gd name="connsiteX1" fmla="*/ 142875 w 1228725"/>
              <a:gd name="connsiteY1" fmla="*/ 3175 h 295275"/>
              <a:gd name="connsiteX2" fmla="*/ 1228725 w 1228725"/>
              <a:gd name="connsiteY2" fmla="*/ 0 h 295275"/>
              <a:gd name="connsiteX3" fmla="*/ 1190625 w 1228725"/>
              <a:gd name="connsiteY3" fmla="*/ 29210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5" h="295275">
                <a:moveTo>
                  <a:pt x="0" y="295275"/>
                </a:moveTo>
                <a:lnTo>
                  <a:pt x="142875" y="3175"/>
                </a:lnTo>
                <a:lnTo>
                  <a:pt x="1228725" y="0"/>
                </a:lnTo>
                <a:lnTo>
                  <a:pt x="1190625" y="29210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 descr="C:\hh\proj\pyramid\figures\laplacian0.pn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51471" y="2443872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" name="Picture 3" descr="C:\hh\proj\pyramid\figures\laplacian3.scaled.jp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35368" y="196209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overview</a:t>
            </a:r>
            <a:endParaRPr lang="en-US" dirty="0"/>
          </a:p>
        </p:txBody>
      </p:sp>
      <p:sp>
        <p:nvSpPr>
          <p:cNvPr id="61" name="Trapezoid 60"/>
          <p:cNvSpPr/>
          <p:nvPr/>
        </p:nvSpPr>
        <p:spPr bwMode="auto">
          <a:xfrm>
            <a:off x="4006850" y="3048000"/>
            <a:ext cx="12192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rapezoid 61"/>
          <p:cNvSpPr/>
          <p:nvPr/>
        </p:nvSpPr>
        <p:spPr bwMode="auto">
          <a:xfrm>
            <a:off x="4159250" y="2743200"/>
            <a:ext cx="9144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rapezoid 66"/>
          <p:cNvSpPr/>
          <p:nvPr/>
        </p:nvSpPr>
        <p:spPr bwMode="auto">
          <a:xfrm>
            <a:off x="4311650" y="2438400"/>
            <a:ext cx="6096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rapezoid 70"/>
          <p:cNvSpPr/>
          <p:nvPr/>
        </p:nvSpPr>
        <p:spPr bwMode="auto">
          <a:xfrm>
            <a:off x="3702050" y="3657600"/>
            <a:ext cx="18288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rapezoid 71"/>
          <p:cNvSpPr/>
          <p:nvPr/>
        </p:nvSpPr>
        <p:spPr bwMode="auto">
          <a:xfrm>
            <a:off x="4464050" y="2133600"/>
            <a:ext cx="3048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rapezoid 72"/>
          <p:cNvSpPr/>
          <p:nvPr/>
        </p:nvSpPr>
        <p:spPr bwMode="auto">
          <a:xfrm>
            <a:off x="3556000" y="3962400"/>
            <a:ext cx="2121408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rapezoid 73"/>
          <p:cNvSpPr/>
          <p:nvPr/>
        </p:nvSpPr>
        <p:spPr bwMode="auto">
          <a:xfrm>
            <a:off x="3409950" y="4254500"/>
            <a:ext cx="2414016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rapezoid 74"/>
          <p:cNvSpPr/>
          <p:nvPr/>
        </p:nvSpPr>
        <p:spPr bwMode="auto">
          <a:xfrm>
            <a:off x="3265551" y="4546600"/>
            <a:ext cx="2706624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rapezoid 75"/>
          <p:cNvSpPr/>
          <p:nvPr/>
        </p:nvSpPr>
        <p:spPr bwMode="auto">
          <a:xfrm>
            <a:off x="3117850" y="4838700"/>
            <a:ext cx="2999232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rapezoid 76"/>
          <p:cNvSpPr/>
          <p:nvPr/>
        </p:nvSpPr>
        <p:spPr bwMode="auto">
          <a:xfrm>
            <a:off x="2971800" y="5127625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rapezoid 77"/>
          <p:cNvSpPr/>
          <p:nvPr/>
        </p:nvSpPr>
        <p:spPr bwMode="auto">
          <a:xfrm>
            <a:off x="3854450" y="3352800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roup 174"/>
          <p:cNvGrpSpPr/>
          <p:nvPr/>
        </p:nvGrpSpPr>
        <p:grpSpPr>
          <a:xfrm>
            <a:off x="5463082" y="3441700"/>
            <a:ext cx="2690318" cy="1841503"/>
            <a:chOff x="5386882" y="3124200"/>
            <a:chExt cx="2690318" cy="1841503"/>
          </a:xfrm>
        </p:grpSpPr>
        <p:sp>
          <p:nvSpPr>
            <p:cNvPr id="86" name="TextBox 85"/>
            <p:cNvSpPr txBox="1"/>
            <p:nvPr/>
          </p:nvSpPr>
          <p:spPr>
            <a:xfrm>
              <a:off x="5996482" y="3505200"/>
              <a:ext cx="20807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preserve original</a:t>
              </a:r>
            </a:p>
            <a:p>
              <a:r>
                <a:rPr lang="en-US" dirty="0" smtClean="0">
                  <a:effectLst/>
                </a:rPr>
                <a:t>imagery</a:t>
              </a:r>
            </a:p>
          </p:txBody>
        </p:sp>
        <p:cxnSp>
          <p:nvCxnSpPr>
            <p:cNvPr id="87" name="Elbow Connector 159"/>
            <p:cNvCxnSpPr>
              <a:stCxn id="86" idx="0"/>
            </p:cNvCxnSpPr>
            <p:nvPr/>
          </p:nvCxnSpPr>
          <p:spPr bwMode="auto">
            <a:xfrm rot="16200000" flipV="1">
              <a:off x="6021362" y="2489720"/>
              <a:ext cx="381000" cy="1649959"/>
            </a:xfrm>
            <a:prstGeom prst="bentConnector2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  <p:cxnSp>
          <p:nvCxnSpPr>
            <p:cNvPr id="88" name="Elbow Connector 159"/>
            <p:cNvCxnSpPr>
              <a:stCxn id="86" idx="2"/>
            </p:cNvCxnSpPr>
            <p:nvPr/>
          </p:nvCxnSpPr>
          <p:spPr bwMode="auto">
            <a:xfrm rot="5400000">
              <a:off x="6317113" y="4245974"/>
              <a:ext cx="752617" cy="686841"/>
            </a:xfrm>
            <a:prstGeom prst="bentConnector3">
              <a:avLst>
                <a:gd name="adj1" fmla="val 100623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</p:grpSp>
      <p:sp>
        <p:nvSpPr>
          <p:cNvPr id="89" name="TextBox 88"/>
          <p:cNvSpPr txBox="1"/>
          <p:nvPr/>
        </p:nvSpPr>
        <p:spPr>
          <a:xfrm>
            <a:off x="5737424" y="2600980"/>
            <a:ext cx="272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“constraints”</a:t>
            </a:r>
          </a:p>
        </p:txBody>
      </p:sp>
      <p:sp>
        <p:nvSpPr>
          <p:cNvPr id="90" name="Freeform 89"/>
          <p:cNvSpPr/>
          <p:nvPr/>
        </p:nvSpPr>
        <p:spPr bwMode="auto">
          <a:xfrm>
            <a:off x="2974975" y="5127625"/>
            <a:ext cx="1228725" cy="295275"/>
          </a:xfrm>
          <a:custGeom>
            <a:avLst/>
            <a:gdLst>
              <a:gd name="connsiteX0" fmla="*/ 0 w 1228725"/>
              <a:gd name="connsiteY0" fmla="*/ 295275 h 295275"/>
              <a:gd name="connsiteX1" fmla="*/ 142875 w 1228725"/>
              <a:gd name="connsiteY1" fmla="*/ 3175 h 295275"/>
              <a:gd name="connsiteX2" fmla="*/ 1228725 w 1228725"/>
              <a:gd name="connsiteY2" fmla="*/ 0 h 295275"/>
              <a:gd name="connsiteX3" fmla="*/ 1190625 w 1228725"/>
              <a:gd name="connsiteY3" fmla="*/ 29210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5" h="295275">
                <a:moveTo>
                  <a:pt x="0" y="295275"/>
                </a:moveTo>
                <a:lnTo>
                  <a:pt x="142875" y="3175"/>
                </a:lnTo>
                <a:lnTo>
                  <a:pt x="1228725" y="0"/>
                </a:lnTo>
                <a:lnTo>
                  <a:pt x="1190625" y="29210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6431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 bwMode="auto">
          <a:xfrm>
            <a:off x="6836402" y="914400"/>
            <a:ext cx="1850398" cy="5715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8598" y="952090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Output</a:t>
            </a:r>
          </a:p>
        </p:txBody>
      </p:sp>
      <p:pic>
        <p:nvPicPr>
          <p:cNvPr id="36" name="Picture 35" descr="C:\hh\proj\pyramid\figures\corrected0.png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50439" y="1961680"/>
            <a:ext cx="571500" cy="5715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7" name="Picture 36" descr="C:\hh\proj\pyramid\figures\corrected0.png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593314" y="1591066"/>
            <a:ext cx="285750" cy="28575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9" name="Picture 38" descr="C:\hh\proj\pyramid\figures\corrected0.png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64751" y="1371991"/>
            <a:ext cx="142875" cy="142875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overview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 rot="5400000">
            <a:off x="7638031" y="4938772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</a:rPr>
              <a:t>…</a:t>
            </a:r>
            <a:endParaRPr lang="en-US" dirty="0"/>
          </a:p>
        </p:txBody>
      </p:sp>
      <p:pic>
        <p:nvPicPr>
          <p:cNvPr id="84" name="Picture 83" descr="C:\hh\proj\pyramid\figures\laplacian2.pn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7202339" y="5334000"/>
            <a:ext cx="1141561" cy="1141561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grpSp>
        <p:nvGrpSpPr>
          <p:cNvPr id="59" name="Group 112"/>
          <p:cNvGrpSpPr/>
          <p:nvPr/>
        </p:nvGrpSpPr>
        <p:grpSpPr>
          <a:xfrm>
            <a:off x="3117850" y="2124075"/>
            <a:ext cx="2999232" cy="2997200"/>
            <a:chOff x="3117850" y="1806575"/>
            <a:chExt cx="2999232" cy="2997200"/>
          </a:xfrm>
        </p:grpSpPr>
        <p:sp>
          <p:nvSpPr>
            <p:cNvPr id="60" name="Trapezoid 59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rapezoid 62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rapezoid 63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rapezoid 64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rapezoid 65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rapezoid 67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rapezoid 68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rapezoid 69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rapezoid 78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Trapezoid 79"/>
          <p:cNvSpPr/>
          <p:nvPr/>
        </p:nvSpPr>
        <p:spPr bwMode="auto">
          <a:xfrm>
            <a:off x="2971800" y="51181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3857624" y="3648075"/>
            <a:ext cx="1517904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5" name="Group 104"/>
          <p:cNvGrpSpPr/>
          <p:nvPr/>
        </p:nvGrpSpPr>
        <p:grpSpPr>
          <a:xfrm>
            <a:off x="2971798" y="3648075"/>
            <a:ext cx="3291840" cy="1762125"/>
            <a:chOff x="2971798" y="3330575"/>
            <a:chExt cx="3291840" cy="1762125"/>
          </a:xfrm>
        </p:grpSpPr>
        <p:sp>
          <p:nvSpPr>
            <p:cNvPr id="86" name="Trapezoid 85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rapezoid 86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rapezoid 87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rapezoid 88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rapezoid 89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rapezoid 90"/>
            <p:cNvSpPr/>
            <p:nvPr/>
          </p:nvSpPr>
          <p:spPr bwMode="auto">
            <a:xfrm>
              <a:off x="2971798" y="4800600"/>
              <a:ext cx="3291840" cy="292100"/>
            </a:xfrm>
            <a:prstGeom prst="trapezoid">
              <a:avLst>
                <a:gd name="adj" fmla="val 50782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" name="Trapezoid 91"/>
          <p:cNvSpPr/>
          <p:nvPr/>
        </p:nvSpPr>
        <p:spPr bwMode="auto">
          <a:xfrm>
            <a:off x="3124200" y="3648076"/>
            <a:ext cx="2990088" cy="1470024"/>
          </a:xfrm>
          <a:prstGeom prst="trapezoid">
            <a:avLst>
              <a:gd name="adj" fmla="val 50045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3" name="Trapezoid 92"/>
          <p:cNvSpPr/>
          <p:nvPr/>
        </p:nvSpPr>
        <p:spPr bwMode="auto">
          <a:xfrm>
            <a:off x="3854450" y="3343275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" name="Group 123"/>
          <p:cNvGrpSpPr/>
          <p:nvPr/>
        </p:nvGrpSpPr>
        <p:grpSpPr>
          <a:xfrm>
            <a:off x="4006850" y="2124075"/>
            <a:ext cx="1219200" cy="1219200"/>
            <a:chOff x="4006850" y="1806575"/>
            <a:chExt cx="1219200" cy="1219200"/>
          </a:xfrm>
          <a:solidFill>
            <a:schemeClr val="accent6">
              <a:lumMod val="75000"/>
            </a:schemeClr>
          </a:solidFill>
        </p:grpSpPr>
        <p:sp>
          <p:nvSpPr>
            <p:cNvPr id="95" name="Trapezoid 9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rapezoid 9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Trapezoid 9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rapezoid 97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99" name="Straight Connector 98"/>
          <p:cNvCxnSpPr/>
          <p:nvPr/>
        </p:nvCxnSpPr>
        <p:spPr bwMode="auto">
          <a:xfrm>
            <a:off x="3270249" y="4829175"/>
            <a:ext cx="2698755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3413125" y="4533900"/>
            <a:ext cx="2404872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3560549" y="4243387"/>
            <a:ext cx="2113176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3707317" y="3952875"/>
            <a:ext cx="1819656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5" name="Picture 104" descr="C:\hh\proj\pyramid\figures\corrected0.png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7200900" y="25908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06" name="Picture 105" descr="C:\hh\proj\pyramid\figures\laplacian1.png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7196441" y="3810383"/>
            <a:ext cx="1142617" cy="1142617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grpSp>
        <p:nvGrpSpPr>
          <p:cNvPr id="107" name="Group 106"/>
          <p:cNvGrpSpPr/>
          <p:nvPr/>
        </p:nvGrpSpPr>
        <p:grpSpPr>
          <a:xfrm>
            <a:off x="2781715" y="2374900"/>
            <a:ext cx="1485485" cy="2915429"/>
            <a:chOff x="2857915" y="2057400"/>
            <a:chExt cx="1485485" cy="2915429"/>
          </a:xfrm>
        </p:grpSpPr>
        <p:sp>
          <p:nvSpPr>
            <p:cNvPr id="108" name="TextBox 107"/>
            <p:cNvSpPr txBox="1"/>
            <p:nvPr/>
          </p:nvSpPr>
          <p:spPr>
            <a:xfrm rot="17820000">
              <a:off x="2365422" y="3198952"/>
              <a:ext cx="2265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smooth transitions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5400000" flipH="1" flipV="1">
              <a:off x="2142943" y="2772372"/>
              <a:ext cx="2915429" cy="148548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med"/>
              <a:tailEnd type="stealth" w="lg" len="med"/>
            </a:ln>
            <a:effectLst/>
          </p:spPr>
        </p:cxnSp>
      </p:grpSp>
      <p:sp>
        <p:nvSpPr>
          <p:cNvPr id="111" name="TextBox 110"/>
          <p:cNvSpPr txBox="1"/>
          <p:nvPr/>
        </p:nvSpPr>
        <p:spPr>
          <a:xfrm>
            <a:off x="1054733" y="2603500"/>
            <a:ext cx="231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84807"/>
                </a:solidFill>
                <a:effectLst/>
              </a:rPr>
              <a:t>“objective”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6431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Sounds a lot like optimization…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781715" y="2124075"/>
            <a:ext cx="5371685" cy="3286125"/>
            <a:chOff x="2781715" y="2124075"/>
            <a:chExt cx="5371685" cy="3286125"/>
          </a:xfrm>
        </p:grpSpPr>
        <p:grpSp>
          <p:nvGrpSpPr>
            <p:cNvPr id="2" name="Group 112"/>
            <p:cNvGrpSpPr/>
            <p:nvPr/>
          </p:nvGrpSpPr>
          <p:grpSpPr>
            <a:xfrm>
              <a:off x="3117850" y="2124075"/>
              <a:ext cx="2999232" cy="2997200"/>
              <a:chOff x="3117850" y="1806575"/>
              <a:chExt cx="2999232" cy="2997200"/>
            </a:xfrm>
          </p:grpSpPr>
          <p:sp>
            <p:nvSpPr>
              <p:cNvPr id="60" name="Trapezoid 59"/>
              <p:cNvSpPr/>
              <p:nvPr/>
            </p:nvSpPr>
            <p:spPr bwMode="auto">
              <a:xfrm>
                <a:off x="4006850" y="2720975"/>
                <a:ext cx="12192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Trapezoid 62"/>
              <p:cNvSpPr/>
              <p:nvPr/>
            </p:nvSpPr>
            <p:spPr bwMode="auto">
              <a:xfrm>
                <a:off x="4159250" y="2416175"/>
                <a:ext cx="9144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Trapezoid 63"/>
              <p:cNvSpPr/>
              <p:nvPr/>
            </p:nvSpPr>
            <p:spPr bwMode="auto">
              <a:xfrm>
                <a:off x="4311650" y="2111375"/>
                <a:ext cx="6096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Trapezoid 64"/>
              <p:cNvSpPr/>
              <p:nvPr/>
            </p:nvSpPr>
            <p:spPr bwMode="auto">
              <a:xfrm>
                <a:off x="3702050" y="3330575"/>
                <a:ext cx="1828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rapezoid 65"/>
              <p:cNvSpPr/>
              <p:nvPr/>
            </p:nvSpPr>
            <p:spPr bwMode="auto">
              <a:xfrm>
                <a:off x="4464050" y="1806575"/>
                <a:ext cx="304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Trapezoid 67"/>
              <p:cNvSpPr/>
              <p:nvPr/>
            </p:nvSpPr>
            <p:spPr bwMode="auto">
              <a:xfrm>
                <a:off x="3556000" y="3635375"/>
                <a:ext cx="2121408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Trapezoid 68"/>
              <p:cNvSpPr/>
              <p:nvPr/>
            </p:nvSpPr>
            <p:spPr bwMode="auto">
              <a:xfrm>
                <a:off x="3409950" y="3927475"/>
                <a:ext cx="2414016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Trapezoid 69"/>
              <p:cNvSpPr/>
              <p:nvPr/>
            </p:nvSpPr>
            <p:spPr bwMode="auto">
              <a:xfrm>
                <a:off x="3265551" y="4219575"/>
                <a:ext cx="2706624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Trapezoid 78"/>
              <p:cNvSpPr/>
              <p:nvPr/>
            </p:nvSpPr>
            <p:spPr bwMode="auto">
              <a:xfrm>
                <a:off x="3117850" y="4511675"/>
                <a:ext cx="2999232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0" name="Trapezoid 79"/>
            <p:cNvSpPr/>
            <p:nvPr/>
          </p:nvSpPr>
          <p:spPr bwMode="auto">
            <a:xfrm>
              <a:off x="2971800" y="5118100"/>
              <a:ext cx="3291840" cy="292100"/>
            </a:xfrm>
            <a:prstGeom prst="trapezoid">
              <a:avLst>
                <a:gd name="adj" fmla="val 50782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3857624" y="3648075"/>
              <a:ext cx="151790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104"/>
            <p:cNvGrpSpPr/>
            <p:nvPr/>
          </p:nvGrpSpPr>
          <p:grpSpPr>
            <a:xfrm>
              <a:off x="2971798" y="3648075"/>
              <a:ext cx="3291840" cy="1762125"/>
              <a:chOff x="2971798" y="3330575"/>
              <a:chExt cx="3291840" cy="1762125"/>
            </a:xfrm>
          </p:grpSpPr>
          <p:sp>
            <p:nvSpPr>
              <p:cNvPr id="86" name="Trapezoid 85"/>
              <p:cNvSpPr/>
              <p:nvPr/>
            </p:nvSpPr>
            <p:spPr bwMode="auto">
              <a:xfrm>
                <a:off x="3702050" y="3330575"/>
                <a:ext cx="1828800" cy="304800"/>
              </a:xfrm>
              <a:prstGeom prst="trapezoid">
                <a:avLst>
                  <a:gd name="adj" fmla="val 50782"/>
                </a:avLst>
              </a:prstGeom>
              <a:solidFill>
                <a:srgbClr val="558ED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Trapezoid 86"/>
              <p:cNvSpPr/>
              <p:nvPr/>
            </p:nvSpPr>
            <p:spPr bwMode="auto">
              <a:xfrm>
                <a:off x="3556000" y="3635375"/>
                <a:ext cx="2121408" cy="292100"/>
              </a:xfrm>
              <a:prstGeom prst="trapezoid">
                <a:avLst>
                  <a:gd name="adj" fmla="val 50782"/>
                </a:avLst>
              </a:prstGeom>
              <a:solidFill>
                <a:srgbClr val="558ED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Trapezoid 87"/>
              <p:cNvSpPr/>
              <p:nvPr/>
            </p:nvSpPr>
            <p:spPr bwMode="auto">
              <a:xfrm>
                <a:off x="3409950" y="3927475"/>
                <a:ext cx="2414016" cy="292100"/>
              </a:xfrm>
              <a:prstGeom prst="trapezoid">
                <a:avLst>
                  <a:gd name="adj" fmla="val 50782"/>
                </a:avLst>
              </a:prstGeom>
              <a:solidFill>
                <a:srgbClr val="558ED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Trapezoid 88"/>
              <p:cNvSpPr/>
              <p:nvPr/>
            </p:nvSpPr>
            <p:spPr bwMode="auto">
              <a:xfrm>
                <a:off x="3265551" y="4219575"/>
                <a:ext cx="2706624" cy="292100"/>
              </a:xfrm>
              <a:prstGeom prst="trapezoid">
                <a:avLst>
                  <a:gd name="adj" fmla="val 50782"/>
                </a:avLst>
              </a:prstGeom>
              <a:solidFill>
                <a:srgbClr val="558ED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Trapezoid 89"/>
              <p:cNvSpPr/>
              <p:nvPr/>
            </p:nvSpPr>
            <p:spPr bwMode="auto">
              <a:xfrm>
                <a:off x="3117850" y="4511675"/>
                <a:ext cx="2999232" cy="292100"/>
              </a:xfrm>
              <a:prstGeom prst="trapezoid">
                <a:avLst>
                  <a:gd name="adj" fmla="val 50782"/>
                </a:avLst>
              </a:prstGeom>
              <a:solidFill>
                <a:srgbClr val="558ED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Trapezoid 90"/>
              <p:cNvSpPr/>
              <p:nvPr/>
            </p:nvSpPr>
            <p:spPr bwMode="auto">
              <a:xfrm>
                <a:off x="2971798" y="4800600"/>
                <a:ext cx="3291840" cy="292100"/>
              </a:xfrm>
              <a:prstGeom prst="trapezoid">
                <a:avLst>
                  <a:gd name="adj" fmla="val 5078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2" name="Trapezoid 91"/>
            <p:cNvSpPr/>
            <p:nvPr/>
          </p:nvSpPr>
          <p:spPr bwMode="auto">
            <a:xfrm>
              <a:off x="3124200" y="3648076"/>
              <a:ext cx="2990088" cy="1470024"/>
            </a:xfrm>
            <a:prstGeom prst="trapezoid">
              <a:avLst>
                <a:gd name="adj" fmla="val 50045"/>
              </a:avLst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3" name="Trapezoid 92"/>
            <p:cNvSpPr/>
            <p:nvPr/>
          </p:nvSpPr>
          <p:spPr bwMode="auto">
            <a:xfrm>
              <a:off x="3854450" y="3343275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123"/>
            <p:cNvGrpSpPr/>
            <p:nvPr/>
          </p:nvGrpSpPr>
          <p:grpSpPr>
            <a:xfrm>
              <a:off x="4006850" y="2124075"/>
              <a:ext cx="1219200" cy="1219200"/>
              <a:chOff x="4006850" y="1806575"/>
              <a:chExt cx="1219200" cy="12192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5" name="Trapezoid 94"/>
              <p:cNvSpPr/>
              <p:nvPr/>
            </p:nvSpPr>
            <p:spPr bwMode="auto">
              <a:xfrm>
                <a:off x="4006850" y="2720975"/>
                <a:ext cx="12192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Trapezoid 95"/>
              <p:cNvSpPr/>
              <p:nvPr/>
            </p:nvSpPr>
            <p:spPr bwMode="auto">
              <a:xfrm>
                <a:off x="4159250" y="2416175"/>
                <a:ext cx="9144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Trapezoid 96"/>
              <p:cNvSpPr/>
              <p:nvPr/>
            </p:nvSpPr>
            <p:spPr bwMode="auto">
              <a:xfrm>
                <a:off x="4311650" y="2111375"/>
                <a:ext cx="6096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Trapezoid 97"/>
              <p:cNvSpPr/>
              <p:nvPr/>
            </p:nvSpPr>
            <p:spPr bwMode="auto">
              <a:xfrm>
                <a:off x="4464050" y="1806575"/>
                <a:ext cx="3048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9" name="Straight Connector 98"/>
            <p:cNvCxnSpPr/>
            <p:nvPr/>
          </p:nvCxnSpPr>
          <p:spPr bwMode="auto">
            <a:xfrm>
              <a:off x="3270249" y="4829175"/>
              <a:ext cx="269875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413125" y="4533900"/>
              <a:ext cx="240487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3560549" y="4243387"/>
              <a:ext cx="211317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3707317" y="3952875"/>
              <a:ext cx="181965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" name="Group 106"/>
            <p:cNvGrpSpPr/>
            <p:nvPr/>
          </p:nvGrpSpPr>
          <p:grpSpPr>
            <a:xfrm>
              <a:off x="2781715" y="2374900"/>
              <a:ext cx="1485485" cy="2915429"/>
              <a:chOff x="2857915" y="2057400"/>
              <a:chExt cx="1485485" cy="2915429"/>
            </a:xfrm>
          </p:grpSpPr>
          <p:sp>
            <p:nvSpPr>
              <p:cNvPr id="108" name="TextBox 107"/>
              <p:cNvSpPr txBox="1"/>
              <p:nvPr/>
            </p:nvSpPr>
            <p:spPr>
              <a:xfrm rot="17820000">
                <a:off x="2365422" y="3198952"/>
                <a:ext cx="22659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smooth transitions</a:t>
                </a:r>
              </a:p>
            </p:txBody>
          </p:sp>
          <p:cxnSp>
            <p:nvCxnSpPr>
              <p:cNvPr id="109" name="Straight Arrow Connector 108"/>
              <p:cNvCxnSpPr/>
              <p:nvPr/>
            </p:nvCxnSpPr>
            <p:spPr bwMode="auto">
              <a:xfrm rot="5400000" flipH="1" flipV="1">
                <a:off x="2142943" y="2772372"/>
                <a:ext cx="2915429" cy="14854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stealth" w="lg" len="med"/>
                <a:tailEnd type="stealth" w="lg" len="med"/>
              </a:ln>
              <a:effectLst/>
            </p:spPr>
          </p:cxnSp>
        </p:grpSp>
        <p:grpSp>
          <p:nvGrpSpPr>
            <p:cNvPr id="46" name="Group 174"/>
            <p:cNvGrpSpPr/>
            <p:nvPr/>
          </p:nvGrpSpPr>
          <p:grpSpPr>
            <a:xfrm>
              <a:off x="5463082" y="3441700"/>
              <a:ext cx="2690318" cy="1841503"/>
              <a:chOff x="5386882" y="3124200"/>
              <a:chExt cx="2690318" cy="1841503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996482" y="3505200"/>
                <a:ext cx="208071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preserve original</a:t>
                </a:r>
              </a:p>
              <a:p>
                <a:r>
                  <a:rPr lang="en-US" dirty="0" smtClean="0">
                    <a:effectLst/>
                  </a:rPr>
                  <a:t>imagery</a:t>
                </a:r>
              </a:p>
            </p:txBody>
          </p:sp>
          <p:cxnSp>
            <p:nvCxnSpPr>
              <p:cNvPr id="48" name="Elbow Connector 159"/>
              <p:cNvCxnSpPr>
                <a:stCxn id="47" idx="0"/>
              </p:cNvCxnSpPr>
              <p:nvPr/>
            </p:nvCxnSpPr>
            <p:spPr bwMode="auto">
              <a:xfrm rot="16200000" flipV="1">
                <a:off x="6021362" y="2489720"/>
                <a:ext cx="381000" cy="1649959"/>
              </a:xfrm>
              <a:prstGeom prst="bentConnector2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med"/>
                <a:tailEnd type="stealth" w="lg" len="med"/>
              </a:ln>
              <a:effectLst/>
            </p:spPr>
          </p:cxnSp>
          <p:cxnSp>
            <p:nvCxnSpPr>
              <p:cNvPr id="49" name="Elbow Connector 159"/>
              <p:cNvCxnSpPr>
                <a:stCxn id="47" idx="2"/>
              </p:cNvCxnSpPr>
              <p:nvPr/>
            </p:nvCxnSpPr>
            <p:spPr bwMode="auto">
              <a:xfrm rot="5400000">
                <a:off x="6317113" y="4245974"/>
                <a:ext cx="752617" cy="686841"/>
              </a:xfrm>
              <a:prstGeom prst="bentConnector3">
                <a:avLst>
                  <a:gd name="adj1" fmla="val 100623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lg" len="med"/>
                <a:tailEnd type="stealth" w="lg" len="med"/>
              </a:ln>
              <a:effectLst/>
            </p:spPr>
          </p:cxnSp>
        </p:grpSp>
      </p:grpSp>
      <p:sp>
        <p:nvSpPr>
          <p:cNvPr id="50" name="TextBox 49"/>
          <p:cNvSpPr txBox="1"/>
          <p:nvPr/>
        </p:nvSpPr>
        <p:spPr>
          <a:xfrm>
            <a:off x="5737424" y="2600980"/>
            <a:ext cx="272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“constraints”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569940"/>
              </p:ext>
            </p:extLst>
          </p:nvPr>
        </p:nvGraphicFramePr>
        <p:xfrm>
          <a:off x="1371600" y="1143000"/>
          <a:ext cx="619264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5" imgW="3022600" imgH="520700" progId="Equation.3">
                  <p:embed/>
                </p:oleObj>
              </mc:Choice>
              <mc:Fallback>
                <p:oleObj name="Equation" r:id="rId5" imgW="3022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1143000"/>
                        <a:ext cx="619264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054733" y="2603500"/>
            <a:ext cx="231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84807"/>
                </a:solidFill>
                <a:effectLst/>
              </a:rPr>
              <a:t>“objective”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076431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Sounds a lot like optimization…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737424" y="2600980"/>
            <a:ext cx="272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“constraints”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473051"/>
              </p:ext>
            </p:extLst>
          </p:nvPr>
        </p:nvGraphicFramePr>
        <p:xfrm>
          <a:off x="1371600" y="1143000"/>
          <a:ext cx="619264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5" imgW="3022600" imgH="520700" progId="Equation.3">
                  <p:embed/>
                </p:oleObj>
              </mc:Choice>
              <mc:Fallback>
                <p:oleObj name="Equation" r:id="rId5" imgW="3022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1143000"/>
                        <a:ext cx="619264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054733" y="2603500"/>
            <a:ext cx="231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“objective”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>
          <a:xfrm>
            <a:off x="457200" y="3581400"/>
            <a:ext cx="8305800" cy="3352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defRPr lang="en-US" sz="3000" dirty="0" smtClean="0">
                <a:solidFill>
                  <a:schemeClr val="tx1"/>
                </a:solidFill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n"/>
              <a:defRPr lang="en-US" sz="3000" dirty="0" smtClean="0">
                <a:solidFill>
                  <a:schemeClr val="tx1"/>
                </a:solidFill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lang="en-US" sz="3000" dirty="0" smtClean="0">
                <a:solidFill>
                  <a:schemeClr val="tx1"/>
                </a:solidFill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573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lang="en-US" sz="3000" dirty="0" smtClean="0">
                <a:solidFill>
                  <a:schemeClr val="tx1"/>
                </a:solidFill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lang="en-US" sz="3000" dirty="0" smtClean="0">
                <a:solidFill>
                  <a:schemeClr val="tx1"/>
                </a:solidFill>
                <a:effectLst>
                  <a:outerShdw blurRad="50800" dist="25400" dir="27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nl-NL" dirty="0" err="1" smtClean="0"/>
              <a:t>Structural</a:t>
            </a:r>
            <a:r>
              <a:rPr lang="nl-NL" dirty="0" smtClean="0"/>
              <a:t> </a:t>
            </a:r>
            <a:r>
              <a:rPr lang="nl-NL" dirty="0" err="1"/>
              <a:t>s</a:t>
            </a:r>
            <a:r>
              <a:rPr lang="nl-NL" dirty="0" err="1" smtClean="0"/>
              <a:t>imilarity</a:t>
            </a:r>
            <a:r>
              <a:rPr lang="nl-NL" dirty="0" smtClean="0"/>
              <a:t> </a:t>
            </a:r>
            <a:r>
              <a:rPr lang="nl-NL" dirty="0" err="1" smtClean="0"/>
              <a:t>measure</a:t>
            </a:r>
            <a:r>
              <a:rPr lang="nl-NL" dirty="0" smtClean="0"/>
              <a:t> (SSIM)</a:t>
            </a:r>
          </a:p>
          <a:p>
            <a:pPr lvl="1"/>
            <a:r>
              <a:rPr lang="nl-NL" dirty="0" smtClean="0"/>
              <a:t>[Wang et al. 04], [Pang et al. 08]</a:t>
            </a:r>
          </a:p>
          <a:p>
            <a:pPr lvl="1"/>
            <a:r>
              <a:rPr lang="nl-NL" dirty="0" err="1" smtClean="0"/>
              <a:t>Models</a:t>
            </a:r>
            <a:r>
              <a:rPr lang="nl-NL" dirty="0" smtClean="0"/>
              <a:t> </a:t>
            </a:r>
            <a:r>
              <a:rPr lang="nl-NL" dirty="0" err="1" smtClean="0"/>
              <a:t>visual</a:t>
            </a:r>
            <a:r>
              <a:rPr lang="nl-NL" dirty="0" smtClean="0"/>
              <a:t> </a:t>
            </a:r>
            <a:r>
              <a:rPr lang="nl-NL" dirty="0" err="1" smtClean="0"/>
              <a:t>similarities</a:t>
            </a:r>
            <a:endParaRPr lang="nl-NL" dirty="0" smtClean="0"/>
          </a:p>
          <a:p>
            <a:pPr lvl="1"/>
            <a:endParaRPr lang="nl-NL" dirty="0" smtClean="0"/>
          </a:p>
          <a:p>
            <a:r>
              <a:rPr lang="nl-NL" dirty="0" err="1" smtClean="0"/>
              <a:t>Expensive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solve</a:t>
            </a:r>
            <a:r>
              <a:rPr lang="nl-NL" dirty="0" smtClean="0"/>
              <a:t> </a:t>
            </a:r>
            <a:r>
              <a:rPr lang="nl-NL" dirty="0" err="1" smtClean="0"/>
              <a:t>directly</a:t>
            </a:r>
            <a:endParaRPr lang="nl-NL" dirty="0" smtClean="0"/>
          </a:p>
          <a:p>
            <a:pPr lvl="1"/>
            <a:endParaRPr lang="nl-NL" dirty="0"/>
          </a:p>
        </p:txBody>
      </p:sp>
      <p:grpSp>
        <p:nvGrpSpPr>
          <p:cNvPr id="16" name="Group 15"/>
          <p:cNvGrpSpPr/>
          <p:nvPr/>
        </p:nvGrpSpPr>
        <p:grpSpPr>
          <a:xfrm>
            <a:off x="5181600" y="1193800"/>
            <a:ext cx="2286000" cy="1397000"/>
            <a:chOff x="5181600" y="1193800"/>
            <a:chExt cx="2286000" cy="1397000"/>
          </a:xfrm>
        </p:grpSpPr>
        <p:sp>
          <p:nvSpPr>
            <p:cNvPr id="9" name="Oval 8"/>
            <p:cNvSpPr/>
            <p:nvPr/>
          </p:nvSpPr>
          <p:spPr bwMode="auto">
            <a:xfrm>
              <a:off x="5181600" y="1193800"/>
              <a:ext cx="2286000" cy="990600"/>
            </a:xfrm>
            <a:prstGeom prst="ellips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 w="38100" cmpd="sng">
                  <a:solidFill>
                    <a:srgbClr val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6692900" y="2159000"/>
              <a:ext cx="241300" cy="431800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032000" y="1193800"/>
            <a:ext cx="3048000" cy="1422400"/>
            <a:chOff x="2032000" y="1193800"/>
            <a:chExt cx="3048000" cy="1422400"/>
          </a:xfrm>
        </p:grpSpPr>
        <p:sp>
          <p:nvSpPr>
            <p:cNvPr id="3" name="Oval 2"/>
            <p:cNvSpPr/>
            <p:nvPr/>
          </p:nvSpPr>
          <p:spPr bwMode="auto">
            <a:xfrm>
              <a:off x="2032000" y="1193800"/>
              <a:ext cx="3048000" cy="990600"/>
            </a:xfrm>
            <a:prstGeom prst="ellips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2400300" y="2146300"/>
              <a:ext cx="495300" cy="469900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40902247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4114800" y="2286000"/>
            <a:ext cx="3276600" cy="144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 descr="C:\hh\proj\pyramid\figures\laplacian0.pn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51471" y="2456572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35368" y="196209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overview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836402" y="914400"/>
            <a:ext cx="1850398" cy="495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8598" y="952090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Output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7450439" y="1371991"/>
            <a:ext cx="571500" cy="1161189"/>
            <a:chOff x="7450439" y="1371991"/>
            <a:chExt cx="571500" cy="1161189"/>
          </a:xfrm>
        </p:grpSpPr>
        <p:pic>
          <p:nvPicPr>
            <p:cNvPr id="26" name="Picture 25" descr="C:\hh\proj\pyramid\figures\corrected0.png"/>
            <p:cNvPicPr preferRelativeResize="0"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450439" y="1961680"/>
              <a:ext cx="571500" cy="5715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27" name="Picture 26" descr="C:\hh\proj\pyramid\figures\corrected0.png"/>
            <p:cNvPicPr preferRelativeResize="0"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593314" y="1591066"/>
              <a:ext cx="285750" cy="28575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28" name="Picture 27" descr="C:\hh\proj\pyramid\figures\corrected0.png"/>
            <p:cNvPicPr preferRelativeResize="0"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664751" y="1371991"/>
              <a:ext cx="142875" cy="142875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05" name="Group 104"/>
          <p:cNvGrpSpPr/>
          <p:nvPr/>
        </p:nvGrpSpPr>
        <p:grpSpPr>
          <a:xfrm>
            <a:off x="7183741" y="3048000"/>
            <a:ext cx="1147459" cy="2665178"/>
            <a:chOff x="7183741" y="3048000"/>
            <a:chExt cx="1147459" cy="2665178"/>
          </a:xfrm>
        </p:grpSpPr>
        <p:sp>
          <p:nvSpPr>
            <p:cNvPr id="29" name="Rectangle 28"/>
            <p:cNvSpPr/>
            <p:nvPr/>
          </p:nvSpPr>
          <p:spPr>
            <a:xfrm rot="5400000">
              <a:off x="7625331" y="41763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/>
                </a:rPr>
                <a:t>…</a:t>
              </a:r>
              <a:endParaRPr lang="en-US" dirty="0"/>
            </a:p>
          </p:txBody>
        </p:sp>
        <p:pic>
          <p:nvPicPr>
            <p:cNvPr id="30" name="Picture 29" descr="C:\hh\proj\pyramid\figures\laplacian2.png"/>
            <p:cNvPicPr/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7189639" y="4571617"/>
              <a:ext cx="1141561" cy="1141561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32" name="Picture 31" descr="C:\hh\proj\pyramid\figures\laplacian1.png"/>
            <p:cNvPicPr/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7183741" y="3048000"/>
              <a:ext cx="1142617" cy="1142617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01" name="Group 100"/>
          <p:cNvGrpSpPr/>
          <p:nvPr/>
        </p:nvGrpSpPr>
        <p:grpSpPr>
          <a:xfrm>
            <a:off x="1676400" y="2590800"/>
            <a:ext cx="2667000" cy="2819400"/>
            <a:chOff x="1676400" y="2590800"/>
            <a:chExt cx="2667000" cy="281940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590800" y="2590800"/>
              <a:ext cx="1265904" cy="879988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S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tructure transfer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5" name="Straight Arrow Connector 34"/>
            <p:cNvCxnSpPr>
              <a:stCxn id="2" idx="3"/>
              <a:endCxn id="34" idx="1"/>
            </p:cNvCxnSpPr>
            <p:nvPr/>
          </p:nvCxnSpPr>
          <p:spPr bwMode="auto">
            <a:xfrm>
              <a:off x="1894471" y="3028072"/>
              <a:ext cx="696329" cy="27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34" idx="3"/>
              <a:endCxn id="31" idx="1"/>
            </p:cNvCxnSpPr>
            <p:nvPr/>
          </p:nvCxnSpPr>
          <p:spPr bwMode="auto">
            <a:xfrm flipV="1">
              <a:off x="3856704" y="3022600"/>
              <a:ext cx="486696" cy="819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1268976" y="3988824"/>
              <a:ext cx="1905000" cy="93775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ounded Rectangle 35"/>
            <p:cNvSpPr/>
            <p:nvPr/>
          </p:nvSpPr>
          <p:spPr bwMode="auto">
            <a:xfrm>
              <a:off x="1676400" y="4191000"/>
              <a:ext cx="1591962" cy="290140"/>
            </a:xfrm>
            <a:prstGeom prst="roundRect">
              <a:avLst>
                <a:gd name="adj" fmla="val 1344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none" lIns="45720" tIns="0" rIns="4572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Downsample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953000" y="1524000"/>
            <a:ext cx="2479693" cy="1676400"/>
            <a:chOff x="4953000" y="1524000"/>
            <a:chExt cx="2479693" cy="1676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 rot="5400000" flipH="1" flipV="1">
              <a:off x="4566867" y="2062533"/>
              <a:ext cx="1524000" cy="75173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54" name="Group 57"/>
            <p:cNvGrpSpPr/>
            <p:nvPr/>
          </p:nvGrpSpPr>
          <p:grpSpPr>
            <a:xfrm>
              <a:off x="6629400" y="1524000"/>
              <a:ext cx="803293" cy="533400"/>
              <a:chOff x="5428589" y="1501322"/>
              <a:chExt cx="1124610" cy="533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5535269" y="1729922"/>
                <a:ext cx="1017930" cy="2426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5428589" y="1729922"/>
                <a:ext cx="1097279" cy="304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 flipV="1">
                <a:off x="5535270" y="1501322"/>
                <a:ext cx="995686" cy="228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3" name="Rounded Rectangle 52"/>
            <p:cNvSpPr/>
            <p:nvPr/>
          </p:nvSpPr>
          <p:spPr bwMode="auto">
            <a:xfrm>
              <a:off x="5365957" y="1621869"/>
              <a:ext cx="1591962" cy="290140"/>
            </a:xfrm>
            <a:prstGeom prst="roundRect">
              <a:avLst>
                <a:gd name="adj" fmla="val 1344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none" lIns="45720" tIns="0" rIns="4572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Downsample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28800" y="3352800"/>
            <a:ext cx="5257800" cy="2362200"/>
            <a:chOff x="1828800" y="3352800"/>
            <a:chExt cx="5257800" cy="2362200"/>
          </a:xfrm>
        </p:grpSpPr>
        <p:sp>
          <p:nvSpPr>
            <p:cNvPr id="70" name="Freeform 69"/>
            <p:cNvSpPr/>
            <p:nvPr/>
          </p:nvSpPr>
          <p:spPr bwMode="auto">
            <a:xfrm>
              <a:off x="1828800" y="4953000"/>
              <a:ext cx="3352800" cy="762000"/>
            </a:xfrm>
            <a:custGeom>
              <a:avLst/>
              <a:gdLst>
                <a:gd name="connsiteX0" fmla="*/ 0 w 2187678"/>
                <a:gd name="connsiteY0" fmla="*/ 250722 h 250722"/>
                <a:gd name="connsiteX1" fmla="*/ 1946788 w 2187678"/>
                <a:gd name="connsiteY1" fmla="*/ 250722 h 250722"/>
                <a:gd name="connsiteX2" fmla="*/ 2187678 w 2187678"/>
                <a:gd name="connsiteY2" fmla="*/ 0 h 2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678" h="250722">
                  <a:moveTo>
                    <a:pt x="0" y="250722"/>
                  </a:moveTo>
                  <a:lnTo>
                    <a:pt x="1946788" y="250722"/>
                  </a:lnTo>
                  <a:lnTo>
                    <a:pt x="2187678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4724400" y="3581400"/>
              <a:ext cx="685800" cy="2286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0" name="Group 58"/>
            <p:cNvGrpSpPr/>
            <p:nvPr/>
          </p:nvGrpSpPr>
          <p:grpSpPr>
            <a:xfrm>
              <a:off x="5943600" y="3733800"/>
              <a:ext cx="1143000" cy="1447800"/>
              <a:chOff x="5666725" y="995516"/>
              <a:chExt cx="1600200" cy="1447800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5666725" y="1694016"/>
                <a:ext cx="16002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666725" y="19099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5666725" y="9955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9" name="Rounded Rectangle 68"/>
            <p:cNvSpPr/>
            <p:nvPr/>
          </p:nvSpPr>
          <p:spPr bwMode="auto">
            <a:xfrm>
              <a:off x="4779270" y="4033684"/>
              <a:ext cx="1334730" cy="879988"/>
            </a:xfrm>
            <a:prstGeom prst="roundRect">
              <a:avLst>
                <a:gd name="adj" fmla="val 1279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Clipped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 Laplacian blending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4" name="Picture 3" descr="C:\hh\proj\pyramid\figures\laplacian3.scaled.jpg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" name="Picture 30" descr="C:\hh\proj\pyramid\figures\corrected0.png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343400" y="24511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5880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14800" y="914400"/>
            <a:ext cx="4572000" cy="4953000"/>
            <a:chOff x="4114800" y="914400"/>
            <a:chExt cx="4572000" cy="49530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114800" y="2286000"/>
              <a:ext cx="3276600" cy="1447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36402" y="914400"/>
              <a:ext cx="1850398" cy="4953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58598" y="95209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Output</a:t>
              </a: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450439" y="1371991"/>
              <a:ext cx="571500" cy="1161189"/>
              <a:chOff x="7450439" y="1371991"/>
              <a:chExt cx="571500" cy="1161189"/>
            </a:xfrm>
          </p:grpSpPr>
          <p:pic>
            <p:nvPicPr>
              <p:cNvPr id="26" name="Picture 25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450439" y="1961680"/>
                <a:ext cx="571500" cy="57150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7" name="Picture 26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7593314" y="1591066"/>
                <a:ext cx="285750" cy="28575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8" name="Picture 27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7664751" y="1371991"/>
                <a:ext cx="142875" cy="142875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7183741" y="3048000"/>
              <a:ext cx="1147459" cy="2665178"/>
              <a:chOff x="7183741" y="3048000"/>
              <a:chExt cx="1147459" cy="2665178"/>
            </a:xfrm>
          </p:grpSpPr>
          <p:sp>
            <p:nvSpPr>
              <p:cNvPr id="29" name="Rectangle 28"/>
              <p:cNvSpPr/>
              <p:nvPr/>
            </p:nvSpPr>
            <p:spPr>
              <a:xfrm rot="5400000">
                <a:off x="7625331" y="4176389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ffectLst/>
                  </a:rPr>
                  <a:t>…</a:t>
                </a:r>
                <a:endParaRPr lang="en-US" dirty="0"/>
              </a:p>
            </p:txBody>
          </p:sp>
          <p:pic>
            <p:nvPicPr>
              <p:cNvPr id="30" name="Picture 29" descr="C:\hh\proj\pyramid\figures\laplacian2.png"/>
              <p:cNvPicPr/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7189639" y="4571617"/>
                <a:ext cx="1141561" cy="1141561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32" name="Picture 31" descr="C:\hh\proj\pyramid\figures\laplacian1.png"/>
              <p:cNvPicPr/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183741" y="3048000"/>
                <a:ext cx="1142617" cy="1142617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4953000" y="1524000"/>
              <a:ext cx="2479693" cy="1676400"/>
              <a:chOff x="4953000" y="1524000"/>
              <a:chExt cx="2479693" cy="1676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4953000" y="1828800"/>
                <a:ext cx="676561" cy="1371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grpSp>
            <p:nvGrpSpPr>
              <p:cNvPr id="54" name="Group 57"/>
              <p:cNvGrpSpPr/>
              <p:nvPr/>
            </p:nvGrpSpPr>
            <p:grpSpPr>
              <a:xfrm>
                <a:off x="6629400" y="1524000"/>
                <a:ext cx="803293" cy="533400"/>
                <a:chOff x="5428589" y="1501322"/>
                <a:chExt cx="1124610" cy="533400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5535269" y="1729922"/>
                  <a:ext cx="1017930" cy="2426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5428589" y="1729922"/>
                  <a:ext cx="1097279" cy="3048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5535270" y="1501322"/>
                  <a:ext cx="995686" cy="2286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Rounded Rectangle 52"/>
              <p:cNvSpPr/>
              <p:nvPr/>
            </p:nvSpPr>
            <p:spPr bwMode="auto">
              <a:xfrm>
                <a:off x="5365957" y="1621869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 descr="C:\hh\proj\pyramid\figures\laplacian0.png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751471" y="2456572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35368" y="196209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overview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676400" y="2590800"/>
            <a:ext cx="2667000" cy="2819400"/>
            <a:chOff x="1676400" y="2590800"/>
            <a:chExt cx="2667000" cy="281940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590800" y="2590800"/>
              <a:ext cx="1265904" cy="879988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S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tructure transfer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5" name="Straight Arrow Connector 34"/>
            <p:cNvCxnSpPr>
              <a:stCxn id="2" idx="3"/>
              <a:endCxn id="34" idx="1"/>
            </p:cNvCxnSpPr>
            <p:nvPr/>
          </p:nvCxnSpPr>
          <p:spPr bwMode="auto">
            <a:xfrm>
              <a:off x="1894471" y="3028072"/>
              <a:ext cx="696329" cy="27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34" idx="3"/>
              <a:endCxn id="31" idx="1"/>
            </p:cNvCxnSpPr>
            <p:nvPr/>
          </p:nvCxnSpPr>
          <p:spPr bwMode="auto">
            <a:xfrm flipV="1">
              <a:off x="3856704" y="3022600"/>
              <a:ext cx="486696" cy="819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1268976" y="3988824"/>
              <a:ext cx="1905000" cy="93775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ounded Rectangle 35"/>
            <p:cNvSpPr/>
            <p:nvPr/>
          </p:nvSpPr>
          <p:spPr bwMode="auto">
            <a:xfrm>
              <a:off x="1676400" y="4191000"/>
              <a:ext cx="1591962" cy="290140"/>
            </a:xfrm>
            <a:prstGeom prst="roundRect">
              <a:avLst>
                <a:gd name="adj" fmla="val 1344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none" lIns="45720" tIns="0" rIns="4572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Downsample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28800" y="3352800"/>
            <a:ext cx="5257800" cy="2362200"/>
            <a:chOff x="1828800" y="3352800"/>
            <a:chExt cx="5257800" cy="2362200"/>
          </a:xfrm>
        </p:grpSpPr>
        <p:sp>
          <p:nvSpPr>
            <p:cNvPr id="70" name="Freeform 69"/>
            <p:cNvSpPr/>
            <p:nvPr/>
          </p:nvSpPr>
          <p:spPr bwMode="auto">
            <a:xfrm>
              <a:off x="1828800" y="4953000"/>
              <a:ext cx="3352800" cy="762000"/>
            </a:xfrm>
            <a:custGeom>
              <a:avLst/>
              <a:gdLst>
                <a:gd name="connsiteX0" fmla="*/ 0 w 2187678"/>
                <a:gd name="connsiteY0" fmla="*/ 250722 h 250722"/>
                <a:gd name="connsiteX1" fmla="*/ 1946788 w 2187678"/>
                <a:gd name="connsiteY1" fmla="*/ 250722 h 250722"/>
                <a:gd name="connsiteX2" fmla="*/ 2187678 w 2187678"/>
                <a:gd name="connsiteY2" fmla="*/ 0 h 2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678" h="250722">
                  <a:moveTo>
                    <a:pt x="0" y="250722"/>
                  </a:moveTo>
                  <a:lnTo>
                    <a:pt x="1946788" y="250722"/>
                  </a:lnTo>
                  <a:lnTo>
                    <a:pt x="2187678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4724400" y="3581400"/>
              <a:ext cx="685800" cy="2286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0" name="Group 58"/>
            <p:cNvGrpSpPr/>
            <p:nvPr/>
          </p:nvGrpSpPr>
          <p:grpSpPr>
            <a:xfrm>
              <a:off x="5943600" y="3733800"/>
              <a:ext cx="1143000" cy="1447800"/>
              <a:chOff x="5666725" y="995516"/>
              <a:chExt cx="1600200" cy="1447800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5666725" y="1694016"/>
                <a:ext cx="16002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666725" y="19099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5666725" y="9955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9" name="Rounded Rectangle 68"/>
            <p:cNvSpPr/>
            <p:nvPr/>
          </p:nvSpPr>
          <p:spPr bwMode="auto">
            <a:xfrm>
              <a:off x="4779270" y="4033684"/>
              <a:ext cx="1334730" cy="879988"/>
            </a:xfrm>
            <a:prstGeom prst="roundRect">
              <a:avLst>
                <a:gd name="adj" fmla="val 1279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Clipped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 Laplacian blending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4" name="Picture 3" descr="C:\hh\proj\pyramid\figures\laplacian3.scaled.jpg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" name="Picture 30" descr="C:\hh\proj\pyramid\figures\corrected0.png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343400" y="24511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9009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transfer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05200" y="3810000"/>
            <a:ext cx="1984248" cy="2381310"/>
            <a:chOff x="3505200" y="3810000"/>
            <a:chExt cx="1984248" cy="2381310"/>
          </a:xfrm>
        </p:grpSpPr>
        <p:pic>
          <p:nvPicPr>
            <p:cNvPr id="4" name="Picture 5" descr="\\hhoppe\proj\pyramid\chhan\paper\figures\city_downsampled.png"/>
            <p:cNvPicPr>
              <a:picLocks noChangeAspect="1" noChangeArrowheads="1"/>
            </p:cNvPicPr>
            <p:nvPr/>
          </p:nvPicPr>
          <p:blipFill>
            <a:blip r:embed="rId3"/>
            <a:srcRect l="18846" b="18846"/>
            <a:stretch>
              <a:fillRect/>
            </a:stretch>
          </p:blipFill>
          <p:spPr bwMode="auto">
            <a:xfrm>
              <a:off x="3505200" y="3810000"/>
              <a:ext cx="1984248" cy="1984248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  <p:sp>
          <p:nvSpPr>
            <p:cNvPr id="5" name="TextBox 4"/>
            <p:cNvSpPr txBox="1"/>
            <p:nvPr/>
          </p:nvSpPr>
          <p:spPr>
            <a:xfrm>
              <a:off x="3946966" y="5791200"/>
              <a:ext cx="1111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Solution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1447" y="3810001"/>
            <a:ext cx="1981200" cy="2381309"/>
            <a:chOff x="5961447" y="3810001"/>
            <a:chExt cx="1981200" cy="2381309"/>
          </a:xfrm>
        </p:grpSpPr>
        <p:pic>
          <p:nvPicPr>
            <p:cNvPr id="7" name="Picture 4" descr="\\hhoppe\proj\pyramid\chhan\paper\figures\city_coarse.jpg"/>
            <p:cNvPicPr>
              <a:picLocks noChangeAspect="1" noChangeArrowheads="1"/>
            </p:cNvPicPr>
            <p:nvPr/>
          </p:nvPicPr>
          <p:blipFill>
            <a:blip r:embed="rId4">
              <a:extLst/>
            </a:blip>
            <a:srcRect l="18750" b="18750"/>
            <a:stretch>
              <a:fillRect/>
            </a:stretch>
          </p:blipFill>
          <p:spPr bwMode="auto">
            <a:xfrm>
              <a:off x="5961447" y="3810001"/>
              <a:ext cx="1981200" cy="19812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6143582" y="5791200"/>
              <a:ext cx="1567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Color image</a:t>
              </a:r>
            </a:p>
          </p:txBody>
        </p:sp>
      </p:grpSp>
      <p:pic>
        <p:nvPicPr>
          <p:cNvPr id="9" name="Picture 5" descr="\\hhoppe\proj\pyramid\chhan\paper\figures\city_downsampled.pn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 l="18750" b="18750"/>
          <a:stretch>
            <a:fillRect/>
          </a:stretch>
        </p:blipFill>
        <p:spPr bwMode="auto">
          <a:xfrm>
            <a:off x="1084647" y="3810001"/>
            <a:ext cx="1981200" cy="19812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1066800" y="5791200"/>
            <a:ext cx="199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image</a:t>
            </a:r>
          </a:p>
        </p:txBody>
      </p:sp>
      <p:sp>
        <p:nvSpPr>
          <p:cNvPr id="13" name="Freeform 12"/>
          <p:cNvSpPr/>
          <p:nvPr/>
        </p:nvSpPr>
        <p:spPr>
          <a:xfrm>
            <a:off x="6498967" y="4244945"/>
            <a:ext cx="184666" cy="400110"/>
          </a:xfrm>
          <a:custGeom>
            <a:avLst/>
            <a:gdLst>
              <a:gd name="connsiteX0" fmla="*/ 0 w 3886200"/>
              <a:gd name="connsiteY0" fmla="*/ 990600 h 990600"/>
              <a:gd name="connsiteX1" fmla="*/ 165100 w 3886200"/>
              <a:gd name="connsiteY1" fmla="*/ 901700 h 990600"/>
              <a:gd name="connsiteX2" fmla="*/ 177800 w 3886200"/>
              <a:gd name="connsiteY2" fmla="*/ 863600 h 990600"/>
              <a:gd name="connsiteX3" fmla="*/ 228600 w 3886200"/>
              <a:gd name="connsiteY3" fmla="*/ 787400 h 990600"/>
              <a:gd name="connsiteX4" fmla="*/ 254000 w 3886200"/>
              <a:gd name="connsiteY4" fmla="*/ 698500 h 990600"/>
              <a:gd name="connsiteX5" fmla="*/ 292100 w 3886200"/>
              <a:gd name="connsiteY5" fmla="*/ 660400 h 990600"/>
              <a:gd name="connsiteX6" fmla="*/ 304800 w 3886200"/>
              <a:gd name="connsiteY6" fmla="*/ 622300 h 990600"/>
              <a:gd name="connsiteX7" fmla="*/ 381000 w 3886200"/>
              <a:gd name="connsiteY7" fmla="*/ 571500 h 990600"/>
              <a:gd name="connsiteX8" fmla="*/ 482600 w 3886200"/>
              <a:gd name="connsiteY8" fmla="*/ 584200 h 990600"/>
              <a:gd name="connsiteX9" fmla="*/ 558800 w 3886200"/>
              <a:gd name="connsiteY9" fmla="*/ 635000 h 990600"/>
              <a:gd name="connsiteX10" fmla="*/ 584200 w 3886200"/>
              <a:gd name="connsiteY10" fmla="*/ 711200 h 990600"/>
              <a:gd name="connsiteX11" fmla="*/ 736600 w 3886200"/>
              <a:gd name="connsiteY11" fmla="*/ 774700 h 990600"/>
              <a:gd name="connsiteX12" fmla="*/ 901700 w 3886200"/>
              <a:gd name="connsiteY12" fmla="*/ 762000 h 990600"/>
              <a:gd name="connsiteX13" fmla="*/ 914400 w 3886200"/>
              <a:gd name="connsiteY13" fmla="*/ 723900 h 990600"/>
              <a:gd name="connsiteX14" fmla="*/ 965200 w 3886200"/>
              <a:gd name="connsiteY14" fmla="*/ 647700 h 990600"/>
              <a:gd name="connsiteX15" fmla="*/ 1016000 w 3886200"/>
              <a:gd name="connsiteY15" fmla="*/ 571500 h 990600"/>
              <a:gd name="connsiteX16" fmla="*/ 1041400 w 3886200"/>
              <a:gd name="connsiteY16" fmla="*/ 533400 h 990600"/>
              <a:gd name="connsiteX17" fmla="*/ 1054100 w 3886200"/>
              <a:gd name="connsiteY17" fmla="*/ 495300 h 990600"/>
              <a:gd name="connsiteX18" fmla="*/ 1092200 w 3886200"/>
              <a:gd name="connsiteY18" fmla="*/ 469900 h 990600"/>
              <a:gd name="connsiteX19" fmla="*/ 1117600 w 3886200"/>
              <a:gd name="connsiteY19" fmla="*/ 431800 h 990600"/>
              <a:gd name="connsiteX20" fmla="*/ 1143000 w 3886200"/>
              <a:gd name="connsiteY20" fmla="*/ 355600 h 990600"/>
              <a:gd name="connsiteX21" fmla="*/ 1231900 w 3886200"/>
              <a:gd name="connsiteY21" fmla="*/ 241300 h 990600"/>
              <a:gd name="connsiteX22" fmla="*/ 1257300 w 3886200"/>
              <a:gd name="connsiteY22" fmla="*/ 203200 h 990600"/>
              <a:gd name="connsiteX23" fmla="*/ 1308100 w 3886200"/>
              <a:gd name="connsiteY23" fmla="*/ 177800 h 990600"/>
              <a:gd name="connsiteX24" fmla="*/ 1460500 w 3886200"/>
              <a:gd name="connsiteY24" fmla="*/ 139700 h 990600"/>
              <a:gd name="connsiteX25" fmla="*/ 1498600 w 3886200"/>
              <a:gd name="connsiteY25" fmla="*/ 114300 h 990600"/>
              <a:gd name="connsiteX26" fmla="*/ 1612900 w 3886200"/>
              <a:gd name="connsiteY26" fmla="*/ 76200 h 990600"/>
              <a:gd name="connsiteX27" fmla="*/ 1689100 w 3886200"/>
              <a:gd name="connsiteY27" fmla="*/ 50800 h 990600"/>
              <a:gd name="connsiteX28" fmla="*/ 1727200 w 3886200"/>
              <a:gd name="connsiteY28" fmla="*/ 38100 h 990600"/>
              <a:gd name="connsiteX29" fmla="*/ 1778000 w 3886200"/>
              <a:gd name="connsiteY29" fmla="*/ 12700 h 990600"/>
              <a:gd name="connsiteX30" fmla="*/ 1866900 w 3886200"/>
              <a:gd name="connsiteY30" fmla="*/ 0 h 990600"/>
              <a:gd name="connsiteX31" fmla="*/ 2159000 w 3886200"/>
              <a:gd name="connsiteY31" fmla="*/ 12700 h 990600"/>
              <a:gd name="connsiteX32" fmla="*/ 2197100 w 3886200"/>
              <a:gd name="connsiteY32" fmla="*/ 25400 h 990600"/>
              <a:gd name="connsiteX33" fmla="*/ 2273300 w 3886200"/>
              <a:gd name="connsiteY33" fmla="*/ 76200 h 990600"/>
              <a:gd name="connsiteX34" fmla="*/ 2298700 w 3886200"/>
              <a:gd name="connsiteY34" fmla="*/ 114300 h 990600"/>
              <a:gd name="connsiteX35" fmla="*/ 2336800 w 3886200"/>
              <a:gd name="connsiteY35" fmla="*/ 139700 h 990600"/>
              <a:gd name="connsiteX36" fmla="*/ 2362200 w 3886200"/>
              <a:gd name="connsiteY36" fmla="*/ 190500 h 990600"/>
              <a:gd name="connsiteX37" fmla="*/ 2400300 w 3886200"/>
              <a:gd name="connsiteY37" fmla="*/ 203200 h 990600"/>
              <a:gd name="connsiteX38" fmla="*/ 2476500 w 3886200"/>
              <a:gd name="connsiteY38" fmla="*/ 254000 h 990600"/>
              <a:gd name="connsiteX39" fmla="*/ 2552700 w 3886200"/>
              <a:gd name="connsiteY39" fmla="*/ 241300 h 990600"/>
              <a:gd name="connsiteX40" fmla="*/ 2641600 w 3886200"/>
              <a:gd name="connsiteY40" fmla="*/ 215900 h 990600"/>
              <a:gd name="connsiteX41" fmla="*/ 2730500 w 3886200"/>
              <a:gd name="connsiteY41" fmla="*/ 190500 h 990600"/>
              <a:gd name="connsiteX42" fmla="*/ 2781300 w 3886200"/>
              <a:gd name="connsiteY42" fmla="*/ 101600 h 990600"/>
              <a:gd name="connsiteX43" fmla="*/ 2844800 w 3886200"/>
              <a:gd name="connsiteY43" fmla="*/ 12700 h 990600"/>
              <a:gd name="connsiteX44" fmla="*/ 2971800 w 3886200"/>
              <a:gd name="connsiteY44" fmla="*/ 25400 h 990600"/>
              <a:gd name="connsiteX45" fmla="*/ 3022600 w 3886200"/>
              <a:gd name="connsiteY45" fmla="*/ 76200 h 990600"/>
              <a:gd name="connsiteX46" fmla="*/ 3098800 w 3886200"/>
              <a:gd name="connsiteY46" fmla="*/ 190500 h 990600"/>
              <a:gd name="connsiteX47" fmla="*/ 3124200 w 3886200"/>
              <a:gd name="connsiteY47" fmla="*/ 228600 h 990600"/>
              <a:gd name="connsiteX48" fmla="*/ 3175000 w 3886200"/>
              <a:gd name="connsiteY48" fmla="*/ 317500 h 990600"/>
              <a:gd name="connsiteX49" fmla="*/ 3213100 w 3886200"/>
              <a:gd name="connsiteY49" fmla="*/ 355600 h 990600"/>
              <a:gd name="connsiteX50" fmla="*/ 3238500 w 3886200"/>
              <a:gd name="connsiteY50" fmla="*/ 406400 h 990600"/>
              <a:gd name="connsiteX51" fmla="*/ 3302000 w 3886200"/>
              <a:gd name="connsiteY51" fmla="*/ 508000 h 990600"/>
              <a:gd name="connsiteX52" fmla="*/ 3340100 w 3886200"/>
              <a:gd name="connsiteY52" fmla="*/ 571500 h 990600"/>
              <a:gd name="connsiteX53" fmla="*/ 3365500 w 3886200"/>
              <a:gd name="connsiteY53" fmla="*/ 622300 h 990600"/>
              <a:gd name="connsiteX54" fmla="*/ 3403600 w 3886200"/>
              <a:gd name="connsiteY54" fmla="*/ 673100 h 990600"/>
              <a:gd name="connsiteX55" fmla="*/ 3429000 w 3886200"/>
              <a:gd name="connsiteY55" fmla="*/ 711200 h 990600"/>
              <a:gd name="connsiteX56" fmla="*/ 3467100 w 3886200"/>
              <a:gd name="connsiteY56" fmla="*/ 723900 h 990600"/>
              <a:gd name="connsiteX57" fmla="*/ 3505200 w 3886200"/>
              <a:gd name="connsiteY57" fmla="*/ 762000 h 990600"/>
              <a:gd name="connsiteX58" fmla="*/ 3543300 w 3886200"/>
              <a:gd name="connsiteY58" fmla="*/ 787400 h 990600"/>
              <a:gd name="connsiteX59" fmla="*/ 3594100 w 3886200"/>
              <a:gd name="connsiteY59" fmla="*/ 863600 h 990600"/>
              <a:gd name="connsiteX60" fmla="*/ 3619500 w 3886200"/>
              <a:gd name="connsiteY60" fmla="*/ 901700 h 990600"/>
              <a:gd name="connsiteX61" fmla="*/ 3657600 w 3886200"/>
              <a:gd name="connsiteY61" fmla="*/ 914400 h 990600"/>
              <a:gd name="connsiteX62" fmla="*/ 3733800 w 3886200"/>
              <a:gd name="connsiteY62" fmla="*/ 965200 h 990600"/>
              <a:gd name="connsiteX63" fmla="*/ 3886200 w 3886200"/>
              <a:gd name="connsiteY63" fmla="*/ 9652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86200" h="990600">
                <a:moveTo>
                  <a:pt x="0" y="990600"/>
                </a:moveTo>
                <a:cubicBezTo>
                  <a:pt x="97653" y="979750"/>
                  <a:pt x="130454" y="1005639"/>
                  <a:pt x="165100" y="901700"/>
                </a:cubicBezTo>
                <a:cubicBezTo>
                  <a:pt x="169333" y="889000"/>
                  <a:pt x="171299" y="875302"/>
                  <a:pt x="177800" y="863600"/>
                </a:cubicBezTo>
                <a:cubicBezTo>
                  <a:pt x="192625" y="836915"/>
                  <a:pt x="228600" y="787400"/>
                  <a:pt x="228600" y="787400"/>
                </a:cubicBezTo>
                <a:cubicBezTo>
                  <a:pt x="230294" y="780626"/>
                  <a:pt x="246712" y="709432"/>
                  <a:pt x="254000" y="698500"/>
                </a:cubicBezTo>
                <a:cubicBezTo>
                  <a:pt x="263963" y="683556"/>
                  <a:pt x="279400" y="673100"/>
                  <a:pt x="292100" y="660400"/>
                </a:cubicBezTo>
                <a:cubicBezTo>
                  <a:pt x="296333" y="647700"/>
                  <a:pt x="295334" y="631766"/>
                  <a:pt x="304800" y="622300"/>
                </a:cubicBezTo>
                <a:cubicBezTo>
                  <a:pt x="326386" y="600714"/>
                  <a:pt x="381000" y="571500"/>
                  <a:pt x="381000" y="571500"/>
                </a:cubicBezTo>
                <a:cubicBezTo>
                  <a:pt x="414867" y="575733"/>
                  <a:pt x="450458" y="572721"/>
                  <a:pt x="482600" y="584200"/>
                </a:cubicBezTo>
                <a:cubicBezTo>
                  <a:pt x="511349" y="594467"/>
                  <a:pt x="558800" y="635000"/>
                  <a:pt x="558800" y="635000"/>
                </a:cubicBezTo>
                <a:cubicBezTo>
                  <a:pt x="567267" y="660400"/>
                  <a:pt x="560253" y="699226"/>
                  <a:pt x="584200" y="711200"/>
                </a:cubicBezTo>
                <a:cubicBezTo>
                  <a:pt x="701412" y="769806"/>
                  <a:pt x="649066" y="752817"/>
                  <a:pt x="736600" y="774700"/>
                </a:cubicBezTo>
                <a:cubicBezTo>
                  <a:pt x="791633" y="770467"/>
                  <a:pt x="848628" y="777163"/>
                  <a:pt x="901700" y="762000"/>
                </a:cubicBezTo>
                <a:cubicBezTo>
                  <a:pt x="914572" y="758322"/>
                  <a:pt x="907899" y="735602"/>
                  <a:pt x="914400" y="723900"/>
                </a:cubicBezTo>
                <a:cubicBezTo>
                  <a:pt x="929225" y="697215"/>
                  <a:pt x="948267" y="673100"/>
                  <a:pt x="965200" y="647700"/>
                </a:cubicBezTo>
                <a:lnTo>
                  <a:pt x="1016000" y="571500"/>
                </a:lnTo>
                <a:cubicBezTo>
                  <a:pt x="1024467" y="558800"/>
                  <a:pt x="1036573" y="547880"/>
                  <a:pt x="1041400" y="533400"/>
                </a:cubicBezTo>
                <a:cubicBezTo>
                  <a:pt x="1045633" y="520700"/>
                  <a:pt x="1045737" y="505753"/>
                  <a:pt x="1054100" y="495300"/>
                </a:cubicBezTo>
                <a:cubicBezTo>
                  <a:pt x="1063635" y="483381"/>
                  <a:pt x="1079500" y="478367"/>
                  <a:pt x="1092200" y="469900"/>
                </a:cubicBezTo>
                <a:cubicBezTo>
                  <a:pt x="1100667" y="457200"/>
                  <a:pt x="1111401" y="445748"/>
                  <a:pt x="1117600" y="431800"/>
                </a:cubicBezTo>
                <a:cubicBezTo>
                  <a:pt x="1128474" y="407334"/>
                  <a:pt x="1128148" y="377877"/>
                  <a:pt x="1143000" y="355600"/>
                </a:cubicBezTo>
                <a:cubicBezTo>
                  <a:pt x="1271394" y="163010"/>
                  <a:pt x="1132424" y="360672"/>
                  <a:pt x="1231900" y="241300"/>
                </a:cubicBezTo>
                <a:cubicBezTo>
                  <a:pt x="1241671" y="229574"/>
                  <a:pt x="1245574" y="212971"/>
                  <a:pt x="1257300" y="203200"/>
                </a:cubicBezTo>
                <a:cubicBezTo>
                  <a:pt x="1271844" y="191080"/>
                  <a:pt x="1290522" y="184831"/>
                  <a:pt x="1308100" y="177800"/>
                </a:cubicBezTo>
                <a:cubicBezTo>
                  <a:pt x="1379978" y="149049"/>
                  <a:pt x="1385542" y="152193"/>
                  <a:pt x="1460500" y="139700"/>
                </a:cubicBezTo>
                <a:cubicBezTo>
                  <a:pt x="1473200" y="131233"/>
                  <a:pt x="1484652" y="120499"/>
                  <a:pt x="1498600" y="114300"/>
                </a:cubicBezTo>
                <a:lnTo>
                  <a:pt x="1612900" y="76200"/>
                </a:lnTo>
                <a:lnTo>
                  <a:pt x="1689100" y="50800"/>
                </a:lnTo>
                <a:cubicBezTo>
                  <a:pt x="1701800" y="46567"/>
                  <a:pt x="1715226" y="44087"/>
                  <a:pt x="1727200" y="38100"/>
                </a:cubicBezTo>
                <a:cubicBezTo>
                  <a:pt x="1744133" y="29633"/>
                  <a:pt x="1759735" y="17681"/>
                  <a:pt x="1778000" y="12700"/>
                </a:cubicBezTo>
                <a:cubicBezTo>
                  <a:pt x="1806879" y="4824"/>
                  <a:pt x="1837267" y="4233"/>
                  <a:pt x="1866900" y="0"/>
                </a:cubicBezTo>
                <a:cubicBezTo>
                  <a:pt x="1964267" y="4233"/>
                  <a:pt x="2061828" y="5225"/>
                  <a:pt x="2159000" y="12700"/>
                </a:cubicBezTo>
                <a:cubicBezTo>
                  <a:pt x="2172348" y="13727"/>
                  <a:pt x="2185398" y="18899"/>
                  <a:pt x="2197100" y="25400"/>
                </a:cubicBezTo>
                <a:cubicBezTo>
                  <a:pt x="2223785" y="40225"/>
                  <a:pt x="2273300" y="76200"/>
                  <a:pt x="2273300" y="76200"/>
                </a:cubicBezTo>
                <a:cubicBezTo>
                  <a:pt x="2281767" y="88900"/>
                  <a:pt x="2287907" y="103507"/>
                  <a:pt x="2298700" y="114300"/>
                </a:cubicBezTo>
                <a:cubicBezTo>
                  <a:pt x="2309493" y="125093"/>
                  <a:pt x="2327029" y="127974"/>
                  <a:pt x="2336800" y="139700"/>
                </a:cubicBezTo>
                <a:cubicBezTo>
                  <a:pt x="2348920" y="154244"/>
                  <a:pt x="2348813" y="177113"/>
                  <a:pt x="2362200" y="190500"/>
                </a:cubicBezTo>
                <a:cubicBezTo>
                  <a:pt x="2371666" y="199966"/>
                  <a:pt x="2388598" y="196699"/>
                  <a:pt x="2400300" y="203200"/>
                </a:cubicBezTo>
                <a:cubicBezTo>
                  <a:pt x="2426985" y="218025"/>
                  <a:pt x="2476500" y="254000"/>
                  <a:pt x="2476500" y="254000"/>
                </a:cubicBezTo>
                <a:cubicBezTo>
                  <a:pt x="2501900" y="249767"/>
                  <a:pt x="2527450" y="246350"/>
                  <a:pt x="2552700" y="241300"/>
                </a:cubicBezTo>
                <a:cubicBezTo>
                  <a:pt x="2618870" y="228066"/>
                  <a:pt x="2585113" y="232039"/>
                  <a:pt x="2641600" y="215900"/>
                </a:cubicBezTo>
                <a:cubicBezTo>
                  <a:pt x="2753228" y="184006"/>
                  <a:pt x="2639149" y="220950"/>
                  <a:pt x="2730500" y="190500"/>
                </a:cubicBezTo>
                <a:cubicBezTo>
                  <a:pt x="2765382" y="50972"/>
                  <a:pt x="2712515" y="225413"/>
                  <a:pt x="2781300" y="101600"/>
                </a:cubicBezTo>
                <a:cubicBezTo>
                  <a:pt x="2835179" y="4618"/>
                  <a:pt x="2769177" y="37908"/>
                  <a:pt x="2844800" y="12700"/>
                </a:cubicBezTo>
                <a:cubicBezTo>
                  <a:pt x="2887133" y="16933"/>
                  <a:pt x="2931734" y="11091"/>
                  <a:pt x="2971800" y="25400"/>
                </a:cubicBezTo>
                <a:cubicBezTo>
                  <a:pt x="2994352" y="33454"/>
                  <a:pt x="3006690" y="58302"/>
                  <a:pt x="3022600" y="76200"/>
                </a:cubicBezTo>
                <a:cubicBezTo>
                  <a:pt x="3094191" y="156740"/>
                  <a:pt x="3055017" y="113879"/>
                  <a:pt x="3098800" y="190500"/>
                </a:cubicBezTo>
                <a:cubicBezTo>
                  <a:pt x="3106373" y="203752"/>
                  <a:pt x="3116627" y="215348"/>
                  <a:pt x="3124200" y="228600"/>
                </a:cubicBezTo>
                <a:cubicBezTo>
                  <a:pt x="3146785" y="268124"/>
                  <a:pt x="3146871" y="283746"/>
                  <a:pt x="3175000" y="317500"/>
                </a:cubicBezTo>
                <a:cubicBezTo>
                  <a:pt x="3186498" y="331298"/>
                  <a:pt x="3202661" y="340985"/>
                  <a:pt x="3213100" y="355600"/>
                </a:cubicBezTo>
                <a:cubicBezTo>
                  <a:pt x="3224104" y="371006"/>
                  <a:pt x="3229306" y="389850"/>
                  <a:pt x="3238500" y="406400"/>
                </a:cubicBezTo>
                <a:cubicBezTo>
                  <a:pt x="3285428" y="490871"/>
                  <a:pt x="3262305" y="444487"/>
                  <a:pt x="3302000" y="508000"/>
                </a:cubicBezTo>
                <a:cubicBezTo>
                  <a:pt x="3315083" y="528932"/>
                  <a:pt x="3328112" y="549922"/>
                  <a:pt x="3340100" y="571500"/>
                </a:cubicBezTo>
                <a:cubicBezTo>
                  <a:pt x="3349294" y="588050"/>
                  <a:pt x="3355466" y="606246"/>
                  <a:pt x="3365500" y="622300"/>
                </a:cubicBezTo>
                <a:cubicBezTo>
                  <a:pt x="3376718" y="640249"/>
                  <a:pt x="3391297" y="655876"/>
                  <a:pt x="3403600" y="673100"/>
                </a:cubicBezTo>
                <a:cubicBezTo>
                  <a:pt x="3412472" y="685520"/>
                  <a:pt x="3417081" y="701665"/>
                  <a:pt x="3429000" y="711200"/>
                </a:cubicBezTo>
                <a:cubicBezTo>
                  <a:pt x="3439453" y="719563"/>
                  <a:pt x="3454400" y="719667"/>
                  <a:pt x="3467100" y="723900"/>
                </a:cubicBezTo>
                <a:cubicBezTo>
                  <a:pt x="3479800" y="736600"/>
                  <a:pt x="3491402" y="750502"/>
                  <a:pt x="3505200" y="762000"/>
                </a:cubicBezTo>
                <a:cubicBezTo>
                  <a:pt x="3516926" y="771771"/>
                  <a:pt x="3533249" y="775913"/>
                  <a:pt x="3543300" y="787400"/>
                </a:cubicBezTo>
                <a:cubicBezTo>
                  <a:pt x="3563402" y="810374"/>
                  <a:pt x="3577167" y="838200"/>
                  <a:pt x="3594100" y="863600"/>
                </a:cubicBezTo>
                <a:cubicBezTo>
                  <a:pt x="3602567" y="876300"/>
                  <a:pt x="3605020" y="896873"/>
                  <a:pt x="3619500" y="901700"/>
                </a:cubicBezTo>
                <a:cubicBezTo>
                  <a:pt x="3632200" y="905933"/>
                  <a:pt x="3645898" y="907899"/>
                  <a:pt x="3657600" y="914400"/>
                </a:cubicBezTo>
                <a:cubicBezTo>
                  <a:pt x="3684285" y="929225"/>
                  <a:pt x="3703273" y="965200"/>
                  <a:pt x="3733800" y="965200"/>
                </a:cubicBezTo>
                <a:lnTo>
                  <a:pt x="3886200" y="965200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flipH="1">
            <a:off x="5625696" y="4610101"/>
            <a:ext cx="216304" cy="381000"/>
          </a:xfrm>
          <a:prstGeom prst="rightArrow">
            <a:avLst>
              <a:gd name="adj1" fmla="val 37997"/>
              <a:gd name="adj2" fmla="val 50000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202536" y="4610101"/>
            <a:ext cx="216304" cy="381000"/>
          </a:xfrm>
          <a:prstGeom prst="rightArrow">
            <a:avLst>
              <a:gd name="adj1" fmla="val 37997"/>
              <a:gd name="adj2" fmla="val 50000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838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hhoppe\proj\pyramid\chhan\paper\figures\city_downsampled.pn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18750" b="18750"/>
          <a:stretch>
            <a:fillRect/>
          </a:stretch>
        </p:blipFill>
        <p:spPr bwMode="auto">
          <a:xfrm>
            <a:off x="1084647" y="3810001"/>
            <a:ext cx="1981200" cy="19812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  <a:extLst/>
        </p:spPr>
      </p:pic>
      <p:sp>
        <p:nvSpPr>
          <p:cNvPr id="9" name="Rectangle 8"/>
          <p:cNvSpPr/>
          <p:nvPr/>
        </p:nvSpPr>
        <p:spPr bwMode="auto">
          <a:xfrm>
            <a:off x="2065415" y="4648201"/>
            <a:ext cx="76200" cy="762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72762" y="4468866"/>
            <a:ext cx="434870" cy="43487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transfer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791200"/>
            <a:ext cx="199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image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495800" y="4953000"/>
            <a:ext cx="3784600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4724400" y="4851400"/>
            <a:ext cx="3352800" cy="190500"/>
            <a:chOff x="4724400" y="4800600"/>
            <a:chExt cx="3352800" cy="3048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6400800" y="48006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7239000" y="48006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8077200" y="48006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4724400" y="48006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5562600" y="48006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6311147" y="5057001"/>
            <a:ext cx="1766053" cy="604798"/>
            <a:chOff x="6311147" y="5057001"/>
            <a:chExt cx="1766053" cy="604798"/>
          </a:xfrm>
        </p:grpSpPr>
        <p:sp>
          <p:nvSpPr>
            <p:cNvPr id="68" name="TextBox 67"/>
            <p:cNvSpPr txBox="1"/>
            <p:nvPr/>
          </p:nvSpPr>
          <p:spPr>
            <a:xfrm>
              <a:off x="6311147" y="5057001"/>
              <a:ext cx="2420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800" i="1" dirty="0" smtClean="0">
                  <a:effectLst/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sz="1800" i="1" baseline="-25000" dirty="0" smtClean="0">
                  <a:effectLst/>
                  <a:latin typeface="Times New Roman" pitchFamily="18" charset="0"/>
                  <a:cs typeface="Times New Roman" pitchFamily="18" charset="0"/>
                  <a:sym typeface="Symbol"/>
                </a:rPr>
                <a:t>S</a:t>
              </a:r>
              <a:endParaRPr lang="en-US" sz="1800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39000" y="5105400"/>
              <a:ext cx="838200" cy="556399"/>
              <a:chOff x="6400800" y="5410200"/>
              <a:chExt cx="838200" cy="556399"/>
            </a:xfrm>
          </p:grpSpPr>
          <p:sp>
            <p:nvSpPr>
              <p:cNvPr id="22" name="Left Brace 21"/>
              <p:cNvSpPr/>
              <p:nvPr/>
            </p:nvSpPr>
            <p:spPr bwMode="auto">
              <a:xfrm rot="16200000">
                <a:off x="6661150" y="5149850"/>
                <a:ext cx="317500" cy="838200"/>
              </a:xfrm>
              <a:prstGeom prst="leftBrace">
                <a:avLst>
                  <a:gd name="adj1" fmla="val 6250"/>
                  <a:gd name="adj2" fmla="val 5000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692900" y="5689600"/>
                <a:ext cx="2548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800" i="1" dirty="0" smtClean="0">
                    <a:effectLst/>
                    <a:latin typeface="Times New Roman" pitchFamily="18" charset="0"/>
                    <a:cs typeface="Times New Roman" pitchFamily="18" charset="0"/>
                    <a:sym typeface="Symbol"/>
                  </a:rPr>
                  <a:t></a:t>
                </a:r>
                <a:r>
                  <a:rPr lang="en-US" sz="1800" i="1" baseline="-25000" dirty="0" smtClean="0">
                    <a:effectLst/>
                    <a:latin typeface="Times New Roman" pitchFamily="18" charset="0"/>
                    <a:cs typeface="Times New Roman" pitchFamily="18" charset="0"/>
                    <a:sym typeface="Symbol"/>
                  </a:rPr>
                  <a:t>S</a:t>
                </a:r>
                <a:endParaRPr lang="en-US" sz="1800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6019800" y="5029200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effectLst/>
              </a:rPr>
              <a:t>color</a:t>
            </a:r>
          </a:p>
        </p:txBody>
      </p:sp>
      <p:grpSp>
        <p:nvGrpSpPr>
          <p:cNvPr id="152599" name="Group 152598"/>
          <p:cNvGrpSpPr/>
          <p:nvPr/>
        </p:nvGrpSpPr>
        <p:grpSpPr>
          <a:xfrm>
            <a:off x="4248090" y="2895600"/>
            <a:ext cx="400110" cy="2057400"/>
            <a:chOff x="4248090" y="2895600"/>
            <a:chExt cx="400110" cy="2057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V="1">
              <a:off x="4648200" y="2895600"/>
              <a:ext cx="0" cy="205740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 rot="16200000">
              <a:off x="4042099" y="3711191"/>
              <a:ext cx="812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  <a:effectLst/>
                </a:rPr>
                <a:t>count</a:t>
              </a:r>
            </a:p>
          </p:txBody>
        </p:sp>
      </p:grpSp>
      <p:grpSp>
        <p:nvGrpSpPr>
          <p:cNvPr id="152588" name="Group 152587"/>
          <p:cNvGrpSpPr/>
          <p:nvPr/>
        </p:nvGrpSpPr>
        <p:grpSpPr>
          <a:xfrm>
            <a:off x="4343400" y="3352800"/>
            <a:ext cx="4224528" cy="1524000"/>
            <a:chOff x="3048000" y="914400"/>
            <a:chExt cx="4800600" cy="1905000"/>
          </a:xfrm>
        </p:grpSpPr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5410200" y="914400"/>
              <a:ext cx="2438400" cy="1905000"/>
            </a:xfrm>
            <a:custGeom>
              <a:avLst/>
              <a:gdLst>
                <a:gd name="T0" fmla="*/ 900 w 901"/>
                <a:gd name="T1" fmla="*/ 720 h 721"/>
                <a:gd name="T2" fmla="*/ 805 w 901"/>
                <a:gd name="T3" fmla="*/ 712 h 721"/>
                <a:gd name="T4" fmla="*/ 758 w 901"/>
                <a:gd name="T5" fmla="*/ 704 h 721"/>
                <a:gd name="T6" fmla="*/ 711 w 901"/>
                <a:gd name="T7" fmla="*/ 691 h 721"/>
                <a:gd name="T8" fmla="*/ 663 w 901"/>
                <a:gd name="T9" fmla="*/ 675 h 721"/>
                <a:gd name="T10" fmla="*/ 615 w 901"/>
                <a:gd name="T11" fmla="*/ 653 h 721"/>
                <a:gd name="T12" fmla="*/ 568 w 901"/>
                <a:gd name="T13" fmla="*/ 623 h 721"/>
                <a:gd name="T14" fmla="*/ 473 w 901"/>
                <a:gd name="T15" fmla="*/ 540 h 721"/>
                <a:gd name="T16" fmla="*/ 378 w 901"/>
                <a:gd name="T17" fmla="*/ 422 h 721"/>
                <a:gd name="T18" fmla="*/ 284 w 901"/>
                <a:gd name="T19" fmla="*/ 281 h 721"/>
                <a:gd name="T20" fmla="*/ 236 w 901"/>
                <a:gd name="T21" fmla="*/ 209 h 721"/>
                <a:gd name="T22" fmla="*/ 189 w 901"/>
                <a:gd name="T23" fmla="*/ 142 h 721"/>
                <a:gd name="T24" fmla="*/ 142 w 901"/>
                <a:gd name="T25" fmla="*/ 83 h 721"/>
                <a:gd name="T26" fmla="*/ 94 w 901"/>
                <a:gd name="T27" fmla="*/ 38 h 721"/>
                <a:gd name="T28" fmla="*/ 47 w 901"/>
                <a:gd name="T29" fmla="*/ 9 h 721"/>
                <a:gd name="T30" fmla="*/ 0 w 901"/>
                <a:gd name="T31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1" h="721">
                  <a:moveTo>
                    <a:pt x="900" y="720"/>
                  </a:moveTo>
                  <a:lnTo>
                    <a:pt x="805" y="712"/>
                  </a:lnTo>
                  <a:lnTo>
                    <a:pt x="758" y="704"/>
                  </a:lnTo>
                  <a:lnTo>
                    <a:pt x="711" y="691"/>
                  </a:lnTo>
                  <a:lnTo>
                    <a:pt x="663" y="675"/>
                  </a:lnTo>
                  <a:lnTo>
                    <a:pt x="615" y="653"/>
                  </a:lnTo>
                  <a:lnTo>
                    <a:pt x="568" y="623"/>
                  </a:lnTo>
                  <a:lnTo>
                    <a:pt x="473" y="540"/>
                  </a:lnTo>
                  <a:lnTo>
                    <a:pt x="378" y="422"/>
                  </a:lnTo>
                  <a:lnTo>
                    <a:pt x="284" y="281"/>
                  </a:lnTo>
                  <a:lnTo>
                    <a:pt x="236" y="209"/>
                  </a:lnTo>
                  <a:lnTo>
                    <a:pt x="189" y="142"/>
                  </a:lnTo>
                  <a:lnTo>
                    <a:pt x="142" y="83"/>
                  </a:lnTo>
                  <a:lnTo>
                    <a:pt x="94" y="38"/>
                  </a:lnTo>
                  <a:lnTo>
                    <a:pt x="47" y="9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3048000" y="914400"/>
              <a:ext cx="2344738" cy="1905000"/>
            </a:xfrm>
            <a:custGeom>
              <a:avLst/>
              <a:gdLst>
                <a:gd name="T0" fmla="*/ 0 w 901"/>
                <a:gd name="T1" fmla="*/ 720 h 721"/>
                <a:gd name="T2" fmla="*/ 95 w 901"/>
                <a:gd name="T3" fmla="*/ 712 h 721"/>
                <a:gd name="T4" fmla="*/ 142 w 901"/>
                <a:gd name="T5" fmla="*/ 704 h 721"/>
                <a:gd name="T6" fmla="*/ 189 w 901"/>
                <a:gd name="T7" fmla="*/ 691 h 721"/>
                <a:gd name="T8" fmla="*/ 237 w 901"/>
                <a:gd name="T9" fmla="*/ 675 h 721"/>
                <a:gd name="T10" fmla="*/ 284 w 901"/>
                <a:gd name="T11" fmla="*/ 653 h 721"/>
                <a:gd name="T12" fmla="*/ 331 w 901"/>
                <a:gd name="T13" fmla="*/ 623 h 721"/>
                <a:gd name="T14" fmla="*/ 426 w 901"/>
                <a:gd name="T15" fmla="*/ 540 h 721"/>
                <a:gd name="T16" fmla="*/ 521 w 901"/>
                <a:gd name="T17" fmla="*/ 422 h 721"/>
                <a:gd name="T18" fmla="*/ 616 w 901"/>
                <a:gd name="T19" fmla="*/ 281 h 721"/>
                <a:gd name="T20" fmla="*/ 663 w 901"/>
                <a:gd name="T21" fmla="*/ 209 h 721"/>
                <a:gd name="T22" fmla="*/ 710 w 901"/>
                <a:gd name="T23" fmla="*/ 142 h 721"/>
                <a:gd name="T24" fmla="*/ 757 w 901"/>
                <a:gd name="T25" fmla="*/ 83 h 721"/>
                <a:gd name="T26" fmla="*/ 805 w 901"/>
                <a:gd name="T27" fmla="*/ 38 h 721"/>
                <a:gd name="T28" fmla="*/ 852 w 901"/>
                <a:gd name="T29" fmla="*/ 9 h 721"/>
                <a:gd name="T30" fmla="*/ 900 w 901"/>
                <a:gd name="T31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1" h="721">
                  <a:moveTo>
                    <a:pt x="0" y="720"/>
                  </a:moveTo>
                  <a:lnTo>
                    <a:pt x="95" y="712"/>
                  </a:lnTo>
                  <a:lnTo>
                    <a:pt x="142" y="704"/>
                  </a:lnTo>
                  <a:lnTo>
                    <a:pt x="189" y="691"/>
                  </a:lnTo>
                  <a:lnTo>
                    <a:pt x="237" y="675"/>
                  </a:lnTo>
                  <a:lnTo>
                    <a:pt x="284" y="653"/>
                  </a:lnTo>
                  <a:lnTo>
                    <a:pt x="331" y="623"/>
                  </a:lnTo>
                  <a:lnTo>
                    <a:pt x="426" y="540"/>
                  </a:lnTo>
                  <a:lnTo>
                    <a:pt x="521" y="422"/>
                  </a:lnTo>
                  <a:lnTo>
                    <a:pt x="616" y="281"/>
                  </a:lnTo>
                  <a:lnTo>
                    <a:pt x="663" y="209"/>
                  </a:lnTo>
                  <a:lnTo>
                    <a:pt x="710" y="142"/>
                  </a:lnTo>
                  <a:lnTo>
                    <a:pt x="757" y="83"/>
                  </a:lnTo>
                  <a:lnTo>
                    <a:pt x="805" y="38"/>
                  </a:lnTo>
                  <a:lnTo>
                    <a:pt x="852" y="9"/>
                  </a:lnTo>
                  <a:lnTo>
                    <a:pt x="90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590" name="Freeform 152589"/>
          <p:cNvSpPr/>
          <p:nvPr/>
        </p:nvSpPr>
        <p:spPr>
          <a:xfrm>
            <a:off x="6498967" y="4244945"/>
            <a:ext cx="184666" cy="400110"/>
          </a:xfrm>
          <a:custGeom>
            <a:avLst/>
            <a:gdLst>
              <a:gd name="connsiteX0" fmla="*/ 0 w 3886200"/>
              <a:gd name="connsiteY0" fmla="*/ 990600 h 990600"/>
              <a:gd name="connsiteX1" fmla="*/ 165100 w 3886200"/>
              <a:gd name="connsiteY1" fmla="*/ 901700 h 990600"/>
              <a:gd name="connsiteX2" fmla="*/ 177800 w 3886200"/>
              <a:gd name="connsiteY2" fmla="*/ 863600 h 990600"/>
              <a:gd name="connsiteX3" fmla="*/ 228600 w 3886200"/>
              <a:gd name="connsiteY3" fmla="*/ 787400 h 990600"/>
              <a:gd name="connsiteX4" fmla="*/ 254000 w 3886200"/>
              <a:gd name="connsiteY4" fmla="*/ 698500 h 990600"/>
              <a:gd name="connsiteX5" fmla="*/ 292100 w 3886200"/>
              <a:gd name="connsiteY5" fmla="*/ 660400 h 990600"/>
              <a:gd name="connsiteX6" fmla="*/ 304800 w 3886200"/>
              <a:gd name="connsiteY6" fmla="*/ 622300 h 990600"/>
              <a:gd name="connsiteX7" fmla="*/ 381000 w 3886200"/>
              <a:gd name="connsiteY7" fmla="*/ 571500 h 990600"/>
              <a:gd name="connsiteX8" fmla="*/ 482600 w 3886200"/>
              <a:gd name="connsiteY8" fmla="*/ 584200 h 990600"/>
              <a:gd name="connsiteX9" fmla="*/ 558800 w 3886200"/>
              <a:gd name="connsiteY9" fmla="*/ 635000 h 990600"/>
              <a:gd name="connsiteX10" fmla="*/ 584200 w 3886200"/>
              <a:gd name="connsiteY10" fmla="*/ 711200 h 990600"/>
              <a:gd name="connsiteX11" fmla="*/ 736600 w 3886200"/>
              <a:gd name="connsiteY11" fmla="*/ 774700 h 990600"/>
              <a:gd name="connsiteX12" fmla="*/ 901700 w 3886200"/>
              <a:gd name="connsiteY12" fmla="*/ 762000 h 990600"/>
              <a:gd name="connsiteX13" fmla="*/ 914400 w 3886200"/>
              <a:gd name="connsiteY13" fmla="*/ 723900 h 990600"/>
              <a:gd name="connsiteX14" fmla="*/ 965200 w 3886200"/>
              <a:gd name="connsiteY14" fmla="*/ 647700 h 990600"/>
              <a:gd name="connsiteX15" fmla="*/ 1016000 w 3886200"/>
              <a:gd name="connsiteY15" fmla="*/ 571500 h 990600"/>
              <a:gd name="connsiteX16" fmla="*/ 1041400 w 3886200"/>
              <a:gd name="connsiteY16" fmla="*/ 533400 h 990600"/>
              <a:gd name="connsiteX17" fmla="*/ 1054100 w 3886200"/>
              <a:gd name="connsiteY17" fmla="*/ 495300 h 990600"/>
              <a:gd name="connsiteX18" fmla="*/ 1092200 w 3886200"/>
              <a:gd name="connsiteY18" fmla="*/ 469900 h 990600"/>
              <a:gd name="connsiteX19" fmla="*/ 1117600 w 3886200"/>
              <a:gd name="connsiteY19" fmla="*/ 431800 h 990600"/>
              <a:gd name="connsiteX20" fmla="*/ 1143000 w 3886200"/>
              <a:gd name="connsiteY20" fmla="*/ 355600 h 990600"/>
              <a:gd name="connsiteX21" fmla="*/ 1231900 w 3886200"/>
              <a:gd name="connsiteY21" fmla="*/ 241300 h 990600"/>
              <a:gd name="connsiteX22" fmla="*/ 1257300 w 3886200"/>
              <a:gd name="connsiteY22" fmla="*/ 203200 h 990600"/>
              <a:gd name="connsiteX23" fmla="*/ 1308100 w 3886200"/>
              <a:gd name="connsiteY23" fmla="*/ 177800 h 990600"/>
              <a:gd name="connsiteX24" fmla="*/ 1460500 w 3886200"/>
              <a:gd name="connsiteY24" fmla="*/ 139700 h 990600"/>
              <a:gd name="connsiteX25" fmla="*/ 1498600 w 3886200"/>
              <a:gd name="connsiteY25" fmla="*/ 114300 h 990600"/>
              <a:gd name="connsiteX26" fmla="*/ 1612900 w 3886200"/>
              <a:gd name="connsiteY26" fmla="*/ 76200 h 990600"/>
              <a:gd name="connsiteX27" fmla="*/ 1689100 w 3886200"/>
              <a:gd name="connsiteY27" fmla="*/ 50800 h 990600"/>
              <a:gd name="connsiteX28" fmla="*/ 1727200 w 3886200"/>
              <a:gd name="connsiteY28" fmla="*/ 38100 h 990600"/>
              <a:gd name="connsiteX29" fmla="*/ 1778000 w 3886200"/>
              <a:gd name="connsiteY29" fmla="*/ 12700 h 990600"/>
              <a:gd name="connsiteX30" fmla="*/ 1866900 w 3886200"/>
              <a:gd name="connsiteY30" fmla="*/ 0 h 990600"/>
              <a:gd name="connsiteX31" fmla="*/ 2159000 w 3886200"/>
              <a:gd name="connsiteY31" fmla="*/ 12700 h 990600"/>
              <a:gd name="connsiteX32" fmla="*/ 2197100 w 3886200"/>
              <a:gd name="connsiteY32" fmla="*/ 25400 h 990600"/>
              <a:gd name="connsiteX33" fmla="*/ 2273300 w 3886200"/>
              <a:gd name="connsiteY33" fmla="*/ 76200 h 990600"/>
              <a:gd name="connsiteX34" fmla="*/ 2298700 w 3886200"/>
              <a:gd name="connsiteY34" fmla="*/ 114300 h 990600"/>
              <a:gd name="connsiteX35" fmla="*/ 2336800 w 3886200"/>
              <a:gd name="connsiteY35" fmla="*/ 139700 h 990600"/>
              <a:gd name="connsiteX36" fmla="*/ 2362200 w 3886200"/>
              <a:gd name="connsiteY36" fmla="*/ 190500 h 990600"/>
              <a:gd name="connsiteX37" fmla="*/ 2400300 w 3886200"/>
              <a:gd name="connsiteY37" fmla="*/ 203200 h 990600"/>
              <a:gd name="connsiteX38" fmla="*/ 2476500 w 3886200"/>
              <a:gd name="connsiteY38" fmla="*/ 254000 h 990600"/>
              <a:gd name="connsiteX39" fmla="*/ 2552700 w 3886200"/>
              <a:gd name="connsiteY39" fmla="*/ 241300 h 990600"/>
              <a:gd name="connsiteX40" fmla="*/ 2641600 w 3886200"/>
              <a:gd name="connsiteY40" fmla="*/ 215900 h 990600"/>
              <a:gd name="connsiteX41" fmla="*/ 2730500 w 3886200"/>
              <a:gd name="connsiteY41" fmla="*/ 190500 h 990600"/>
              <a:gd name="connsiteX42" fmla="*/ 2781300 w 3886200"/>
              <a:gd name="connsiteY42" fmla="*/ 101600 h 990600"/>
              <a:gd name="connsiteX43" fmla="*/ 2844800 w 3886200"/>
              <a:gd name="connsiteY43" fmla="*/ 12700 h 990600"/>
              <a:gd name="connsiteX44" fmla="*/ 2971800 w 3886200"/>
              <a:gd name="connsiteY44" fmla="*/ 25400 h 990600"/>
              <a:gd name="connsiteX45" fmla="*/ 3022600 w 3886200"/>
              <a:gd name="connsiteY45" fmla="*/ 76200 h 990600"/>
              <a:gd name="connsiteX46" fmla="*/ 3098800 w 3886200"/>
              <a:gd name="connsiteY46" fmla="*/ 190500 h 990600"/>
              <a:gd name="connsiteX47" fmla="*/ 3124200 w 3886200"/>
              <a:gd name="connsiteY47" fmla="*/ 228600 h 990600"/>
              <a:gd name="connsiteX48" fmla="*/ 3175000 w 3886200"/>
              <a:gd name="connsiteY48" fmla="*/ 317500 h 990600"/>
              <a:gd name="connsiteX49" fmla="*/ 3213100 w 3886200"/>
              <a:gd name="connsiteY49" fmla="*/ 355600 h 990600"/>
              <a:gd name="connsiteX50" fmla="*/ 3238500 w 3886200"/>
              <a:gd name="connsiteY50" fmla="*/ 406400 h 990600"/>
              <a:gd name="connsiteX51" fmla="*/ 3302000 w 3886200"/>
              <a:gd name="connsiteY51" fmla="*/ 508000 h 990600"/>
              <a:gd name="connsiteX52" fmla="*/ 3340100 w 3886200"/>
              <a:gd name="connsiteY52" fmla="*/ 571500 h 990600"/>
              <a:gd name="connsiteX53" fmla="*/ 3365500 w 3886200"/>
              <a:gd name="connsiteY53" fmla="*/ 622300 h 990600"/>
              <a:gd name="connsiteX54" fmla="*/ 3403600 w 3886200"/>
              <a:gd name="connsiteY54" fmla="*/ 673100 h 990600"/>
              <a:gd name="connsiteX55" fmla="*/ 3429000 w 3886200"/>
              <a:gd name="connsiteY55" fmla="*/ 711200 h 990600"/>
              <a:gd name="connsiteX56" fmla="*/ 3467100 w 3886200"/>
              <a:gd name="connsiteY56" fmla="*/ 723900 h 990600"/>
              <a:gd name="connsiteX57" fmla="*/ 3505200 w 3886200"/>
              <a:gd name="connsiteY57" fmla="*/ 762000 h 990600"/>
              <a:gd name="connsiteX58" fmla="*/ 3543300 w 3886200"/>
              <a:gd name="connsiteY58" fmla="*/ 787400 h 990600"/>
              <a:gd name="connsiteX59" fmla="*/ 3594100 w 3886200"/>
              <a:gd name="connsiteY59" fmla="*/ 863600 h 990600"/>
              <a:gd name="connsiteX60" fmla="*/ 3619500 w 3886200"/>
              <a:gd name="connsiteY60" fmla="*/ 901700 h 990600"/>
              <a:gd name="connsiteX61" fmla="*/ 3657600 w 3886200"/>
              <a:gd name="connsiteY61" fmla="*/ 914400 h 990600"/>
              <a:gd name="connsiteX62" fmla="*/ 3733800 w 3886200"/>
              <a:gd name="connsiteY62" fmla="*/ 965200 h 990600"/>
              <a:gd name="connsiteX63" fmla="*/ 3886200 w 3886200"/>
              <a:gd name="connsiteY63" fmla="*/ 9652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86200" h="990600">
                <a:moveTo>
                  <a:pt x="0" y="990600"/>
                </a:moveTo>
                <a:cubicBezTo>
                  <a:pt x="97653" y="979750"/>
                  <a:pt x="130454" y="1005639"/>
                  <a:pt x="165100" y="901700"/>
                </a:cubicBezTo>
                <a:cubicBezTo>
                  <a:pt x="169333" y="889000"/>
                  <a:pt x="171299" y="875302"/>
                  <a:pt x="177800" y="863600"/>
                </a:cubicBezTo>
                <a:cubicBezTo>
                  <a:pt x="192625" y="836915"/>
                  <a:pt x="228600" y="787400"/>
                  <a:pt x="228600" y="787400"/>
                </a:cubicBezTo>
                <a:cubicBezTo>
                  <a:pt x="230294" y="780626"/>
                  <a:pt x="246712" y="709432"/>
                  <a:pt x="254000" y="698500"/>
                </a:cubicBezTo>
                <a:cubicBezTo>
                  <a:pt x="263963" y="683556"/>
                  <a:pt x="279400" y="673100"/>
                  <a:pt x="292100" y="660400"/>
                </a:cubicBezTo>
                <a:cubicBezTo>
                  <a:pt x="296333" y="647700"/>
                  <a:pt x="295334" y="631766"/>
                  <a:pt x="304800" y="622300"/>
                </a:cubicBezTo>
                <a:cubicBezTo>
                  <a:pt x="326386" y="600714"/>
                  <a:pt x="381000" y="571500"/>
                  <a:pt x="381000" y="571500"/>
                </a:cubicBezTo>
                <a:cubicBezTo>
                  <a:pt x="414867" y="575733"/>
                  <a:pt x="450458" y="572721"/>
                  <a:pt x="482600" y="584200"/>
                </a:cubicBezTo>
                <a:cubicBezTo>
                  <a:pt x="511349" y="594467"/>
                  <a:pt x="558800" y="635000"/>
                  <a:pt x="558800" y="635000"/>
                </a:cubicBezTo>
                <a:cubicBezTo>
                  <a:pt x="567267" y="660400"/>
                  <a:pt x="560253" y="699226"/>
                  <a:pt x="584200" y="711200"/>
                </a:cubicBezTo>
                <a:cubicBezTo>
                  <a:pt x="701412" y="769806"/>
                  <a:pt x="649066" y="752817"/>
                  <a:pt x="736600" y="774700"/>
                </a:cubicBezTo>
                <a:cubicBezTo>
                  <a:pt x="791633" y="770467"/>
                  <a:pt x="848628" y="777163"/>
                  <a:pt x="901700" y="762000"/>
                </a:cubicBezTo>
                <a:cubicBezTo>
                  <a:pt x="914572" y="758322"/>
                  <a:pt x="907899" y="735602"/>
                  <a:pt x="914400" y="723900"/>
                </a:cubicBezTo>
                <a:cubicBezTo>
                  <a:pt x="929225" y="697215"/>
                  <a:pt x="948267" y="673100"/>
                  <a:pt x="965200" y="647700"/>
                </a:cubicBezTo>
                <a:lnTo>
                  <a:pt x="1016000" y="571500"/>
                </a:lnTo>
                <a:cubicBezTo>
                  <a:pt x="1024467" y="558800"/>
                  <a:pt x="1036573" y="547880"/>
                  <a:pt x="1041400" y="533400"/>
                </a:cubicBezTo>
                <a:cubicBezTo>
                  <a:pt x="1045633" y="520700"/>
                  <a:pt x="1045737" y="505753"/>
                  <a:pt x="1054100" y="495300"/>
                </a:cubicBezTo>
                <a:cubicBezTo>
                  <a:pt x="1063635" y="483381"/>
                  <a:pt x="1079500" y="478367"/>
                  <a:pt x="1092200" y="469900"/>
                </a:cubicBezTo>
                <a:cubicBezTo>
                  <a:pt x="1100667" y="457200"/>
                  <a:pt x="1111401" y="445748"/>
                  <a:pt x="1117600" y="431800"/>
                </a:cubicBezTo>
                <a:cubicBezTo>
                  <a:pt x="1128474" y="407334"/>
                  <a:pt x="1128148" y="377877"/>
                  <a:pt x="1143000" y="355600"/>
                </a:cubicBezTo>
                <a:cubicBezTo>
                  <a:pt x="1271394" y="163010"/>
                  <a:pt x="1132424" y="360672"/>
                  <a:pt x="1231900" y="241300"/>
                </a:cubicBezTo>
                <a:cubicBezTo>
                  <a:pt x="1241671" y="229574"/>
                  <a:pt x="1245574" y="212971"/>
                  <a:pt x="1257300" y="203200"/>
                </a:cubicBezTo>
                <a:cubicBezTo>
                  <a:pt x="1271844" y="191080"/>
                  <a:pt x="1290522" y="184831"/>
                  <a:pt x="1308100" y="177800"/>
                </a:cubicBezTo>
                <a:cubicBezTo>
                  <a:pt x="1379978" y="149049"/>
                  <a:pt x="1385542" y="152193"/>
                  <a:pt x="1460500" y="139700"/>
                </a:cubicBezTo>
                <a:cubicBezTo>
                  <a:pt x="1473200" y="131233"/>
                  <a:pt x="1484652" y="120499"/>
                  <a:pt x="1498600" y="114300"/>
                </a:cubicBezTo>
                <a:lnTo>
                  <a:pt x="1612900" y="76200"/>
                </a:lnTo>
                <a:lnTo>
                  <a:pt x="1689100" y="50800"/>
                </a:lnTo>
                <a:cubicBezTo>
                  <a:pt x="1701800" y="46567"/>
                  <a:pt x="1715226" y="44087"/>
                  <a:pt x="1727200" y="38100"/>
                </a:cubicBezTo>
                <a:cubicBezTo>
                  <a:pt x="1744133" y="29633"/>
                  <a:pt x="1759735" y="17681"/>
                  <a:pt x="1778000" y="12700"/>
                </a:cubicBezTo>
                <a:cubicBezTo>
                  <a:pt x="1806879" y="4824"/>
                  <a:pt x="1837267" y="4233"/>
                  <a:pt x="1866900" y="0"/>
                </a:cubicBezTo>
                <a:cubicBezTo>
                  <a:pt x="1964267" y="4233"/>
                  <a:pt x="2061828" y="5225"/>
                  <a:pt x="2159000" y="12700"/>
                </a:cubicBezTo>
                <a:cubicBezTo>
                  <a:pt x="2172348" y="13727"/>
                  <a:pt x="2185398" y="18899"/>
                  <a:pt x="2197100" y="25400"/>
                </a:cubicBezTo>
                <a:cubicBezTo>
                  <a:pt x="2223785" y="40225"/>
                  <a:pt x="2273300" y="76200"/>
                  <a:pt x="2273300" y="76200"/>
                </a:cubicBezTo>
                <a:cubicBezTo>
                  <a:pt x="2281767" y="88900"/>
                  <a:pt x="2287907" y="103507"/>
                  <a:pt x="2298700" y="114300"/>
                </a:cubicBezTo>
                <a:cubicBezTo>
                  <a:pt x="2309493" y="125093"/>
                  <a:pt x="2327029" y="127974"/>
                  <a:pt x="2336800" y="139700"/>
                </a:cubicBezTo>
                <a:cubicBezTo>
                  <a:pt x="2348920" y="154244"/>
                  <a:pt x="2348813" y="177113"/>
                  <a:pt x="2362200" y="190500"/>
                </a:cubicBezTo>
                <a:cubicBezTo>
                  <a:pt x="2371666" y="199966"/>
                  <a:pt x="2388598" y="196699"/>
                  <a:pt x="2400300" y="203200"/>
                </a:cubicBezTo>
                <a:cubicBezTo>
                  <a:pt x="2426985" y="218025"/>
                  <a:pt x="2476500" y="254000"/>
                  <a:pt x="2476500" y="254000"/>
                </a:cubicBezTo>
                <a:cubicBezTo>
                  <a:pt x="2501900" y="249767"/>
                  <a:pt x="2527450" y="246350"/>
                  <a:pt x="2552700" y="241300"/>
                </a:cubicBezTo>
                <a:cubicBezTo>
                  <a:pt x="2618870" y="228066"/>
                  <a:pt x="2585113" y="232039"/>
                  <a:pt x="2641600" y="215900"/>
                </a:cubicBezTo>
                <a:cubicBezTo>
                  <a:pt x="2753228" y="184006"/>
                  <a:pt x="2639149" y="220950"/>
                  <a:pt x="2730500" y="190500"/>
                </a:cubicBezTo>
                <a:cubicBezTo>
                  <a:pt x="2765382" y="50972"/>
                  <a:pt x="2712515" y="225413"/>
                  <a:pt x="2781300" y="101600"/>
                </a:cubicBezTo>
                <a:cubicBezTo>
                  <a:pt x="2835179" y="4618"/>
                  <a:pt x="2769177" y="37908"/>
                  <a:pt x="2844800" y="12700"/>
                </a:cubicBezTo>
                <a:cubicBezTo>
                  <a:pt x="2887133" y="16933"/>
                  <a:pt x="2931734" y="11091"/>
                  <a:pt x="2971800" y="25400"/>
                </a:cubicBezTo>
                <a:cubicBezTo>
                  <a:pt x="2994352" y="33454"/>
                  <a:pt x="3006690" y="58302"/>
                  <a:pt x="3022600" y="76200"/>
                </a:cubicBezTo>
                <a:cubicBezTo>
                  <a:pt x="3094191" y="156740"/>
                  <a:pt x="3055017" y="113879"/>
                  <a:pt x="3098800" y="190500"/>
                </a:cubicBezTo>
                <a:cubicBezTo>
                  <a:pt x="3106373" y="203752"/>
                  <a:pt x="3116627" y="215348"/>
                  <a:pt x="3124200" y="228600"/>
                </a:cubicBezTo>
                <a:cubicBezTo>
                  <a:pt x="3146785" y="268124"/>
                  <a:pt x="3146871" y="283746"/>
                  <a:pt x="3175000" y="317500"/>
                </a:cubicBezTo>
                <a:cubicBezTo>
                  <a:pt x="3186498" y="331298"/>
                  <a:pt x="3202661" y="340985"/>
                  <a:pt x="3213100" y="355600"/>
                </a:cubicBezTo>
                <a:cubicBezTo>
                  <a:pt x="3224104" y="371006"/>
                  <a:pt x="3229306" y="389850"/>
                  <a:pt x="3238500" y="406400"/>
                </a:cubicBezTo>
                <a:cubicBezTo>
                  <a:pt x="3285428" y="490871"/>
                  <a:pt x="3262305" y="444487"/>
                  <a:pt x="3302000" y="508000"/>
                </a:cubicBezTo>
                <a:cubicBezTo>
                  <a:pt x="3315083" y="528932"/>
                  <a:pt x="3328112" y="549922"/>
                  <a:pt x="3340100" y="571500"/>
                </a:cubicBezTo>
                <a:cubicBezTo>
                  <a:pt x="3349294" y="588050"/>
                  <a:pt x="3355466" y="606246"/>
                  <a:pt x="3365500" y="622300"/>
                </a:cubicBezTo>
                <a:cubicBezTo>
                  <a:pt x="3376718" y="640249"/>
                  <a:pt x="3391297" y="655876"/>
                  <a:pt x="3403600" y="673100"/>
                </a:cubicBezTo>
                <a:cubicBezTo>
                  <a:pt x="3412472" y="685520"/>
                  <a:pt x="3417081" y="701665"/>
                  <a:pt x="3429000" y="711200"/>
                </a:cubicBezTo>
                <a:cubicBezTo>
                  <a:pt x="3439453" y="719563"/>
                  <a:pt x="3454400" y="719667"/>
                  <a:pt x="3467100" y="723900"/>
                </a:cubicBezTo>
                <a:cubicBezTo>
                  <a:pt x="3479800" y="736600"/>
                  <a:pt x="3491402" y="750502"/>
                  <a:pt x="3505200" y="762000"/>
                </a:cubicBezTo>
                <a:cubicBezTo>
                  <a:pt x="3516926" y="771771"/>
                  <a:pt x="3533249" y="775913"/>
                  <a:pt x="3543300" y="787400"/>
                </a:cubicBezTo>
                <a:cubicBezTo>
                  <a:pt x="3563402" y="810374"/>
                  <a:pt x="3577167" y="838200"/>
                  <a:pt x="3594100" y="863600"/>
                </a:cubicBezTo>
                <a:cubicBezTo>
                  <a:pt x="3602567" y="876300"/>
                  <a:pt x="3605020" y="896873"/>
                  <a:pt x="3619500" y="901700"/>
                </a:cubicBezTo>
                <a:cubicBezTo>
                  <a:pt x="3632200" y="905933"/>
                  <a:pt x="3645898" y="907899"/>
                  <a:pt x="3657600" y="914400"/>
                </a:cubicBezTo>
                <a:cubicBezTo>
                  <a:pt x="3684285" y="929225"/>
                  <a:pt x="3703273" y="965200"/>
                  <a:pt x="3733800" y="965200"/>
                </a:cubicBezTo>
                <a:lnTo>
                  <a:pt x="3886200" y="965200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2592" name="Freeform 152591"/>
          <p:cNvSpPr/>
          <p:nvPr/>
        </p:nvSpPr>
        <p:spPr>
          <a:xfrm>
            <a:off x="4648200" y="3733800"/>
            <a:ext cx="3505200" cy="1143000"/>
          </a:xfrm>
          <a:custGeom>
            <a:avLst/>
            <a:gdLst>
              <a:gd name="connsiteX0" fmla="*/ 0 w 3429000"/>
              <a:gd name="connsiteY0" fmla="*/ 434886 h 434886"/>
              <a:gd name="connsiteX1" fmla="*/ 457200 w 3429000"/>
              <a:gd name="connsiteY1" fmla="*/ 320586 h 434886"/>
              <a:gd name="connsiteX2" fmla="*/ 1003300 w 3429000"/>
              <a:gd name="connsiteY2" fmla="*/ 3086 h 434886"/>
              <a:gd name="connsiteX3" fmla="*/ 1625600 w 3429000"/>
              <a:gd name="connsiteY3" fmla="*/ 155486 h 434886"/>
              <a:gd name="connsiteX4" fmla="*/ 2235200 w 3429000"/>
              <a:gd name="connsiteY4" fmla="*/ 91986 h 434886"/>
              <a:gd name="connsiteX5" fmla="*/ 2603500 w 3429000"/>
              <a:gd name="connsiteY5" fmla="*/ 358686 h 434886"/>
              <a:gd name="connsiteX6" fmla="*/ 3073400 w 3429000"/>
              <a:gd name="connsiteY6" fmla="*/ 282486 h 434886"/>
              <a:gd name="connsiteX7" fmla="*/ 3429000 w 3429000"/>
              <a:gd name="connsiteY7" fmla="*/ 396786 h 43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0" h="434886">
                <a:moveTo>
                  <a:pt x="0" y="434886"/>
                </a:moveTo>
                <a:cubicBezTo>
                  <a:pt x="144991" y="413719"/>
                  <a:pt x="289983" y="392553"/>
                  <a:pt x="457200" y="320586"/>
                </a:cubicBezTo>
                <a:cubicBezTo>
                  <a:pt x="624417" y="248619"/>
                  <a:pt x="808567" y="30603"/>
                  <a:pt x="1003300" y="3086"/>
                </a:cubicBezTo>
                <a:cubicBezTo>
                  <a:pt x="1198033" y="-24431"/>
                  <a:pt x="1420284" y="140669"/>
                  <a:pt x="1625600" y="155486"/>
                </a:cubicBezTo>
                <a:cubicBezTo>
                  <a:pt x="1830916" y="170303"/>
                  <a:pt x="2072217" y="58119"/>
                  <a:pt x="2235200" y="91986"/>
                </a:cubicBezTo>
                <a:cubicBezTo>
                  <a:pt x="2398183" y="125853"/>
                  <a:pt x="2463800" y="326936"/>
                  <a:pt x="2603500" y="358686"/>
                </a:cubicBezTo>
                <a:cubicBezTo>
                  <a:pt x="2743200" y="390436"/>
                  <a:pt x="2935817" y="276136"/>
                  <a:pt x="3073400" y="282486"/>
                </a:cubicBezTo>
                <a:cubicBezTo>
                  <a:pt x="3210983" y="288836"/>
                  <a:pt x="3429000" y="396786"/>
                  <a:pt x="3429000" y="396786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52597" name="Group 152596"/>
          <p:cNvGrpSpPr/>
          <p:nvPr/>
        </p:nvGrpSpPr>
        <p:grpSpPr>
          <a:xfrm>
            <a:off x="3657600" y="4953000"/>
            <a:ext cx="4572000" cy="400110"/>
            <a:chOff x="3657600" y="4953000"/>
            <a:chExt cx="4572000" cy="400110"/>
          </a:xfrm>
        </p:grpSpPr>
        <p:sp>
          <p:nvSpPr>
            <p:cNvPr id="152594" name="TextBox 152593"/>
            <p:cNvSpPr txBox="1"/>
            <p:nvPr/>
          </p:nvSpPr>
          <p:spPr>
            <a:xfrm>
              <a:off x="3657600" y="4953000"/>
              <a:ext cx="1025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z-score</a:t>
              </a:r>
            </a:p>
          </p:txBody>
        </p:sp>
        <p:sp>
          <p:nvSpPr>
            <p:cNvPr id="152595" name="TextBox 152594"/>
            <p:cNvSpPr txBox="1"/>
            <p:nvPr/>
          </p:nvSpPr>
          <p:spPr>
            <a:xfrm>
              <a:off x="6268685" y="5026223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106885" y="5029200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97500" y="5029200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-1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945085" y="5029200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59300" y="5029200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-2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41299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3" grpId="0"/>
      <p:bldP spid="23" grpId="1"/>
      <p:bldP spid="152592" grpId="0" animBg="1"/>
      <p:bldP spid="15259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462116" y="1410929"/>
            <a:ext cx="8224684" cy="4031225"/>
          </a:xfrm>
          <a:prstGeom prst="rect">
            <a:avLst/>
          </a:prstGeom>
          <a:solidFill>
            <a:srgbClr val="FFFFFE"/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7" name="Picture 3" descr="C:\hh\proj\pyramid\chhan\data\redmond\original\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4896" y="1371600"/>
            <a:ext cx="5486400" cy="548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3000000">
              <a:rot lat="17400000" lon="0" rev="0"/>
            </a:camera>
            <a:lightRig rig="threePt" dir="t"/>
          </a:scene3d>
          <a:sp3d prstMaterial="matte"/>
        </p:spPr>
      </p:pic>
      <p:pic>
        <p:nvPicPr>
          <p:cNvPr id="16" name="Picture 3" descr="C:\hh\proj\pyramid\chhan\data\redmond\original\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01002" y="1746250"/>
            <a:ext cx="2743200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5100000">
              <a:rot lat="17400000" lon="0" rev="0"/>
            </a:camera>
            <a:lightRig rig="threePt" dir="t"/>
          </a:scene3d>
          <a:sp3d prstMaterial="matte"/>
        </p:spPr>
      </p:pic>
      <p:pic>
        <p:nvPicPr>
          <p:cNvPr id="17" name="Picture 3" descr="C:\hh\proj\pyramid\chhan\data\redmond\original\3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380452" y="1917700"/>
            <a:ext cx="1371600" cy="137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7200000">
              <a:rot lat="17400000" lon="0" rev="0"/>
            </a:camera>
            <a:lightRig rig="threePt" dir="t"/>
          </a:scene3d>
          <a:sp3d z="-6350" prstMaterial="matte"/>
        </p:spPr>
      </p:pic>
      <p:sp>
        <p:nvSpPr>
          <p:cNvPr id="18" name="TextBox 17"/>
          <p:cNvSpPr txBox="1"/>
          <p:nvPr/>
        </p:nvSpPr>
        <p:spPr>
          <a:xfrm>
            <a:off x="6917185" y="1828800"/>
            <a:ext cx="1663917" cy="43088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2200" dirty="0" smtClean="0">
                <a:effectLst/>
                <a:latin typeface="Arial" pitchFamily="34" charset="0"/>
                <a:cs typeface="Arial" pitchFamily="34" charset="0"/>
              </a:rPr>
              <a:t>Coarse-scale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7860" y="3912513"/>
            <a:ext cx="1303242" cy="43088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2200" dirty="0" smtClean="0">
                <a:effectLst/>
                <a:latin typeface="Arial" pitchFamily="34" charset="0"/>
                <a:cs typeface="Arial" pitchFamily="34" charset="0"/>
              </a:rPr>
              <a:t>Fine-scale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2864" y="2667000"/>
            <a:ext cx="1568238" cy="43088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2200" dirty="0" smtClean="0">
                <a:effectLst/>
                <a:latin typeface="Arial" pitchFamily="34" charset="0"/>
                <a:cs typeface="Arial" pitchFamily="34" charset="0"/>
              </a:rPr>
              <a:t>Intermediate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Multiscale imagery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725196" y="2006600"/>
            <a:ext cx="685800" cy="685800"/>
            <a:chOff x="3725196" y="1993900"/>
            <a:chExt cx="685800" cy="685800"/>
          </a:xfrm>
        </p:grpSpPr>
        <p:pic>
          <p:nvPicPr>
            <p:cNvPr id="77" name="Picture 2" descr="\\A2734207\users\Public\demo\redmond\original\0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725196" y="1993900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perspectiveRelaxed" fov="7200000">
                <a:rot lat="17099985" lon="0" rev="0"/>
              </a:camera>
              <a:lightRig rig="threePt" dir="t"/>
            </a:scene3d>
            <a:sp3d prstMaterial="matte"/>
          </p:spPr>
        </p:pic>
        <p:grpSp>
          <p:nvGrpSpPr>
            <p:cNvPr id="3" name="Group 40"/>
            <p:cNvGrpSpPr/>
            <p:nvPr/>
          </p:nvGrpSpPr>
          <p:grpSpPr>
            <a:xfrm>
              <a:off x="3755922" y="2072148"/>
              <a:ext cx="644012" cy="196645"/>
              <a:chOff x="3480620" y="304800"/>
              <a:chExt cx="644012" cy="196645"/>
            </a:xfrm>
          </p:grpSpPr>
          <p:cxnSp>
            <p:nvCxnSpPr>
              <p:cNvPr id="42" name="Straight Connector 41"/>
              <p:cNvCxnSpPr/>
              <p:nvPr/>
            </p:nvCxnSpPr>
            <p:spPr bwMode="auto">
              <a:xfrm rot="10800000" flipV="1">
                <a:off x="3480620" y="317499"/>
                <a:ext cx="291281" cy="164281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3771900" y="304800"/>
                <a:ext cx="352732" cy="196645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68" name="Straight Connector 67"/>
          <p:cNvCxnSpPr/>
          <p:nvPr/>
        </p:nvCxnSpPr>
        <p:spPr bwMode="auto">
          <a:xfrm rot="10800000" flipV="1">
            <a:off x="1789470" y="2082799"/>
            <a:ext cx="2257732" cy="1250335"/>
          </a:xfrm>
          <a:prstGeom prst="line">
            <a:avLst/>
          </a:prstGeom>
          <a:noFill/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4047202" y="2070100"/>
            <a:ext cx="2294603" cy="1267952"/>
          </a:xfrm>
          <a:prstGeom prst="line">
            <a:avLst/>
          </a:prstGeom>
          <a:noFill/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rot="10800000" flipV="1">
            <a:off x="609600" y="2063749"/>
            <a:ext cx="3463003" cy="3226005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4053552" y="2076450"/>
            <a:ext cx="3477960" cy="3220682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C:\hh\desktop\redmond_level13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027902" y="673100"/>
            <a:ext cx="4172538" cy="2551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 fov="3000000">
              <a:rot lat="17400000" lon="0" rev="0"/>
            </a:camera>
            <a:lightRig rig="threePt" dir="t"/>
          </a:scene3d>
          <a:sp3d prstMaterial="matte"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4952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hhoppe\proj\pyramid\chhan\paper\figures\city_downsampled.pn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18750" b="18750"/>
          <a:stretch>
            <a:fillRect/>
          </a:stretch>
        </p:blipFill>
        <p:spPr bwMode="auto">
          <a:xfrm>
            <a:off x="1084647" y="3810001"/>
            <a:ext cx="1981200" cy="19812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  <a:extLst/>
        </p:spPr>
      </p:pic>
      <p:sp>
        <p:nvSpPr>
          <p:cNvPr id="9" name="Rectangle 8"/>
          <p:cNvSpPr/>
          <p:nvPr/>
        </p:nvSpPr>
        <p:spPr bwMode="auto">
          <a:xfrm>
            <a:off x="2065415" y="4648201"/>
            <a:ext cx="76200" cy="762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72762" y="4468866"/>
            <a:ext cx="434870" cy="43487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transfer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791200"/>
            <a:ext cx="199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image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95800" y="4851400"/>
            <a:ext cx="3784600" cy="190500"/>
            <a:chOff x="4495800" y="4851400"/>
            <a:chExt cx="3784600" cy="190500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4495800" y="4953000"/>
              <a:ext cx="3784600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34" name="Group 33"/>
            <p:cNvGrpSpPr/>
            <p:nvPr/>
          </p:nvGrpSpPr>
          <p:grpSpPr>
            <a:xfrm>
              <a:off x="4724400" y="4851400"/>
              <a:ext cx="3352800" cy="190500"/>
              <a:chOff x="4724400" y="4800600"/>
              <a:chExt cx="3352800" cy="30480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64008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72390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80772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47244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55626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52597" name="Group 152596"/>
          <p:cNvGrpSpPr/>
          <p:nvPr/>
        </p:nvGrpSpPr>
        <p:grpSpPr>
          <a:xfrm>
            <a:off x="3657600" y="4953000"/>
            <a:ext cx="4572000" cy="400110"/>
            <a:chOff x="3657600" y="4953000"/>
            <a:chExt cx="4572000" cy="400110"/>
          </a:xfrm>
        </p:grpSpPr>
        <p:sp>
          <p:nvSpPr>
            <p:cNvPr id="152594" name="TextBox 152593"/>
            <p:cNvSpPr txBox="1"/>
            <p:nvPr/>
          </p:nvSpPr>
          <p:spPr>
            <a:xfrm>
              <a:off x="3657600" y="4953000"/>
              <a:ext cx="1025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z-score</a:t>
              </a:r>
            </a:p>
          </p:txBody>
        </p:sp>
        <p:sp>
          <p:nvSpPr>
            <p:cNvPr id="152595" name="TextBox 152594"/>
            <p:cNvSpPr txBox="1"/>
            <p:nvPr/>
          </p:nvSpPr>
          <p:spPr>
            <a:xfrm>
              <a:off x="6268685" y="5026223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106885" y="5029200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97500" y="5029200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-1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945085" y="5029200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59300" y="5029200"/>
              <a:ext cx="3443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-2</a:t>
              </a:r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1028700" y="3073400"/>
            <a:ext cx="1892300" cy="95250"/>
            <a:chOff x="4495800" y="4851400"/>
            <a:chExt cx="3784600" cy="190500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4495800" y="4953000"/>
              <a:ext cx="3784600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53" name="Group 52"/>
            <p:cNvGrpSpPr/>
            <p:nvPr/>
          </p:nvGrpSpPr>
          <p:grpSpPr>
            <a:xfrm>
              <a:off x="4724400" y="4851400"/>
              <a:ext cx="3352800" cy="190500"/>
              <a:chOff x="4724400" y="4800600"/>
              <a:chExt cx="3352800" cy="304800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>
                <a:off x="64008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2390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80772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47244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55626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69" name="Straight Connector 68"/>
          <p:cNvCxnSpPr>
            <a:endCxn id="70" idx="4"/>
          </p:cNvCxnSpPr>
          <p:nvPr/>
        </p:nvCxnSpPr>
        <p:spPr bwMode="auto">
          <a:xfrm rot="5400000" flipH="1" flipV="1">
            <a:off x="1393744" y="3877662"/>
            <a:ext cx="1480310" cy="60768"/>
          </a:xfrm>
          <a:prstGeom prst="line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2126183" y="3091691"/>
            <a:ext cx="76200" cy="76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57673" y="1052191"/>
            <a:ext cx="115373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  <a:cs typeface="Times New Roman" pitchFamily="18" charset="0"/>
              </a:rPr>
              <a:t>z-scores</a:t>
            </a:r>
          </a:p>
        </p:txBody>
      </p:sp>
      <p:pic>
        <p:nvPicPr>
          <p:cNvPr id="72" name="Picture 2" descr="C:\hh\proj\pyramid\data\results20100106\city\Z.png"/>
          <p:cNvPicPr>
            <a:picLocks noChangeAspect="1" noChangeArrowheads="1"/>
          </p:cNvPicPr>
          <p:nvPr/>
        </p:nvPicPr>
        <p:blipFill>
          <a:blip r:embed="rId5"/>
          <a:srcRect l="18846" b="18846"/>
          <a:stretch>
            <a:fillRect/>
          </a:stretch>
        </p:blipFill>
        <p:spPr bwMode="auto">
          <a:xfrm>
            <a:off x="3505200" y="1520951"/>
            <a:ext cx="1984248" cy="1984248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cxnSp>
        <p:nvCxnSpPr>
          <p:cNvPr id="73" name="Shape 66"/>
          <p:cNvCxnSpPr>
            <a:endCxn id="72" idx="1"/>
          </p:cNvCxnSpPr>
          <p:nvPr/>
        </p:nvCxnSpPr>
        <p:spPr bwMode="auto">
          <a:xfrm rot="5400000" flipH="1" flipV="1">
            <a:off x="2545433" y="2131925"/>
            <a:ext cx="578616" cy="1340917"/>
          </a:xfrm>
          <a:prstGeom prst="bentConnector2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2500466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2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92593E-6 L -0.48333 -0.26667 " pathEditMode="relative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05200" y="3810000"/>
            <a:ext cx="1984248" cy="2381310"/>
            <a:chOff x="3505200" y="3810000"/>
            <a:chExt cx="1984248" cy="2381310"/>
          </a:xfrm>
        </p:grpSpPr>
        <p:pic>
          <p:nvPicPr>
            <p:cNvPr id="176" name="Picture 5" descr="\\hhoppe\proj\pyramid\chhan\paper\figures\city_downsampled.png"/>
            <p:cNvPicPr>
              <a:picLocks noChangeAspect="1" noChangeArrowheads="1"/>
            </p:cNvPicPr>
            <p:nvPr/>
          </p:nvPicPr>
          <p:blipFill>
            <a:blip r:embed="rId4"/>
            <a:srcRect l="18846" b="18846"/>
            <a:stretch>
              <a:fillRect/>
            </a:stretch>
          </p:blipFill>
          <p:spPr bwMode="auto">
            <a:xfrm>
              <a:off x="3505200" y="3810000"/>
              <a:ext cx="1984248" cy="1984248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  <p:sp>
          <p:nvSpPr>
            <p:cNvPr id="179" name="TextBox 178"/>
            <p:cNvSpPr txBox="1"/>
            <p:nvPr/>
          </p:nvSpPr>
          <p:spPr>
            <a:xfrm>
              <a:off x="3946966" y="5791200"/>
              <a:ext cx="1111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Solution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61447" y="3810001"/>
            <a:ext cx="1981200" cy="2381309"/>
            <a:chOff x="5961447" y="3810001"/>
            <a:chExt cx="1981200" cy="2381309"/>
          </a:xfrm>
        </p:grpSpPr>
        <p:pic>
          <p:nvPicPr>
            <p:cNvPr id="75" name="Picture 4" descr="\\hhoppe\proj\pyramid\chhan\paper\figures\city_coarse.jpg"/>
            <p:cNvPicPr>
              <a:picLocks noChangeAspect="1" noChangeArrowheads="1"/>
            </p:cNvPicPr>
            <p:nvPr/>
          </p:nvPicPr>
          <p:blipFill>
            <a:blip r:embed="rId5">
              <a:extLst/>
            </a:blip>
            <a:srcRect l="18750" b="18750"/>
            <a:stretch>
              <a:fillRect/>
            </a:stretch>
          </p:blipFill>
          <p:spPr bwMode="auto">
            <a:xfrm>
              <a:off x="5961447" y="3810001"/>
              <a:ext cx="1981200" cy="19812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  <p:sp>
          <p:nvSpPr>
            <p:cNvPr id="91" name="TextBox 90"/>
            <p:cNvSpPr txBox="1"/>
            <p:nvPr/>
          </p:nvSpPr>
          <p:spPr>
            <a:xfrm>
              <a:off x="6143582" y="5791200"/>
              <a:ext cx="1567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Color image</a:t>
              </a:r>
            </a:p>
          </p:txBody>
        </p:sp>
      </p:grpSp>
      <p:pic>
        <p:nvPicPr>
          <p:cNvPr id="3" name="Picture 5" descr="\\hhoppe\proj\pyramid\chhan\paper\figures\city_downsampled.pn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 l="18750" b="18750"/>
          <a:stretch>
            <a:fillRect/>
          </a:stretch>
        </p:blipFill>
        <p:spPr bwMode="auto">
          <a:xfrm>
            <a:off x="1084647" y="3810001"/>
            <a:ext cx="1981200" cy="19812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  <a:extLst/>
        </p:spPr>
      </p:pic>
      <p:sp>
        <p:nvSpPr>
          <p:cNvPr id="9" name="Rectangle 8"/>
          <p:cNvSpPr/>
          <p:nvPr/>
        </p:nvSpPr>
        <p:spPr bwMode="auto">
          <a:xfrm>
            <a:off x="2065415" y="4648201"/>
            <a:ext cx="76200" cy="762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72762" y="4468866"/>
            <a:ext cx="434870" cy="43487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transfer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791200"/>
            <a:ext cx="199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image</a:t>
            </a:r>
          </a:p>
        </p:txBody>
      </p:sp>
      <p:sp>
        <p:nvSpPr>
          <p:cNvPr id="152590" name="Freeform 152589"/>
          <p:cNvSpPr/>
          <p:nvPr/>
        </p:nvSpPr>
        <p:spPr>
          <a:xfrm>
            <a:off x="6498967" y="4244945"/>
            <a:ext cx="184666" cy="400110"/>
          </a:xfrm>
          <a:custGeom>
            <a:avLst/>
            <a:gdLst>
              <a:gd name="connsiteX0" fmla="*/ 0 w 3886200"/>
              <a:gd name="connsiteY0" fmla="*/ 990600 h 990600"/>
              <a:gd name="connsiteX1" fmla="*/ 165100 w 3886200"/>
              <a:gd name="connsiteY1" fmla="*/ 901700 h 990600"/>
              <a:gd name="connsiteX2" fmla="*/ 177800 w 3886200"/>
              <a:gd name="connsiteY2" fmla="*/ 863600 h 990600"/>
              <a:gd name="connsiteX3" fmla="*/ 228600 w 3886200"/>
              <a:gd name="connsiteY3" fmla="*/ 787400 h 990600"/>
              <a:gd name="connsiteX4" fmla="*/ 254000 w 3886200"/>
              <a:gd name="connsiteY4" fmla="*/ 698500 h 990600"/>
              <a:gd name="connsiteX5" fmla="*/ 292100 w 3886200"/>
              <a:gd name="connsiteY5" fmla="*/ 660400 h 990600"/>
              <a:gd name="connsiteX6" fmla="*/ 304800 w 3886200"/>
              <a:gd name="connsiteY6" fmla="*/ 622300 h 990600"/>
              <a:gd name="connsiteX7" fmla="*/ 381000 w 3886200"/>
              <a:gd name="connsiteY7" fmla="*/ 571500 h 990600"/>
              <a:gd name="connsiteX8" fmla="*/ 482600 w 3886200"/>
              <a:gd name="connsiteY8" fmla="*/ 584200 h 990600"/>
              <a:gd name="connsiteX9" fmla="*/ 558800 w 3886200"/>
              <a:gd name="connsiteY9" fmla="*/ 635000 h 990600"/>
              <a:gd name="connsiteX10" fmla="*/ 584200 w 3886200"/>
              <a:gd name="connsiteY10" fmla="*/ 711200 h 990600"/>
              <a:gd name="connsiteX11" fmla="*/ 736600 w 3886200"/>
              <a:gd name="connsiteY11" fmla="*/ 774700 h 990600"/>
              <a:gd name="connsiteX12" fmla="*/ 901700 w 3886200"/>
              <a:gd name="connsiteY12" fmla="*/ 762000 h 990600"/>
              <a:gd name="connsiteX13" fmla="*/ 914400 w 3886200"/>
              <a:gd name="connsiteY13" fmla="*/ 723900 h 990600"/>
              <a:gd name="connsiteX14" fmla="*/ 965200 w 3886200"/>
              <a:gd name="connsiteY14" fmla="*/ 647700 h 990600"/>
              <a:gd name="connsiteX15" fmla="*/ 1016000 w 3886200"/>
              <a:gd name="connsiteY15" fmla="*/ 571500 h 990600"/>
              <a:gd name="connsiteX16" fmla="*/ 1041400 w 3886200"/>
              <a:gd name="connsiteY16" fmla="*/ 533400 h 990600"/>
              <a:gd name="connsiteX17" fmla="*/ 1054100 w 3886200"/>
              <a:gd name="connsiteY17" fmla="*/ 495300 h 990600"/>
              <a:gd name="connsiteX18" fmla="*/ 1092200 w 3886200"/>
              <a:gd name="connsiteY18" fmla="*/ 469900 h 990600"/>
              <a:gd name="connsiteX19" fmla="*/ 1117600 w 3886200"/>
              <a:gd name="connsiteY19" fmla="*/ 431800 h 990600"/>
              <a:gd name="connsiteX20" fmla="*/ 1143000 w 3886200"/>
              <a:gd name="connsiteY20" fmla="*/ 355600 h 990600"/>
              <a:gd name="connsiteX21" fmla="*/ 1231900 w 3886200"/>
              <a:gd name="connsiteY21" fmla="*/ 241300 h 990600"/>
              <a:gd name="connsiteX22" fmla="*/ 1257300 w 3886200"/>
              <a:gd name="connsiteY22" fmla="*/ 203200 h 990600"/>
              <a:gd name="connsiteX23" fmla="*/ 1308100 w 3886200"/>
              <a:gd name="connsiteY23" fmla="*/ 177800 h 990600"/>
              <a:gd name="connsiteX24" fmla="*/ 1460500 w 3886200"/>
              <a:gd name="connsiteY24" fmla="*/ 139700 h 990600"/>
              <a:gd name="connsiteX25" fmla="*/ 1498600 w 3886200"/>
              <a:gd name="connsiteY25" fmla="*/ 114300 h 990600"/>
              <a:gd name="connsiteX26" fmla="*/ 1612900 w 3886200"/>
              <a:gd name="connsiteY26" fmla="*/ 76200 h 990600"/>
              <a:gd name="connsiteX27" fmla="*/ 1689100 w 3886200"/>
              <a:gd name="connsiteY27" fmla="*/ 50800 h 990600"/>
              <a:gd name="connsiteX28" fmla="*/ 1727200 w 3886200"/>
              <a:gd name="connsiteY28" fmla="*/ 38100 h 990600"/>
              <a:gd name="connsiteX29" fmla="*/ 1778000 w 3886200"/>
              <a:gd name="connsiteY29" fmla="*/ 12700 h 990600"/>
              <a:gd name="connsiteX30" fmla="*/ 1866900 w 3886200"/>
              <a:gd name="connsiteY30" fmla="*/ 0 h 990600"/>
              <a:gd name="connsiteX31" fmla="*/ 2159000 w 3886200"/>
              <a:gd name="connsiteY31" fmla="*/ 12700 h 990600"/>
              <a:gd name="connsiteX32" fmla="*/ 2197100 w 3886200"/>
              <a:gd name="connsiteY32" fmla="*/ 25400 h 990600"/>
              <a:gd name="connsiteX33" fmla="*/ 2273300 w 3886200"/>
              <a:gd name="connsiteY33" fmla="*/ 76200 h 990600"/>
              <a:gd name="connsiteX34" fmla="*/ 2298700 w 3886200"/>
              <a:gd name="connsiteY34" fmla="*/ 114300 h 990600"/>
              <a:gd name="connsiteX35" fmla="*/ 2336800 w 3886200"/>
              <a:gd name="connsiteY35" fmla="*/ 139700 h 990600"/>
              <a:gd name="connsiteX36" fmla="*/ 2362200 w 3886200"/>
              <a:gd name="connsiteY36" fmla="*/ 190500 h 990600"/>
              <a:gd name="connsiteX37" fmla="*/ 2400300 w 3886200"/>
              <a:gd name="connsiteY37" fmla="*/ 203200 h 990600"/>
              <a:gd name="connsiteX38" fmla="*/ 2476500 w 3886200"/>
              <a:gd name="connsiteY38" fmla="*/ 254000 h 990600"/>
              <a:gd name="connsiteX39" fmla="*/ 2552700 w 3886200"/>
              <a:gd name="connsiteY39" fmla="*/ 241300 h 990600"/>
              <a:gd name="connsiteX40" fmla="*/ 2641600 w 3886200"/>
              <a:gd name="connsiteY40" fmla="*/ 215900 h 990600"/>
              <a:gd name="connsiteX41" fmla="*/ 2730500 w 3886200"/>
              <a:gd name="connsiteY41" fmla="*/ 190500 h 990600"/>
              <a:gd name="connsiteX42" fmla="*/ 2781300 w 3886200"/>
              <a:gd name="connsiteY42" fmla="*/ 101600 h 990600"/>
              <a:gd name="connsiteX43" fmla="*/ 2844800 w 3886200"/>
              <a:gd name="connsiteY43" fmla="*/ 12700 h 990600"/>
              <a:gd name="connsiteX44" fmla="*/ 2971800 w 3886200"/>
              <a:gd name="connsiteY44" fmla="*/ 25400 h 990600"/>
              <a:gd name="connsiteX45" fmla="*/ 3022600 w 3886200"/>
              <a:gd name="connsiteY45" fmla="*/ 76200 h 990600"/>
              <a:gd name="connsiteX46" fmla="*/ 3098800 w 3886200"/>
              <a:gd name="connsiteY46" fmla="*/ 190500 h 990600"/>
              <a:gd name="connsiteX47" fmla="*/ 3124200 w 3886200"/>
              <a:gd name="connsiteY47" fmla="*/ 228600 h 990600"/>
              <a:gd name="connsiteX48" fmla="*/ 3175000 w 3886200"/>
              <a:gd name="connsiteY48" fmla="*/ 317500 h 990600"/>
              <a:gd name="connsiteX49" fmla="*/ 3213100 w 3886200"/>
              <a:gd name="connsiteY49" fmla="*/ 355600 h 990600"/>
              <a:gd name="connsiteX50" fmla="*/ 3238500 w 3886200"/>
              <a:gd name="connsiteY50" fmla="*/ 406400 h 990600"/>
              <a:gd name="connsiteX51" fmla="*/ 3302000 w 3886200"/>
              <a:gd name="connsiteY51" fmla="*/ 508000 h 990600"/>
              <a:gd name="connsiteX52" fmla="*/ 3340100 w 3886200"/>
              <a:gd name="connsiteY52" fmla="*/ 571500 h 990600"/>
              <a:gd name="connsiteX53" fmla="*/ 3365500 w 3886200"/>
              <a:gd name="connsiteY53" fmla="*/ 622300 h 990600"/>
              <a:gd name="connsiteX54" fmla="*/ 3403600 w 3886200"/>
              <a:gd name="connsiteY54" fmla="*/ 673100 h 990600"/>
              <a:gd name="connsiteX55" fmla="*/ 3429000 w 3886200"/>
              <a:gd name="connsiteY55" fmla="*/ 711200 h 990600"/>
              <a:gd name="connsiteX56" fmla="*/ 3467100 w 3886200"/>
              <a:gd name="connsiteY56" fmla="*/ 723900 h 990600"/>
              <a:gd name="connsiteX57" fmla="*/ 3505200 w 3886200"/>
              <a:gd name="connsiteY57" fmla="*/ 762000 h 990600"/>
              <a:gd name="connsiteX58" fmla="*/ 3543300 w 3886200"/>
              <a:gd name="connsiteY58" fmla="*/ 787400 h 990600"/>
              <a:gd name="connsiteX59" fmla="*/ 3594100 w 3886200"/>
              <a:gd name="connsiteY59" fmla="*/ 863600 h 990600"/>
              <a:gd name="connsiteX60" fmla="*/ 3619500 w 3886200"/>
              <a:gd name="connsiteY60" fmla="*/ 901700 h 990600"/>
              <a:gd name="connsiteX61" fmla="*/ 3657600 w 3886200"/>
              <a:gd name="connsiteY61" fmla="*/ 914400 h 990600"/>
              <a:gd name="connsiteX62" fmla="*/ 3733800 w 3886200"/>
              <a:gd name="connsiteY62" fmla="*/ 965200 h 990600"/>
              <a:gd name="connsiteX63" fmla="*/ 3886200 w 3886200"/>
              <a:gd name="connsiteY63" fmla="*/ 9652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86200" h="990600">
                <a:moveTo>
                  <a:pt x="0" y="990600"/>
                </a:moveTo>
                <a:cubicBezTo>
                  <a:pt x="97653" y="979750"/>
                  <a:pt x="130454" y="1005639"/>
                  <a:pt x="165100" y="901700"/>
                </a:cubicBezTo>
                <a:cubicBezTo>
                  <a:pt x="169333" y="889000"/>
                  <a:pt x="171299" y="875302"/>
                  <a:pt x="177800" y="863600"/>
                </a:cubicBezTo>
                <a:cubicBezTo>
                  <a:pt x="192625" y="836915"/>
                  <a:pt x="228600" y="787400"/>
                  <a:pt x="228600" y="787400"/>
                </a:cubicBezTo>
                <a:cubicBezTo>
                  <a:pt x="230294" y="780626"/>
                  <a:pt x="246712" y="709432"/>
                  <a:pt x="254000" y="698500"/>
                </a:cubicBezTo>
                <a:cubicBezTo>
                  <a:pt x="263963" y="683556"/>
                  <a:pt x="279400" y="673100"/>
                  <a:pt x="292100" y="660400"/>
                </a:cubicBezTo>
                <a:cubicBezTo>
                  <a:pt x="296333" y="647700"/>
                  <a:pt x="295334" y="631766"/>
                  <a:pt x="304800" y="622300"/>
                </a:cubicBezTo>
                <a:cubicBezTo>
                  <a:pt x="326386" y="600714"/>
                  <a:pt x="381000" y="571500"/>
                  <a:pt x="381000" y="571500"/>
                </a:cubicBezTo>
                <a:cubicBezTo>
                  <a:pt x="414867" y="575733"/>
                  <a:pt x="450458" y="572721"/>
                  <a:pt x="482600" y="584200"/>
                </a:cubicBezTo>
                <a:cubicBezTo>
                  <a:pt x="511349" y="594467"/>
                  <a:pt x="558800" y="635000"/>
                  <a:pt x="558800" y="635000"/>
                </a:cubicBezTo>
                <a:cubicBezTo>
                  <a:pt x="567267" y="660400"/>
                  <a:pt x="560253" y="699226"/>
                  <a:pt x="584200" y="711200"/>
                </a:cubicBezTo>
                <a:cubicBezTo>
                  <a:pt x="701412" y="769806"/>
                  <a:pt x="649066" y="752817"/>
                  <a:pt x="736600" y="774700"/>
                </a:cubicBezTo>
                <a:cubicBezTo>
                  <a:pt x="791633" y="770467"/>
                  <a:pt x="848628" y="777163"/>
                  <a:pt x="901700" y="762000"/>
                </a:cubicBezTo>
                <a:cubicBezTo>
                  <a:pt x="914572" y="758322"/>
                  <a:pt x="907899" y="735602"/>
                  <a:pt x="914400" y="723900"/>
                </a:cubicBezTo>
                <a:cubicBezTo>
                  <a:pt x="929225" y="697215"/>
                  <a:pt x="948267" y="673100"/>
                  <a:pt x="965200" y="647700"/>
                </a:cubicBezTo>
                <a:lnTo>
                  <a:pt x="1016000" y="571500"/>
                </a:lnTo>
                <a:cubicBezTo>
                  <a:pt x="1024467" y="558800"/>
                  <a:pt x="1036573" y="547880"/>
                  <a:pt x="1041400" y="533400"/>
                </a:cubicBezTo>
                <a:cubicBezTo>
                  <a:pt x="1045633" y="520700"/>
                  <a:pt x="1045737" y="505753"/>
                  <a:pt x="1054100" y="495300"/>
                </a:cubicBezTo>
                <a:cubicBezTo>
                  <a:pt x="1063635" y="483381"/>
                  <a:pt x="1079500" y="478367"/>
                  <a:pt x="1092200" y="469900"/>
                </a:cubicBezTo>
                <a:cubicBezTo>
                  <a:pt x="1100667" y="457200"/>
                  <a:pt x="1111401" y="445748"/>
                  <a:pt x="1117600" y="431800"/>
                </a:cubicBezTo>
                <a:cubicBezTo>
                  <a:pt x="1128474" y="407334"/>
                  <a:pt x="1128148" y="377877"/>
                  <a:pt x="1143000" y="355600"/>
                </a:cubicBezTo>
                <a:cubicBezTo>
                  <a:pt x="1271394" y="163010"/>
                  <a:pt x="1132424" y="360672"/>
                  <a:pt x="1231900" y="241300"/>
                </a:cubicBezTo>
                <a:cubicBezTo>
                  <a:pt x="1241671" y="229574"/>
                  <a:pt x="1245574" y="212971"/>
                  <a:pt x="1257300" y="203200"/>
                </a:cubicBezTo>
                <a:cubicBezTo>
                  <a:pt x="1271844" y="191080"/>
                  <a:pt x="1290522" y="184831"/>
                  <a:pt x="1308100" y="177800"/>
                </a:cubicBezTo>
                <a:cubicBezTo>
                  <a:pt x="1379978" y="149049"/>
                  <a:pt x="1385542" y="152193"/>
                  <a:pt x="1460500" y="139700"/>
                </a:cubicBezTo>
                <a:cubicBezTo>
                  <a:pt x="1473200" y="131233"/>
                  <a:pt x="1484652" y="120499"/>
                  <a:pt x="1498600" y="114300"/>
                </a:cubicBezTo>
                <a:lnTo>
                  <a:pt x="1612900" y="76200"/>
                </a:lnTo>
                <a:lnTo>
                  <a:pt x="1689100" y="50800"/>
                </a:lnTo>
                <a:cubicBezTo>
                  <a:pt x="1701800" y="46567"/>
                  <a:pt x="1715226" y="44087"/>
                  <a:pt x="1727200" y="38100"/>
                </a:cubicBezTo>
                <a:cubicBezTo>
                  <a:pt x="1744133" y="29633"/>
                  <a:pt x="1759735" y="17681"/>
                  <a:pt x="1778000" y="12700"/>
                </a:cubicBezTo>
                <a:cubicBezTo>
                  <a:pt x="1806879" y="4824"/>
                  <a:pt x="1837267" y="4233"/>
                  <a:pt x="1866900" y="0"/>
                </a:cubicBezTo>
                <a:cubicBezTo>
                  <a:pt x="1964267" y="4233"/>
                  <a:pt x="2061828" y="5225"/>
                  <a:pt x="2159000" y="12700"/>
                </a:cubicBezTo>
                <a:cubicBezTo>
                  <a:pt x="2172348" y="13727"/>
                  <a:pt x="2185398" y="18899"/>
                  <a:pt x="2197100" y="25400"/>
                </a:cubicBezTo>
                <a:cubicBezTo>
                  <a:pt x="2223785" y="40225"/>
                  <a:pt x="2273300" y="76200"/>
                  <a:pt x="2273300" y="76200"/>
                </a:cubicBezTo>
                <a:cubicBezTo>
                  <a:pt x="2281767" y="88900"/>
                  <a:pt x="2287907" y="103507"/>
                  <a:pt x="2298700" y="114300"/>
                </a:cubicBezTo>
                <a:cubicBezTo>
                  <a:pt x="2309493" y="125093"/>
                  <a:pt x="2327029" y="127974"/>
                  <a:pt x="2336800" y="139700"/>
                </a:cubicBezTo>
                <a:cubicBezTo>
                  <a:pt x="2348920" y="154244"/>
                  <a:pt x="2348813" y="177113"/>
                  <a:pt x="2362200" y="190500"/>
                </a:cubicBezTo>
                <a:cubicBezTo>
                  <a:pt x="2371666" y="199966"/>
                  <a:pt x="2388598" y="196699"/>
                  <a:pt x="2400300" y="203200"/>
                </a:cubicBezTo>
                <a:cubicBezTo>
                  <a:pt x="2426985" y="218025"/>
                  <a:pt x="2476500" y="254000"/>
                  <a:pt x="2476500" y="254000"/>
                </a:cubicBezTo>
                <a:cubicBezTo>
                  <a:pt x="2501900" y="249767"/>
                  <a:pt x="2527450" y="246350"/>
                  <a:pt x="2552700" y="241300"/>
                </a:cubicBezTo>
                <a:cubicBezTo>
                  <a:pt x="2618870" y="228066"/>
                  <a:pt x="2585113" y="232039"/>
                  <a:pt x="2641600" y="215900"/>
                </a:cubicBezTo>
                <a:cubicBezTo>
                  <a:pt x="2753228" y="184006"/>
                  <a:pt x="2639149" y="220950"/>
                  <a:pt x="2730500" y="190500"/>
                </a:cubicBezTo>
                <a:cubicBezTo>
                  <a:pt x="2765382" y="50972"/>
                  <a:pt x="2712515" y="225413"/>
                  <a:pt x="2781300" y="101600"/>
                </a:cubicBezTo>
                <a:cubicBezTo>
                  <a:pt x="2835179" y="4618"/>
                  <a:pt x="2769177" y="37908"/>
                  <a:pt x="2844800" y="12700"/>
                </a:cubicBezTo>
                <a:cubicBezTo>
                  <a:pt x="2887133" y="16933"/>
                  <a:pt x="2931734" y="11091"/>
                  <a:pt x="2971800" y="25400"/>
                </a:cubicBezTo>
                <a:cubicBezTo>
                  <a:pt x="2994352" y="33454"/>
                  <a:pt x="3006690" y="58302"/>
                  <a:pt x="3022600" y="76200"/>
                </a:cubicBezTo>
                <a:cubicBezTo>
                  <a:pt x="3094191" y="156740"/>
                  <a:pt x="3055017" y="113879"/>
                  <a:pt x="3098800" y="190500"/>
                </a:cubicBezTo>
                <a:cubicBezTo>
                  <a:pt x="3106373" y="203752"/>
                  <a:pt x="3116627" y="215348"/>
                  <a:pt x="3124200" y="228600"/>
                </a:cubicBezTo>
                <a:cubicBezTo>
                  <a:pt x="3146785" y="268124"/>
                  <a:pt x="3146871" y="283746"/>
                  <a:pt x="3175000" y="317500"/>
                </a:cubicBezTo>
                <a:cubicBezTo>
                  <a:pt x="3186498" y="331298"/>
                  <a:pt x="3202661" y="340985"/>
                  <a:pt x="3213100" y="355600"/>
                </a:cubicBezTo>
                <a:cubicBezTo>
                  <a:pt x="3224104" y="371006"/>
                  <a:pt x="3229306" y="389850"/>
                  <a:pt x="3238500" y="406400"/>
                </a:cubicBezTo>
                <a:cubicBezTo>
                  <a:pt x="3285428" y="490871"/>
                  <a:pt x="3262305" y="444487"/>
                  <a:pt x="3302000" y="508000"/>
                </a:cubicBezTo>
                <a:cubicBezTo>
                  <a:pt x="3315083" y="528932"/>
                  <a:pt x="3328112" y="549922"/>
                  <a:pt x="3340100" y="571500"/>
                </a:cubicBezTo>
                <a:cubicBezTo>
                  <a:pt x="3349294" y="588050"/>
                  <a:pt x="3355466" y="606246"/>
                  <a:pt x="3365500" y="622300"/>
                </a:cubicBezTo>
                <a:cubicBezTo>
                  <a:pt x="3376718" y="640249"/>
                  <a:pt x="3391297" y="655876"/>
                  <a:pt x="3403600" y="673100"/>
                </a:cubicBezTo>
                <a:cubicBezTo>
                  <a:pt x="3412472" y="685520"/>
                  <a:pt x="3417081" y="701665"/>
                  <a:pt x="3429000" y="711200"/>
                </a:cubicBezTo>
                <a:cubicBezTo>
                  <a:pt x="3439453" y="719563"/>
                  <a:pt x="3454400" y="719667"/>
                  <a:pt x="3467100" y="723900"/>
                </a:cubicBezTo>
                <a:cubicBezTo>
                  <a:pt x="3479800" y="736600"/>
                  <a:pt x="3491402" y="750502"/>
                  <a:pt x="3505200" y="762000"/>
                </a:cubicBezTo>
                <a:cubicBezTo>
                  <a:pt x="3516926" y="771771"/>
                  <a:pt x="3533249" y="775913"/>
                  <a:pt x="3543300" y="787400"/>
                </a:cubicBezTo>
                <a:cubicBezTo>
                  <a:pt x="3563402" y="810374"/>
                  <a:pt x="3577167" y="838200"/>
                  <a:pt x="3594100" y="863600"/>
                </a:cubicBezTo>
                <a:cubicBezTo>
                  <a:pt x="3602567" y="876300"/>
                  <a:pt x="3605020" y="896873"/>
                  <a:pt x="3619500" y="901700"/>
                </a:cubicBezTo>
                <a:cubicBezTo>
                  <a:pt x="3632200" y="905933"/>
                  <a:pt x="3645898" y="907899"/>
                  <a:pt x="3657600" y="914400"/>
                </a:cubicBezTo>
                <a:cubicBezTo>
                  <a:pt x="3684285" y="929225"/>
                  <a:pt x="3703273" y="965200"/>
                  <a:pt x="3733800" y="965200"/>
                </a:cubicBezTo>
                <a:lnTo>
                  <a:pt x="3886200" y="965200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1028700" y="3073400"/>
            <a:ext cx="1892300" cy="95250"/>
            <a:chOff x="4495800" y="4851400"/>
            <a:chExt cx="3784600" cy="190500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4495800" y="4953000"/>
              <a:ext cx="3784600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53" name="Group 52"/>
            <p:cNvGrpSpPr/>
            <p:nvPr/>
          </p:nvGrpSpPr>
          <p:grpSpPr>
            <a:xfrm>
              <a:off x="4724400" y="4851400"/>
              <a:ext cx="3352800" cy="190500"/>
              <a:chOff x="4724400" y="4800600"/>
              <a:chExt cx="3352800" cy="304800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>
                <a:off x="64008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2390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80772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47244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55626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69" name="Straight Connector 68"/>
          <p:cNvCxnSpPr>
            <a:endCxn id="70" idx="4"/>
          </p:cNvCxnSpPr>
          <p:nvPr/>
        </p:nvCxnSpPr>
        <p:spPr bwMode="auto">
          <a:xfrm rot="5400000" flipH="1" flipV="1">
            <a:off x="1393744" y="3877662"/>
            <a:ext cx="1480310" cy="60768"/>
          </a:xfrm>
          <a:prstGeom prst="line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2126183" y="3091691"/>
            <a:ext cx="76200" cy="76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57673" y="1052191"/>
            <a:ext cx="115373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n-lt"/>
                <a:cs typeface="Times New Roman" pitchFamily="18" charset="0"/>
              </a:rPr>
              <a:t>z-scores</a:t>
            </a:r>
          </a:p>
        </p:txBody>
      </p:sp>
      <p:pic>
        <p:nvPicPr>
          <p:cNvPr id="72" name="Picture 2" descr="C:\hh\proj\pyramid\data\results20100106\city\Z.png"/>
          <p:cNvPicPr>
            <a:picLocks noChangeAspect="1" noChangeArrowheads="1"/>
          </p:cNvPicPr>
          <p:nvPr/>
        </p:nvPicPr>
        <p:blipFill>
          <a:blip r:embed="rId7"/>
          <a:srcRect l="18846" b="18846"/>
          <a:stretch>
            <a:fillRect/>
          </a:stretch>
        </p:blipFill>
        <p:spPr bwMode="auto">
          <a:xfrm>
            <a:off x="3505200" y="1520951"/>
            <a:ext cx="1984248" cy="1984248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cxnSp>
        <p:nvCxnSpPr>
          <p:cNvPr id="73" name="Shape 66"/>
          <p:cNvCxnSpPr>
            <a:endCxn id="72" idx="1"/>
          </p:cNvCxnSpPr>
          <p:nvPr/>
        </p:nvCxnSpPr>
        <p:spPr bwMode="auto">
          <a:xfrm rot="5400000" flipH="1" flipV="1">
            <a:off x="2545433" y="2131925"/>
            <a:ext cx="578616" cy="1340917"/>
          </a:xfrm>
          <a:prstGeom prst="bentConnector2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75"/>
          <p:cNvSpPr/>
          <p:nvPr/>
        </p:nvSpPr>
        <p:spPr bwMode="auto">
          <a:xfrm>
            <a:off x="6947131" y="4648201"/>
            <a:ext cx="76200" cy="762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ysDot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6772712" y="4468866"/>
            <a:ext cx="434870" cy="434870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88" name="Shape 76"/>
          <p:cNvCxnSpPr>
            <a:endCxn id="86" idx="0"/>
          </p:cNvCxnSpPr>
          <p:nvPr/>
        </p:nvCxnSpPr>
        <p:spPr bwMode="auto">
          <a:xfrm>
            <a:off x="5489448" y="2513075"/>
            <a:ext cx="1468744" cy="578616"/>
          </a:xfrm>
          <a:prstGeom prst="bentConnector2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68" name="Group 167"/>
          <p:cNvGrpSpPr>
            <a:grpSpLocks/>
          </p:cNvGrpSpPr>
          <p:nvPr/>
        </p:nvGrpSpPr>
        <p:grpSpPr>
          <a:xfrm>
            <a:off x="6108700" y="3079750"/>
            <a:ext cx="1419225" cy="95250"/>
            <a:chOff x="4495800" y="4851400"/>
            <a:chExt cx="3784600" cy="190500"/>
          </a:xfrm>
        </p:grpSpPr>
        <p:cxnSp>
          <p:nvCxnSpPr>
            <p:cNvPr id="169" name="Straight Connector 168"/>
            <p:cNvCxnSpPr/>
            <p:nvPr/>
          </p:nvCxnSpPr>
          <p:spPr bwMode="auto">
            <a:xfrm>
              <a:off x="4495800" y="4953000"/>
              <a:ext cx="3784600" cy="0"/>
            </a:xfrm>
            <a:prstGeom prst="line">
              <a:avLst/>
            </a:prstGeom>
            <a:noFill/>
            <a:ln w="19050" cap="flat" cmpd="sng" algn="ctr">
              <a:solidFill>
                <a:schemeClr val="accent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170" name="Group 169"/>
            <p:cNvGrpSpPr/>
            <p:nvPr/>
          </p:nvGrpSpPr>
          <p:grpSpPr>
            <a:xfrm>
              <a:off x="4724400" y="4851400"/>
              <a:ext cx="3352800" cy="190500"/>
              <a:chOff x="4724400" y="4800600"/>
              <a:chExt cx="3352800" cy="304800"/>
            </a:xfrm>
          </p:grpSpPr>
          <p:cxnSp>
            <p:nvCxnSpPr>
              <p:cNvPr id="171" name="Straight Connector 170"/>
              <p:cNvCxnSpPr/>
              <p:nvPr/>
            </p:nvCxnSpPr>
            <p:spPr bwMode="auto">
              <a:xfrm>
                <a:off x="64008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 bwMode="auto">
              <a:xfrm>
                <a:off x="72390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80772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47244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>
                <a:off x="55626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77" name="Rectangle 176"/>
          <p:cNvSpPr/>
          <p:nvPr/>
        </p:nvSpPr>
        <p:spPr bwMode="auto">
          <a:xfrm>
            <a:off x="4496439" y="4648201"/>
            <a:ext cx="76200" cy="7620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8" name="Freeform 177"/>
          <p:cNvSpPr/>
          <p:nvPr/>
        </p:nvSpPr>
        <p:spPr bwMode="auto">
          <a:xfrm>
            <a:off x="4581833" y="3157407"/>
            <a:ext cx="2369574" cy="1488440"/>
          </a:xfrm>
          <a:custGeom>
            <a:avLst/>
            <a:gdLst>
              <a:gd name="connsiteX0" fmla="*/ 2369574 w 2369574"/>
              <a:gd name="connsiteY0" fmla="*/ 0 h 2394155"/>
              <a:gd name="connsiteX1" fmla="*/ 0 w 2369574"/>
              <a:gd name="connsiteY1" fmla="*/ 2394155 h 2394155"/>
              <a:gd name="connsiteX0" fmla="*/ 2369574 w 2369574"/>
              <a:gd name="connsiteY0" fmla="*/ 0 h 2394155"/>
              <a:gd name="connsiteX1" fmla="*/ 1479755 w 2369574"/>
              <a:gd name="connsiteY1" fmla="*/ 4891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4891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4891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4891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4891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565355 h 2394155"/>
              <a:gd name="connsiteX2" fmla="*/ 0 w 2369574"/>
              <a:gd name="connsiteY2" fmla="*/ 2394155 h 2394155"/>
              <a:gd name="connsiteX0" fmla="*/ 2369574 w 2369574"/>
              <a:gd name="connsiteY0" fmla="*/ 0 h 2394155"/>
              <a:gd name="connsiteX1" fmla="*/ 1479755 w 2369574"/>
              <a:gd name="connsiteY1" fmla="*/ 565355 h 2394155"/>
              <a:gd name="connsiteX2" fmla="*/ 0 w 2369574"/>
              <a:gd name="connsiteY2" fmla="*/ 2394155 h 239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9574" h="2394155">
                <a:moveTo>
                  <a:pt x="2369574" y="0"/>
                </a:moveTo>
                <a:cubicBezTo>
                  <a:pt x="2072968" y="163052"/>
                  <a:pt x="1883698" y="62271"/>
                  <a:pt x="1479755" y="565355"/>
                </a:cubicBezTo>
                <a:cubicBezTo>
                  <a:pt x="884083" y="1201175"/>
                  <a:pt x="789858" y="1596103"/>
                  <a:pt x="0" y="2394155"/>
                </a:cubicBezTo>
              </a:path>
            </a:pathLst>
          </a:cu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6920092" y="3091691"/>
            <a:ext cx="76200" cy="76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4847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177" grpId="0" animBg="1"/>
      <p:bldP spid="178" grpId="0" animBg="1"/>
      <p:bldP spid="178" grpId="1" animBg="1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transfer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7269" y="1219200"/>
            <a:ext cx="8588131" cy="2137247"/>
            <a:chOff x="76200" y="1397000"/>
            <a:chExt cx="13931900" cy="3467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1397000"/>
              <a:ext cx="4559300" cy="3467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828800"/>
              <a:ext cx="4559300" cy="30353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8800" y="1397000"/>
              <a:ext cx="4559300" cy="3454400"/>
            </a:xfrm>
            <a:prstGeom prst="rect">
              <a:avLst/>
            </a:prstGeom>
          </p:spPr>
        </p:pic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600" y="4144134"/>
            <a:ext cx="2743200" cy="205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9600" y="4140200"/>
            <a:ext cx="274130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34100" y="4140200"/>
            <a:ext cx="27415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622584" y="3276600"/>
            <a:ext cx="235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effectLst/>
              </a:rPr>
              <a:t>[</a:t>
            </a:r>
            <a:r>
              <a:rPr lang="en-US" dirty="0" err="1" smtClean="0">
                <a:effectLst/>
              </a:rPr>
              <a:t>Reinhard</a:t>
            </a:r>
            <a:r>
              <a:rPr lang="en-US" dirty="0" smtClean="0">
                <a:effectLst/>
              </a:rPr>
              <a:t> et al. 01]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1639" y="6172200"/>
            <a:ext cx="180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effectLst/>
              </a:rPr>
              <a:t>[</a:t>
            </a:r>
            <a:r>
              <a:rPr lang="en-US" dirty="0" err="1" smtClean="0">
                <a:effectLst/>
              </a:rPr>
              <a:t>Pitié</a:t>
            </a:r>
            <a:r>
              <a:rPr lang="en-US" dirty="0" smtClean="0">
                <a:effectLst/>
              </a:rPr>
              <a:t> et al. 07]</a:t>
            </a:r>
          </a:p>
        </p:txBody>
      </p:sp>
    </p:spTree>
    <p:extLst>
      <p:ext uri="{BB962C8B-B14F-4D97-AF65-F5344CB8AC3E}">
        <p14:creationId xmlns:p14="http://schemas.microsoft.com/office/powerpoint/2010/main" val="12100885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Assumes spatial registration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Efficient (Gaussian)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Locally defined operation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0" y="1524000"/>
            <a:ext cx="3505200" cy="1634249"/>
            <a:chOff x="1084647" y="1905000"/>
            <a:chExt cx="4249353" cy="1981200"/>
          </a:xfrm>
        </p:grpSpPr>
        <p:pic>
          <p:nvPicPr>
            <p:cNvPr id="5" name="Picture 4" descr="\\hhoppe\proj\pyramid\chhan\paper\figures\city_coarse.jpg"/>
            <p:cNvPicPr>
              <a:picLocks noChangeAspect="1" noChangeArrowheads="1"/>
            </p:cNvPicPr>
            <p:nvPr/>
          </p:nvPicPr>
          <p:blipFill>
            <a:blip r:embed="rId3">
              <a:extLst/>
            </a:blip>
            <a:srcRect l="18750" b="18750"/>
            <a:stretch>
              <a:fillRect/>
            </a:stretch>
          </p:blipFill>
          <p:spPr bwMode="auto">
            <a:xfrm>
              <a:off x="3352800" y="1905000"/>
              <a:ext cx="1981200" cy="19812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  <p:pic>
          <p:nvPicPr>
            <p:cNvPr id="7" name="Picture 5" descr="\\hhoppe\proj\pyramid\chhan\paper\figures\city_downsampled.png"/>
            <p:cNvPicPr>
              <a:picLocks noChangeAspect="1" noChangeArrowheads="1"/>
            </p:cNvPicPr>
            <p:nvPr/>
          </p:nvPicPr>
          <p:blipFill>
            <a:blip r:embed="rId4">
              <a:extLst/>
            </a:blip>
            <a:srcRect l="18750" b="18750"/>
            <a:stretch>
              <a:fillRect/>
            </a:stretch>
          </p:blipFill>
          <p:spPr bwMode="auto">
            <a:xfrm>
              <a:off x="1084647" y="1905000"/>
              <a:ext cx="1981200" cy="19812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  <a:extLst/>
          </p:spPr>
        </p:pic>
      </p:grpSp>
      <p:grpSp>
        <p:nvGrpSpPr>
          <p:cNvPr id="32" name="Group 31"/>
          <p:cNvGrpSpPr/>
          <p:nvPr/>
        </p:nvGrpSpPr>
        <p:grpSpPr>
          <a:xfrm>
            <a:off x="2895600" y="3810000"/>
            <a:ext cx="3886200" cy="1447800"/>
            <a:chOff x="4343400" y="3352800"/>
            <a:chExt cx="4224528" cy="16891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495800" y="4953000"/>
              <a:ext cx="3784600" cy="0"/>
            </a:xfrm>
            <a:prstGeom prst="lin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grpSp>
          <p:nvGrpSpPr>
            <p:cNvPr id="10" name="Group 9"/>
            <p:cNvGrpSpPr/>
            <p:nvPr/>
          </p:nvGrpSpPr>
          <p:grpSpPr>
            <a:xfrm>
              <a:off x="4724400" y="4851400"/>
              <a:ext cx="3352800" cy="190500"/>
              <a:chOff x="4724400" y="4800600"/>
              <a:chExt cx="3352800" cy="3048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64008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72390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80772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47244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5562600" y="4800600"/>
                <a:ext cx="0" cy="3048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4343400" y="3352800"/>
              <a:ext cx="4224528" cy="1524000"/>
              <a:chOff x="3048000" y="914400"/>
              <a:chExt cx="4800600" cy="1905000"/>
            </a:xfrm>
          </p:grpSpPr>
          <p:sp>
            <p:nvSpPr>
              <p:cNvPr id="23" name="Freeform 31"/>
              <p:cNvSpPr>
                <a:spLocks/>
              </p:cNvSpPr>
              <p:nvPr/>
            </p:nvSpPr>
            <p:spPr bwMode="auto">
              <a:xfrm>
                <a:off x="5410200" y="914400"/>
                <a:ext cx="2438400" cy="1905000"/>
              </a:xfrm>
              <a:custGeom>
                <a:avLst/>
                <a:gdLst>
                  <a:gd name="T0" fmla="*/ 900 w 901"/>
                  <a:gd name="T1" fmla="*/ 720 h 721"/>
                  <a:gd name="T2" fmla="*/ 805 w 901"/>
                  <a:gd name="T3" fmla="*/ 712 h 721"/>
                  <a:gd name="T4" fmla="*/ 758 w 901"/>
                  <a:gd name="T5" fmla="*/ 704 h 721"/>
                  <a:gd name="T6" fmla="*/ 711 w 901"/>
                  <a:gd name="T7" fmla="*/ 691 h 721"/>
                  <a:gd name="T8" fmla="*/ 663 w 901"/>
                  <a:gd name="T9" fmla="*/ 675 h 721"/>
                  <a:gd name="T10" fmla="*/ 615 w 901"/>
                  <a:gd name="T11" fmla="*/ 653 h 721"/>
                  <a:gd name="T12" fmla="*/ 568 w 901"/>
                  <a:gd name="T13" fmla="*/ 623 h 721"/>
                  <a:gd name="T14" fmla="*/ 473 w 901"/>
                  <a:gd name="T15" fmla="*/ 540 h 721"/>
                  <a:gd name="T16" fmla="*/ 378 w 901"/>
                  <a:gd name="T17" fmla="*/ 422 h 721"/>
                  <a:gd name="T18" fmla="*/ 284 w 901"/>
                  <a:gd name="T19" fmla="*/ 281 h 721"/>
                  <a:gd name="T20" fmla="*/ 236 w 901"/>
                  <a:gd name="T21" fmla="*/ 209 h 721"/>
                  <a:gd name="T22" fmla="*/ 189 w 901"/>
                  <a:gd name="T23" fmla="*/ 142 h 721"/>
                  <a:gd name="T24" fmla="*/ 142 w 901"/>
                  <a:gd name="T25" fmla="*/ 83 h 721"/>
                  <a:gd name="T26" fmla="*/ 94 w 901"/>
                  <a:gd name="T27" fmla="*/ 38 h 721"/>
                  <a:gd name="T28" fmla="*/ 47 w 901"/>
                  <a:gd name="T29" fmla="*/ 9 h 721"/>
                  <a:gd name="T30" fmla="*/ 0 w 901"/>
                  <a:gd name="T31" fmla="*/ 0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1" h="721">
                    <a:moveTo>
                      <a:pt x="900" y="720"/>
                    </a:moveTo>
                    <a:lnTo>
                      <a:pt x="805" y="712"/>
                    </a:lnTo>
                    <a:lnTo>
                      <a:pt x="758" y="704"/>
                    </a:lnTo>
                    <a:lnTo>
                      <a:pt x="711" y="691"/>
                    </a:lnTo>
                    <a:lnTo>
                      <a:pt x="663" y="675"/>
                    </a:lnTo>
                    <a:lnTo>
                      <a:pt x="615" y="653"/>
                    </a:lnTo>
                    <a:lnTo>
                      <a:pt x="568" y="623"/>
                    </a:lnTo>
                    <a:lnTo>
                      <a:pt x="473" y="540"/>
                    </a:lnTo>
                    <a:lnTo>
                      <a:pt x="378" y="422"/>
                    </a:lnTo>
                    <a:lnTo>
                      <a:pt x="284" y="281"/>
                    </a:lnTo>
                    <a:lnTo>
                      <a:pt x="236" y="209"/>
                    </a:lnTo>
                    <a:lnTo>
                      <a:pt x="189" y="142"/>
                    </a:lnTo>
                    <a:lnTo>
                      <a:pt x="142" y="83"/>
                    </a:lnTo>
                    <a:lnTo>
                      <a:pt x="94" y="38"/>
                    </a:lnTo>
                    <a:lnTo>
                      <a:pt x="47" y="9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auto">
              <a:xfrm>
                <a:off x="3048000" y="914400"/>
                <a:ext cx="2344738" cy="1905000"/>
              </a:xfrm>
              <a:custGeom>
                <a:avLst/>
                <a:gdLst>
                  <a:gd name="T0" fmla="*/ 0 w 901"/>
                  <a:gd name="T1" fmla="*/ 720 h 721"/>
                  <a:gd name="T2" fmla="*/ 95 w 901"/>
                  <a:gd name="T3" fmla="*/ 712 h 721"/>
                  <a:gd name="T4" fmla="*/ 142 w 901"/>
                  <a:gd name="T5" fmla="*/ 704 h 721"/>
                  <a:gd name="T6" fmla="*/ 189 w 901"/>
                  <a:gd name="T7" fmla="*/ 691 h 721"/>
                  <a:gd name="T8" fmla="*/ 237 w 901"/>
                  <a:gd name="T9" fmla="*/ 675 h 721"/>
                  <a:gd name="T10" fmla="*/ 284 w 901"/>
                  <a:gd name="T11" fmla="*/ 653 h 721"/>
                  <a:gd name="T12" fmla="*/ 331 w 901"/>
                  <a:gd name="T13" fmla="*/ 623 h 721"/>
                  <a:gd name="T14" fmla="*/ 426 w 901"/>
                  <a:gd name="T15" fmla="*/ 540 h 721"/>
                  <a:gd name="T16" fmla="*/ 521 w 901"/>
                  <a:gd name="T17" fmla="*/ 422 h 721"/>
                  <a:gd name="T18" fmla="*/ 616 w 901"/>
                  <a:gd name="T19" fmla="*/ 281 h 721"/>
                  <a:gd name="T20" fmla="*/ 663 w 901"/>
                  <a:gd name="T21" fmla="*/ 209 h 721"/>
                  <a:gd name="T22" fmla="*/ 710 w 901"/>
                  <a:gd name="T23" fmla="*/ 142 h 721"/>
                  <a:gd name="T24" fmla="*/ 757 w 901"/>
                  <a:gd name="T25" fmla="*/ 83 h 721"/>
                  <a:gd name="T26" fmla="*/ 805 w 901"/>
                  <a:gd name="T27" fmla="*/ 38 h 721"/>
                  <a:gd name="T28" fmla="*/ 852 w 901"/>
                  <a:gd name="T29" fmla="*/ 9 h 721"/>
                  <a:gd name="T30" fmla="*/ 900 w 901"/>
                  <a:gd name="T31" fmla="*/ 0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1" h="721">
                    <a:moveTo>
                      <a:pt x="0" y="720"/>
                    </a:moveTo>
                    <a:lnTo>
                      <a:pt x="95" y="712"/>
                    </a:lnTo>
                    <a:lnTo>
                      <a:pt x="142" y="704"/>
                    </a:lnTo>
                    <a:lnTo>
                      <a:pt x="189" y="691"/>
                    </a:lnTo>
                    <a:lnTo>
                      <a:pt x="237" y="675"/>
                    </a:lnTo>
                    <a:lnTo>
                      <a:pt x="284" y="653"/>
                    </a:lnTo>
                    <a:lnTo>
                      <a:pt x="331" y="623"/>
                    </a:lnTo>
                    <a:lnTo>
                      <a:pt x="426" y="540"/>
                    </a:lnTo>
                    <a:lnTo>
                      <a:pt x="521" y="422"/>
                    </a:lnTo>
                    <a:lnTo>
                      <a:pt x="616" y="281"/>
                    </a:lnTo>
                    <a:lnTo>
                      <a:pt x="663" y="209"/>
                    </a:lnTo>
                    <a:lnTo>
                      <a:pt x="710" y="142"/>
                    </a:lnTo>
                    <a:lnTo>
                      <a:pt x="757" y="83"/>
                    </a:lnTo>
                    <a:lnTo>
                      <a:pt x="805" y="38"/>
                    </a:lnTo>
                    <a:lnTo>
                      <a:pt x="852" y="9"/>
                    </a:lnTo>
                    <a:lnTo>
                      <a:pt x="900" y="0"/>
                    </a:ln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01376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hh\proj\pyramid\chhan\data\redmond\original\3.png"/>
          <p:cNvPicPr>
            <a:picLocks noChangeAspect="1" noChangeArrowheads="1"/>
          </p:cNvPicPr>
          <p:nvPr/>
        </p:nvPicPr>
        <p:blipFill>
          <a:blip r:embed="rId4"/>
          <a:srcRect l="25000" t="25000" r="25000" b="25000"/>
          <a:stretch>
            <a:fillRect/>
          </a:stretch>
        </p:blipFill>
        <p:spPr bwMode="auto">
          <a:xfrm>
            <a:off x="6210300" y="16764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ocal approach preserves appearance</a:t>
            </a:r>
            <a:endParaRPr lang="en-US" dirty="0"/>
          </a:p>
        </p:txBody>
      </p:sp>
      <p:pic>
        <p:nvPicPr>
          <p:cNvPr id="3" name="Picture 2" descr="C:\hh\proj\pyramid\figures\city_globalhist.png"/>
          <p:cNvPicPr>
            <a:picLocks noChangeAspect="1"/>
          </p:cNvPicPr>
          <p:nvPr/>
        </p:nvPicPr>
        <p:blipFill>
          <a:blip r:embed="rId5"/>
          <a:srcRect l="12188" t="12188" r="12188" b="12188"/>
          <a:stretch>
            <a:fillRect/>
          </a:stretch>
        </p:blipFill>
        <p:spPr bwMode="auto">
          <a:xfrm>
            <a:off x="114300" y="1676400"/>
            <a:ext cx="2819131" cy="281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9001" y="4495800"/>
            <a:ext cx="192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</a:rPr>
              <a:t>Original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9041" y="4495800"/>
            <a:ext cx="2561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</a:rPr>
              <a:t>(Local)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Structure transfer</a:t>
            </a:r>
          </a:p>
        </p:txBody>
      </p:sp>
      <p:pic>
        <p:nvPicPr>
          <p:cNvPr id="7" name="Picture 3" descr="C:\hh\proj\pyramid\chhan\data\redmond\original\3.png"/>
          <p:cNvPicPr>
            <a:picLocks noChangeAspect="1" noChangeArrowheads="1"/>
          </p:cNvPicPr>
          <p:nvPr/>
        </p:nvPicPr>
        <p:blipFill>
          <a:blip r:embed="rId6"/>
          <a:srcRect l="25000" t="25000" r="25000" b="25000"/>
          <a:stretch>
            <a:fillRect/>
          </a:stretch>
        </p:blipFill>
        <p:spPr bwMode="auto">
          <a:xfrm>
            <a:off x="3162300" y="16764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13295" y="4495800"/>
            <a:ext cx="271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/>
              </a:rPr>
              <a:t>(Global)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Histogram transfer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83774" y="2139737"/>
            <a:ext cx="1878407" cy="1878407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27683" y="2139737"/>
            <a:ext cx="1878407" cy="1878407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683866" y="2139737"/>
            <a:ext cx="1878407" cy="1878407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0348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14800" y="914400"/>
            <a:ext cx="4572000" cy="4953000"/>
            <a:chOff x="4114800" y="914400"/>
            <a:chExt cx="4572000" cy="49530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114800" y="2286000"/>
              <a:ext cx="3276600" cy="1447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36402" y="914400"/>
              <a:ext cx="1850398" cy="4953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58598" y="95209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Output</a:t>
              </a: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450439" y="1371991"/>
              <a:ext cx="571500" cy="1161189"/>
              <a:chOff x="7450439" y="1371991"/>
              <a:chExt cx="571500" cy="1161189"/>
            </a:xfrm>
          </p:grpSpPr>
          <p:pic>
            <p:nvPicPr>
              <p:cNvPr id="26" name="Picture 25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450439" y="1961680"/>
                <a:ext cx="571500" cy="57150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7" name="Picture 26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7593314" y="1591066"/>
                <a:ext cx="285750" cy="28575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8" name="Picture 27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7664751" y="1371991"/>
                <a:ext cx="142875" cy="142875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7183741" y="3048000"/>
              <a:ext cx="1147459" cy="2665178"/>
              <a:chOff x="7183741" y="3048000"/>
              <a:chExt cx="1147459" cy="2665178"/>
            </a:xfrm>
          </p:grpSpPr>
          <p:sp>
            <p:nvSpPr>
              <p:cNvPr id="29" name="Rectangle 28"/>
              <p:cNvSpPr/>
              <p:nvPr/>
            </p:nvSpPr>
            <p:spPr>
              <a:xfrm rot="5400000">
                <a:off x="7625331" y="4176389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ffectLst/>
                  </a:rPr>
                  <a:t>…</a:t>
                </a:r>
                <a:endParaRPr lang="en-US" dirty="0"/>
              </a:p>
            </p:txBody>
          </p:sp>
          <p:pic>
            <p:nvPicPr>
              <p:cNvPr id="30" name="Picture 29" descr="C:\hh\proj\pyramid\figures\laplacian2.png"/>
              <p:cNvPicPr/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7189639" y="4571617"/>
                <a:ext cx="1141561" cy="1141561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32" name="Picture 31" descr="C:\hh\proj\pyramid\figures\laplacian1.png"/>
              <p:cNvPicPr/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183741" y="3048000"/>
                <a:ext cx="1142617" cy="1142617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4953000" y="1524000"/>
              <a:ext cx="2479693" cy="1676400"/>
              <a:chOff x="4953000" y="1524000"/>
              <a:chExt cx="2479693" cy="1676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4953000" y="1828800"/>
                <a:ext cx="676561" cy="1371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grpSp>
            <p:nvGrpSpPr>
              <p:cNvPr id="54" name="Group 57"/>
              <p:cNvGrpSpPr/>
              <p:nvPr/>
            </p:nvGrpSpPr>
            <p:grpSpPr>
              <a:xfrm>
                <a:off x="6629400" y="1524000"/>
                <a:ext cx="803293" cy="533400"/>
                <a:chOff x="5428589" y="1501322"/>
                <a:chExt cx="1124610" cy="533400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5535269" y="1729922"/>
                  <a:ext cx="1017930" cy="2426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5428589" y="1729922"/>
                  <a:ext cx="1097279" cy="3048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5535270" y="1501322"/>
                  <a:ext cx="995686" cy="2286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Rounded Rectangle 52"/>
              <p:cNvSpPr/>
              <p:nvPr/>
            </p:nvSpPr>
            <p:spPr bwMode="auto">
              <a:xfrm>
                <a:off x="5365957" y="1621869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 descr="C:\hh\proj\pyramid\figures\laplacian0.png"/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751471" y="2456572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35368" y="196209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overview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676400" y="2590800"/>
            <a:ext cx="2667000" cy="2819400"/>
            <a:chOff x="1676400" y="2590800"/>
            <a:chExt cx="2667000" cy="281940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590800" y="2590800"/>
              <a:ext cx="1265904" cy="879988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S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tructure transfer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5" name="Straight Arrow Connector 34"/>
            <p:cNvCxnSpPr>
              <a:stCxn id="2" idx="3"/>
              <a:endCxn id="34" idx="1"/>
            </p:cNvCxnSpPr>
            <p:nvPr/>
          </p:nvCxnSpPr>
          <p:spPr bwMode="auto">
            <a:xfrm>
              <a:off x="1894471" y="3028072"/>
              <a:ext cx="696329" cy="272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34" idx="3"/>
              <a:endCxn id="31" idx="1"/>
            </p:cNvCxnSpPr>
            <p:nvPr/>
          </p:nvCxnSpPr>
          <p:spPr bwMode="auto">
            <a:xfrm flipV="1">
              <a:off x="3856704" y="3022600"/>
              <a:ext cx="486696" cy="819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1268976" y="3988824"/>
              <a:ext cx="1905000" cy="93775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ounded Rectangle 35"/>
            <p:cNvSpPr/>
            <p:nvPr/>
          </p:nvSpPr>
          <p:spPr bwMode="auto">
            <a:xfrm>
              <a:off x="1676400" y="4191000"/>
              <a:ext cx="1591962" cy="290140"/>
            </a:xfrm>
            <a:prstGeom prst="roundRect">
              <a:avLst>
                <a:gd name="adj" fmla="val 1344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none" lIns="45720" tIns="0" rIns="4572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Downsample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28800" y="3352800"/>
            <a:ext cx="5257800" cy="2362200"/>
            <a:chOff x="1828800" y="3352800"/>
            <a:chExt cx="5257800" cy="2362200"/>
          </a:xfrm>
        </p:grpSpPr>
        <p:sp>
          <p:nvSpPr>
            <p:cNvPr id="70" name="Freeform 69"/>
            <p:cNvSpPr/>
            <p:nvPr/>
          </p:nvSpPr>
          <p:spPr bwMode="auto">
            <a:xfrm>
              <a:off x="1828800" y="4953000"/>
              <a:ext cx="3352800" cy="762000"/>
            </a:xfrm>
            <a:custGeom>
              <a:avLst/>
              <a:gdLst>
                <a:gd name="connsiteX0" fmla="*/ 0 w 2187678"/>
                <a:gd name="connsiteY0" fmla="*/ 250722 h 250722"/>
                <a:gd name="connsiteX1" fmla="*/ 1946788 w 2187678"/>
                <a:gd name="connsiteY1" fmla="*/ 250722 h 250722"/>
                <a:gd name="connsiteX2" fmla="*/ 2187678 w 2187678"/>
                <a:gd name="connsiteY2" fmla="*/ 0 h 2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678" h="250722">
                  <a:moveTo>
                    <a:pt x="0" y="250722"/>
                  </a:moveTo>
                  <a:lnTo>
                    <a:pt x="1946788" y="250722"/>
                  </a:lnTo>
                  <a:lnTo>
                    <a:pt x="2187678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4724400" y="3581400"/>
              <a:ext cx="685800" cy="2286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0" name="Group 58"/>
            <p:cNvGrpSpPr/>
            <p:nvPr/>
          </p:nvGrpSpPr>
          <p:grpSpPr>
            <a:xfrm>
              <a:off x="5943600" y="3733800"/>
              <a:ext cx="1143000" cy="1447800"/>
              <a:chOff x="5666725" y="995516"/>
              <a:chExt cx="1600200" cy="1447800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5666725" y="1694016"/>
                <a:ext cx="16002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666725" y="19099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5666725" y="9955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9" name="Rounded Rectangle 68"/>
            <p:cNvSpPr/>
            <p:nvPr/>
          </p:nvSpPr>
          <p:spPr bwMode="auto">
            <a:xfrm>
              <a:off x="4779270" y="4033684"/>
              <a:ext cx="1334730" cy="879988"/>
            </a:xfrm>
            <a:prstGeom prst="roundRect">
              <a:avLst>
                <a:gd name="adj" fmla="val 1279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Clipped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 Laplacian blending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4" name="Picture 3" descr="C:\hh\proj\pyramid\figures\laplacian3.scaled.jpg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" name="Picture 30" descr="C:\hh\proj\pyramid\figures\corrected0.png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343400" y="24511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6963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4114800" y="2286000"/>
            <a:ext cx="3276600" cy="144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overview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836402" y="914400"/>
            <a:ext cx="1850398" cy="495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" name="Group 104"/>
          <p:cNvGrpSpPr/>
          <p:nvPr/>
        </p:nvGrpSpPr>
        <p:grpSpPr>
          <a:xfrm>
            <a:off x="7183741" y="3048000"/>
            <a:ext cx="1147459" cy="2665178"/>
            <a:chOff x="7183741" y="3048000"/>
            <a:chExt cx="1147459" cy="2665178"/>
          </a:xfrm>
        </p:grpSpPr>
        <p:sp>
          <p:nvSpPr>
            <p:cNvPr id="29" name="Rectangle 28"/>
            <p:cNvSpPr/>
            <p:nvPr/>
          </p:nvSpPr>
          <p:spPr>
            <a:xfrm rot="5400000">
              <a:off x="7625331" y="41763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/>
                </a:rPr>
                <a:t>…</a:t>
              </a:r>
              <a:endParaRPr lang="en-US" dirty="0"/>
            </a:p>
          </p:txBody>
        </p:sp>
        <p:pic>
          <p:nvPicPr>
            <p:cNvPr id="30" name="Picture 29" descr="C:\hh\proj\pyramid\figures\laplacian2.pn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89639" y="4571617"/>
              <a:ext cx="1141561" cy="1141561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32" name="Picture 31" descr="C:\hh\proj\pyramid\figures\laplacian1.png"/>
            <p:cNvPicPr/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183741" y="3048000"/>
              <a:ext cx="1142617" cy="1142617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751471" y="1962090"/>
            <a:ext cx="3591929" cy="3448110"/>
            <a:chOff x="751471" y="1962090"/>
            <a:chExt cx="3591929" cy="3448110"/>
          </a:xfrm>
        </p:grpSpPr>
        <p:pic>
          <p:nvPicPr>
            <p:cNvPr id="2" name="Picture 1" descr="C:\hh\proj\pyramid\figures\laplacian0.png"/>
            <p:cNvPicPr/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51471" y="2456572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35368" y="1962090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Input</a:t>
              </a:r>
            </a:p>
          </p:txBody>
        </p:sp>
        <p:grpSp>
          <p:nvGrpSpPr>
            <p:cNvPr id="6" name="Group 100"/>
            <p:cNvGrpSpPr/>
            <p:nvPr/>
          </p:nvGrpSpPr>
          <p:grpSpPr>
            <a:xfrm>
              <a:off x="1676400" y="2590800"/>
              <a:ext cx="2667000" cy="2819400"/>
              <a:chOff x="1676400" y="2590800"/>
              <a:chExt cx="2667000" cy="2819400"/>
            </a:xfrm>
          </p:grpSpPr>
          <p:sp>
            <p:nvSpPr>
              <p:cNvPr id="34" name="Rounded Rectangle 33"/>
              <p:cNvSpPr/>
              <p:nvPr/>
            </p:nvSpPr>
            <p:spPr bwMode="auto">
              <a:xfrm>
                <a:off x="2590800" y="2590800"/>
                <a:ext cx="1265904" cy="879988"/>
              </a:xfrm>
              <a:prstGeom prst="roundRect">
                <a:avLst>
                  <a:gd name="adj" fmla="val 1344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S</a:t>
                </a:r>
                <a:r>
                  <a:rPr kumimoji="0" lang="en-US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tructure transfer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2" idx="3"/>
                <a:endCxn id="34" idx="1"/>
              </p:cNvCxnSpPr>
              <p:nvPr/>
            </p:nvCxnSpPr>
            <p:spPr bwMode="auto">
              <a:xfrm>
                <a:off x="1894471" y="3028072"/>
                <a:ext cx="696329" cy="272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7" name="Straight Arrow Connector 36"/>
              <p:cNvCxnSpPr>
                <a:stCxn id="34" idx="3"/>
                <a:endCxn id="31" idx="1"/>
              </p:cNvCxnSpPr>
              <p:nvPr/>
            </p:nvCxnSpPr>
            <p:spPr bwMode="auto">
              <a:xfrm flipV="1">
                <a:off x="3856704" y="3022600"/>
                <a:ext cx="486696" cy="81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 rot="5400000" flipH="1" flipV="1">
                <a:off x="1268976" y="3988824"/>
                <a:ext cx="1905000" cy="93775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Rounded Rectangle 35"/>
              <p:cNvSpPr/>
              <p:nvPr/>
            </p:nvSpPr>
            <p:spPr bwMode="auto">
              <a:xfrm>
                <a:off x="1676400" y="4191000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53000" y="952090"/>
            <a:ext cx="3258103" cy="2248310"/>
            <a:chOff x="4953000" y="952090"/>
            <a:chExt cx="3258103" cy="2248310"/>
          </a:xfrm>
        </p:grpSpPr>
        <p:sp>
          <p:nvSpPr>
            <p:cNvPr id="25" name="TextBox 24"/>
            <p:cNvSpPr txBox="1"/>
            <p:nvPr/>
          </p:nvSpPr>
          <p:spPr>
            <a:xfrm>
              <a:off x="7258598" y="95209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Output</a:t>
              </a:r>
            </a:p>
          </p:txBody>
        </p:sp>
        <p:grpSp>
          <p:nvGrpSpPr>
            <p:cNvPr id="3" name="Group 105"/>
            <p:cNvGrpSpPr/>
            <p:nvPr/>
          </p:nvGrpSpPr>
          <p:grpSpPr>
            <a:xfrm>
              <a:off x="7450439" y="1371991"/>
              <a:ext cx="571500" cy="1161189"/>
              <a:chOff x="7450439" y="1371991"/>
              <a:chExt cx="571500" cy="1161189"/>
            </a:xfrm>
          </p:grpSpPr>
          <p:pic>
            <p:nvPicPr>
              <p:cNvPr id="26" name="Picture 25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450439" y="1961680"/>
                <a:ext cx="571500" cy="57150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7" name="Picture 26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593314" y="1591066"/>
                <a:ext cx="285750" cy="28575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8" name="Picture 27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664751" y="1371991"/>
                <a:ext cx="142875" cy="142875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8" name="Group 102"/>
            <p:cNvGrpSpPr/>
            <p:nvPr/>
          </p:nvGrpSpPr>
          <p:grpSpPr>
            <a:xfrm>
              <a:off x="4953000" y="1524000"/>
              <a:ext cx="2479693" cy="1676400"/>
              <a:chOff x="4953000" y="1524000"/>
              <a:chExt cx="2479693" cy="1676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rot="5400000" flipH="1" flipV="1">
                <a:off x="4566867" y="2062533"/>
                <a:ext cx="1524000" cy="75173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9" name="Group 57"/>
              <p:cNvGrpSpPr/>
              <p:nvPr/>
            </p:nvGrpSpPr>
            <p:grpSpPr>
              <a:xfrm>
                <a:off x="6629400" y="1524000"/>
                <a:ext cx="803293" cy="533400"/>
                <a:chOff x="5428589" y="1501322"/>
                <a:chExt cx="1124610" cy="533400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5535269" y="1729922"/>
                  <a:ext cx="1017930" cy="2426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5428589" y="1729922"/>
                  <a:ext cx="1097279" cy="3048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5535270" y="1501322"/>
                  <a:ext cx="995686" cy="2286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Rounded Rectangle 52"/>
              <p:cNvSpPr/>
              <p:nvPr/>
            </p:nvSpPr>
            <p:spPr bwMode="auto">
              <a:xfrm>
                <a:off x="5365957" y="1621869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grpSp>
        <p:nvGrpSpPr>
          <p:cNvPr id="10" name="Group 103"/>
          <p:cNvGrpSpPr/>
          <p:nvPr/>
        </p:nvGrpSpPr>
        <p:grpSpPr>
          <a:xfrm>
            <a:off x="1828800" y="3352800"/>
            <a:ext cx="5257800" cy="2362200"/>
            <a:chOff x="1828800" y="3352800"/>
            <a:chExt cx="5257800" cy="2362200"/>
          </a:xfrm>
        </p:grpSpPr>
        <p:sp>
          <p:nvSpPr>
            <p:cNvPr id="70" name="Freeform 69"/>
            <p:cNvSpPr/>
            <p:nvPr/>
          </p:nvSpPr>
          <p:spPr bwMode="auto">
            <a:xfrm>
              <a:off x="1828800" y="4953000"/>
              <a:ext cx="3352800" cy="762000"/>
            </a:xfrm>
            <a:custGeom>
              <a:avLst/>
              <a:gdLst>
                <a:gd name="connsiteX0" fmla="*/ 0 w 2187678"/>
                <a:gd name="connsiteY0" fmla="*/ 250722 h 250722"/>
                <a:gd name="connsiteX1" fmla="*/ 1946788 w 2187678"/>
                <a:gd name="connsiteY1" fmla="*/ 250722 h 250722"/>
                <a:gd name="connsiteX2" fmla="*/ 2187678 w 2187678"/>
                <a:gd name="connsiteY2" fmla="*/ 0 h 2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678" h="250722">
                  <a:moveTo>
                    <a:pt x="0" y="250722"/>
                  </a:moveTo>
                  <a:lnTo>
                    <a:pt x="1946788" y="250722"/>
                  </a:lnTo>
                  <a:lnTo>
                    <a:pt x="2187678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4724400" y="3581400"/>
              <a:ext cx="685800" cy="2286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1" name="Group 58"/>
            <p:cNvGrpSpPr/>
            <p:nvPr/>
          </p:nvGrpSpPr>
          <p:grpSpPr>
            <a:xfrm>
              <a:off x="5943600" y="3733800"/>
              <a:ext cx="1143000" cy="1447800"/>
              <a:chOff x="5666725" y="995516"/>
              <a:chExt cx="1600200" cy="1447800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5666725" y="1694016"/>
                <a:ext cx="16002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666725" y="19099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5666725" y="9955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9" name="Rounded Rectangle 68"/>
            <p:cNvSpPr/>
            <p:nvPr/>
          </p:nvSpPr>
          <p:spPr bwMode="auto">
            <a:xfrm>
              <a:off x="4779270" y="4033684"/>
              <a:ext cx="1334730" cy="879988"/>
            </a:xfrm>
            <a:prstGeom prst="roundRect">
              <a:avLst>
                <a:gd name="adj" fmla="val 1279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Clipped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 Laplacian blending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4" name="Picture 3" descr="C:\hh\proj\pyramid\figures\laplacian3.scaled.jpg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" name="Picture 30" descr="C:\hh\proj\pyramid\figures\corrected0.png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343400" y="24511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6798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844800" y="2425700"/>
            <a:ext cx="3517900" cy="229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23947" y="4095690"/>
            <a:ext cx="954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Output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914400" y="2425700"/>
            <a:ext cx="1524000" cy="229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22597" y="3903464"/>
            <a:ext cx="1125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(coarse)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6731000" y="2438400"/>
            <a:ext cx="1524000" cy="229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blending between levels</a:t>
            </a:r>
            <a:endParaRPr lang="en-US" dirty="0"/>
          </a:p>
        </p:txBody>
      </p:sp>
      <p:pic>
        <p:nvPicPr>
          <p:cNvPr id="36" name="Picture 35" descr="C:\hh\proj\pyramid\figures\laplacian3.scaled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6922029" y="258990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5" name="Picture 34" descr="C:\hh\proj\pyramid\figures\corrected0.pn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1104900" y="2589901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43" name="Rectangle 42"/>
          <p:cNvSpPr/>
          <p:nvPr/>
        </p:nvSpPr>
        <p:spPr bwMode="auto">
          <a:xfrm>
            <a:off x="3048000" y="25908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5029200" y="25908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78200" y="27826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7231" y="27826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F7F7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33" name="Picture 32" descr="C:\hh\proj\pyramid\figures\laplacian1.pn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3042554" y="2590284"/>
            <a:ext cx="1142617" cy="1142617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4" name="Picture 33" descr="C:\hh\proj\pyramid\figures\laplacian2.png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027075" y="2591340"/>
            <a:ext cx="1141561" cy="1141561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7112346" y="3903464"/>
            <a:ext cx="769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Input</a:t>
            </a:r>
          </a:p>
          <a:p>
            <a:r>
              <a:rPr lang="en-US" dirty="0" smtClean="0">
                <a:effectLst/>
                <a:latin typeface="+mj-lt"/>
                <a:cs typeface="Times New Roman" pitchFamily="18" charset="0"/>
              </a:rPr>
              <a:t>(fine)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68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Linear interpolation causes blurring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990600" y="1752600"/>
            <a:ext cx="3251200" cy="3657600"/>
            <a:chOff x="5029200" y="1828800"/>
            <a:chExt cx="3251200" cy="3657600"/>
          </a:xfrm>
        </p:grpSpPr>
        <p:pic>
          <p:nvPicPr>
            <p:cNvPr id="9" name="Picture 8" descr="X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1828800"/>
              <a:ext cx="3251200" cy="3251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62600" y="5086290"/>
              <a:ext cx="2280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linear interpolation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22785" y="1752600"/>
            <a:ext cx="3257615" cy="3959086"/>
            <a:chOff x="907985" y="1828800"/>
            <a:chExt cx="3257615" cy="3959086"/>
          </a:xfrm>
        </p:grpSpPr>
        <p:pic>
          <p:nvPicPr>
            <p:cNvPr id="10" name="Picture 9" descr="L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828800"/>
              <a:ext cx="3251200" cy="3251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7985" y="5080000"/>
              <a:ext cx="32078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clipped </a:t>
              </a:r>
              <a:r>
                <a:rPr lang="en-US" dirty="0" err="1" smtClean="0">
                  <a:effectLst/>
                </a:rPr>
                <a:t>Laplacian</a:t>
              </a:r>
              <a:r>
                <a:rPr lang="en-US" dirty="0" smtClean="0">
                  <a:effectLst/>
                </a:rPr>
                <a:t> blending</a:t>
              </a:r>
            </a:p>
            <a:p>
              <a:r>
                <a:rPr lang="en-US" dirty="0" smtClean="0">
                  <a:effectLst/>
                </a:rPr>
                <a:t>(our result</a:t>
              </a:r>
              <a:r>
                <a:rPr lang="en-US" dirty="0">
                  <a:effectLst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4761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9737" objId="3"/>
        <p14:stopEvt time="19272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5940" y="6305490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effectLst/>
              </a:rPr>
              <a:t>[Burt and </a:t>
            </a:r>
            <a:r>
              <a:rPr lang="en-US" dirty="0" err="1" smtClean="0">
                <a:effectLst/>
              </a:rPr>
              <a:t>Adelson</a:t>
            </a:r>
            <a:r>
              <a:rPr lang="en-US" dirty="0" smtClean="0">
                <a:effectLst/>
              </a:rPr>
              <a:t> 83]</a:t>
            </a:r>
          </a:p>
        </p:txBody>
      </p:sp>
      <p:pic>
        <p:nvPicPr>
          <p:cNvPr id="6" name="Picture 5" descr="LPO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838200"/>
            <a:ext cx="2438400" cy="2438400"/>
          </a:xfrm>
          <a:prstGeom prst="rect">
            <a:avLst/>
          </a:prstGeom>
        </p:spPr>
      </p:pic>
      <p:pic>
        <p:nvPicPr>
          <p:cNvPr id="10" name="Picture 9" descr="LP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241800"/>
            <a:ext cx="2438400" cy="2438400"/>
          </a:xfrm>
          <a:prstGeom prst="rect">
            <a:avLst/>
          </a:prstGeom>
        </p:spPr>
      </p:pic>
      <p:pic>
        <p:nvPicPr>
          <p:cNvPr id="11" name="Picture 10" descr="LP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0" y="4762500"/>
            <a:ext cx="1219200" cy="1219200"/>
          </a:xfrm>
          <a:prstGeom prst="rect">
            <a:avLst/>
          </a:prstGeom>
        </p:spPr>
      </p:pic>
      <p:pic>
        <p:nvPicPr>
          <p:cNvPr id="12" name="Picture 11" descr="LP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0" y="5029200"/>
            <a:ext cx="609600" cy="6096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5" idx="2"/>
          </p:cNvCxnSpPr>
          <p:nvPr/>
        </p:nvCxnSpPr>
        <p:spPr bwMode="auto">
          <a:xfrm rot="5400000">
            <a:off x="4044950" y="3073400"/>
            <a:ext cx="895350" cy="635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505200" y="3733800"/>
            <a:ext cx="774700" cy="127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4279900" y="352425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0" name="Oval 19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2362200" y="3606800"/>
              <a:ext cx="228600" cy="1588"/>
            </a:xfrm>
            <a:prstGeom prst="line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6" name="Straight Arrow Connector 35"/>
          <p:cNvCxnSpPr>
            <a:endCxn id="11" idx="0"/>
          </p:cNvCxnSpPr>
          <p:nvPr/>
        </p:nvCxnSpPr>
        <p:spPr bwMode="auto">
          <a:xfrm rot="5400000">
            <a:off x="4076700" y="4349750"/>
            <a:ext cx="819150" cy="635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0" name="Group 39"/>
          <p:cNvGrpSpPr/>
          <p:nvPr/>
        </p:nvGrpSpPr>
        <p:grpSpPr>
          <a:xfrm>
            <a:off x="3086100" y="353695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1" name="Oval 40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rot="5400000">
              <a:off x="2339109" y="3610408"/>
              <a:ext cx="290945" cy="2021"/>
            </a:xfrm>
            <a:prstGeom prst="line">
              <a:avLst/>
            </a:prstGeom>
            <a:grp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cxnSp>
        <p:nvCxnSpPr>
          <p:cNvPr id="84" name="Straight Connector 83"/>
          <p:cNvCxnSpPr>
            <a:stCxn id="41" idx="1"/>
          </p:cNvCxnSpPr>
          <p:nvPr/>
        </p:nvCxnSpPr>
        <p:spPr bwMode="auto">
          <a:xfrm rot="16200000" flipV="1">
            <a:off x="1679575" y="2130425"/>
            <a:ext cx="1540926" cy="13948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Arrow Connector 84"/>
          <p:cNvCxnSpPr>
            <a:stCxn id="6" idx="2"/>
          </p:cNvCxnSpPr>
          <p:nvPr/>
        </p:nvCxnSpPr>
        <p:spPr bwMode="auto">
          <a:xfrm rot="5400000">
            <a:off x="7334250" y="3409950"/>
            <a:ext cx="2667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6" name="Straight Arrow Connector 85"/>
          <p:cNvCxnSpPr/>
          <p:nvPr/>
        </p:nvCxnSpPr>
        <p:spPr bwMode="auto">
          <a:xfrm>
            <a:off x="6464300" y="3752850"/>
            <a:ext cx="79375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87" name="Group 86"/>
          <p:cNvGrpSpPr/>
          <p:nvPr/>
        </p:nvGrpSpPr>
        <p:grpSpPr>
          <a:xfrm>
            <a:off x="7258050" y="354330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8" name="Oval 87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 bwMode="auto">
            <a:xfrm>
              <a:off x="2362200" y="3606800"/>
              <a:ext cx="228600" cy="1588"/>
            </a:xfrm>
            <a:prstGeom prst="line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0" name="Straight Arrow Connector 89"/>
          <p:cNvCxnSpPr>
            <a:endCxn id="10" idx="0"/>
          </p:cNvCxnSpPr>
          <p:nvPr/>
        </p:nvCxnSpPr>
        <p:spPr bwMode="auto">
          <a:xfrm rot="5400000">
            <a:off x="7327900" y="4102100"/>
            <a:ext cx="2794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6045200" y="354330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2" name="Oval 91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 rot="5400000">
              <a:off x="2339109" y="3610408"/>
              <a:ext cx="290945" cy="2021"/>
            </a:xfrm>
            <a:prstGeom prst="line">
              <a:avLst/>
            </a:prstGeom>
            <a:grp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cxnSp>
        <p:nvCxnSpPr>
          <p:cNvPr id="94" name="Straight Connector 93"/>
          <p:cNvCxnSpPr/>
          <p:nvPr/>
        </p:nvCxnSpPr>
        <p:spPr bwMode="auto">
          <a:xfrm rot="16200000" flipV="1">
            <a:off x="4527550" y="2025650"/>
            <a:ext cx="1547276" cy="16107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 descr="LPO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409700"/>
            <a:ext cx="1219200" cy="1219200"/>
          </a:xfrm>
          <a:prstGeom prst="rect">
            <a:avLst/>
          </a:prstGeom>
        </p:spPr>
      </p:pic>
      <p:pic>
        <p:nvPicPr>
          <p:cNvPr id="4" name="Picture 3" descr="LPO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100" y="1752600"/>
            <a:ext cx="609600" cy="609600"/>
          </a:xfrm>
          <a:prstGeom prst="rect">
            <a:avLst/>
          </a:prstGeom>
        </p:spPr>
      </p:pic>
      <p:cxnSp>
        <p:nvCxnSpPr>
          <p:cNvPr id="113" name="Straight Arrow Connector 112"/>
          <p:cNvCxnSpPr>
            <a:stCxn id="4" idx="2"/>
            <a:endCxn id="116" idx="0"/>
          </p:cNvCxnSpPr>
          <p:nvPr/>
        </p:nvCxnSpPr>
        <p:spPr bwMode="auto">
          <a:xfrm rot="5400000">
            <a:off x="1152525" y="2943225"/>
            <a:ext cx="1168400" cy="635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4" name="Straight Arrow Connector 113"/>
          <p:cNvCxnSpPr>
            <a:endCxn id="116" idx="2"/>
          </p:cNvCxnSpPr>
          <p:nvPr/>
        </p:nvCxnSpPr>
        <p:spPr bwMode="auto">
          <a:xfrm flipV="1">
            <a:off x="749300" y="3740150"/>
            <a:ext cx="774700" cy="127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115" name="Group 114"/>
          <p:cNvGrpSpPr/>
          <p:nvPr/>
        </p:nvGrpSpPr>
        <p:grpSpPr>
          <a:xfrm>
            <a:off x="1524000" y="353060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16" name="Oval 115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 bwMode="auto">
            <a:xfrm>
              <a:off x="2362200" y="3606800"/>
              <a:ext cx="228600" cy="1588"/>
            </a:xfrm>
            <a:prstGeom prst="line">
              <a:avLst/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8" name="Straight Arrow Connector 117"/>
          <p:cNvCxnSpPr>
            <a:stCxn id="116" idx="4"/>
            <a:endCxn id="12" idx="0"/>
          </p:cNvCxnSpPr>
          <p:nvPr/>
        </p:nvCxnSpPr>
        <p:spPr bwMode="auto">
          <a:xfrm rot="5400000">
            <a:off x="1190625" y="4486275"/>
            <a:ext cx="1079500" cy="635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119" name="Group 118"/>
          <p:cNvGrpSpPr/>
          <p:nvPr/>
        </p:nvGrpSpPr>
        <p:grpSpPr>
          <a:xfrm>
            <a:off x="342900" y="3549650"/>
            <a:ext cx="419100" cy="419100"/>
            <a:chOff x="2209800" y="3352800"/>
            <a:chExt cx="533400" cy="533400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20" name="Oval 119"/>
            <p:cNvSpPr/>
            <p:nvPr/>
          </p:nvSpPr>
          <p:spPr bwMode="auto">
            <a:xfrm>
              <a:off x="2209800" y="3352800"/>
              <a:ext cx="533400" cy="533400"/>
            </a:xfrm>
            <a:prstGeom prst="ellips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-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 bwMode="auto">
            <a:xfrm rot="5400000">
              <a:off x="2339109" y="3610408"/>
              <a:ext cx="290945" cy="2021"/>
            </a:xfrm>
            <a:prstGeom prst="line">
              <a:avLst/>
            </a:prstGeom>
            <a:grp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cxnSp>
        <p:nvCxnSpPr>
          <p:cNvPr id="122" name="Straight Connector 121"/>
          <p:cNvCxnSpPr/>
          <p:nvPr/>
        </p:nvCxnSpPr>
        <p:spPr bwMode="auto">
          <a:xfrm rot="16200000" flipV="1">
            <a:off x="-835025" y="2371725"/>
            <a:ext cx="1464726" cy="10138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fill in the pyramid?</a:t>
            </a:r>
            <a:endParaRPr lang="en-US" dirty="0"/>
          </a:p>
        </p:txBody>
      </p:sp>
      <p:sp>
        <p:nvSpPr>
          <p:cNvPr id="15" name="Trapezoid 14"/>
          <p:cNvSpPr/>
          <p:nvPr/>
        </p:nvSpPr>
        <p:spPr bwMode="auto">
          <a:xfrm>
            <a:off x="4006850" y="3038475"/>
            <a:ext cx="12192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rapezoid 15"/>
          <p:cNvSpPr/>
          <p:nvPr/>
        </p:nvSpPr>
        <p:spPr bwMode="auto">
          <a:xfrm>
            <a:off x="4159250" y="2733675"/>
            <a:ext cx="9144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rapezoid 16"/>
          <p:cNvSpPr/>
          <p:nvPr/>
        </p:nvSpPr>
        <p:spPr bwMode="auto">
          <a:xfrm>
            <a:off x="4311650" y="2428875"/>
            <a:ext cx="6096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rapezoid 18"/>
          <p:cNvSpPr/>
          <p:nvPr/>
        </p:nvSpPr>
        <p:spPr bwMode="auto">
          <a:xfrm>
            <a:off x="3702050" y="3648075"/>
            <a:ext cx="18288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rapezoid 19"/>
          <p:cNvSpPr/>
          <p:nvPr/>
        </p:nvSpPr>
        <p:spPr bwMode="auto">
          <a:xfrm>
            <a:off x="4464050" y="2124075"/>
            <a:ext cx="304800" cy="3048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rapezoid 20"/>
          <p:cNvSpPr/>
          <p:nvPr/>
        </p:nvSpPr>
        <p:spPr bwMode="auto">
          <a:xfrm>
            <a:off x="3556000" y="3952875"/>
            <a:ext cx="2121408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rapezoid 21"/>
          <p:cNvSpPr/>
          <p:nvPr/>
        </p:nvSpPr>
        <p:spPr bwMode="auto">
          <a:xfrm>
            <a:off x="3409950" y="4244975"/>
            <a:ext cx="2414016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rapezoid 22"/>
          <p:cNvSpPr/>
          <p:nvPr/>
        </p:nvSpPr>
        <p:spPr bwMode="auto">
          <a:xfrm>
            <a:off x="3265551" y="4537075"/>
            <a:ext cx="2706624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rapezoid 23"/>
          <p:cNvSpPr/>
          <p:nvPr/>
        </p:nvSpPr>
        <p:spPr bwMode="auto">
          <a:xfrm>
            <a:off x="3117850" y="4829175"/>
            <a:ext cx="2999232" cy="292100"/>
          </a:xfrm>
          <a:prstGeom prst="trapezoid">
            <a:avLst>
              <a:gd name="adj" fmla="val 50782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rapezoid 24"/>
          <p:cNvSpPr/>
          <p:nvPr/>
        </p:nvSpPr>
        <p:spPr bwMode="auto">
          <a:xfrm>
            <a:off x="2971800" y="51181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rapezoid 17"/>
          <p:cNvSpPr/>
          <p:nvPr/>
        </p:nvSpPr>
        <p:spPr bwMode="auto">
          <a:xfrm>
            <a:off x="3854450" y="3343275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1800" y="3276600"/>
            <a:ext cx="1663917" cy="2183487"/>
            <a:chOff x="6781800" y="3276600"/>
            <a:chExt cx="1663917" cy="2183487"/>
          </a:xfrm>
        </p:grpSpPr>
        <p:sp>
          <p:nvSpPr>
            <p:cNvPr id="14" name="TextBox 13"/>
            <p:cNvSpPr txBox="1"/>
            <p:nvPr/>
          </p:nvSpPr>
          <p:spPr>
            <a:xfrm>
              <a:off x="6781800" y="3276600"/>
              <a:ext cx="1663917" cy="43088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2200" dirty="0" smtClean="0">
                  <a:effectLst/>
                  <a:latin typeface="Arial" pitchFamily="34" charset="0"/>
                  <a:cs typeface="Arial" pitchFamily="34" charset="0"/>
                </a:rPr>
                <a:t>Coarse-scale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42258" y="5029200"/>
              <a:ext cx="1303242" cy="43088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2200" dirty="0" smtClean="0">
                  <a:effectLst/>
                  <a:latin typeface="Arial" pitchFamily="34" charset="0"/>
                  <a:cs typeface="Arial" pitchFamily="34" charset="0"/>
                </a:rPr>
                <a:t>Fine-scale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6578674" y="1675501"/>
            <a:ext cx="1828800" cy="3502131"/>
            <a:chOff x="2743200" y="1675501"/>
            <a:chExt cx="1828800" cy="3502131"/>
          </a:xfrm>
        </p:grpSpPr>
        <p:sp>
          <p:nvSpPr>
            <p:cNvPr id="5" name="Trapezoid 4"/>
            <p:cNvSpPr/>
            <p:nvPr/>
          </p:nvSpPr>
          <p:spPr bwMode="auto">
            <a:xfrm>
              <a:off x="3048000" y="4263232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32004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rapezoid 6"/>
            <p:cNvSpPr/>
            <p:nvPr/>
          </p:nvSpPr>
          <p:spPr bwMode="auto">
            <a:xfrm>
              <a:off x="33528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2895600" y="4568032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 bwMode="auto">
            <a:xfrm>
              <a:off x="2743200" y="4872832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>
              <a:off x="35052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" name="Picture 35" descr="C:\hh\proj\pyramid\figures\laplacian3.scaled.jp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086555" y="1675501"/>
              <a:ext cx="1142089" cy="1142089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75" name="Group 74"/>
          <p:cNvGrpSpPr/>
          <p:nvPr/>
        </p:nvGrpSpPr>
        <p:grpSpPr>
          <a:xfrm>
            <a:off x="1104900" y="1675501"/>
            <a:ext cx="1143000" cy="2587731"/>
            <a:chOff x="1206574" y="1675501"/>
            <a:chExt cx="1143000" cy="2587731"/>
          </a:xfrm>
        </p:grpSpPr>
        <p:sp>
          <p:nvSpPr>
            <p:cNvPr id="3" name="Trapezoid 2"/>
            <p:cNvSpPr/>
            <p:nvPr/>
          </p:nvSpPr>
          <p:spPr bwMode="auto">
            <a:xfrm>
              <a:off x="1320874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rapezoid 3"/>
            <p:cNvSpPr/>
            <p:nvPr/>
          </p:nvSpPr>
          <p:spPr bwMode="auto">
            <a:xfrm>
              <a:off x="1473274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>
              <a:off x="1625674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5" name="Picture 34" descr="C:\hh\proj\pyramid\figures\corrected0.png"/>
            <p:cNvPicPr/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206574" y="1675501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93" name="Group 92"/>
          <p:cNvGrpSpPr/>
          <p:nvPr/>
        </p:nvGrpSpPr>
        <p:grpSpPr>
          <a:xfrm>
            <a:off x="4807663" y="3352800"/>
            <a:ext cx="1524000" cy="1520032"/>
            <a:chOff x="4807663" y="3352800"/>
            <a:chExt cx="1524000" cy="1520032"/>
          </a:xfrm>
        </p:grpSpPr>
        <p:sp>
          <p:nvSpPr>
            <p:cNvPr id="84" name="Trapezoid 83"/>
            <p:cNvSpPr/>
            <p:nvPr/>
          </p:nvSpPr>
          <p:spPr bwMode="auto">
            <a:xfrm>
              <a:off x="4960063" y="4263232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rapezoid 84"/>
            <p:cNvSpPr/>
            <p:nvPr/>
          </p:nvSpPr>
          <p:spPr bwMode="auto">
            <a:xfrm>
              <a:off x="4807663" y="4568032"/>
              <a:ext cx="15240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rapezoid 88"/>
            <p:cNvSpPr/>
            <p:nvPr/>
          </p:nvSpPr>
          <p:spPr bwMode="auto">
            <a:xfrm>
              <a:off x="5118100" y="3962400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rapezoid 89"/>
            <p:cNvSpPr/>
            <p:nvPr/>
          </p:nvSpPr>
          <p:spPr bwMode="auto">
            <a:xfrm>
              <a:off x="5270500" y="3657600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rapezoid 90"/>
            <p:cNvSpPr/>
            <p:nvPr/>
          </p:nvSpPr>
          <p:spPr bwMode="auto">
            <a:xfrm>
              <a:off x="5422900" y="3352800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009900" y="3352800"/>
            <a:ext cx="1219200" cy="1215232"/>
            <a:chOff x="3009900" y="3352800"/>
            <a:chExt cx="1219200" cy="1215232"/>
          </a:xfrm>
        </p:grpSpPr>
        <p:sp>
          <p:nvSpPr>
            <p:cNvPr id="86" name="Trapezoid 85"/>
            <p:cNvSpPr/>
            <p:nvPr/>
          </p:nvSpPr>
          <p:spPr bwMode="auto">
            <a:xfrm>
              <a:off x="3162300" y="3962400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rapezoid 86"/>
            <p:cNvSpPr/>
            <p:nvPr/>
          </p:nvSpPr>
          <p:spPr bwMode="auto">
            <a:xfrm>
              <a:off x="3314700" y="3657600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rapezoid 87"/>
            <p:cNvSpPr/>
            <p:nvPr/>
          </p:nvSpPr>
          <p:spPr bwMode="auto">
            <a:xfrm>
              <a:off x="3467100" y="3352800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rapezoid 91"/>
            <p:cNvSpPr/>
            <p:nvPr/>
          </p:nvSpPr>
          <p:spPr bwMode="auto">
            <a:xfrm>
              <a:off x="3009900" y="4263232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378200" y="39256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337231" y="39256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F7F7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048000" y="16764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5029200" y="16764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78200" y="18682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7231" y="1868269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F7F7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584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interpolation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559306" y="4263232"/>
            <a:ext cx="64302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40"/>
          <p:cNvGrpSpPr/>
          <p:nvPr/>
        </p:nvGrpSpPr>
        <p:grpSpPr>
          <a:xfrm>
            <a:off x="6578674" y="1675501"/>
            <a:ext cx="1828800" cy="3502131"/>
            <a:chOff x="2743200" y="1675501"/>
            <a:chExt cx="1828800" cy="3502131"/>
          </a:xfrm>
        </p:grpSpPr>
        <p:sp>
          <p:nvSpPr>
            <p:cNvPr id="5" name="Trapezoid 4"/>
            <p:cNvSpPr/>
            <p:nvPr/>
          </p:nvSpPr>
          <p:spPr bwMode="auto">
            <a:xfrm>
              <a:off x="3048000" y="4263232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32004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rapezoid 6"/>
            <p:cNvSpPr/>
            <p:nvPr/>
          </p:nvSpPr>
          <p:spPr bwMode="auto">
            <a:xfrm>
              <a:off x="33528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2895600" y="4568032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 bwMode="auto">
            <a:xfrm>
              <a:off x="2743200" y="4872832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>
              <a:off x="35052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" name="Picture 35" descr="C:\hh\proj\pyramid\figures\laplacian3.scaled.jp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086555" y="1675501"/>
              <a:ext cx="1142089" cy="1142089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4" name="Group 74"/>
          <p:cNvGrpSpPr/>
          <p:nvPr/>
        </p:nvGrpSpPr>
        <p:grpSpPr>
          <a:xfrm>
            <a:off x="1104900" y="1675501"/>
            <a:ext cx="1143000" cy="2587731"/>
            <a:chOff x="1206574" y="1675501"/>
            <a:chExt cx="1143000" cy="2587731"/>
          </a:xfrm>
        </p:grpSpPr>
        <p:sp>
          <p:nvSpPr>
            <p:cNvPr id="3" name="Trapezoid 2"/>
            <p:cNvSpPr/>
            <p:nvPr/>
          </p:nvSpPr>
          <p:spPr bwMode="auto">
            <a:xfrm>
              <a:off x="1320874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rapezoid 3"/>
            <p:cNvSpPr/>
            <p:nvPr/>
          </p:nvSpPr>
          <p:spPr bwMode="auto">
            <a:xfrm>
              <a:off x="1473274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>
              <a:off x="1625674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5" name="Picture 34" descr="C:\hh\proj\pyramid\figures\corrected0.png"/>
            <p:cNvPicPr/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206574" y="1675501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5" name="Group 92"/>
          <p:cNvGrpSpPr/>
          <p:nvPr/>
        </p:nvGrpSpPr>
        <p:grpSpPr>
          <a:xfrm>
            <a:off x="4807663" y="3352800"/>
            <a:ext cx="1524000" cy="1520032"/>
            <a:chOff x="4807663" y="3352800"/>
            <a:chExt cx="1524000" cy="1520032"/>
          </a:xfrm>
        </p:grpSpPr>
        <p:sp>
          <p:nvSpPr>
            <p:cNvPr id="84" name="Trapezoid 83"/>
            <p:cNvSpPr/>
            <p:nvPr/>
          </p:nvSpPr>
          <p:spPr bwMode="auto">
            <a:xfrm>
              <a:off x="4960063" y="4263232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rapezoid 84"/>
            <p:cNvSpPr/>
            <p:nvPr/>
          </p:nvSpPr>
          <p:spPr bwMode="auto">
            <a:xfrm>
              <a:off x="4807663" y="4568032"/>
              <a:ext cx="15240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rapezoid 88"/>
            <p:cNvSpPr/>
            <p:nvPr/>
          </p:nvSpPr>
          <p:spPr bwMode="auto">
            <a:xfrm>
              <a:off x="5118100" y="3962400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rapezoid 89"/>
            <p:cNvSpPr/>
            <p:nvPr/>
          </p:nvSpPr>
          <p:spPr bwMode="auto">
            <a:xfrm>
              <a:off x="5270500" y="3657600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rapezoid 90"/>
            <p:cNvSpPr/>
            <p:nvPr/>
          </p:nvSpPr>
          <p:spPr bwMode="auto">
            <a:xfrm>
              <a:off x="5422900" y="3352800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93"/>
          <p:cNvGrpSpPr/>
          <p:nvPr/>
        </p:nvGrpSpPr>
        <p:grpSpPr>
          <a:xfrm>
            <a:off x="3009900" y="3352800"/>
            <a:ext cx="1219200" cy="1215232"/>
            <a:chOff x="3009900" y="3352800"/>
            <a:chExt cx="1219200" cy="1215232"/>
          </a:xfrm>
        </p:grpSpPr>
        <p:sp>
          <p:nvSpPr>
            <p:cNvPr id="86" name="Trapezoid 85"/>
            <p:cNvSpPr/>
            <p:nvPr/>
          </p:nvSpPr>
          <p:spPr bwMode="auto">
            <a:xfrm>
              <a:off x="3162300" y="3962400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rapezoid 86"/>
            <p:cNvSpPr/>
            <p:nvPr/>
          </p:nvSpPr>
          <p:spPr bwMode="auto">
            <a:xfrm>
              <a:off x="3314700" y="3657600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rapezoid 87"/>
            <p:cNvSpPr/>
            <p:nvPr/>
          </p:nvSpPr>
          <p:spPr bwMode="auto">
            <a:xfrm>
              <a:off x="3467100" y="3352800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rapezoid 91"/>
            <p:cNvSpPr/>
            <p:nvPr/>
          </p:nvSpPr>
          <p:spPr bwMode="auto">
            <a:xfrm>
              <a:off x="3009900" y="4263232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62300" y="3348832"/>
            <a:ext cx="914400" cy="914400"/>
            <a:chOff x="3105789" y="3348832"/>
            <a:chExt cx="914400" cy="914400"/>
          </a:xfrm>
        </p:grpSpPr>
        <p:sp>
          <p:nvSpPr>
            <p:cNvPr id="43" name="Trapezoid 42"/>
            <p:cNvSpPr/>
            <p:nvPr/>
          </p:nvSpPr>
          <p:spPr bwMode="auto">
            <a:xfrm>
              <a:off x="3105789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rapezoid 43"/>
            <p:cNvSpPr/>
            <p:nvPr/>
          </p:nvSpPr>
          <p:spPr bwMode="auto">
            <a:xfrm>
              <a:off x="3258189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rapezoid 44"/>
            <p:cNvSpPr/>
            <p:nvPr/>
          </p:nvSpPr>
          <p:spPr bwMode="auto">
            <a:xfrm>
              <a:off x="3410589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18100" y="3348832"/>
            <a:ext cx="914400" cy="914400"/>
            <a:chOff x="5118100" y="3348832"/>
            <a:chExt cx="914400" cy="914400"/>
          </a:xfrm>
        </p:grpSpPr>
        <p:sp>
          <p:nvSpPr>
            <p:cNvPr id="47" name="Trapezoid 46"/>
            <p:cNvSpPr/>
            <p:nvPr/>
          </p:nvSpPr>
          <p:spPr bwMode="auto">
            <a:xfrm>
              <a:off x="51181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rapezoid 47"/>
            <p:cNvSpPr/>
            <p:nvPr/>
          </p:nvSpPr>
          <p:spPr bwMode="auto">
            <a:xfrm>
              <a:off x="52705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rapezoid 48"/>
            <p:cNvSpPr/>
            <p:nvPr/>
          </p:nvSpPr>
          <p:spPr bwMode="auto">
            <a:xfrm>
              <a:off x="54229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3048000" y="16764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5029200" y="1676400"/>
            <a:ext cx="1143000" cy="1143000"/>
          </a:xfrm>
          <a:prstGeom prst="rect">
            <a:avLst/>
          </a:prstGeom>
          <a:noFill/>
          <a:ln w="190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584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interpolation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295400" y="4263232"/>
            <a:ext cx="66294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40"/>
          <p:cNvGrpSpPr/>
          <p:nvPr/>
        </p:nvGrpSpPr>
        <p:grpSpPr>
          <a:xfrm>
            <a:off x="6578674" y="1675501"/>
            <a:ext cx="1828800" cy="3502131"/>
            <a:chOff x="2743200" y="1675501"/>
            <a:chExt cx="1828800" cy="3502131"/>
          </a:xfrm>
        </p:grpSpPr>
        <p:sp>
          <p:nvSpPr>
            <p:cNvPr id="5" name="Trapezoid 4"/>
            <p:cNvSpPr/>
            <p:nvPr/>
          </p:nvSpPr>
          <p:spPr bwMode="auto">
            <a:xfrm>
              <a:off x="3048000" y="4263232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32004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rapezoid 6"/>
            <p:cNvSpPr/>
            <p:nvPr/>
          </p:nvSpPr>
          <p:spPr bwMode="auto">
            <a:xfrm>
              <a:off x="33528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2895600" y="4568032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 bwMode="auto">
            <a:xfrm>
              <a:off x="2743200" y="4872832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>
              <a:off x="35052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" name="Picture 35" descr="C:\hh\proj\pyramid\figures\laplacian3.scaled.jp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086555" y="1675501"/>
              <a:ext cx="1142089" cy="1142089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pic>
        <p:nvPicPr>
          <p:cNvPr id="37" name="Picture 36" descr="C:\hh\proj\pyramid\figures\laplacian1.pn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042554" y="1675884"/>
            <a:ext cx="1142617" cy="1142617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6" name="Trapezoid 15"/>
          <p:cNvSpPr/>
          <p:nvPr/>
        </p:nvSpPr>
        <p:spPr bwMode="auto">
          <a:xfrm>
            <a:off x="4960063" y="4263232"/>
            <a:ext cx="1219200" cy="304800"/>
          </a:xfrm>
          <a:prstGeom prst="trapezoid">
            <a:avLst>
              <a:gd name="adj" fmla="val 50782"/>
            </a:avLst>
          </a:prstGeom>
          <a:solidFill>
            <a:srgbClr val="AA98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rapezoid 18"/>
          <p:cNvSpPr/>
          <p:nvPr/>
        </p:nvSpPr>
        <p:spPr bwMode="auto">
          <a:xfrm>
            <a:off x="4807663" y="4568032"/>
            <a:ext cx="1524000" cy="304800"/>
          </a:xfrm>
          <a:prstGeom prst="trapezoid">
            <a:avLst>
              <a:gd name="adj" fmla="val 50782"/>
            </a:avLst>
          </a:prstGeom>
          <a:solidFill>
            <a:srgbClr val="AA98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 descr="C:\hh\proj\pyramid\figures\laplacian2.pn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5027075" y="1676940"/>
            <a:ext cx="1141561" cy="1141561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grpSp>
        <p:nvGrpSpPr>
          <p:cNvPr id="15" name="Group 74"/>
          <p:cNvGrpSpPr/>
          <p:nvPr/>
        </p:nvGrpSpPr>
        <p:grpSpPr>
          <a:xfrm>
            <a:off x="762000" y="1676400"/>
            <a:ext cx="1828800" cy="3503030"/>
            <a:chOff x="863674" y="1675501"/>
            <a:chExt cx="1828800" cy="3503030"/>
          </a:xfrm>
        </p:grpSpPr>
        <p:sp>
          <p:nvSpPr>
            <p:cNvPr id="3" name="Trapezoid 2"/>
            <p:cNvSpPr/>
            <p:nvPr/>
          </p:nvSpPr>
          <p:spPr bwMode="auto">
            <a:xfrm>
              <a:off x="1320874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rapezoid 3"/>
            <p:cNvSpPr/>
            <p:nvPr/>
          </p:nvSpPr>
          <p:spPr bwMode="auto">
            <a:xfrm>
              <a:off x="1473274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>
              <a:off x="1625674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5" name="Picture 34" descr="C:\hh\proj\pyramid\figures\corrected0.png"/>
            <p:cNvPicPr/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206574" y="1675501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grpSp>
          <p:nvGrpSpPr>
            <p:cNvPr id="24" name="Group 41"/>
            <p:cNvGrpSpPr/>
            <p:nvPr/>
          </p:nvGrpSpPr>
          <p:grpSpPr>
            <a:xfrm>
              <a:off x="863674" y="4264131"/>
              <a:ext cx="1828800" cy="914400"/>
              <a:chOff x="2743200" y="4263232"/>
              <a:chExt cx="1828800" cy="914400"/>
            </a:xfrm>
            <a:noFill/>
          </p:grpSpPr>
          <p:sp>
            <p:nvSpPr>
              <p:cNvPr id="43" name="Trapezoid 42"/>
              <p:cNvSpPr/>
              <p:nvPr/>
            </p:nvSpPr>
            <p:spPr bwMode="auto">
              <a:xfrm>
                <a:off x="3048000" y="4263232"/>
                <a:ext cx="12192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Trapezoid 45"/>
              <p:cNvSpPr/>
              <p:nvPr/>
            </p:nvSpPr>
            <p:spPr bwMode="auto">
              <a:xfrm>
                <a:off x="2895600" y="4568032"/>
                <a:ext cx="15240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Trapezoid 46"/>
              <p:cNvSpPr/>
              <p:nvPr/>
            </p:nvSpPr>
            <p:spPr bwMode="auto">
              <a:xfrm>
                <a:off x="2743200" y="4872832"/>
                <a:ext cx="1828800" cy="304800"/>
              </a:xfrm>
              <a:prstGeom prst="trapezoid">
                <a:avLst>
                  <a:gd name="adj" fmla="val 50782"/>
                </a:avLst>
              </a:prstGeom>
              <a:grp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3" name="Trapezoid 52"/>
          <p:cNvSpPr/>
          <p:nvPr/>
        </p:nvSpPr>
        <p:spPr bwMode="auto">
          <a:xfrm>
            <a:off x="3009900" y="4263232"/>
            <a:ext cx="1219200" cy="304800"/>
          </a:xfrm>
          <a:prstGeom prst="trapezoid">
            <a:avLst>
              <a:gd name="adj" fmla="val 50782"/>
            </a:avLst>
          </a:prstGeom>
          <a:solidFill>
            <a:srgbClr val="D4CCE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162300" y="3348832"/>
            <a:ext cx="914400" cy="914400"/>
            <a:chOff x="3105789" y="3348832"/>
            <a:chExt cx="914400" cy="914400"/>
          </a:xfrm>
        </p:grpSpPr>
        <p:sp>
          <p:nvSpPr>
            <p:cNvPr id="59" name="Trapezoid 58"/>
            <p:cNvSpPr/>
            <p:nvPr/>
          </p:nvSpPr>
          <p:spPr bwMode="auto">
            <a:xfrm>
              <a:off x="3105789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rapezoid 59"/>
            <p:cNvSpPr/>
            <p:nvPr/>
          </p:nvSpPr>
          <p:spPr bwMode="auto">
            <a:xfrm>
              <a:off x="3258189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rapezoid 60"/>
            <p:cNvSpPr/>
            <p:nvPr/>
          </p:nvSpPr>
          <p:spPr bwMode="auto">
            <a:xfrm>
              <a:off x="3410589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18100" y="3348832"/>
            <a:ext cx="914400" cy="914400"/>
            <a:chOff x="5118100" y="3348832"/>
            <a:chExt cx="914400" cy="914400"/>
          </a:xfrm>
        </p:grpSpPr>
        <p:sp>
          <p:nvSpPr>
            <p:cNvPr id="67" name="Trapezoid 66"/>
            <p:cNvSpPr/>
            <p:nvPr/>
          </p:nvSpPr>
          <p:spPr bwMode="auto">
            <a:xfrm>
              <a:off x="51181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rapezoid 70"/>
            <p:cNvSpPr/>
            <p:nvPr/>
          </p:nvSpPr>
          <p:spPr bwMode="auto">
            <a:xfrm>
              <a:off x="52705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rapezoid 74"/>
            <p:cNvSpPr/>
            <p:nvPr/>
          </p:nvSpPr>
          <p:spPr bwMode="auto">
            <a:xfrm>
              <a:off x="54229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4" name="Picture 43" descr="X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939800"/>
            <a:ext cx="3251200" cy="3251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65" name="Group 64"/>
          <p:cNvGrpSpPr/>
          <p:nvPr/>
        </p:nvGrpSpPr>
        <p:grpSpPr>
          <a:xfrm>
            <a:off x="1143000" y="4876800"/>
            <a:ext cx="5471946" cy="1332131"/>
            <a:chOff x="1143000" y="4876800"/>
            <a:chExt cx="5471946" cy="1332131"/>
          </a:xfrm>
        </p:grpSpPr>
        <p:sp>
          <p:nvSpPr>
            <p:cNvPr id="48" name="TextBox 47"/>
            <p:cNvSpPr txBox="1"/>
            <p:nvPr/>
          </p:nvSpPr>
          <p:spPr>
            <a:xfrm>
              <a:off x="1143000" y="5562600"/>
              <a:ext cx="54719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effectLst/>
                </a:rPr>
                <a:t>Blending fades out details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rot="5400000" flipH="1" flipV="1">
              <a:off x="3009900" y="5143500"/>
              <a:ext cx="762000" cy="2286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4508500" y="5156200"/>
              <a:ext cx="533400" cy="4572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3584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Clipped Laplacian blending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559306" y="4263232"/>
            <a:ext cx="643029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40"/>
          <p:cNvGrpSpPr/>
          <p:nvPr/>
        </p:nvGrpSpPr>
        <p:grpSpPr>
          <a:xfrm>
            <a:off x="6578674" y="1675501"/>
            <a:ext cx="1828800" cy="3502131"/>
            <a:chOff x="2743200" y="1675501"/>
            <a:chExt cx="1828800" cy="3502131"/>
          </a:xfrm>
        </p:grpSpPr>
        <p:sp>
          <p:nvSpPr>
            <p:cNvPr id="5" name="Trapezoid 4"/>
            <p:cNvSpPr/>
            <p:nvPr/>
          </p:nvSpPr>
          <p:spPr bwMode="auto">
            <a:xfrm>
              <a:off x="3048000" y="4263232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32004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rapezoid 6"/>
            <p:cNvSpPr/>
            <p:nvPr/>
          </p:nvSpPr>
          <p:spPr bwMode="auto">
            <a:xfrm>
              <a:off x="33528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2895600" y="4568032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 bwMode="auto">
            <a:xfrm>
              <a:off x="2743200" y="4872832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>
              <a:off x="35052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80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" name="Picture 35" descr="C:\hh\proj\pyramid\figures\laplacian3.scaled.jp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086555" y="1675501"/>
              <a:ext cx="1142089" cy="1142089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pic>
        <p:nvPicPr>
          <p:cNvPr id="37" name="Picture 36" descr="C:\hh\proj\pyramid\figures\laplacian1.pn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042554" y="1675884"/>
            <a:ext cx="1142617" cy="1142617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grpSp>
        <p:nvGrpSpPr>
          <p:cNvPr id="44" name="Group 43"/>
          <p:cNvGrpSpPr/>
          <p:nvPr/>
        </p:nvGrpSpPr>
        <p:grpSpPr>
          <a:xfrm>
            <a:off x="4807663" y="4263232"/>
            <a:ext cx="1524000" cy="609600"/>
            <a:chOff x="4807663" y="4263232"/>
            <a:chExt cx="1524000" cy="609600"/>
          </a:xfrm>
        </p:grpSpPr>
        <p:sp>
          <p:nvSpPr>
            <p:cNvPr id="16" name="Trapezoid 15"/>
            <p:cNvSpPr/>
            <p:nvPr/>
          </p:nvSpPr>
          <p:spPr bwMode="auto">
            <a:xfrm>
              <a:off x="4960063" y="4263232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78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rapezoid 18"/>
            <p:cNvSpPr/>
            <p:nvPr/>
          </p:nvSpPr>
          <p:spPr bwMode="auto">
            <a:xfrm>
              <a:off x="4807663" y="4568032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7864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37" descr="C:\hh\proj\pyramid\figures\laplacian2.pn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5027075" y="1676940"/>
            <a:ext cx="1141561" cy="1141561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grpSp>
        <p:nvGrpSpPr>
          <p:cNvPr id="14" name="Group 74"/>
          <p:cNvGrpSpPr/>
          <p:nvPr/>
        </p:nvGrpSpPr>
        <p:grpSpPr>
          <a:xfrm>
            <a:off x="1104900" y="1679469"/>
            <a:ext cx="1143000" cy="2587731"/>
            <a:chOff x="1206574" y="1675501"/>
            <a:chExt cx="1143000" cy="2587731"/>
          </a:xfrm>
        </p:grpSpPr>
        <p:sp>
          <p:nvSpPr>
            <p:cNvPr id="3" name="Trapezoid 2"/>
            <p:cNvSpPr/>
            <p:nvPr/>
          </p:nvSpPr>
          <p:spPr bwMode="auto">
            <a:xfrm>
              <a:off x="1320874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rapezoid 3"/>
            <p:cNvSpPr/>
            <p:nvPr/>
          </p:nvSpPr>
          <p:spPr bwMode="auto">
            <a:xfrm>
              <a:off x="1473274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>
              <a:off x="1625674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5" name="Picture 34" descr="C:\hh\proj\pyramid\figures\corrected0.png"/>
            <p:cNvPicPr/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206574" y="1675501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sp>
        <p:nvSpPr>
          <p:cNvPr id="53" name="Trapezoid 52"/>
          <p:cNvSpPr/>
          <p:nvPr/>
        </p:nvSpPr>
        <p:spPr bwMode="auto">
          <a:xfrm>
            <a:off x="3009900" y="4263232"/>
            <a:ext cx="1219200" cy="304800"/>
          </a:xfrm>
          <a:prstGeom prst="trapezoid">
            <a:avLst>
              <a:gd name="adj" fmla="val 50782"/>
            </a:avLst>
          </a:prstGeom>
          <a:solidFill>
            <a:srgbClr val="7864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57"/>
          <p:cNvGrpSpPr/>
          <p:nvPr/>
        </p:nvGrpSpPr>
        <p:grpSpPr>
          <a:xfrm>
            <a:off x="3162300" y="3348832"/>
            <a:ext cx="914400" cy="914400"/>
            <a:chOff x="3105789" y="3348832"/>
            <a:chExt cx="914400" cy="914400"/>
          </a:xfrm>
        </p:grpSpPr>
        <p:sp>
          <p:nvSpPr>
            <p:cNvPr id="59" name="Trapezoid 58"/>
            <p:cNvSpPr/>
            <p:nvPr/>
          </p:nvSpPr>
          <p:spPr bwMode="auto">
            <a:xfrm>
              <a:off x="3105789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rapezoid 59"/>
            <p:cNvSpPr/>
            <p:nvPr/>
          </p:nvSpPr>
          <p:spPr bwMode="auto">
            <a:xfrm>
              <a:off x="3258189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rapezoid 60"/>
            <p:cNvSpPr/>
            <p:nvPr/>
          </p:nvSpPr>
          <p:spPr bwMode="auto">
            <a:xfrm>
              <a:off x="3410589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BAB9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65"/>
          <p:cNvGrpSpPr/>
          <p:nvPr/>
        </p:nvGrpSpPr>
        <p:grpSpPr>
          <a:xfrm>
            <a:off x="5118100" y="3348832"/>
            <a:ext cx="914400" cy="914400"/>
            <a:chOff x="5118100" y="3348832"/>
            <a:chExt cx="914400" cy="914400"/>
          </a:xfrm>
        </p:grpSpPr>
        <p:sp>
          <p:nvSpPr>
            <p:cNvPr id="67" name="Trapezoid 66"/>
            <p:cNvSpPr/>
            <p:nvPr/>
          </p:nvSpPr>
          <p:spPr bwMode="auto">
            <a:xfrm>
              <a:off x="5118100" y="3958432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rapezoid 70"/>
            <p:cNvSpPr/>
            <p:nvPr/>
          </p:nvSpPr>
          <p:spPr bwMode="auto">
            <a:xfrm>
              <a:off x="5270500" y="3653632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rapezoid 74"/>
            <p:cNvSpPr/>
            <p:nvPr/>
          </p:nvSpPr>
          <p:spPr bwMode="auto">
            <a:xfrm>
              <a:off x="5422900" y="3348832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9D8F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7316" y="4876800"/>
            <a:ext cx="6163316" cy="1332131"/>
            <a:chOff x="797316" y="4876800"/>
            <a:chExt cx="6163316" cy="1332131"/>
          </a:xfrm>
        </p:grpSpPr>
        <p:sp>
          <p:nvSpPr>
            <p:cNvPr id="42" name="TextBox 41"/>
            <p:cNvSpPr txBox="1"/>
            <p:nvPr/>
          </p:nvSpPr>
          <p:spPr>
            <a:xfrm>
              <a:off x="797316" y="5562600"/>
              <a:ext cx="6163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984807"/>
                  </a:solidFill>
                  <a:effectLst/>
                </a:rPr>
                <a:t>Copy details from fine image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rot="5400000" flipH="1" flipV="1">
              <a:off x="3009900" y="5143500"/>
              <a:ext cx="762000" cy="2286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4508500" y="5156200"/>
              <a:ext cx="533400" cy="4572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pic>
        <p:nvPicPr>
          <p:cNvPr id="39" name="Picture 38" descr="L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939800"/>
            <a:ext cx="3251200" cy="325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584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Optimized algorithm</a:t>
            </a:r>
            <a:endParaRPr lang="en-US" dirty="0"/>
          </a:p>
        </p:txBody>
      </p:sp>
      <p:sp>
        <p:nvSpPr>
          <p:cNvPr id="57" name="Content Placeholder 56"/>
          <p:cNvSpPr>
            <a:spLocks noGrp="1"/>
          </p:cNvSpPr>
          <p:nvPr>
            <p:ph idx="1"/>
          </p:nvPr>
        </p:nvSpPr>
        <p:spPr>
          <a:xfrm>
            <a:off x="457200" y="3657600"/>
            <a:ext cx="8305800" cy="2971800"/>
          </a:xfrm>
        </p:spPr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</a:p>
          <a:p>
            <a:endParaRPr lang="en-US" dirty="0" smtClean="0"/>
          </a:p>
          <a:p>
            <a:r>
              <a:rPr lang="en-US" dirty="0" smtClean="0"/>
              <a:t>Efficient memory access</a:t>
            </a:r>
          </a:p>
          <a:p>
            <a:endParaRPr lang="en-US" dirty="0" smtClean="0"/>
          </a:p>
          <a:p>
            <a:r>
              <a:rPr lang="en-US" dirty="0" smtClean="0"/>
              <a:t>(see paper)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175145" y="1066800"/>
            <a:ext cx="6825855" cy="2053458"/>
            <a:chOff x="152980" y="1301254"/>
            <a:chExt cx="8730275" cy="2626374"/>
          </a:xfrm>
        </p:grpSpPr>
        <p:sp>
          <p:nvSpPr>
            <p:cNvPr id="3" name="Freeform 2"/>
            <p:cNvSpPr/>
            <p:nvPr/>
          </p:nvSpPr>
          <p:spPr bwMode="auto">
            <a:xfrm>
              <a:off x="2634921" y="2049849"/>
              <a:ext cx="767892" cy="303441"/>
            </a:xfrm>
            <a:custGeom>
              <a:avLst/>
              <a:gdLst>
                <a:gd name="connsiteX0" fmla="*/ 0 w 1961536"/>
                <a:gd name="connsiteY0" fmla="*/ 344129 h 344129"/>
                <a:gd name="connsiteX1" fmla="*/ 0 w 1961536"/>
                <a:gd name="connsiteY1" fmla="*/ 0 h 344129"/>
                <a:gd name="connsiteX2" fmla="*/ 1961536 w 1961536"/>
                <a:gd name="connsiteY2" fmla="*/ 0 h 3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1536" h="344129">
                  <a:moveTo>
                    <a:pt x="0" y="344129"/>
                  </a:moveTo>
                  <a:lnTo>
                    <a:pt x="0" y="0"/>
                  </a:lnTo>
                  <a:lnTo>
                    <a:pt x="1961536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52980" y="1876456"/>
                  <a:ext cx="5557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980" y="1876456"/>
                  <a:ext cx="555793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476305" y="2261231"/>
                  <a:ext cx="5656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6305" y="2261231"/>
                  <a:ext cx="565604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9459" r="-1081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rapezoid 5"/>
            <p:cNvSpPr/>
            <p:nvPr/>
          </p:nvSpPr>
          <p:spPr bwMode="auto">
            <a:xfrm>
              <a:off x="1867028" y="2737236"/>
              <a:ext cx="1535785" cy="383946"/>
            </a:xfrm>
            <a:prstGeom prst="trapezoid">
              <a:avLst>
                <a:gd name="adj" fmla="val 50782"/>
              </a:avLst>
            </a:prstGeom>
            <a:solidFill>
              <a:srgbClr val="8083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rapezoid 6"/>
            <p:cNvSpPr/>
            <p:nvPr/>
          </p:nvSpPr>
          <p:spPr bwMode="auto">
            <a:xfrm>
              <a:off x="1675055" y="3121182"/>
              <a:ext cx="1919731" cy="383946"/>
            </a:xfrm>
            <a:prstGeom prst="trapezoid">
              <a:avLst>
                <a:gd name="adj" fmla="val 50782"/>
              </a:avLst>
            </a:prstGeom>
            <a:solidFill>
              <a:srgbClr val="8083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>
              <a:off x="1483082" y="3505129"/>
              <a:ext cx="2303677" cy="383946"/>
            </a:xfrm>
            <a:prstGeom prst="trapezoid">
              <a:avLst>
                <a:gd name="adj" fmla="val 50782"/>
              </a:avLst>
            </a:prstGeom>
            <a:solidFill>
              <a:srgbClr val="8083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915600" y="1898349"/>
                  <a:ext cx="527452" cy="4531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𝒢</m:t>
                            </m:r>
                          </m:e>
                          <m:sup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2400" i="1" baseline="-250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5600" y="1898349"/>
                  <a:ext cx="527452" cy="4531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299"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rapezoid 9"/>
            <p:cNvSpPr/>
            <p:nvPr/>
          </p:nvSpPr>
          <p:spPr bwMode="auto">
            <a:xfrm>
              <a:off x="6378396" y="2737236"/>
              <a:ext cx="1535785" cy="383946"/>
            </a:xfrm>
            <a:prstGeom prst="trapezoid">
              <a:avLst>
                <a:gd name="adj" fmla="val 50782"/>
              </a:avLst>
            </a:prstGeom>
            <a:solidFill>
              <a:srgbClr val="BDCAE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 bwMode="auto">
            <a:xfrm>
              <a:off x="6186423" y="3121182"/>
              <a:ext cx="1919731" cy="383946"/>
            </a:xfrm>
            <a:prstGeom prst="trapezoid">
              <a:avLst>
                <a:gd name="adj" fmla="val 50782"/>
              </a:avLst>
            </a:prstGeom>
            <a:solidFill>
              <a:srgbClr val="9EA7C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35257" y="2353290"/>
              <a:ext cx="1151839" cy="3839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59002" y="2353290"/>
              <a:ext cx="1151839" cy="383946"/>
            </a:xfrm>
            <a:prstGeom prst="rect">
              <a:avLst/>
            </a:prstGeom>
            <a:solidFill>
              <a:srgbClr val="8083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9326" y="3436340"/>
                  <a:ext cx="1280800" cy="491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2400" b="0" i="1" smtClean="0">
                            <a:effectLst/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326" y="3436340"/>
                  <a:ext cx="1280800" cy="4912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9697" r="-10303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rapezoid 14"/>
            <p:cNvSpPr/>
            <p:nvPr/>
          </p:nvSpPr>
          <p:spPr bwMode="auto">
            <a:xfrm>
              <a:off x="5994450" y="3505129"/>
              <a:ext cx="2303677" cy="383946"/>
            </a:xfrm>
            <a:prstGeom prst="trapezoid">
              <a:avLst>
                <a:gd name="adj" fmla="val 50782"/>
              </a:avLst>
            </a:prstGeom>
            <a:solidFill>
              <a:srgbClr val="8083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70369" y="2353290"/>
              <a:ext cx="1151839" cy="3839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402813" y="1783563"/>
              <a:ext cx="322019" cy="346791"/>
            </a:xfrm>
            <a:prstGeom prst="roundRect">
              <a:avLst>
                <a:gd name="adj" fmla="val 3118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–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63814" y="1888837"/>
              <a:ext cx="2538999" cy="462556"/>
            </a:xfrm>
            <a:custGeom>
              <a:avLst/>
              <a:gdLst>
                <a:gd name="connsiteX0" fmla="*/ 0 w 1961536"/>
                <a:gd name="connsiteY0" fmla="*/ 344129 h 344129"/>
                <a:gd name="connsiteX1" fmla="*/ 0 w 1961536"/>
                <a:gd name="connsiteY1" fmla="*/ 0 h 344129"/>
                <a:gd name="connsiteX2" fmla="*/ 1961536 w 1961536"/>
                <a:gd name="connsiteY2" fmla="*/ 0 h 3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1536" h="344129">
                  <a:moveTo>
                    <a:pt x="0" y="344129"/>
                  </a:moveTo>
                  <a:lnTo>
                    <a:pt x="0" y="0"/>
                  </a:lnTo>
                  <a:lnTo>
                    <a:pt x="1961536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993085" y="1301254"/>
                  <a:ext cx="193764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v="urn:schemas-microsoft-com:mac:vml" xmlns=""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effectLst/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effectLst/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085" y="1301254"/>
                  <a:ext cx="1937646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629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1360886" y="3298943"/>
              <a:ext cx="284863" cy="16410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1602289" y="2853348"/>
              <a:ext cx="284863" cy="16410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754891" y="2594807"/>
                  <a:ext cx="8491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891" y="2594807"/>
                  <a:ext cx="849143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033022" y="3068543"/>
                  <a:ext cx="850233" cy="491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v="urn:schemas-microsoft-com:mac:vml"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3022" y="3068543"/>
                  <a:ext cx="850233" cy="49128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7970918" y="3087400"/>
              <a:ext cx="148624" cy="8050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709267" y="2248017"/>
                  <a:ext cx="55579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v="urn:schemas-microsoft-com:mac:vml" xmlns=""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effectLst/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 xmlns:mv="urn:schemas-microsoft-com:mac:vml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9267" y="2248017"/>
                  <a:ext cx="555793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/>
            <p:cNvCxnSpPr>
              <a:stCxn id="17" idx="3"/>
              <a:endCxn id="40" idx="1"/>
            </p:cNvCxnSpPr>
            <p:nvPr/>
          </p:nvCxnSpPr>
          <p:spPr bwMode="auto">
            <a:xfrm>
              <a:off x="3724832" y="1956958"/>
              <a:ext cx="349887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Oval 31"/>
            <p:cNvSpPr/>
            <p:nvPr/>
          </p:nvSpPr>
          <p:spPr bwMode="auto">
            <a:xfrm>
              <a:off x="4074719" y="2401283"/>
              <a:ext cx="287960" cy="2879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b="1" dirty="0" smtClean="0">
                  <a:effectLst/>
                </a:rPr>
                <a:t>+</a:t>
              </a:r>
            </a:p>
          </p:txBody>
        </p:sp>
        <p:cxnSp>
          <p:nvCxnSpPr>
            <p:cNvPr id="33" name="Straight Arrow Connector 32"/>
            <p:cNvCxnSpPr>
              <a:endCxn id="32" idx="0"/>
            </p:cNvCxnSpPr>
            <p:nvPr/>
          </p:nvCxnSpPr>
          <p:spPr bwMode="auto">
            <a:xfrm rot="16200000" flipH="1">
              <a:off x="4037568" y="2220151"/>
              <a:ext cx="351431" cy="1083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Oval 33"/>
            <p:cNvSpPr/>
            <p:nvPr/>
          </p:nvSpPr>
          <p:spPr bwMode="auto">
            <a:xfrm>
              <a:off x="4362679" y="2785229"/>
              <a:ext cx="287960" cy="287960"/>
            </a:xfrm>
            <a:prstGeom prst="ellipse">
              <a:avLst/>
            </a:prstGeom>
            <a:solidFill>
              <a:srgbClr val="FCD6B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b="1" dirty="0" smtClean="0">
                  <a:effectLst/>
                </a:rPr>
                <a:t>+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650638" y="3169176"/>
              <a:ext cx="287960" cy="287960"/>
            </a:xfrm>
            <a:prstGeom prst="ellipse">
              <a:avLst/>
            </a:prstGeom>
            <a:solidFill>
              <a:srgbClr val="FDE4C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b="1" dirty="0" smtClean="0">
                  <a:effectLst/>
                </a:rPr>
                <a:t>+</a:t>
              </a:r>
            </a:p>
          </p:txBody>
        </p:sp>
        <p:cxnSp>
          <p:nvCxnSpPr>
            <p:cNvPr id="37" name="Straight Arrow Connector 36"/>
            <p:cNvCxnSpPr>
              <a:endCxn id="34" idx="0"/>
            </p:cNvCxnSpPr>
            <p:nvPr/>
          </p:nvCxnSpPr>
          <p:spPr bwMode="auto">
            <a:xfrm rot="16200000" flipH="1">
              <a:off x="4122716" y="2401287"/>
              <a:ext cx="760148" cy="7737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>
              <a:endCxn id="35" idx="0"/>
            </p:cNvCxnSpPr>
            <p:nvPr/>
          </p:nvCxnSpPr>
          <p:spPr bwMode="auto">
            <a:xfrm rot="16200000" flipH="1">
              <a:off x="4232632" y="2607189"/>
              <a:ext cx="1113134" cy="10837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13" idx="3"/>
              <a:endCxn id="32" idx="2"/>
            </p:cNvCxnSpPr>
            <p:nvPr/>
          </p:nvCxnSpPr>
          <p:spPr bwMode="auto">
            <a:xfrm>
              <a:off x="3210840" y="2545263"/>
              <a:ext cx="863879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6" idx="3"/>
              <a:endCxn id="34" idx="2"/>
            </p:cNvCxnSpPr>
            <p:nvPr/>
          </p:nvCxnSpPr>
          <p:spPr bwMode="auto">
            <a:xfrm>
              <a:off x="3305325" y="2929209"/>
              <a:ext cx="1057354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>
              <a:stCxn id="7" idx="3"/>
              <a:endCxn id="35" idx="2"/>
            </p:cNvCxnSpPr>
            <p:nvPr/>
          </p:nvCxnSpPr>
          <p:spPr bwMode="auto">
            <a:xfrm>
              <a:off x="3497298" y="3313155"/>
              <a:ext cx="1153340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>
              <a:stCxn id="32" idx="6"/>
              <a:endCxn id="16" idx="1"/>
            </p:cNvCxnSpPr>
            <p:nvPr/>
          </p:nvCxnSpPr>
          <p:spPr bwMode="auto">
            <a:xfrm>
              <a:off x="4362679" y="2545263"/>
              <a:ext cx="2207691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>
              <a:stCxn id="34" idx="6"/>
              <a:endCxn id="10" idx="1"/>
            </p:cNvCxnSpPr>
            <p:nvPr/>
          </p:nvCxnSpPr>
          <p:spPr bwMode="auto">
            <a:xfrm>
              <a:off x="4650638" y="2929209"/>
              <a:ext cx="1825246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35" idx="6"/>
              <a:endCxn id="11" idx="1"/>
            </p:cNvCxnSpPr>
            <p:nvPr/>
          </p:nvCxnSpPr>
          <p:spPr bwMode="auto">
            <a:xfrm>
              <a:off x="4938598" y="3313155"/>
              <a:ext cx="1345313" cy="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4938598" y="3553122"/>
              <a:ext cx="287960" cy="28796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b="1" dirty="0" smtClean="0">
                  <a:effectLst/>
                </a:rPr>
                <a:t>+</a:t>
              </a:r>
            </a:p>
          </p:txBody>
        </p:sp>
        <p:cxnSp>
          <p:nvCxnSpPr>
            <p:cNvPr id="51" name="Straight Arrow Connector 50"/>
            <p:cNvCxnSpPr>
              <a:endCxn id="50" idx="0"/>
            </p:cNvCxnSpPr>
            <p:nvPr/>
          </p:nvCxnSpPr>
          <p:spPr bwMode="auto">
            <a:xfrm rot="16200000" flipH="1">
              <a:off x="4311592" y="2782136"/>
              <a:ext cx="1515656" cy="2631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>
              <a:stCxn id="8" idx="3"/>
              <a:endCxn id="50" idx="2"/>
            </p:cNvCxnSpPr>
            <p:nvPr/>
          </p:nvCxnSpPr>
          <p:spPr bwMode="auto">
            <a:xfrm>
              <a:off x="3689271" y="3697102"/>
              <a:ext cx="1249327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50" idx="6"/>
              <a:endCxn id="15" idx="1"/>
            </p:cNvCxnSpPr>
            <p:nvPr/>
          </p:nvCxnSpPr>
          <p:spPr bwMode="auto">
            <a:xfrm>
              <a:off x="5226558" y="3697102"/>
              <a:ext cx="86538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Rectangle 39"/>
            <p:cNvSpPr/>
            <p:nvPr/>
          </p:nvSpPr>
          <p:spPr bwMode="auto">
            <a:xfrm>
              <a:off x="4074719" y="1764985"/>
              <a:ext cx="1151839" cy="3839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9563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4114800" y="2286000"/>
            <a:ext cx="3276600" cy="144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93700" y="1905000"/>
            <a:ext cx="1850398" cy="459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overview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836402" y="914400"/>
            <a:ext cx="1850398" cy="495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" name="Group 104"/>
          <p:cNvGrpSpPr/>
          <p:nvPr/>
        </p:nvGrpSpPr>
        <p:grpSpPr>
          <a:xfrm>
            <a:off x="7183741" y="3048000"/>
            <a:ext cx="1147459" cy="2665178"/>
            <a:chOff x="7183741" y="3048000"/>
            <a:chExt cx="1147459" cy="2665178"/>
          </a:xfrm>
        </p:grpSpPr>
        <p:sp>
          <p:nvSpPr>
            <p:cNvPr id="29" name="Rectangle 28"/>
            <p:cNvSpPr/>
            <p:nvPr/>
          </p:nvSpPr>
          <p:spPr>
            <a:xfrm rot="5400000">
              <a:off x="7625331" y="41763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/>
                </a:rPr>
                <a:t>…</a:t>
              </a:r>
              <a:endParaRPr lang="en-US" dirty="0"/>
            </a:p>
          </p:txBody>
        </p:sp>
        <p:pic>
          <p:nvPicPr>
            <p:cNvPr id="30" name="Picture 29" descr="C:\hh\proj\pyramid\figures\laplacian2.png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89639" y="4571617"/>
              <a:ext cx="1141561" cy="1141561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32" name="Picture 31" descr="C:\hh\proj\pyramid\figures\laplacian1.png"/>
            <p:cNvPicPr/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183741" y="3048000"/>
              <a:ext cx="1142617" cy="1142617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751471" y="1962090"/>
            <a:ext cx="3591929" cy="3448110"/>
            <a:chOff x="751471" y="1962090"/>
            <a:chExt cx="3591929" cy="3448110"/>
          </a:xfrm>
        </p:grpSpPr>
        <p:pic>
          <p:nvPicPr>
            <p:cNvPr id="2" name="Picture 1" descr="C:\hh\proj\pyramid\figures\laplacian0.png"/>
            <p:cNvPicPr/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51471" y="2456572"/>
              <a:ext cx="1143000" cy="1143000"/>
            </a:xfrm>
            <a:prstGeom prst="rect">
              <a:avLst/>
            </a:prstGeom>
            <a:ln>
              <a:noFill/>
            </a:ln>
            <a:effectLst>
              <a:outerShdw blurRad="38100" dist="12700" dir="2400000" algn="tl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35368" y="1962090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Input</a:t>
              </a:r>
            </a:p>
          </p:txBody>
        </p:sp>
        <p:grpSp>
          <p:nvGrpSpPr>
            <p:cNvPr id="6" name="Group 100"/>
            <p:cNvGrpSpPr/>
            <p:nvPr/>
          </p:nvGrpSpPr>
          <p:grpSpPr>
            <a:xfrm>
              <a:off x="1676400" y="2590800"/>
              <a:ext cx="2667000" cy="2819400"/>
              <a:chOff x="1676400" y="2590800"/>
              <a:chExt cx="2667000" cy="2819400"/>
            </a:xfrm>
          </p:grpSpPr>
          <p:sp>
            <p:nvSpPr>
              <p:cNvPr id="34" name="Rounded Rectangle 33"/>
              <p:cNvSpPr/>
              <p:nvPr/>
            </p:nvSpPr>
            <p:spPr bwMode="auto">
              <a:xfrm>
                <a:off x="2590800" y="2590800"/>
                <a:ext cx="1265904" cy="879988"/>
              </a:xfrm>
              <a:prstGeom prst="roundRect">
                <a:avLst>
                  <a:gd name="adj" fmla="val 1344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S</a:t>
                </a:r>
                <a:r>
                  <a:rPr kumimoji="0" lang="en-US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tructure transfer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2" idx="3"/>
                <a:endCxn id="34" idx="1"/>
              </p:cNvCxnSpPr>
              <p:nvPr/>
            </p:nvCxnSpPr>
            <p:spPr bwMode="auto">
              <a:xfrm>
                <a:off x="1894471" y="3028072"/>
                <a:ext cx="696329" cy="272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7" name="Straight Arrow Connector 36"/>
              <p:cNvCxnSpPr>
                <a:stCxn id="34" idx="3"/>
                <a:endCxn id="31" idx="1"/>
              </p:cNvCxnSpPr>
              <p:nvPr/>
            </p:nvCxnSpPr>
            <p:spPr bwMode="auto">
              <a:xfrm flipV="1">
                <a:off x="3856704" y="3022600"/>
                <a:ext cx="486696" cy="81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 rot="5400000" flipH="1" flipV="1">
                <a:off x="1268976" y="3988824"/>
                <a:ext cx="1905000" cy="93775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Rounded Rectangle 35"/>
              <p:cNvSpPr/>
              <p:nvPr/>
            </p:nvSpPr>
            <p:spPr bwMode="auto">
              <a:xfrm>
                <a:off x="1676400" y="4191000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53000" y="952090"/>
            <a:ext cx="3258103" cy="2248310"/>
            <a:chOff x="4953000" y="952090"/>
            <a:chExt cx="3258103" cy="2248310"/>
          </a:xfrm>
        </p:grpSpPr>
        <p:sp>
          <p:nvSpPr>
            <p:cNvPr id="25" name="TextBox 24"/>
            <p:cNvSpPr txBox="1"/>
            <p:nvPr/>
          </p:nvSpPr>
          <p:spPr>
            <a:xfrm>
              <a:off x="7258598" y="95209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  <a:latin typeface="+mj-lt"/>
                  <a:cs typeface="Times New Roman" pitchFamily="18" charset="0"/>
                </a:rPr>
                <a:t>Output</a:t>
              </a:r>
            </a:p>
          </p:txBody>
        </p:sp>
        <p:grpSp>
          <p:nvGrpSpPr>
            <p:cNvPr id="3" name="Group 105"/>
            <p:cNvGrpSpPr/>
            <p:nvPr/>
          </p:nvGrpSpPr>
          <p:grpSpPr>
            <a:xfrm>
              <a:off x="7450439" y="1371991"/>
              <a:ext cx="571500" cy="1161189"/>
              <a:chOff x="7450439" y="1371991"/>
              <a:chExt cx="571500" cy="1161189"/>
            </a:xfrm>
          </p:grpSpPr>
          <p:pic>
            <p:nvPicPr>
              <p:cNvPr id="26" name="Picture 25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450439" y="1961680"/>
                <a:ext cx="571500" cy="57150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7" name="Picture 26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593314" y="1591066"/>
                <a:ext cx="285750" cy="285750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8" name="Picture 27" descr="C:\hh\proj\pyramid\figures\corrected0.png"/>
              <p:cNvPicPr preferRelativeResize="0"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664751" y="1371991"/>
                <a:ext cx="142875" cy="142875"/>
              </a:xfrm>
              <a:prstGeom prst="rect">
                <a:avLst/>
              </a:prstGeom>
              <a:ln>
                <a:noFill/>
              </a:ln>
              <a:effectLst>
                <a:outerShdw blurRad="38100" dist="12700" dir="24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grpSp>
          <p:nvGrpSpPr>
            <p:cNvPr id="8" name="Group 102"/>
            <p:cNvGrpSpPr/>
            <p:nvPr/>
          </p:nvGrpSpPr>
          <p:grpSpPr>
            <a:xfrm>
              <a:off x="4953000" y="1524000"/>
              <a:ext cx="2479693" cy="1676400"/>
              <a:chOff x="4953000" y="1524000"/>
              <a:chExt cx="2479693" cy="1676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rot="5400000" flipH="1" flipV="1">
                <a:off x="4566867" y="2062533"/>
                <a:ext cx="1524000" cy="75173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9" name="Group 57"/>
              <p:cNvGrpSpPr/>
              <p:nvPr/>
            </p:nvGrpSpPr>
            <p:grpSpPr>
              <a:xfrm>
                <a:off x="6629400" y="1524000"/>
                <a:ext cx="803293" cy="533400"/>
                <a:chOff x="5428589" y="1501322"/>
                <a:chExt cx="1124610" cy="533400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5535269" y="1729922"/>
                  <a:ext cx="1017930" cy="2426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5428589" y="1729922"/>
                  <a:ext cx="1097279" cy="3048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5535270" y="1501322"/>
                  <a:ext cx="995686" cy="2286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Rounded Rectangle 52"/>
              <p:cNvSpPr/>
              <p:nvPr/>
            </p:nvSpPr>
            <p:spPr bwMode="auto">
              <a:xfrm>
                <a:off x="5365957" y="1621869"/>
                <a:ext cx="1591962" cy="290140"/>
              </a:xfrm>
              <a:prstGeom prst="roundRect">
                <a:avLst>
                  <a:gd name="adj" fmla="val 13441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45720" tIns="0" rIns="4572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itchFamily="18" charset="0"/>
                  </a:rPr>
                  <a:t>Downsample</a:t>
                </a:r>
              </a:p>
            </p:txBody>
          </p:sp>
        </p:grpSp>
      </p:grpSp>
      <p:grpSp>
        <p:nvGrpSpPr>
          <p:cNvPr id="10" name="Group 103"/>
          <p:cNvGrpSpPr/>
          <p:nvPr/>
        </p:nvGrpSpPr>
        <p:grpSpPr>
          <a:xfrm>
            <a:off x="1828800" y="3352800"/>
            <a:ext cx="5257800" cy="2362200"/>
            <a:chOff x="1828800" y="3352800"/>
            <a:chExt cx="5257800" cy="2362200"/>
          </a:xfrm>
        </p:grpSpPr>
        <p:sp>
          <p:nvSpPr>
            <p:cNvPr id="70" name="Freeform 69"/>
            <p:cNvSpPr/>
            <p:nvPr/>
          </p:nvSpPr>
          <p:spPr bwMode="auto">
            <a:xfrm>
              <a:off x="1828800" y="4953000"/>
              <a:ext cx="3352800" cy="762000"/>
            </a:xfrm>
            <a:custGeom>
              <a:avLst/>
              <a:gdLst>
                <a:gd name="connsiteX0" fmla="*/ 0 w 2187678"/>
                <a:gd name="connsiteY0" fmla="*/ 250722 h 250722"/>
                <a:gd name="connsiteX1" fmla="*/ 1946788 w 2187678"/>
                <a:gd name="connsiteY1" fmla="*/ 250722 h 250722"/>
                <a:gd name="connsiteX2" fmla="*/ 2187678 w 2187678"/>
                <a:gd name="connsiteY2" fmla="*/ 0 h 2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678" h="250722">
                  <a:moveTo>
                    <a:pt x="0" y="250722"/>
                  </a:moveTo>
                  <a:lnTo>
                    <a:pt x="1946788" y="250722"/>
                  </a:lnTo>
                  <a:lnTo>
                    <a:pt x="2187678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16200000" flipH="1">
              <a:off x="4724400" y="3581400"/>
              <a:ext cx="685800" cy="2286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1" name="Group 58"/>
            <p:cNvGrpSpPr/>
            <p:nvPr/>
          </p:nvGrpSpPr>
          <p:grpSpPr>
            <a:xfrm>
              <a:off x="5943600" y="3733800"/>
              <a:ext cx="1143000" cy="1447800"/>
              <a:chOff x="5666725" y="995516"/>
              <a:chExt cx="1600200" cy="1447800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5666725" y="1694016"/>
                <a:ext cx="16002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666725" y="19099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5666725" y="995516"/>
                <a:ext cx="16002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9" name="Rounded Rectangle 68"/>
            <p:cNvSpPr/>
            <p:nvPr/>
          </p:nvSpPr>
          <p:spPr bwMode="auto">
            <a:xfrm>
              <a:off x="4779270" y="4033684"/>
              <a:ext cx="1334730" cy="879988"/>
            </a:xfrm>
            <a:prstGeom prst="roundRect">
              <a:avLst>
                <a:gd name="adj" fmla="val 1279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Clipped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itchFamily="18" charset="0"/>
                </a:rPr>
                <a:t> Laplacian blending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4" name="Picture 3" descr="C:\hh\proj\pyramid\figures\laplacian3.scaled.jpg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751135" y="5182511"/>
            <a:ext cx="1142089" cy="1142089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" name="Picture 30" descr="C:\hh\proj\pyramid\figures\corrected0.png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343400" y="2451100"/>
            <a:ext cx="1143000" cy="1143000"/>
          </a:xfrm>
          <a:prstGeom prst="rect">
            <a:avLst/>
          </a:prstGeom>
          <a:ln>
            <a:noFill/>
          </a:ln>
          <a:effectLst>
            <a:outerShdw blurRad="38100" dist="12700" dir="2400000" algn="tl" rotWithShape="0">
              <a:prstClr val="black">
                <a:alpha val="6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5392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intermediate level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593" y="1066800"/>
            <a:ext cx="2283294" cy="22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904" y="1066800"/>
            <a:ext cx="2283294" cy="22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593" y="3962400"/>
            <a:ext cx="2283294" cy="22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904" y="3962400"/>
            <a:ext cx="2283294" cy="22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99993" y="3352800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Linear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5511" y="3352800"/>
            <a:ext cx="3934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transfer + linear interp.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0497" y="6248400"/>
            <a:ext cx="1225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CLB only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6831" y="6248400"/>
            <a:ext cx="2951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Structure transfer + CLB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543800" y="2667000"/>
            <a:ext cx="990600" cy="381000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Blurring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04800" y="5638800"/>
            <a:ext cx="1098550" cy="381000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Ghosting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543800" y="5638800"/>
            <a:ext cx="990600" cy="381000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Good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1962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ooms_pari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s_c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2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s_tibe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>
            <a:off x="3117850" y="2124075"/>
            <a:ext cx="2999232" cy="2997200"/>
            <a:chOff x="3130550" y="1806575"/>
            <a:chExt cx="2999232" cy="2997200"/>
          </a:xfrm>
        </p:grpSpPr>
        <p:grpSp>
          <p:nvGrpSpPr>
            <p:cNvPr id="98" name="Group 13"/>
            <p:cNvGrpSpPr/>
            <p:nvPr/>
          </p:nvGrpSpPr>
          <p:grpSpPr>
            <a:xfrm>
              <a:off x="4019550" y="1806575"/>
              <a:ext cx="1219200" cy="1219200"/>
              <a:chOff x="4006850" y="1806575"/>
              <a:chExt cx="1219200" cy="1219200"/>
            </a:xfrm>
          </p:grpSpPr>
          <p:sp>
            <p:nvSpPr>
              <p:cNvPr id="105" name="Trapezoid 104"/>
              <p:cNvSpPr/>
              <p:nvPr/>
            </p:nvSpPr>
            <p:spPr bwMode="auto">
              <a:xfrm>
                <a:off x="4006850" y="2720975"/>
                <a:ext cx="12192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Trapezoid 105"/>
              <p:cNvSpPr/>
              <p:nvPr/>
            </p:nvSpPr>
            <p:spPr bwMode="auto">
              <a:xfrm>
                <a:off x="4159250" y="2416175"/>
                <a:ext cx="9144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Trapezoid 106"/>
              <p:cNvSpPr/>
              <p:nvPr/>
            </p:nvSpPr>
            <p:spPr bwMode="auto">
              <a:xfrm>
                <a:off x="4311650" y="2111375"/>
                <a:ext cx="6096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Trapezoid 107"/>
              <p:cNvSpPr/>
              <p:nvPr/>
            </p:nvSpPr>
            <p:spPr bwMode="auto">
              <a:xfrm>
                <a:off x="4464050" y="1806575"/>
                <a:ext cx="304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9" name="Group 25"/>
            <p:cNvGrpSpPr/>
            <p:nvPr/>
          </p:nvGrpSpPr>
          <p:grpSpPr>
            <a:xfrm>
              <a:off x="3130550" y="3330575"/>
              <a:ext cx="2999232" cy="1473200"/>
              <a:chOff x="3117850" y="3330575"/>
              <a:chExt cx="2999232" cy="1473200"/>
            </a:xfrm>
          </p:grpSpPr>
          <p:sp>
            <p:nvSpPr>
              <p:cNvPr id="100" name="Trapezoid 99"/>
              <p:cNvSpPr/>
              <p:nvPr/>
            </p:nvSpPr>
            <p:spPr bwMode="auto">
              <a:xfrm>
                <a:off x="3702050" y="3330575"/>
                <a:ext cx="1828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Trapezoid 100"/>
              <p:cNvSpPr/>
              <p:nvPr/>
            </p:nvSpPr>
            <p:spPr bwMode="auto">
              <a:xfrm>
                <a:off x="3556000" y="3635375"/>
                <a:ext cx="2121408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Trapezoid 101"/>
              <p:cNvSpPr/>
              <p:nvPr/>
            </p:nvSpPr>
            <p:spPr bwMode="auto">
              <a:xfrm>
                <a:off x="3409950" y="3927475"/>
                <a:ext cx="2414016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Trapezoid 102"/>
              <p:cNvSpPr/>
              <p:nvPr/>
            </p:nvSpPr>
            <p:spPr bwMode="auto">
              <a:xfrm>
                <a:off x="3265551" y="4219575"/>
                <a:ext cx="2706624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Trapezoid 103"/>
              <p:cNvSpPr/>
              <p:nvPr/>
            </p:nvSpPr>
            <p:spPr bwMode="auto">
              <a:xfrm>
                <a:off x="3117850" y="4511675"/>
                <a:ext cx="2999232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3121025" y="2124075"/>
            <a:ext cx="2999232" cy="2997200"/>
            <a:chOff x="3130550" y="1806575"/>
            <a:chExt cx="2999232" cy="2997200"/>
          </a:xfrm>
        </p:grpSpPr>
        <p:grpSp>
          <p:nvGrpSpPr>
            <p:cNvPr id="38" name="Group 13"/>
            <p:cNvGrpSpPr/>
            <p:nvPr/>
          </p:nvGrpSpPr>
          <p:grpSpPr>
            <a:xfrm>
              <a:off x="4019550" y="1806575"/>
              <a:ext cx="1219200" cy="1219200"/>
              <a:chOff x="4006850" y="1806575"/>
              <a:chExt cx="1219200" cy="1219200"/>
            </a:xfrm>
          </p:grpSpPr>
          <p:sp>
            <p:nvSpPr>
              <p:cNvPr id="45" name="Trapezoid 44"/>
              <p:cNvSpPr/>
              <p:nvPr/>
            </p:nvSpPr>
            <p:spPr bwMode="auto">
              <a:xfrm>
                <a:off x="4006850" y="2720975"/>
                <a:ext cx="12192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Trapezoid 45"/>
              <p:cNvSpPr/>
              <p:nvPr/>
            </p:nvSpPr>
            <p:spPr bwMode="auto">
              <a:xfrm>
                <a:off x="4159250" y="2416175"/>
                <a:ext cx="9144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Trapezoid 46"/>
              <p:cNvSpPr/>
              <p:nvPr/>
            </p:nvSpPr>
            <p:spPr bwMode="auto">
              <a:xfrm>
                <a:off x="4311650" y="2111375"/>
                <a:ext cx="6096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Trapezoid 47"/>
              <p:cNvSpPr/>
              <p:nvPr/>
            </p:nvSpPr>
            <p:spPr bwMode="auto">
              <a:xfrm>
                <a:off x="4464050" y="1806575"/>
                <a:ext cx="304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9" name="Group 25"/>
            <p:cNvGrpSpPr/>
            <p:nvPr/>
          </p:nvGrpSpPr>
          <p:grpSpPr>
            <a:xfrm>
              <a:off x="3130550" y="3330575"/>
              <a:ext cx="2999232" cy="1473200"/>
              <a:chOff x="3117850" y="3330575"/>
              <a:chExt cx="2999232" cy="1473200"/>
            </a:xfrm>
          </p:grpSpPr>
          <p:sp>
            <p:nvSpPr>
              <p:cNvPr id="40" name="Trapezoid 39"/>
              <p:cNvSpPr/>
              <p:nvPr/>
            </p:nvSpPr>
            <p:spPr bwMode="auto">
              <a:xfrm>
                <a:off x="3702050" y="3330575"/>
                <a:ext cx="1828800" cy="3048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rapezoid 40"/>
              <p:cNvSpPr/>
              <p:nvPr/>
            </p:nvSpPr>
            <p:spPr bwMode="auto">
              <a:xfrm>
                <a:off x="3556000" y="3635375"/>
                <a:ext cx="2121408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rapezoid 41"/>
              <p:cNvSpPr/>
              <p:nvPr/>
            </p:nvSpPr>
            <p:spPr bwMode="auto">
              <a:xfrm>
                <a:off x="3409950" y="3927475"/>
                <a:ext cx="2414016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Trapezoid 42"/>
              <p:cNvSpPr/>
              <p:nvPr/>
            </p:nvSpPr>
            <p:spPr bwMode="auto">
              <a:xfrm>
                <a:off x="3265551" y="4219575"/>
                <a:ext cx="2706624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rapezoid 43"/>
              <p:cNvSpPr/>
              <p:nvPr/>
            </p:nvSpPr>
            <p:spPr bwMode="auto">
              <a:xfrm>
                <a:off x="3117850" y="4511675"/>
                <a:ext cx="2999232" cy="292100"/>
              </a:xfrm>
              <a:prstGeom prst="trapezoid">
                <a:avLst>
                  <a:gd name="adj" fmla="val 50782"/>
                </a:avLst>
              </a:prstGeom>
              <a:noFill/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 smtClean="0"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fill in the pyramid?</a:t>
            </a:r>
            <a:endParaRPr lang="en-US" dirty="0"/>
          </a:p>
        </p:txBody>
      </p:sp>
      <p:sp>
        <p:nvSpPr>
          <p:cNvPr id="25" name="Trapezoid 24"/>
          <p:cNvSpPr/>
          <p:nvPr/>
        </p:nvSpPr>
        <p:spPr bwMode="auto">
          <a:xfrm>
            <a:off x="2971800" y="51181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006850" y="2124075"/>
            <a:ext cx="1219200" cy="1219200"/>
            <a:chOff x="4006850" y="1806575"/>
            <a:chExt cx="1219200" cy="1219200"/>
          </a:xfrm>
          <a:solidFill>
            <a:schemeClr val="accent6">
              <a:lumMod val="75000"/>
            </a:schemeClr>
          </a:solidFill>
        </p:grpSpPr>
        <p:sp>
          <p:nvSpPr>
            <p:cNvPr id="31" name="Trapezoid 30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7" name="Group 25"/>
          <p:cNvGrpSpPr/>
          <p:nvPr/>
        </p:nvGrpSpPr>
        <p:grpSpPr>
          <a:xfrm>
            <a:off x="3117850" y="3648075"/>
            <a:ext cx="2999232" cy="1473200"/>
            <a:chOff x="3117850" y="3330575"/>
            <a:chExt cx="2999232" cy="14732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8" name="Trapezoid 87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rapezoid 88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rapezoid 89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rapezoid 90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rapezoid 91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rapezoid 17"/>
          <p:cNvSpPr/>
          <p:nvPr/>
        </p:nvSpPr>
        <p:spPr bwMode="auto">
          <a:xfrm>
            <a:off x="3854450" y="3343275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73700" y="2753380"/>
            <a:ext cx="2908300" cy="840720"/>
            <a:chOff x="5473700" y="2753380"/>
            <a:chExt cx="2908300" cy="840720"/>
          </a:xfrm>
        </p:grpSpPr>
        <p:sp>
          <p:nvSpPr>
            <p:cNvPr id="49" name="TextBox 48"/>
            <p:cNvSpPr txBox="1"/>
            <p:nvPr/>
          </p:nvSpPr>
          <p:spPr>
            <a:xfrm>
              <a:off x="6221383" y="2753380"/>
              <a:ext cx="2160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effectLst/>
                </a:rPr>
                <a:t>discontinuity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5473700" y="3200400"/>
              <a:ext cx="850900" cy="3937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ooms_zion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ooms_ic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perspective 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9623" y="4415135"/>
            <a:ext cx="142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/>
              </a:rPr>
              <a:t>Original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6680" y="4415135"/>
            <a:ext cx="176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/>
              </a:rPr>
              <a:t>Our result</a:t>
            </a:r>
          </a:p>
        </p:txBody>
      </p:sp>
      <p:pic>
        <p:nvPicPr>
          <p:cNvPr id="3" name="fly_forward_abru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75" b="12875"/>
          <a:stretch/>
        </p:blipFill>
        <p:spPr>
          <a:xfrm>
            <a:off x="127000" y="1882235"/>
            <a:ext cx="4419600" cy="2461165"/>
          </a:xfrm>
          <a:prstGeom prst="rect">
            <a:avLst/>
          </a:prstGeom>
        </p:spPr>
      </p:pic>
      <p:pic>
        <p:nvPicPr>
          <p:cNvPr id="5" name="fly_forward_our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2917" b="12833"/>
          <a:stretch/>
        </p:blipFill>
        <p:spPr>
          <a:xfrm>
            <a:off x="4610100" y="1882235"/>
            <a:ext cx="4419600" cy="24611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oul_bad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oul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directions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multiscale</a:t>
            </a:r>
            <a:r>
              <a:rPr lang="en-US" dirty="0" smtClean="0"/>
              <a:t> imagery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2000" y="1911817"/>
            <a:ext cx="7734300" cy="1974383"/>
            <a:chOff x="762000" y="1638707"/>
            <a:chExt cx="7734300" cy="1974383"/>
          </a:xfrm>
        </p:grpSpPr>
        <p:sp>
          <p:nvSpPr>
            <p:cNvPr id="17" name="TextBox 16"/>
            <p:cNvSpPr txBox="1"/>
            <p:nvPr/>
          </p:nvSpPr>
          <p:spPr>
            <a:xfrm>
              <a:off x="6657661" y="3212980"/>
              <a:ext cx="1838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effectLst/>
                </a:rPr>
                <a:t>[Kopf et al. 07]</a:t>
              </a:r>
            </a:p>
          </p:txBody>
        </p:sp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638707"/>
              <a:ext cx="7637653" cy="1561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Group 25"/>
          <p:cNvGrpSpPr/>
          <p:nvPr/>
        </p:nvGrpSpPr>
        <p:grpSpPr>
          <a:xfrm>
            <a:off x="793750" y="4370327"/>
            <a:ext cx="7707381" cy="1801873"/>
            <a:chOff x="793750" y="4186237"/>
            <a:chExt cx="7707381" cy="1801873"/>
          </a:xfrm>
        </p:grpSpPr>
        <p:sp>
          <p:nvSpPr>
            <p:cNvPr id="18" name="TextBox 17"/>
            <p:cNvSpPr txBox="1"/>
            <p:nvPr/>
          </p:nvSpPr>
          <p:spPr>
            <a:xfrm>
              <a:off x="6263494" y="5588000"/>
              <a:ext cx="22376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effectLst/>
                </a:rPr>
                <a:t>[</a:t>
              </a:r>
              <a:r>
                <a:rPr lang="en-US" dirty="0" err="1" smtClean="0">
                  <a:effectLst/>
                </a:rPr>
                <a:t>Agarwal</a:t>
              </a:r>
              <a:r>
                <a:rPr lang="en-US" dirty="0" smtClean="0">
                  <a:effectLst/>
                </a:rPr>
                <a:t> et al. 09]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93750" y="4186237"/>
              <a:ext cx="7588250" cy="1533526"/>
              <a:chOff x="793750" y="4186237"/>
              <a:chExt cx="7588250" cy="1533526"/>
            </a:xfrm>
          </p:grpSpPr>
          <p:pic>
            <p:nvPicPr>
              <p:cNvPr id="4710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93750" y="4495800"/>
                <a:ext cx="1428750" cy="1000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107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86000" y="4267200"/>
                <a:ext cx="1928813" cy="145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109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70400" y="4262437"/>
                <a:ext cx="1905000" cy="127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110" name="Picture 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453187" y="4186237"/>
                <a:ext cx="1928813" cy="145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directions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multiscale</a:t>
            </a:r>
            <a:r>
              <a:rPr lang="en-US" dirty="0" smtClean="0"/>
              <a:t> imagery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Structure transfer for image pairs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600200"/>
            <a:ext cx="4495800" cy="9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transfer for image pairs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90600" y="1066800"/>
            <a:ext cx="7315200" cy="5486400"/>
            <a:chOff x="914400" y="914400"/>
            <a:chExt cx="7924800" cy="5943600"/>
          </a:xfrm>
        </p:grpSpPr>
        <p:pic>
          <p:nvPicPr>
            <p:cNvPr id="6" name="Picture 5" descr="cave02.flash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914400"/>
              <a:ext cx="3937000" cy="2952750"/>
            </a:xfrm>
            <a:prstGeom prst="rect">
              <a:avLst/>
            </a:prstGeom>
          </p:spPr>
        </p:pic>
        <p:pic>
          <p:nvPicPr>
            <p:cNvPr id="7" name="Picture 6" descr="cave02.flash.xf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3905250"/>
              <a:ext cx="3937000" cy="2952750"/>
            </a:xfrm>
            <a:prstGeom prst="rect">
              <a:avLst/>
            </a:prstGeom>
          </p:spPr>
        </p:pic>
        <p:pic>
          <p:nvPicPr>
            <p:cNvPr id="8" name="Picture 7" descr="cave02.noflash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2200" y="914400"/>
              <a:ext cx="3937000" cy="2952750"/>
            </a:xfrm>
            <a:prstGeom prst="rect">
              <a:avLst/>
            </a:prstGeom>
          </p:spPr>
        </p:pic>
        <p:pic>
          <p:nvPicPr>
            <p:cNvPr id="9" name="Picture 8" descr="cave02.our_resul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2200" y="3905250"/>
              <a:ext cx="3937000" cy="29527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810000" y="3409890"/>
            <a:ext cx="8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Flash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2800" y="3409890"/>
            <a:ext cx="1125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 flash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5772" y="6172200"/>
            <a:ext cx="2580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effectLst/>
              </a:rPr>
              <a:t>[</a:t>
            </a:r>
            <a:r>
              <a:rPr lang="en-US" dirty="0" err="1" smtClean="0">
                <a:solidFill>
                  <a:srgbClr val="FFFFFF"/>
                </a:solidFill>
              </a:rPr>
              <a:t>Petschnigg</a:t>
            </a:r>
            <a:r>
              <a:rPr lang="en-US" dirty="0" smtClean="0">
                <a:solidFill>
                  <a:srgbClr val="FFFFFF"/>
                </a:solidFill>
              </a:rPr>
              <a:t> et al. 04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5523" y="6172200"/>
            <a:ext cx="2172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Structure transfer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directions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multiscale</a:t>
            </a:r>
            <a:r>
              <a:rPr lang="en-US" dirty="0" smtClean="0"/>
              <a:t> imagery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Structure transfer for image pairs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Fine-scale warping/stitching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600200"/>
            <a:ext cx="4495800" cy="9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2212866" y="3162300"/>
            <a:ext cx="4670534" cy="1139794"/>
            <a:chOff x="1905000" y="1752600"/>
            <a:chExt cx="8358554" cy="2039815"/>
          </a:xfrm>
        </p:grpSpPr>
        <p:pic>
          <p:nvPicPr>
            <p:cNvPr id="5" name="Picture 4" descr="cave02.flash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0" y="1752600"/>
              <a:ext cx="2719754" cy="2039815"/>
            </a:xfrm>
            <a:prstGeom prst="rect">
              <a:avLst/>
            </a:prstGeom>
          </p:spPr>
        </p:pic>
        <p:pic>
          <p:nvPicPr>
            <p:cNvPr id="6" name="Picture 5" descr="cave02.flash.xf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3800" y="1752600"/>
              <a:ext cx="2719754" cy="2039815"/>
            </a:xfrm>
            <a:prstGeom prst="rect">
              <a:avLst/>
            </a:prstGeom>
          </p:spPr>
        </p:pic>
        <p:pic>
          <p:nvPicPr>
            <p:cNvPr id="7" name="Picture 6" descr="cave02.noflash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4400" y="1752600"/>
              <a:ext cx="2719754" cy="203981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905000" y="4876800"/>
            <a:ext cx="5344950" cy="1219200"/>
            <a:chOff x="2046450" y="4876800"/>
            <a:chExt cx="5344950" cy="1219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6450" y="4876800"/>
              <a:ext cx="2677249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3450" y="4876800"/>
              <a:ext cx="2677950" cy="12192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2000" y="1630362"/>
            <a:ext cx="7696200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http://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www.cs.columbia.edu</a:t>
            </a:r>
            <a:r>
              <a: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/cg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/continuity</a:t>
            </a:r>
            <a:endParaRPr lang="en-US" sz="32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743200" y="3962400"/>
            <a:ext cx="6324600" cy="2667000"/>
          </a:xfrm>
          <a:prstGeom prst="roundRect">
            <a:avLst>
              <a:gd name="adj" fmla="val 12356"/>
            </a:avLst>
          </a:prstGeom>
          <a:solidFill>
            <a:schemeClr val="bg1">
              <a:alpha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67400" y="4097338"/>
            <a:ext cx="2971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Bing Maps</a:t>
            </a: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Google Maps</a:t>
            </a: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Google Earth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76600" y="4087813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buFontTx/>
              <a:buNone/>
            </a:pPr>
            <a:r>
              <a:rPr lang="en-US" sz="1400" dirty="0">
                <a:effectLst/>
              </a:rPr>
              <a:t>Image data courtesy of: </a:t>
            </a:r>
          </a:p>
          <a:p>
            <a:pPr algn="l">
              <a:buFontTx/>
              <a:buNone/>
            </a:pPr>
            <a:endParaRPr lang="en-US" sz="14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67400" y="4926449"/>
            <a:ext cx="2971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Matt </a:t>
            </a:r>
            <a:r>
              <a:rPr lang="en-US" sz="1400" dirty="0" err="1" smtClean="0">
                <a:effectLst/>
              </a:rPr>
              <a:t>Uyttendaele</a:t>
            </a:r>
            <a:endParaRPr lang="en-US" sz="1400" dirty="0" smtClean="0">
              <a:effectLst/>
            </a:endParaRP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Michael </a:t>
            </a:r>
            <a:r>
              <a:rPr lang="en-US" sz="1400" dirty="0" err="1" smtClean="0">
                <a:effectLst/>
              </a:rPr>
              <a:t>Kazhdan</a:t>
            </a:r>
            <a:endParaRPr lang="en-US" sz="1400" dirty="0" smtClean="0">
              <a:effectLst/>
            </a:endParaRP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Eric </a:t>
            </a:r>
            <a:r>
              <a:rPr lang="en-US" sz="1400" dirty="0" err="1" smtClean="0">
                <a:effectLst/>
              </a:rPr>
              <a:t>Stolnitz</a:t>
            </a:r>
            <a:endParaRPr lang="en-US" sz="1400" dirty="0" smtClean="0">
              <a:effectLst/>
            </a:endParaRP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Duncan Lawler</a:t>
            </a: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Nikolai </a:t>
            </a:r>
            <a:r>
              <a:rPr lang="en-US" sz="1400" dirty="0" err="1" smtClean="0">
                <a:effectLst/>
              </a:rPr>
              <a:t>Faaland</a:t>
            </a:r>
            <a:endParaRPr lang="en-US" sz="1400" dirty="0" smtClean="0">
              <a:effectLst/>
            </a:endParaRPr>
          </a:p>
          <a:p>
            <a:pPr algn="l">
              <a:buFontTx/>
              <a:buNone/>
            </a:pPr>
            <a:r>
              <a:rPr lang="en-US" sz="1400" dirty="0" err="1" smtClean="0">
                <a:effectLst/>
              </a:rPr>
              <a:t>Eitan</a:t>
            </a:r>
            <a:r>
              <a:rPr lang="en-US" sz="1400" dirty="0" smtClean="0">
                <a:effectLst/>
              </a:rPr>
              <a:t> </a:t>
            </a:r>
            <a:r>
              <a:rPr lang="en-US" sz="1400" dirty="0" err="1" smtClean="0">
                <a:effectLst/>
              </a:rPr>
              <a:t>Grinspun</a:t>
            </a:r>
            <a:endParaRPr lang="en-US" sz="1400" dirty="0" smtClean="0">
              <a:effectLst/>
            </a:endParaRPr>
          </a:p>
          <a:p>
            <a:pPr algn="l">
              <a:buFontTx/>
              <a:buNone/>
            </a:pPr>
            <a:r>
              <a:rPr lang="en-US" sz="1400" dirty="0" smtClean="0">
                <a:effectLst/>
              </a:rPr>
              <a:t>Ravi </a:t>
            </a:r>
            <a:r>
              <a:rPr lang="en-US" sz="1400" dirty="0" err="1" smtClean="0">
                <a:effectLst/>
              </a:rPr>
              <a:t>Ramamoorthi</a:t>
            </a:r>
            <a:endParaRPr lang="en-US" sz="1400" dirty="0">
              <a:effectLst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71800" y="4929624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buFontTx/>
              <a:buNone/>
            </a:pPr>
            <a:r>
              <a:rPr lang="en-US" sz="1400" dirty="0">
                <a:effectLst/>
              </a:rPr>
              <a:t>The authors would like to thank: </a:t>
            </a:r>
          </a:p>
          <a:p>
            <a:pPr algn="l">
              <a:buFontTx/>
              <a:buNone/>
            </a:pP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rom_space_abrup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>
                <a:solidFill>
                  <a:srgbClr val="D9D9D9"/>
                </a:solidFill>
                <a:effectLst>
                  <a:outerShdw blurRad="50800" dist="25400" dir="2700000" algn="tl">
                    <a:schemeClr val="bg1">
                      <a:alpha val="30000"/>
                    </a:schemeClr>
                  </a:outerShdw>
                </a:effectLst>
              </a:rPr>
              <a:t>Discontinuities across scales</a:t>
            </a:r>
            <a:endParaRPr lang="en-US" dirty="0">
              <a:solidFill>
                <a:srgbClr val="D9D9D9"/>
              </a:solidFill>
              <a:effectLst>
                <a:outerShdw blurRad="50800" dist="25400" dir="2700000" algn="tl">
                  <a:schemeClr val="bg1">
                    <a:alpha val="3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0908" objId="6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156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fill in the pyramid?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117850" y="2124075"/>
            <a:ext cx="2999232" cy="2997200"/>
            <a:chOff x="3117850" y="1806575"/>
            <a:chExt cx="2999232" cy="2997200"/>
          </a:xfrm>
        </p:grpSpPr>
        <p:sp>
          <p:nvSpPr>
            <p:cNvPr id="15" name="Trapezoid 1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rapezoid 1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rapezoid 1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rapezoid 17"/>
            <p:cNvSpPr/>
            <p:nvPr/>
          </p:nvSpPr>
          <p:spPr bwMode="auto">
            <a:xfrm>
              <a:off x="3854450" y="3025775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rapezoid 18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rapezoid 19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rapezoid 21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rapezoid 22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rapezoid 24"/>
          <p:cNvSpPr/>
          <p:nvPr/>
        </p:nvSpPr>
        <p:spPr bwMode="auto">
          <a:xfrm>
            <a:off x="2971800" y="51181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117850" y="2124075"/>
            <a:ext cx="2999232" cy="2997200"/>
            <a:chOff x="3117850" y="1806575"/>
            <a:chExt cx="2999232" cy="2997200"/>
          </a:xfrm>
          <a:solidFill>
            <a:srgbClr val="558ED5"/>
          </a:solidFill>
        </p:grpSpPr>
        <p:sp>
          <p:nvSpPr>
            <p:cNvPr id="26" name="Trapezoid 25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rapezoid 26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rapezoid 28"/>
            <p:cNvSpPr/>
            <p:nvPr/>
          </p:nvSpPr>
          <p:spPr bwMode="auto">
            <a:xfrm>
              <a:off x="3854450" y="3025775"/>
              <a:ext cx="15240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rapezoid 29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rapezoid 30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fill in the pyramid?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3117850" y="2124075"/>
            <a:ext cx="2999232" cy="2997200"/>
            <a:chOff x="3117850" y="1806575"/>
            <a:chExt cx="2999232" cy="2997200"/>
          </a:xfrm>
        </p:grpSpPr>
        <p:sp>
          <p:nvSpPr>
            <p:cNvPr id="15" name="Trapezoid 1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rapezoid 1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rapezoid 1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rapezoid 18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rapezoid 19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rapezoid 21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rapezoid 22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rapezoid 17"/>
            <p:cNvSpPr/>
            <p:nvPr/>
          </p:nvSpPr>
          <p:spPr bwMode="auto">
            <a:xfrm>
              <a:off x="3854450" y="3025775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rapezoid 24"/>
          <p:cNvSpPr/>
          <p:nvPr/>
        </p:nvSpPr>
        <p:spPr bwMode="auto">
          <a:xfrm>
            <a:off x="2971800" y="51181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971798" y="2124075"/>
            <a:ext cx="3291840" cy="3286125"/>
            <a:chOff x="2920998" y="1806575"/>
            <a:chExt cx="3291840" cy="3286125"/>
          </a:xfrm>
        </p:grpSpPr>
        <p:sp>
          <p:nvSpPr>
            <p:cNvPr id="70" name="Trapezoid 69"/>
            <p:cNvSpPr/>
            <p:nvPr/>
          </p:nvSpPr>
          <p:spPr bwMode="auto">
            <a:xfrm>
              <a:off x="3956050" y="2720975"/>
              <a:ext cx="12192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rapezoid 70"/>
            <p:cNvSpPr/>
            <p:nvPr/>
          </p:nvSpPr>
          <p:spPr bwMode="auto">
            <a:xfrm>
              <a:off x="4108450" y="2416175"/>
              <a:ext cx="9144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rapezoid 71"/>
            <p:cNvSpPr/>
            <p:nvPr/>
          </p:nvSpPr>
          <p:spPr bwMode="auto">
            <a:xfrm>
              <a:off x="4260850" y="2111375"/>
              <a:ext cx="6096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rapezoid 72"/>
            <p:cNvSpPr/>
            <p:nvPr/>
          </p:nvSpPr>
          <p:spPr bwMode="auto">
            <a:xfrm>
              <a:off x="3803650" y="3025775"/>
              <a:ext cx="15240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rapezoid 73"/>
            <p:cNvSpPr/>
            <p:nvPr/>
          </p:nvSpPr>
          <p:spPr bwMode="auto">
            <a:xfrm>
              <a:off x="3651250" y="3330575"/>
              <a:ext cx="18288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rapezoid 74"/>
            <p:cNvSpPr/>
            <p:nvPr/>
          </p:nvSpPr>
          <p:spPr bwMode="auto">
            <a:xfrm>
              <a:off x="4413250" y="1806575"/>
              <a:ext cx="304800" cy="3048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rapezoid 75"/>
            <p:cNvSpPr/>
            <p:nvPr/>
          </p:nvSpPr>
          <p:spPr bwMode="auto">
            <a:xfrm>
              <a:off x="3505200" y="3635375"/>
              <a:ext cx="2121408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rapezoid 76"/>
            <p:cNvSpPr/>
            <p:nvPr/>
          </p:nvSpPr>
          <p:spPr bwMode="auto">
            <a:xfrm>
              <a:off x="3359150" y="3927475"/>
              <a:ext cx="2414016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rapezoid 77"/>
            <p:cNvSpPr/>
            <p:nvPr/>
          </p:nvSpPr>
          <p:spPr bwMode="auto">
            <a:xfrm>
              <a:off x="3214751" y="4219575"/>
              <a:ext cx="2706624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rapezoid 78"/>
            <p:cNvSpPr/>
            <p:nvPr/>
          </p:nvSpPr>
          <p:spPr bwMode="auto">
            <a:xfrm>
              <a:off x="3067050" y="4511675"/>
              <a:ext cx="2999232" cy="292100"/>
            </a:xfrm>
            <a:prstGeom prst="trapezoid">
              <a:avLst>
                <a:gd name="adj" fmla="val 50782"/>
              </a:avLst>
            </a:prstGeom>
            <a:solidFill>
              <a:srgbClr val="558ED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rapezoid 79"/>
            <p:cNvSpPr/>
            <p:nvPr/>
          </p:nvSpPr>
          <p:spPr bwMode="auto">
            <a:xfrm>
              <a:off x="2920998" y="4800600"/>
              <a:ext cx="3291840" cy="292100"/>
            </a:xfrm>
            <a:prstGeom prst="trapezoid">
              <a:avLst>
                <a:gd name="adj" fmla="val 50782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976035" y="2137833"/>
            <a:ext cx="1634066" cy="3272367"/>
            <a:chOff x="2925235" y="1820333"/>
            <a:chExt cx="1634066" cy="3272367"/>
          </a:xfrm>
        </p:grpSpPr>
        <p:sp>
          <p:nvSpPr>
            <p:cNvPr id="55" name="Freeform 54"/>
            <p:cNvSpPr/>
            <p:nvPr/>
          </p:nvSpPr>
          <p:spPr bwMode="auto">
            <a:xfrm>
              <a:off x="2925235" y="1820333"/>
              <a:ext cx="1634066" cy="3272367"/>
            </a:xfrm>
            <a:custGeom>
              <a:avLst/>
              <a:gdLst>
                <a:gd name="connsiteX0" fmla="*/ 1185333 w 1634066"/>
                <a:gd name="connsiteY0" fmla="*/ 3272367 h 3272367"/>
                <a:gd name="connsiteX1" fmla="*/ 1634066 w 1634066"/>
                <a:gd name="connsiteY1" fmla="*/ 0 h 3272367"/>
                <a:gd name="connsiteX2" fmla="*/ 0 w 1634066"/>
                <a:gd name="connsiteY2" fmla="*/ 3268133 h 327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4066" h="3272367">
                  <a:moveTo>
                    <a:pt x="1185333" y="3272367"/>
                  </a:moveTo>
                  <a:lnTo>
                    <a:pt x="1634066" y="0"/>
                  </a:lnTo>
                  <a:lnTo>
                    <a:pt x="0" y="3268133"/>
                  </a:lnTo>
                </a:path>
              </a:pathLst>
            </a:custGeom>
            <a:solidFill>
              <a:srgbClr val="D9969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3219450" y="4511675"/>
              <a:ext cx="96926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3365500" y="4216400"/>
              <a:ext cx="85953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3508375" y="3925887"/>
              <a:ext cx="75895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3657600" y="3635375"/>
              <a:ext cx="64922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3810000" y="3330575"/>
              <a:ext cx="53949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3962400" y="3025775"/>
              <a:ext cx="429768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4111625" y="2719387"/>
              <a:ext cx="32004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4267200" y="2414587"/>
              <a:ext cx="21031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4413504" y="2109787"/>
              <a:ext cx="10058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7" name="Freeform 56"/>
          <p:cNvSpPr/>
          <p:nvPr/>
        </p:nvSpPr>
        <p:spPr bwMode="auto">
          <a:xfrm>
            <a:off x="2974975" y="5114925"/>
            <a:ext cx="1228725" cy="295275"/>
          </a:xfrm>
          <a:custGeom>
            <a:avLst/>
            <a:gdLst>
              <a:gd name="connsiteX0" fmla="*/ 0 w 1228725"/>
              <a:gd name="connsiteY0" fmla="*/ 295275 h 295275"/>
              <a:gd name="connsiteX1" fmla="*/ 142875 w 1228725"/>
              <a:gd name="connsiteY1" fmla="*/ 3175 h 295275"/>
              <a:gd name="connsiteX2" fmla="*/ 1228725 w 1228725"/>
              <a:gd name="connsiteY2" fmla="*/ 0 h 295275"/>
              <a:gd name="connsiteX3" fmla="*/ 1190625 w 1228725"/>
              <a:gd name="connsiteY3" fmla="*/ 29210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5" h="295275">
                <a:moveTo>
                  <a:pt x="0" y="295275"/>
                </a:moveTo>
                <a:lnTo>
                  <a:pt x="142875" y="3175"/>
                </a:lnTo>
                <a:lnTo>
                  <a:pt x="1228725" y="0"/>
                </a:lnTo>
                <a:lnTo>
                  <a:pt x="1190625" y="29210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483100" y="2753380"/>
            <a:ext cx="3898900" cy="726420"/>
            <a:chOff x="4483100" y="2753380"/>
            <a:chExt cx="3898900" cy="726420"/>
          </a:xfrm>
        </p:grpSpPr>
        <p:sp>
          <p:nvSpPr>
            <p:cNvPr id="40" name="TextBox 39"/>
            <p:cNvSpPr txBox="1"/>
            <p:nvPr/>
          </p:nvSpPr>
          <p:spPr>
            <a:xfrm>
              <a:off x="6221383" y="2753380"/>
              <a:ext cx="2160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effectLst/>
                </a:rPr>
                <a:t>discontinuity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4483100" y="3200400"/>
              <a:ext cx="1841500" cy="2794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Patchwork appearance</a:t>
            </a:r>
            <a:endParaRPr lang="en-US" dirty="0"/>
          </a:p>
        </p:txBody>
      </p:sp>
      <p:pic>
        <p:nvPicPr>
          <p:cNvPr id="3" name="Picture 18" descr="patchwork.jpg"/>
          <p:cNvPicPr>
            <a:picLocks noChangeAspect="1"/>
          </p:cNvPicPr>
          <p:nvPr/>
        </p:nvPicPr>
        <p:blipFill>
          <a:blip r:embed="rId3"/>
          <a:srcRect l="16731" t="8889" r="9796"/>
          <a:stretch>
            <a:fillRect/>
          </a:stretch>
        </p:blipFill>
        <p:spPr bwMode="auto">
          <a:xfrm>
            <a:off x="838200" y="1112215"/>
            <a:ext cx="7516368" cy="513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fill in the pyramid?</a:t>
            </a:r>
            <a:endParaRPr lang="en-US" dirty="0"/>
          </a:p>
        </p:txBody>
      </p:sp>
      <p:grpSp>
        <p:nvGrpSpPr>
          <p:cNvPr id="113" name="Group 112"/>
          <p:cNvGrpSpPr/>
          <p:nvPr/>
        </p:nvGrpSpPr>
        <p:grpSpPr>
          <a:xfrm>
            <a:off x="3117850" y="2136775"/>
            <a:ext cx="2999232" cy="2997200"/>
            <a:chOff x="3117850" y="1806575"/>
            <a:chExt cx="2999232" cy="2997200"/>
          </a:xfrm>
        </p:grpSpPr>
        <p:sp>
          <p:nvSpPr>
            <p:cNvPr id="15" name="Trapezoid 1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rapezoid 1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rapezoid 1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rapezoid 18"/>
            <p:cNvSpPr/>
            <p:nvPr/>
          </p:nvSpPr>
          <p:spPr bwMode="auto">
            <a:xfrm>
              <a:off x="3702050" y="3330575"/>
              <a:ext cx="1828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rapezoid 19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 bwMode="auto">
            <a:xfrm>
              <a:off x="3556000" y="3635375"/>
              <a:ext cx="2121408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rapezoid 21"/>
            <p:cNvSpPr/>
            <p:nvPr/>
          </p:nvSpPr>
          <p:spPr bwMode="auto">
            <a:xfrm>
              <a:off x="3409950" y="3927475"/>
              <a:ext cx="2414016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rapezoid 22"/>
            <p:cNvSpPr/>
            <p:nvPr/>
          </p:nvSpPr>
          <p:spPr bwMode="auto">
            <a:xfrm>
              <a:off x="3265551" y="4219575"/>
              <a:ext cx="2706624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 bwMode="auto">
            <a:xfrm>
              <a:off x="3117850" y="4511675"/>
              <a:ext cx="2999232" cy="292100"/>
            </a:xfrm>
            <a:prstGeom prst="trapezoid">
              <a:avLst>
                <a:gd name="adj" fmla="val 50782"/>
              </a:avLst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rapezoid 24"/>
          <p:cNvSpPr/>
          <p:nvPr/>
        </p:nvSpPr>
        <p:spPr bwMode="auto">
          <a:xfrm>
            <a:off x="2971800" y="5130800"/>
            <a:ext cx="3291840" cy="292100"/>
          </a:xfrm>
          <a:prstGeom prst="trapezoid">
            <a:avLst>
              <a:gd name="adj" fmla="val 50782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974975" y="5127625"/>
            <a:ext cx="1228725" cy="295275"/>
          </a:xfrm>
          <a:custGeom>
            <a:avLst/>
            <a:gdLst>
              <a:gd name="connsiteX0" fmla="*/ 0 w 1228725"/>
              <a:gd name="connsiteY0" fmla="*/ 295275 h 295275"/>
              <a:gd name="connsiteX1" fmla="*/ 142875 w 1228725"/>
              <a:gd name="connsiteY1" fmla="*/ 3175 h 295275"/>
              <a:gd name="connsiteX2" fmla="*/ 1228725 w 1228725"/>
              <a:gd name="connsiteY2" fmla="*/ 0 h 295275"/>
              <a:gd name="connsiteX3" fmla="*/ 1190625 w 1228725"/>
              <a:gd name="connsiteY3" fmla="*/ 29210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5" h="295275">
                <a:moveTo>
                  <a:pt x="0" y="295275"/>
                </a:moveTo>
                <a:lnTo>
                  <a:pt x="142875" y="3175"/>
                </a:lnTo>
                <a:lnTo>
                  <a:pt x="1228725" y="0"/>
                </a:lnTo>
                <a:lnTo>
                  <a:pt x="1190625" y="29210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3857624" y="3660775"/>
            <a:ext cx="1517904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2971800" y="2150533"/>
            <a:ext cx="3291840" cy="3272367"/>
            <a:chOff x="2971798" y="2137833"/>
            <a:chExt cx="3291840" cy="3272367"/>
          </a:xfrm>
        </p:grpSpPr>
        <p:grpSp>
          <p:nvGrpSpPr>
            <p:cNvPr id="129" name="Group 128"/>
            <p:cNvGrpSpPr/>
            <p:nvPr/>
          </p:nvGrpSpPr>
          <p:grpSpPr>
            <a:xfrm>
              <a:off x="2971798" y="2137833"/>
              <a:ext cx="3291840" cy="3272367"/>
              <a:chOff x="2971798" y="1820333"/>
              <a:chExt cx="3291840" cy="3272367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2971798" y="3330575"/>
                <a:ext cx="3291840" cy="1762125"/>
                <a:chOff x="2971798" y="3330575"/>
                <a:chExt cx="3291840" cy="1762125"/>
              </a:xfrm>
            </p:grpSpPr>
            <p:sp>
              <p:nvSpPr>
                <p:cNvPr id="50" name="Trapezoid 49"/>
                <p:cNvSpPr/>
                <p:nvPr/>
              </p:nvSpPr>
              <p:spPr bwMode="auto">
                <a:xfrm>
                  <a:off x="3702050" y="3330575"/>
                  <a:ext cx="1828800" cy="304800"/>
                </a:xfrm>
                <a:prstGeom prst="trapezoid">
                  <a:avLst>
                    <a:gd name="adj" fmla="val 50782"/>
                  </a:avLst>
                </a:prstGeom>
                <a:solidFill>
                  <a:srgbClr val="558ED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2" name="Trapezoid 51"/>
                <p:cNvSpPr/>
                <p:nvPr/>
              </p:nvSpPr>
              <p:spPr bwMode="auto">
                <a:xfrm>
                  <a:off x="3556000" y="3635375"/>
                  <a:ext cx="2121408" cy="292100"/>
                </a:xfrm>
                <a:prstGeom prst="trapezoid">
                  <a:avLst>
                    <a:gd name="adj" fmla="val 50782"/>
                  </a:avLst>
                </a:prstGeom>
                <a:solidFill>
                  <a:srgbClr val="558ED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Trapezoid 52"/>
                <p:cNvSpPr/>
                <p:nvPr/>
              </p:nvSpPr>
              <p:spPr bwMode="auto">
                <a:xfrm>
                  <a:off x="3409950" y="3927475"/>
                  <a:ext cx="2414016" cy="292100"/>
                </a:xfrm>
                <a:prstGeom prst="trapezoid">
                  <a:avLst>
                    <a:gd name="adj" fmla="val 50782"/>
                  </a:avLst>
                </a:prstGeom>
                <a:solidFill>
                  <a:srgbClr val="558ED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4" name="Trapezoid 53"/>
                <p:cNvSpPr/>
                <p:nvPr/>
              </p:nvSpPr>
              <p:spPr bwMode="auto">
                <a:xfrm>
                  <a:off x="3265551" y="4219575"/>
                  <a:ext cx="2706624" cy="292100"/>
                </a:xfrm>
                <a:prstGeom prst="trapezoid">
                  <a:avLst>
                    <a:gd name="adj" fmla="val 50782"/>
                  </a:avLst>
                </a:prstGeom>
                <a:solidFill>
                  <a:srgbClr val="558ED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6" name="Trapezoid 55"/>
                <p:cNvSpPr/>
                <p:nvPr/>
              </p:nvSpPr>
              <p:spPr bwMode="auto">
                <a:xfrm>
                  <a:off x="3117850" y="4511675"/>
                  <a:ext cx="2999232" cy="292100"/>
                </a:xfrm>
                <a:prstGeom prst="trapezoid">
                  <a:avLst>
                    <a:gd name="adj" fmla="val 50782"/>
                  </a:avLst>
                </a:prstGeom>
                <a:solidFill>
                  <a:srgbClr val="558ED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8" name="Trapezoid 57"/>
                <p:cNvSpPr/>
                <p:nvPr/>
              </p:nvSpPr>
              <p:spPr bwMode="auto">
                <a:xfrm>
                  <a:off x="2971798" y="4800600"/>
                  <a:ext cx="3291840" cy="292100"/>
                </a:xfrm>
                <a:prstGeom prst="trapezoid">
                  <a:avLst>
                    <a:gd name="adj" fmla="val 5078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 smtClean="0"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2976035" y="1820333"/>
                <a:ext cx="1634066" cy="3272367"/>
                <a:chOff x="2976035" y="1820333"/>
                <a:chExt cx="1634066" cy="3272367"/>
              </a:xfrm>
            </p:grpSpPr>
            <p:sp>
              <p:nvSpPr>
                <p:cNvPr id="69" name="Freeform 68"/>
                <p:cNvSpPr/>
                <p:nvPr/>
              </p:nvSpPr>
              <p:spPr bwMode="auto">
                <a:xfrm>
                  <a:off x="2976035" y="1820333"/>
                  <a:ext cx="1634066" cy="3272367"/>
                </a:xfrm>
                <a:custGeom>
                  <a:avLst/>
                  <a:gdLst>
                    <a:gd name="connsiteX0" fmla="*/ 1185333 w 1634066"/>
                    <a:gd name="connsiteY0" fmla="*/ 3272367 h 3272367"/>
                    <a:gd name="connsiteX1" fmla="*/ 1634066 w 1634066"/>
                    <a:gd name="connsiteY1" fmla="*/ 0 h 3272367"/>
                    <a:gd name="connsiteX2" fmla="*/ 0 w 1634066"/>
                    <a:gd name="connsiteY2" fmla="*/ 3268133 h 327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4066" h="3272367">
                      <a:moveTo>
                        <a:pt x="1185333" y="3272367"/>
                      </a:moveTo>
                      <a:lnTo>
                        <a:pt x="1634066" y="0"/>
                      </a:lnTo>
                      <a:lnTo>
                        <a:pt x="0" y="3268133"/>
                      </a:lnTo>
                    </a:path>
                  </a:pathLst>
                </a:custGeom>
                <a:solidFill>
                  <a:srgbClr val="D99694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4162425" y="2719387"/>
                  <a:ext cx="320040" cy="158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4318000" y="2414587"/>
                  <a:ext cx="210312" cy="158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4464304" y="2109787"/>
                  <a:ext cx="100584" cy="158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90" name="Trapezoid 89"/>
              <p:cNvSpPr/>
              <p:nvPr/>
            </p:nvSpPr>
            <p:spPr bwMode="auto">
              <a:xfrm>
                <a:off x="3124200" y="3330576"/>
                <a:ext cx="2990088" cy="1470024"/>
              </a:xfrm>
              <a:prstGeom prst="trapezoid">
                <a:avLst>
                  <a:gd name="adj" fmla="val 50045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  <a:alpha val="0"/>
                    </a:schemeClr>
                  </a:gs>
                </a:gsLst>
                <a:lin ang="5400000" scaled="0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 flipV="1">
                <a:off x="4161368" y="3019426"/>
                <a:ext cx="289983" cy="207327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1" name="Straight Connector 80"/>
            <p:cNvCxnSpPr/>
            <p:nvPr/>
          </p:nvCxnSpPr>
          <p:spPr bwMode="auto">
            <a:xfrm>
              <a:off x="3270249" y="4829175"/>
              <a:ext cx="269875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3413125" y="4533900"/>
              <a:ext cx="2404872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3560549" y="4243387"/>
              <a:ext cx="211317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3707317" y="3952875"/>
              <a:ext cx="1819656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6" name="Group 175"/>
          <p:cNvGrpSpPr/>
          <p:nvPr/>
        </p:nvGrpSpPr>
        <p:grpSpPr>
          <a:xfrm>
            <a:off x="2781715" y="2387600"/>
            <a:ext cx="1485485" cy="2915429"/>
            <a:chOff x="2857915" y="2057400"/>
            <a:chExt cx="1485485" cy="2915429"/>
          </a:xfrm>
        </p:grpSpPr>
        <p:sp>
          <p:nvSpPr>
            <p:cNvPr id="131" name="TextBox 130"/>
            <p:cNvSpPr txBox="1"/>
            <p:nvPr/>
          </p:nvSpPr>
          <p:spPr>
            <a:xfrm rot="17820000">
              <a:off x="2365422" y="3198952"/>
              <a:ext cx="2265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smooth transitions</a:t>
              </a:r>
            </a:p>
          </p:txBody>
        </p:sp>
        <p:cxnSp>
          <p:nvCxnSpPr>
            <p:cNvPr id="134" name="Straight Arrow Connector 133"/>
            <p:cNvCxnSpPr/>
            <p:nvPr/>
          </p:nvCxnSpPr>
          <p:spPr bwMode="auto">
            <a:xfrm rot="5400000" flipH="1" flipV="1">
              <a:off x="2142943" y="2772372"/>
              <a:ext cx="2915429" cy="148548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lg" len="med"/>
              <a:tailEnd type="stealth" w="lg" len="med"/>
            </a:ln>
            <a:effectLst/>
          </p:spPr>
        </p:cxnSp>
      </p:grpSp>
      <p:grpSp>
        <p:nvGrpSpPr>
          <p:cNvPr id="175" name="Group 174"/>
          <p:cNvGrpSpPr/>
          <p:nvPr/>
        </p:nvGrpSpPr>
        <p:grpSpPr>
          <a:xfrm>
            <a:off x="5463082" y="3441700"/>
            <a:ext cx="2690318" cy="1841503"/>
            <a:chOff x="5386882" y="3124200"/>
            <a:chExt cx="2690318" cy="1841503"/>
          </a:xfrm>
        </p:grpSpPr>
        <p:sp>
          <p:nvSpPr>
            <p:cNvPr id="132" name="TextBox 131"/>
            <p:cNvSpPr txBox="1"/>
            <p:nvPr/>
          </p:nvSpPr>
          <p:spPr>
            <a:xfrm>
              <a:off x="5996482" y="3505200"/>
              <a:ext cx="20807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preserve original</a:t>
              </a:r>
            </a:p>
            <a:p>
              <a:r>
                <a:rPr lang="en-US" dirty="0" smtClean="0">
                  <a:effectLst/>
                </a:rPr>
                <a:t>imagery</a:t>
              </a:r>
            </a:p>
          </p:txBody>
        </p:sp>
        <p:cxnSp>
          <p:nvCxnSpPr>
            <p:cNvPr id="160" name="Elbow Connector 159"/>
            <p:cNvCxnSpPr>
              <a:stCxn id="132" idx="0"/>
            </p:cNvCxnSpPr>
            <p:nvPr/>
          </p:nvCxnSpPr>
          <p:spPr bwMode="auto">
            <a:xfrm rot="16200000" flipV="1">
              <a:off x="6021362" y="2489720"/>
              <a:ext cx="381000" cy="1649959"/>
            </a:xfrm>
            <a:prstGeom prst="bentConnector2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  <p:cxnSp>
          <p:nvCxnSpPr>
            <p:cNvPr id="165" name="Elbow Connector 159"/>
            <p:cNvCxnSpPr>
              <a:stCxn id="132" idx="2"/>
            </p:cNvCxnSpPr>
            <p:nvPr/>
          </p:nvCxnSpPr>
          <p:spPr bwMode="auto">
            <a:xfrm rot="5400000">
              <a:off x="6317113" y="4245974"/>
              <a:ext cx="752617" cy="686841"/>
            </a:xfrm>
            <a:prstGeom prst="bentConnector3">
              <a:avLst>
                <a:gd name="adj1" fmla="val 100623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lg" len="med"/>
              <a:tailEnd type="stealth" w="lg" len="med"/>
            </a:ln>
            <a:effectLst/>
          </p:spPr>
        </p:cxnSp>
      </p:grpSp>
      <p:sp>
        <p:nvSpPr>
          <p:cNvPr id="107" name="Trapezoid 106"/>
          <p:cNvSpPr/>
          <p:nvPr/>
        </p:nvSpPr>
        <p:spPr bwMode="auto">
          <a:xfrm>
            <a:off x="3854450" y="3355975"/>
            <a:ext cx="1524000" cy="304800"/>
          </a:xfrm>
          <a:prstGeom prst="trapezoid">
            <a:avLst>
              <a:gd name="adj" fmla="val 50782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006850" y="2136775"/>
            <a:ext cx="1219200" cy="1219200"/>
            <a:chOff x="4006850" y="1806575"/>
            <a:chExt cx="1219200" cy="1219200"/>
          </a:xfrm>
          <a:solidFill>
            <a:schemeClr val="accent6">
              <a:lumMod val="75000"/>
            </a:schemeClr>
          </a:solidFill>
        </p:grpSpPr>
        <p:sp>
          <p:nvSpPr>
            <p:cNvPr id="125" name="Trapezoid 124"/>
            <p:cNvSpPr/>
            <p:nvPr/>
          </p:nvSpPr>
          <p:spPr bwMode="auto">
            <a:xfrm>
              <a:off x="4006850" y="2720975"/>
              <a:ext cx="12192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Trapezoid 125"/>
            <p:cNvSpPr/>
            <p:nvPr/>
          </p:nvSpPr>
          <p:spPr bwMode="auto">
            <a:xfrm>
              <a:off x="4159250" y="2416175"/>
              <a:ext cx="9144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Trapezoid 126"/>
            <p:cNvSpPr/>
            <p:nvPr/>
          </p:nvSpPr>
          <p:spPr bwMode="auto">
            <a:xfrm>
              <a:off x="4311650" y="2111375"/>
              <a:ext cx="6096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Trapezoid 127"/>
            <p:cNvSpPr/>
            <p:nvPr/>
          </p:nvSpPr>
          <p:spPr bwMode="auto">
            <a:xfrm>
              <a:off x="4464050" y="1806575"/>
              <a:ext cx="304800" cy="304800"/>
            </a:xfrm>
            <a:prstGeom prst="trapezoid">
              <a:avLst>
                <a:gd name="adj" fmla="val 50782"/>
              </a:avLst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mtClean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3764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9|3.5|2.9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9|3.5|2.9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9|3.5|2.9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4|2.8|3.7|3.6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4|2.8|3.7|3.6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4|2.8|3.7|3.6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4|2.8|3.7|3.6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4|2.8|3.7|3.6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5|4.6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"/>
</p:tagLst>
</file>

<file path=ppt/theme/theme1.xml><?xml version="1.0" encoding="utf-8"?>
<a:theme xmlns:a="http://schemas.openxmlformats.org/drawingml/2006/main" name="qem_vis199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em_vis199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qem_vis199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6">
        <a:dk1>
          <a:srgbClr val="000000"/>
        </a:dk1>
        <a:lt1>
          <a:srgbClr val="FFFFFF"/>
        </a:lt1>
        <a:dk2>
          <a:srgbClr val="772655"/>
        </a:dk2>
        <a:lt2>
          <a:srgbClr val="5FFFF0"/>
        </a:lt2>
        <a:accent1>
          <a:srgbClr val="952CA7"/>
        </a:accent1>
        <a:accent2>
          <a:srgbClr val="FAFD00"/>
        </a:accent2>
        <a:accent3>
          <a:srgbClr val="BDACB4"/>
        </a:accent3>
        <a:accent4>
          <a:srgbClr val="DADADA"/>
        </a:accent4>
        <a:accent5>
          <a:srgbClr val="C8ACD0"/>
        </a:accent5>
        <a:accent6>
          <a:srgbClr val="E3E500"/>
        </a:accent6>
        <a:hlink>
          <a:srgbClr val="FEAA2E"/>
        </a:hlink>
        <a:folHlink>
          <a:srgbClr val="D989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7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8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9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DBDBD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84497</TotalTime>
  <Words>1288</Words>
  <Application>Microsoft Macintosh PowerPoint</Application>
  <PresentationFormat>On-screen Show (4:3)</PresentationFormat>
  <Paragraphs>430</Paragraphs>
  <Slides>50</Slides>
  <Notes>50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qem_vis1999</vt:lpstr>
      <vt:lpstr>Equation</vt:lpstr>
      <vt:lpstr>Optimizing Continuity in Multiscale Imagery</vt:lpstr>
      <vt:lpstr>Multiscale imagery</vt:lpstr>
      <vt:lpstr>How to fill in the pyramid?</vt:lpstr>
      <vt:lpstr>How to fill in the pyramid?</vt:lpstr>
      <vt:lpstr>Discontinuities across scales</vt:lpstr>
      <vt:lpstr>How to fill in the pyramid?</vt:lpstr>
      <vt:lpstr>How to fill in the pyramid?</vt:lpstr>
      <vt:lpstr>Patchwork appearance</vt:lpstr>
      <vt:lpstr>How to fill in the pyramid?</vt:lpstr>
      <vt:lpstr>Our result</vt:lpstr>
      <vt:lpstr>Problem overview</vt:lpstr>
      <vt:lpstr>Problem overview</vt:lpstr>
      <vt:lpstr>Problem overview</vt:lpstr>
      <vt:lpstr>Sounds a lot like optimization…</vt:lpstr>
      <vt:lpstr>Sounds a lot like optimization…</vt:lpstr>
      <vt:lpstr>Approach overview</vt:lpstr>
      <vt:lpstr>Approach overview</vt:lpstr>
      <vt:lpstr>Structure transfer</vt:lpstr>
      <vt:lpstr>Structure transfer</vt:lpstr>
      <vt:lpstr>Structure transfer</vt:lpstr>
      <vt:lpstr>Structure transfer</vt:lpstr>
      <vt:lpstr>Histogram transfer</vt:lpstr>
      <vt:lpstr>Our approach</vt:lpstr>
      <vt:lpstr>Local approach preserves appearance</vt:lpstr>
      <vt:lpstr>Approach overview</vt:lpstr>
      <vt:lpstr>Approach overview</vt:lpstr>
      <vt:lpstr>Goal: blending between levels</vt:lpstr>
      <vt:lpstr>Linear interpolation causes blurring</vt:lpstr>
      <vt:lpstr>Laplacian pyramids</vt:lpstr>
      <vt:lpstr>Laplacian pyramids</vt:lpstr>
      <vt:lpstr>Linear interpolation</vt:lpstr>
      <vt:lpstr>Linear interpolation</vt:lpstr>
      <vt:lpstr>Clipped Laplacian blending</vt:lpstr>
      <vt:lpstr>Optimized algorithm</vt:lpstr>
      <vt:lpstr>Approach overview</vt:lpstr>
      <vt:lpstr>Comparison of intermediate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perspective view</vt:lpstr>
      <vt:lpstr>PowerPoint Presentation</vt:lpstr>
      <vt:lpstr>PowerPoint Presentation</vt:lpstr>
      <vt:lpstr>Future directions</vt:lpstr>
      <vt:lpstr>Future directions</vt:lpstr>
      <vt:lpstr>Structure transfer for image pairs</vt:lpstr>
      <vt:lpstr>Future directions</vt:lpstr>
      <vt:lpstr>Thank you!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Continuity in Multiscale Imagery</dc:title>
  <dc:subject/>
  <dc:creator>Charles Han, Hugues Hoppe</dc:creator>
  <cp:keywords/>
  <dc:description/>
  <cp:lastModifiedBy>Charles Han</cp:lastModifiedBy>
  <cp:revision>2677</cp:revision>
  <dcterms:created xsi:type="dcterms:W3CDTF">2010-11-29T18:22:21Z</dcterms:created>
  <dcterms:modified xsi:type="dcterms:W3CDTF">2010-12-21T07:19:48Z</dcterms:modified>
  <cp:category/>
</cp:coreProperties>
</file>