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1.bin" ContentType="application/vnd.openxmlformats-officedocument.oleObject"/>
  <Override PartName="/ppt/tags/tag5.xml" ContentType="application/vnd.openxmlformats-officedocument.presentationml.tags+xml"/>
  <Override PartName="/ppt/embeddings/oleObject2.bin" ContentType="application/vnd.openxmlformats-officedocument.oleObject"/>
  <Override PartName="/ppt/tags/tag6.xml" ContentType="application/vnd.openxmlformats-officedocument.presentationml.tags+xml"/>
  <Override PartName="/ppt/embeddings/oleObject3.bin" ContentType="application/vnd.openxmlformats-officedocument.oleObject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embeddings/oleObject4.bin" ContentType="application/vnd.openxmlformats-officedocument.oleObject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12.xml" ContentType="application/vnd.openxmlformats-officedocument.presentationml.tags+xml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41" r:id="rId3"/>
    <p:sldId id="342" r:id="rId4"/>
    <p:sldId id="272" r:id="rId5"/>
    <p:sldId id="274" r:id="rId6"/>
    <p:sldId id="347" r:id="rId7"/>
    <p:sldId id="339" r:id="rId8"/>
    <p:sldId id="308" r:id="rId9"/>
    <p:sldId id="282" r:id="rId10"/>
    <p:sldId id="310" r:id="rId11"/>
    <p:sldId id="281" r:id="rId12"/>
    <p:sldId id="312" r:id="rId13"/>
    <p:sldId id="314" r:id="rId14"/>
    <p:sldId id="340" r:id="rId15"/>
    <p:sldId id="315" r:id="rId16"/>
    <p:sldId id="267" r:id="rId17"/>
    <p:sldId id="270" r:id="rId18"/>
    <p:sldId id="291" r:id="rId19"/>
    <p:sldId id="289" r:id="rId20"/>
    <p:sldId id="345" r:id="rId21"/>
    <p:sldId id="343" r:id="rId22"/>
    <p:sldId id="348" r:id="rId23"/>
    <p:sldId id="324" r:id="rId24"/>
    <p:sldId id="316" r:id="rId25"/>
    <p:sldId id="318" r:id="rId26"/>
    <p:sldId id="319" r:id="rId27"/>
    <p:sldId id="323" r:id="rId28"/>
    <p:sldId id="320" r:id="rId29"/>
    <p:sldId id="294" r:id="rId30"/>
    <p:sldId id="293" r:id="rId31"/>
    <p:sldId id="304" r:id="rId32"/>
    <p:sldId id="336" r:id="rId33"/>
    <p:sldId id="332" r:id="rId34"/>
    <p:sldId id="330" r:id="rId35"/>
    <p:sldId id="346" r:id="rId36"/>
    <p:sldId id="329" r:id="rId37"/>
    <p:sldId id="295" r:id="rId38"/>
    <p:sldId id="296" r:id="rId39"/>
    <p:sldId id="297" r:id="rId40"/>
    <p:sldId id="298" r:id="rId41"/>
    <p:sldId id="299" r:id="rId42"/>
    <p:sldId id="300" r:id="rId43"/>
    <p:sldId id="301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21F"/>
    <a:srgbClr val="77393A"/>
    <a:srgbClr val="384754"/>
    <a:srgbClr val="DBECFD"/>
    <a:srgbClr val="F69240"/>
    <a:srgbClr val="FFC000"/>
    <a:srgbClr val="FF7C80"/>
    <a:srgbClr val="A7D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65" autoAdjust="0"/>
    <p:restoredTop sz="94662" autoAdjust="0"/>
  </p:normalViewPr>
  <p:slideViewPr>
    <p:cSldViewPr>
      <p:cViewPr>
        <p:scale>
          <a:sx n="121" d="100"/>
          <a:sy n="121" d="100"/>
        </p:scale>
        <p:origin x="-600" y="-1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6209A-7909-5F4D-BC57-CE35E7EDB542}" type="datetimeFigureOut">
              <a:rPr lang="en-US" smtClean="0"/>
              <a:t>4/7/11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6C69B-2615-C049-B6B9-C37D2BA1B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 Unicode MS"/>
                <a:ea typeface="Arial Unicode MS"/>
                <a:cs typeface="Arial Unicode MS"/>
              </a:rPr>
              <a:t>can we capture the images </a:t>
            </a:r>
            <a:r>
              <a:rPr lang="en-US" sz="1200" dirty="0" err="1" smtClean="0">
                <a:latin typeface="Arial Unicode MS"/>
                <a:ea typeface="Arial Unicode MS"/>
                <a:cs typeface="Arial Unicode MS"/>
              </a:rPr>
              <a:t>Ila</a:t>
            </a:r>
            <a:r>
              <a:rPr lang="en-US" sz="1200" dirty="0" smtClean="0">
                <a:latin typeface="Arial Unicode MS"/>
                <a:ea typeface="Arial Unicode MS"/>
                <a:cs typeface="Arial Unicode MS"/>
              </a:rPr>
              <a:t> showed in a single snapshot?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6C69B-2615-C049-B6B9-C37D2BA1B1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(3/30/11 11:33) -----</a:t>
            </a:r>
          </a:p>
          <a:p>
            <a:r>
              <a:rPr lang="en-US"/>
              <a:t>A parallel effort is the system developed under the mosaic program led by David brady, which also uses multiscale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6C69B-2615-C049-B6B9-C37D2BA1B1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7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3A683-B411-49E5-9B34-199102192274}" type="datetimeFigureOut">
              <a:rPr lang="en-US"/>
              <a:pPr>
                <a:defRPr/>
              </a:pPr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0541F-9F80-4CC7-8BF6-763395406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649E-F61F-4913-9826-B16D1619D302}" type="datetimeFigureOut">
              <a:rPr lang="en-US"/>
              <a:pPr>
                <a:defRPr/>
              </a:pPr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05732-1083-4AE3-A109-B2FD7DDC1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05B80-969A-4F3D-81E1-E53E51E06D5D}" type="datetimeFigureOut">
              <a:rPr lang="en-US"/>
              <a:pPr>
                <a:defRPr/>
              </a:pPr>
              <a:t>4/7/11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21578-2758-4F4E-B233-21D95A98A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59E9E-04B6-44E0-B682-B27C93CA8F3E}" type="datetimeFigureOut">
              <a:rPr lang="en-US"/>
              <a:pPr>
                <a:defRPr/>
              </a:pPr>
              <a:t>4/7/11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AB2FD-01FE-4960-A2AC-D7F0BE54C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80A44-EDAC-4195-BD19-BD3F744377AB}" type="datetimeFigureOut">
              <a:rPr lang="en-US"/>
              <a:pPr>
                <a:defRPr/>
              </a:pPr>
              <a:t>4/7/11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3931-8912-41D5-B6DF-5ACB46756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F96EC-0403-46A0-ADEE-1C8D8DC01E80}" type="datetimeFigureOut">
              <a:rPr lang="en-US"/>
              <a:pPr>
                <a:defRPr/>
              </a:pPr>
              <a:t>4/7/11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B5A54-BFA3-4C3F-9AC7-412534F5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F7C12A-A78D-4FF8-A2CA-C0D82D6E19FD}" type="datetimeFigureOut">
              <a:rPr lang="en-US"/>
              <a:pPr>
                <a:defRPr/>
              </a:pPr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61292-1185-4535-B7AA-854D08537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1" r:id="rId3"/>
    <p:sldLayoutId id="2147483650" r:id="rId4"/>
    <p:sldLayoutId id="2147483649" r:id="rId5"/>
    <p:sldLayoutId id="2147483654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Arial Unicode MS"/>
          <a:ea typeface="Arial Unicode MS"/>
          <a:cs typeface="Arial Unicode M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Arial Unicode MS"/>
          <a:cs typeface="Arial Unicode M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Arial Unicode MS"/>
          <a:cs typeface="Arial Unicode M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 Unicode MS"/>
          <a:cs typeface="Arial Unicode M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 Unicode MS"/>
          <a:cs typeface="Arial Unicode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.wdp"/><Relationship Id="rId5" Type="http://schemas.openxmlformats.org/officeDocument/2006/relationships/image" Target="../media/image20.png"/><Relationship Id="rId6" Type="http://schemas.microsoft.com/office/2007/relationships/hdphoto" Target="../media/hdphoto2.wdp"/><Relationship Id="rId7" Type="http://schemas.openxmlformats.org/officeDocument/2006/relationships/image" Target="../media/image21.png"/><Relationship Id="rId8" Type="http://schemas.microsoft.com/office/2007/relationships/hdphoto" Target="../media/hdphoto3.wdp"/><Relationship Id="rId9" Type="http://schemas.openxmlformats.org/officeDocument/2006/relationships/image" Target="../media/image22.png"/><Relationship Id="rId10" Type="http://schemas.microsoft.com/office/2007/relationships/hdphoto" Target="../media/hdphoto4.wdp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0.emf"/><Relationship Id="rId7" Type="http://schemas.openxmlformats.org/officeDocument/2006/relationships/image" Target="../media/image3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7.vml"/><Relationship Id="rId2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gigapan.org/gigapans/0dca576c3a040561b4371cf1d92c93fe/" TargetMode="External"/><Relationship Id="rId5" Type="http://schemas.openxmlformats.org/officeDocument/2006/relationships/image" Target="../media/image42.jpeg"/><Relationship Id="rId6" Type="http://schemas.openxmlformats.org/officeDocument/2006/relationships/hyperlink" Target="http://gigapan.org/gigapans/7173ad0acace87100a3ca728d40a3772/" TargetMode="External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igapan.org/gigapans/09d557515ee4cc1c8c2e33bf4f27485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eg"/><Relationship Id="rId12" Type="http://schemas.openxmlformats.org/officeDocument/2006/relationships/image" Target="../media/image54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emf"/><Relationship Id="rId12" Type="http://schemas.openxmlformats.org/officeDocument/2006/relationships/image" Target="../media/image64.emf"/><Relationship Id="rId13" Type="http://schemas.openxmlformats.org/officeDocument/2006/relationships/image" Target="../media/image65.emf"/><Relationship Id="rId14" Type="http://schemas.openxmlformats.org/officeDocument/2006/relationships/image" Target="../media/image66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8" Type="http://schemas.openxmlformats.org/officeDocument/2006/relationships/image" Target="../media/image60.emf"/><Relationship Id="rId9" Type="http://schemas.openxmlformats.org/officeDocument/2006/relationships/image" Target="../media/image61.emf"/><Relationship Id="rId10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3" Type="http://schemas.openxmlformats.org/officeDocument/2006/relationships/image" Target="../media/image70.emf"/><Relationship Id="rId14" Type="http://schemas.openxmlformats.org/officeDocument/2006/relationships/image" Target="../media/image71.emf"/><Relationship Id="rId15" Type="http://schemas.openxmlformats.org/officeDocument/2006/relationships/image" Target="../media/image72.emf"/><Relationship Id="rId16" Type="http://schemas.openxmlformats.org/officeDocument/2006/relationships/image" Target="../media/image73.emf"/><Relationship Id="rId17" Type="http://schemas.openxmlformats.org/officeDocument/2006/relationships/image" Target="../media/image75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4.jpeg"/><Relationship Id="rId4" Type="http://schemas.openxmlformats.org/officeDocument/2006/relationships/hyperlink" Target="http://gigapan.org/gigapans/09d557515ee4cc1c8c2e33bf4f27485a/" TargetMode="External"/><Relationship Id="rId5" Type="http://schemas.openxmlformats.org/officeDocument/2006/relationships/image" Target="../media/image41.png"/><Relationship Id="rId6" Type="http://schemas.openxmlformats.org/officeDocument/2006/relationships/hyperlink" Target="http://gigapan.org/gigapans/0dca576c3a040561b4371cf1d92c93fe/" TargetMode="External"/><Relationship Id="rId7" Type="http://schemas.openxmlformats.org/officeDocument/2006/relationships/image" Target="../media/image42.jpeg"/><Relationship Id="rId8" Type="http://schemas.openxmlformats.org/officeDocument/2006/relationships/hyperlink" Target="http://gigapan.org/gigapans/7173ad0acace87100a3ca728d40a3772/" TargetMode="External"/><Relationship Id="rId9" Type="http://schemas.openxmlformats.org/officeDocument/2006/relationships/image" Target="../media/image43.jpeg"/><Relationship Id="rId10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hyperlink" Target="http://gigapan.org/gigapans/09d557515ee4cc1c8c2e33bf4f27485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hyperlink" Target="http://gigapan.org/gigapans/09d557515ee4cc1c8c2e33bf4f27485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hyperlink" Target="http://gigapan.org/gigapans/09d557515ee4cc1c8c2e33bf4f27485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hyperlink" Target="http://gigapan.org/gigapans/09d557515ee4cc1c8c2e33bf4f27485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png"/><Relationship Id="rId7" Type="http://schemas.openxmlformats.org/officeDocument/2006/relationships/hyperlink" Target="http://gigapan.org/gigapans/09d557515ee4cc1c8c2e33bf4f27485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hyperlink" Target="http://gigapan.org/gigapans/09d557515ee4cc1c8c2e33bf4f27485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igapan.org/gigapans/7173ad0acace87100a3ca728d40a3772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6" Type="http://schemas.openxmlformats.org/officeDocument/2006/relationships/image" Target="../media/image110.jpeg"/><Relationship Id="rId7" Type="http://schemas.openxmlformats.org/officeDocument/2006/relationships/hyperlink" Target="http://gigapan.org/gigapans/7173ad0acace87100a3ca728d40a3772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5.emf"/><Relationship Id="rId6" Type="http://schemas.openxmlformats.org/officeDocument/2006/relationships/image" Target="../media/image9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z="4000" dirty="0" err="1" smtClean="0">
                <a:latin typeface="Arial Unicode MS"/>
                <a:ea typeface="Arial Unicode MS"/>
                <a:cs typeface="Arial Unicode MS"/>
              </a:rPr>
              <a:t>Gigapixel</a:t>
            </a:r>
            <a:r>
              <a:rPr lang="en-US" sz="4000" dirty="0" smtClean="0">
                <a:latin typeface="Arial Unicode MS"/>
                <a:ea typeface="Arial Unicode MS"/>
                <a:cs typeface="Arial Unicode MS"/>
              </a:rPr>
              <a:t> Computational Imaging</a:t>
            </a:r>
            <a:br>
              <a:rPr lang="en-US" sz="4000" dirty="0" smtClean="0">
                <a:latin typeface="Arial Unicode MS"/>
                <a:ea typeface="Arial Unicode MS"/>
                <a:cs typeface="Arial Unicode MS"/>
              </a:rPr>
            </a:br>
            <a:endParaRPr lang="en-US" sz="4000" dirty="0" smtClean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7170" name="Subtitle 2"/>
          <p:cNvSpPr>
            <a:spLocks noGrp="1"/>
          </p:cNvSpPr>
          <p:nvPr>
            <p:ph type="subTitle" idx="1"/>
          </p:nvPr>
        </p:nvSpPr>
        <p:spPr>
          <a:xfrm>
            <a:off x="838200" y="2745945"/>
            <a:ext cx="7467600" cy="1752600"/>
          </a:xfrm>
        </p:spPr>
        <p:txBody>
          <a:bodyPr/>
          <a:lstStyle/>
          <a:p>
            <a:r>
              <a:rPr lang="en-US" sz="24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Oliver Cossairt, Daniel </a:t>
            </a:r>
            <a:r>
              <a:rPr lang="en-US" sz="2400" dirty="0" err="1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Miau</a:t>
            </a:r>
            <a:r>
              <a:rPr lang="en-US" sz="24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, Shree </a:t>
            </a:r>
            <a:r>
              <a:rPr lang="en-US" sz="2400" dirty="0" err="1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Nayar</a:t>
            </a:r>
            <a:endParaRPr lang="en-US" sz="2400" dirty="0" smtClean="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  <a:p>
            <a:r>
              <a:rPr lang="en-US" sz="24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Columbia University</a:t>
            </a:r>
          </a:p>
          <a:p>
            <a:endParaRPr lang="en-US" sz="2400" dirty="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  <a:p>
            <a:r>
              <a:rPr lang="en-US" sz="24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Supported by</a:t>
            </a:r>
          </a:p>
          <a:p>
            <a:r>
              <a:rPr lang="en-US" sz="2400" dirty="0" err="1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Darpa</a:t>
            </a:r>
            <a:r>
              <a:rPr lang="en-US" sz="24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 Award #W911NF-10-1-0214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NSF GRFP Award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8"/>
    </mc:Choice>
    <mc:Fallback xmlns="">
      <p:transition xmlns:p14="http://schemas.microsoft.com/office/powerpoint/2010/main" spd="slow" advTm="210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9879" y="2253289"/>
            <a:ext cx="1480540" cy="10261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perspectiveContrastingRightFacing" fov="7200000">
              <a:rot lat="0" lon="174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Curse of Geometric Aberrations</a:t>
            </a:r>
            <a:endParaRPr lang="en-US" dirty="0"/>
          </a:p>
        </p:txBody>
      </p:sp>
      <p:sp>
        <p:nvSpPr>
          <p:cNvPr id="147461" name="Line 10"/>
          <p:cNvSpPr>
            <a:spLocks noChangeShapeType="1"/>
          </p:cNvSpPr>
          <p:nvPr/>
        </p:nvSpPr>
        <p:spPr bwMode="auto">
          <a:xfrm>
            <a:off x="4467225" y="2206625"/>
            <a:ext cx="1588" cy="10874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2" name="Line 11"/>
          <p:cNvSpPr>
            <a:spLocks noChangeShapeType="1"/>
          </p:cNvSpPr>
          <p:nvPr/>
        </p:nvSpPr>
        <p:spPr bwMode="auto">
          <a:xfrm flipH="1">
            <a:off x="4343400" y="3294063"/>
            <a:ext cx="123825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3" name="Line 12"/>
          <p:cNvSpPr>
            <a:spLocks noChangeShapeType="1"/>
          </p:cNvSpPr>
          <p:nvPr/>
        </p:nvSpPr>
        <p:spPr bwMode="auto">
          <a:xfrm flipH="1" flipV="1">
            <a:off x="4341813" y="3292475"/>
            <a:ext cx="1587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4" name="Line 13"/>
          <p:cNvSpPr>
            <a:spLocks noChangeShapeType="1"/>
          </p:cNvSpPr>
          <p:nvPr/>
        </p:nvSpPr>
        <p:spPr bwMode="auto">
          <a:xfrm flipH="1" flipV="1">
            <a:off x="4341813" y="3289300"/>
            <a:ext cx="0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5" name="Line 14"/>
          <p:cNvSpPr>
            <a:spLocks noChangeShapeType="1"/>
          </p:cNvSpPr>
          <p:nvPr/>
        </p:nvSpPr>
        <p:spPr bwMode="auto">
          <a:xfrm flipH="1" flipV="1">
            <a:off x="4338638" y="3284538"/>
            <a:ext cx="3175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6" name="Line 15"/>
          <p:cNvSpPr>
            <a:spLocks noChangeShapeType="1"/>
          </p:cNvSpPr>
          <p:nvPr/>
        </p:nvSpPr>
        <p:spPr bwMode="auto">
          <a:xfrm flipH="1" flipV="1">
            <a:off x="4337050" y="3276600"/>
            <a:ext cx="1588" cy="79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7" name="Line 16"/>
          <p:cNvSpPr>
            <a:spLocks noChangeShapeType="1"/>
          </p:cNvSpPr>
          <p:nvPr/>
        </p:nvSpPr>
        <p:spPr bwMode="auto">
          <a:xfrm flipH="1" flipV="1">
            <a:off x="4333875" y="3268663"/>
            <a:ext cx="3175" cy="79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8" name="Line 17"/>
          <p:cNvSpPr>
            <a:spLocks noChangeShapeType="1"/>
          </p:cNvSpPr>
          <p:nvPr/>
        </p:nvSpPr>
        <p:spPr bwMode="auto">
          <a:xfrm flipH="1" flipV="1">
            <a:off x="4330700" y="3257550"/>
            <a:ext cx="3175" cy="111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69" name="Line 18"/>
          <p:cNvSpPr>
            <a:spLocks noChangeShapeType="1"/>
          </p:cNvSpPr>
          <p:nvPr/>
        </p:nvSpPr>
        <p:spPr bwMode="auto">
          <a:xfrm flipH="1" flipV="1">
            <a:off x="4327525" y="3246438"/>
            <a:ext cx="3175" cy="111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0" name="Line 19"/>
          <p:cNvSpPr>
            <a:spLocks noChangeShapeType="1"/>
          </p:cNvSpPr>
          <p:nvPr/>
        </p:nvSpPr>
        <p:spPr bwMode="auto">
          <a:xfrm flipH="1" flipV="1">
            <a:off x="4322763" y="3232150"/>
            <a:ext cx="4762" cy="142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1" name="Line 20"/>
          <p:cNvSpPr>
            <a:spLocks noChangeShapeType="1"/>
          </p:cNvSpPr>
          <p:nvPr/>
        </p:nvSpPr>
        <p:spPr bwMode="auto">
          <a:xfrm flipH="1" flipV="1">
            <a:off x="4318000" y="3217863"/>
            <a:ext cx="4763" cy="142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2" name="Line 21"/>
          <p:cNvSpPr>
            <a:spLocks noChangeShapeType="1"/>
          </p:cNvSpPr>
          <p:nvPr/>
        </p:nvSpPr>
        <p:spPr bwMode="auto">
          <a:xfrm flipH="1" flipV="1">
            <a:off x="4313238" y="3200400"/>
            <a:ext cx="4762" cy="174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3" name="Line 22"/>
          <p:cNvSpPr>
            <a:spLocks noChangeShapeType="1"/>
          </p:cNvSpPr>
          <p:nvPr/>
        </p:nvSpPr>
        <p:spPr bwMode="auto">
          <a:xfrm flipH="1" flipV="1">
            <a:off x="4308475" y="3181350"/>
            <a:ext cx="4763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4" name="Line 23"/>
          <p:cNvSpPr>
            <a:spLocks noChangeShapeType="1"/>
          </p:cNvSpPr>
          <p:nvPr/>
        </p:nvSpPr>
        <p:spPr bwMode="auto">
          <a:xfrm flipH="1" flipV="1">
            <a:off x="4303713" y="3162300"/>
            <a:ext cx="4762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5" name="Line 24"/>
          <p:cNvSpPr>
            <a:spLocks noChangeShapeType="1"/>
          </p:cNvSpPr>
          <p:nvPr/>
        </p:nvSpPr>
        <p:spPr bwMode="auto">
          <a:xfrm flipH="1" flipV="1">
            <a:off x="4298950" y="3141663"/>
            <a:ext cx="4763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6" name="Line 25"/>
          <p:cNvSpPr>
            <a:spLocks noChangeShapeType="1"/>
          </p:cNvSpPr>
          <p:nvPr/>
        </p:nvSpPr>
        <p:spPr bwMode="auto">
          <a:xfrm flipH="1" flipV="1">
            <a:off x="4292600" y="3119438"/>
            <a:ext cx="6350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7" name="Line 57"/>
          <p:cNvSpPr>
            <a:spLocks noChangeShapeType="1"/>
          </p:cNvSpPr>
          <p:nvPr/>
        </p:nvSpPr>
        <p:spPr bwMode="auto">
          <a:xfrm flipV="1">
            <a:off x="4325938" y="2266950"/>
            <a:ext cx="4762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8" name="Line 58"/>
          <p:cNvSpPr>
            <a:spLocks noChangeShapeType="1"/>
          </p:cNvSpPr>
          <p:nvPr/>
        </p:nvSpPr>
        <p:spPr bwMode="auto">
          <a:xfrm flipV="1">
            <a:off x="4330700" y="2254250"/>
            <a:ext cx="4763" cy="127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79" name="Line 59"/>
          <p:cNvSpPr>
            <a:spLocks noChangeShapeType="1"/>
          </p:cNvSpPr>
          <p:nvPr/>
        </p:nvSpPr>
        <p:spPr bwMode="auto">
          <a:xfrm flipV="1">
            <a:off x="4335463" y="2241550"/>
            <a:ext cx="4762" cy="127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0" name="Line 60"/>
          <p:cNvSpPr>
            <a:spLocks noChangeShapeType="1"/>
          </p:cNvSpPr>
          <p:nvPr/>
        </p:nvSpPr>
        <p:spPr bwMode="auto">
          <a:xfrm flipV="1">
            <a:off x="4340225" y="2232025"/>
            <a:ext cx="3175" cy="95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1" name="Line 61"/>
          <p:cNvSpPr>
            <a:spLocks noChangeShapeType="1"/>
          </p:cNvSpPr>
          <p:nvPr/>
        </p:nvSpPr>
        <p:spPr bwMode="auto">
          <a:xfrm flipV="1">
            <a:off x="4343400" y="2222500"/>
            <a:ext cx="4763" cy="95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2" name="Line 62"/>
          <p:cNvSpPr>
            <a:spLocks noChangeShapeType="1"/>
          </p:cNvSpPr>
          <p:nvPr/>
        </p:nvSpPr>
        <p:spPr bwMode="auto">
          <a:xfrm flipV="1">
            <a:off x="4348163" y="2216150"/>
            <a:ext cx="1587" cy="63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3" name="Line 63"/>
          <p:cNvSpPr>
            <a:spLocks noChangeShapeType="1"/>
          </p:cNvSpPr>
          <p:nvPr/>
        </p:nvSpPr>
        <p:spPr bwMode="auto">
          <a:xfrm flipV="1">
            <a:off x="4349750" y="2211388"/>
            <a:ext cx="1588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4" name="Line 64"/>
          <p:cNvSpPr>
            <a:spLocks noChangeShapeType="1"/>
          </p:cNvSpPr>
          <p:nvPr/>
        </p:nvSpPr>
        <p:spPr bwMode="auto">
          <a:xfrm flipV="1">
            <a:off x="4351338" y="2208213"/>
            <a:ext cx="1587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5" name="Line 65"/>
          <p:cNvSpPr>
            <a:spLocks noChangeShapeType="1"/>
          </p:cNvSpPr>
          <p:nvPr/>
        </p:nvSpPr>
        <p:spPr bwMode="auto">
          <a:xfrm flipV="1">
            <a:off x="4352925" y="2206625"/>
            <a:ext cx="1588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6" name="Line 66"/>
          <p:cNvSpPr>
            <a:spLocks noChangeShapeType="1"/>
          </p:cNvSpPr>
          <p:nvPr/>
        </p:nvSpPr>
        <p:spPr bwMode="auto">
          <a:xfrm>
            <a:off x="4352925" y="2206625"/>
            <a:ext cx="114300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487" name="Rectangle 266"/>
          <p:cNvSpPr>
            <a:spLocks noChangeArrowheads="1"/>
          </p:cNvSpPr>
          <p:nvPr/>
        </p:nvSpPr>
        <p:spPr bwMode="auto">
          <a:xfrm>
            <a:off x="4889500" y="3155950"/>
            <a:ext cx="45720" cy="2286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7488" name="Rectangle 267"/>
          <p:cNvSpPr>
            <a:spLocks noChangeArrowheads="1"/>
          </p:cNvSpPr>
          <p:nvPr/>
        </p:nvSpPr>
        <p:spPr bwMode="auto">
          <a:xfrm>
            <a:off x="4889500" y="2117725"/>
            <a:ext cx="45720" cy="230188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74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5365" y="4187950"/>
            <a:ext cx="2419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6" name="Straight Arrow Connector 355"/>
          <p:cNvCxnSpPr/>
          <p:nvPr/>
        </p:nvCxnSpPr>
        <p:spPr>
          <a:xfrm rot="5400000">
            <a:off x="4199727" y="5002338"/>
            <a:ext cx="455613" cy="1588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7497" name="Rectangle 356"/>
          <p:cNvSpPr>
            <a:spLocks noChangeArrowheads="1"/>
          </p:cNvSpPr>
          <p:nvPr/>
        </p:nvSpPr>
        <p:spPr bwMode="auto">
          <a:xfrm>
            <a:off x="4023515" y="4797550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47498" name="Freeform 9"/>
          <p:cNvSpPr>
            <a:spLocks/>
          </p:cNvSpPr>
          <p:nvPr/>
        </p:nvSpPr>
        <p:spPr bwMode="auto">
          <a:xfrm>
            <a:off x="4249738" y="2206625"/>
            <a:ext cx="217487" cy="1087438"/>
          </a:xfrm>
          <a:custGeom>
            <a:avLst/>
            <a:gdLst>
              <a:gd name="T0" fmla="*/ 343 w 723"/>
              <a:gd name="T1" fmla="*/ 0 h 3597"/>
              <a:gd name="T2" fmla="*/ 723 w 723"/>
              <a:gd name="T3" fmla="*/ 0 h 3597"/>
              <a:gd name="T4" fmla="*/ 723 w 723"/>
              <a:gd name="T5" fmla="*/ 3597 h 3597"/>
              <a:gd name="T6" fmla="*/ 308 w 723"/>
              <a:gd name="T7" fmla="*/ 3597 h 3597"/>
              <a:gd name="T8" fmla="*/ 307 w 723"/>
              <a:gd name="T9" fmla="*/ 3593 h 3597"/>
              <a:gd name="T10" fmla="*/ 303 w 723"/>
              <a:gd name="T11" fmla="*/ 3583 h 3597"/>
              <a:gd name="T12" fmla="*/ 298 w 723"/>
              <a:gd name="T13" fmla="*/ 3567 h 3597"/>
              <a:gd name="T14" fmla="*/ 290 w 723"/>
              <a:gd name="T15" fmla="*/ 3544 h 3597"/>
              <a:gd name="T16" fmla="*/ 280 w 723"/>
              <a:gd name="T17" fmla="*/ 3516 h 3597"/>
              <a:gd name="T18" fmla="*/ 268 w 723"/>
              <a:gd name="T19" fmla="*/ 3480 h 3597"/>
              <a:gd name="T20" fmla="*/ 257 w 723"/>
              <a:gd name="T21" fmla="*/ 3441 h 3597"/>
              <a:gd name="T22" fmla="*/ 243 w 723"/>
              <a:gd name="T23" fmla="*/ 3395 h 3597"/>
              <a:gd name="T24" fmla="*/ 228 w 723"/>
              <a:gd name="T25" fmla="*/ 3344 h 3597"/>
              <a:gd name="T26" fmla="*/ 212 w 723"/>
              <a:gd name="T27" fmla="*/ 3288 h 3597"/>
              <a:gd name="T28" fmla="*/ 196 w 723"/>
              <a:gd name="T29" fmla="*/ 3227 h 3597"/>
              <a:gd name="T30" fmla="*/ 179 w 723"/>
              <a:gd name="T31" fmla="*/ 3162 h 3597"/>
              <a:gd name="T32" fmla="*/ 163 w 723"/>
              <a:gd name="T33" fmla="*/ 3093 h 3597"/>
              <a:gd name="T34" fmla="*/ 145 w 723"/>
              <a:gd name="T35" fmla="*/ 3019 h 3597"/>
              <a:gd name="T36" fmla="*/ 128 w 723"/>
              <a:gd name="T37" fmla="*/ 2942 h 3597"/>
              <a:gd name="T38" fmla="*/ 112 w 723"/>
              <a:gd name="T39" fmla="*/ 2861 h 3597"/>
              <a:gd name="T40" fmla="*/ 95 w 723"/>
              <a:gd name="T41" fmla="*/ 2777 h 3597"/>
              <a:gd name="T42" fmla="*/ 80 w 723"/>
              <a:gd name="T43" fmla="*/ 2690 h 3597"/>
              <a:gd name="T44" fmla="*/ 65 w 723"/>
              <a:gd name="T45" fmla="*/ 2599 h 3597"/>
              <a:gd name="T46" fmla="*/ 51 w 723"/>
              <a:gd name="T47" fmla="*/ 2506 h 3597"/>
              <a:gd name="T48" fmla="*/ 39 w 723"/>
              <a:gd name="T49" fmla="*/ 2411 h 3597"/>
              <a:gd name="T50" fmla="*/ 28 w 723"/>
              <a:gd name="T51" fmla="*/ 2313 h 3597"/>
              <a:gd name="T52" fmla="*/ 18 w 723"/>
              <a:gd name="T53" fmla="*/ 2212 h 3597"/>
              <a:gd name="T54" fmla="*/ 10 w 723"/>
              <a:gd name="T55" fmla="*/ 2111 h 3597"/>
              <a:gd name="T56" fmla="*/ 5 w 723"/>
              <a:gd name="T57" fmla="*/ 2007 h 3597"/>
              <a:gd name="T58" fmla="*/ 1 w 723"/>
              <a:gd name="T59" fmla="*/ 1902 h 3597"/>
              <a:gd name="T60" fmla="*/ 0 w 723"/>
              <a:gd name="T61" fmla="*/ 1796 h 3597"/>
              <a:gd name="T62" fmla="*/ 1 w 723"/>
              <a:gd name="T63" fmla="*/ 1691 h 3597"/>
              <a:gd name="T64" fmla="*/ 5 w 723"/>
              <a:gd name="T65" fmla="*/ 1585 h 3597"/>
              <a:gd name="T66" fmla="*/ 11 w 723"/>
              <a:gd name="T67" fmla="*/ 1482 h 3597"/>
              <a:gd name="T68" fmla="*/ 20 w 723"/>
              <a:gd name="T69" fmla="*/ 1380 h 3597"/>
              <a:gd name="T70" fmla="*/ 30 w 723"/>
              <a:gd name="T71" fmla="*/ 1279 h 3597"/>
              <a:gd name="T72" fmla="*/ 43 w 723"/>
              <a:gd name="T73" fmla="*/ 1181 h 3597"/>
              <a:gd name="T74" fmla="*/ 57 w 723"/>
              <a:gd name="T75" fmla="*/ 1086 h 3597"/>
              <a:gd name="T76" fmla="*/ 72 w 723"/>
              <a:gd name="T77" fmla="*/ 993 h 3597"/>
              <a:gd name="T78" fmla="*/ 89 w 723"/>
              <a:gd name="T79" fmla="*/ 904 h 3597"/>
              <a:gd name="T80" fmla="*/ 107 w 723"/>
              <a:gd name="T81" fmla="*/ 816 h 3597"/>
              <a:gd name="T82" fmla="*/ 125 w 723"/>
              <a:gd name="T83" fmla="*/ 732 h 3597"/>
              <a:gd name="T84" fmla="*/ 144 w 723"/>
              <a:gd name="T85" fmla="*/ 652 h 3597"/>
              <a:gd name="T86" fmla="*/ 163 w 723"/>
              <a:gd name="T87" fmla="*/ 574 h 3597"/>
              <a:gd name="T88" fmla="*/ 181 w 723"/>
              <a:gd name="T89" fmla="*/ 502 h 3597"/>
              <a:gd name="T90" fmla="*/ 200 w 723"/>
              <a:gd name="T91" fmla="*/ 433 h 3597"/>
              <a:gd name="T92" fmla="*/ 219 w 723"/>
              <a:gd name="T93" fmla="*/ 368 h 3597"/>
              <a:gd name="T94" fmla="*/ 237 w 723"/>
              <a:gd name="T95" fmla="*/ 308 h 3597"/>
              <a:gd name="T96" fmla="*/ 254 w 723"/>
              <a:gd name="T97" fmla="*/ 252 h 3597"/>
              <a:gd name="T98" fmla="*/ 271 w 723"/>
              <a:gd name="T99" fmla="*/ 201 h 3597"/>
              <a:gd name="T100" fmla="*/ 286 w 723"/>
              <a:gd name="T101" fmla="*/ 157 h 3597"/>
              <a:gd name="T102" fmla="*/ 300 w 723"/>
              <a:gd name="T103" fmla="*/ 116 h 3597"/>
              <a:gd name="T104" fmla="*/ 313 w 723"/>
              <a:gd name="T105" fmla="*/ 82 h 3597"/>
              <a:gd name="T106" fmla="*/ 323 w 723"/>
              <a:gd name="T107" fmla="*/ 53 h 3597"/>
              <a:gd name="T108" fmla="*/ 332 w 723"/>
              <a:gd name="T109" fmla="*/ 31 h 3597"/>
              <a:gd name="T110" fmla="*/ 338 w 723"/>
              <a:gd name="T111" fmla="*/ 14 h 3597"/>
              <a:gd name="T112" fmla="*/ 342 w 723"/>
              <a:gd name="T113" fmla="*/ 4 h 3597"/>
              <a:gd name="T114" fmla="*/ 343 w 723"/>
              <a:gd name="T115" fmla="*/ 0 h 35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23"/>
              <a:gd name="T175" fmla="*/ 0 h 3597"/>
              <a:gd name="T176" fmla="*/ 723 w 723"/>
              <a:gd name="T177" fmla="*/ 3597 h 359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23" h="3597">
                <a:moveTo>
                  <a:pt x="343" y="0"/>
                </a:moveTo>
                <a:lnTo>
                  <a:pt x="723" y="0"/>
                </a:lnTo>
                <a:lnTo>
                  <a:pt x="723" y="3597"/>
                </a:lnTo>
                <a:lnTo>
                  <a:pt x="308" y="3597"/>
                </a:lnTo>
                <a:lnTo>
                  <a:pt x="307" y="3593"/>
                </a:lnTo>
                <a:lnTo>
                  <a:pt x="303" y="3583"/>
                </a:lnTo>
                <a:lnTo>
                  <a:pt x="298" y="3567"/>
                </a:lnTo>
                <a:lnTo>
                  <a:pt x="290" y="3544"/>
                </a:lnTo>
                <a:lnTo>
                  <a:pt x="280" y="3516"/>
                </a:lnTo>
                <a:lnTo>
                  <a:pt x="268" y="3480"/>
                </a:lnTo>
                <a:lnTo>
                  <a:pt x="257" y="3441"/>
                </a:lnTo>
                <a:lnTo>
                  <a:pt x="243" y="3395"/>
                </a:lnTo>
                <a:lnTo>
                  <a:pt x="228" y="3344"/>
                </a:lnTo>
                <a:lnTo>
                  <a:pt x="212" y="3288"/>
                </a:lnTo>
                <a:lnTo>
                  <a:pt x="196" y="3227"/>
                </a:lnTo>
                <a:lnTo>
                  <a:pt x="179" y="3162"/>
                </a:lnTo>
                <a:lnTo>
                  <a:pt x="163" y="3093"/>
                </a:lnTo>
                <a:lnTo>
                  <a:pt x="145" y="3019"/>
                </a:lnTo>
                <a:lnTo>
                  <a:pt x="128" y="2942"/>
                </a:lnTo>
                <a:lnTo>
                  <a:pt x="112" y="2861"/>
                </a:lnTo>
                <a:lnTo>
                  <a:pt x="95" y="2777"/>
                </a:lnTo>
                <a:lnTo>
                  <a:pt x="80" y="2690"/>
                </a:lnTo>
                <a:lnTo>
                  <a:pt x="65" y="2599"/>
                </a:lnTo>
                <a:lnTo>
                  <a:pt x="51" y="2506"/>
                </a:lnTo>
                <a:lnTo>
                  <a:pt x="39" y="2411"/>
                </a:lnTo>
                <a:lnTo>
                  <a:pt x="28" y="2313"/>
                </a:lnTo>
                <a:lnTo>
                  <a:pt x="18" y="2212"/>
                </a:lnTo>
                <a:lnTo>
                  <a:pt x="10" y="2111"/>
                </a:lnTo>
                <a:lnTo>
                  <a:pt x="5" y="2007"/>
                </a:lnTo>
                <a:lnTo>
                  <a:pt x="1" y="1902"/>
                </a:lnTo>
                <a:lnTo>
                  <a:pt x="0" y="1796"/>
                </a:lnTo>
                <a:lnTo>
                  <a:pt x="1" y="1691"/>
                </a:lnTo>
                <a:lnTo>
                  <a:pt x="5" y="1585"/>
                </a:lnTo>
                <a:lnTo>
                  <a:pt x="11" y="1482"/>
                </a:lnTo>
                <a:lnTo>
                  <a:pt x="20" y="1380"/>
                </a:lnTo>
                <a:lnTo>
                  <a:pt x="30" y="1279"/>
                </a:lnTo>
                <a:lnTo>
                  <a:pt x="43" y="1181"/>
                </a:lnTo>
                <a:lnTo>
                  <a:pt x="57" y="1086"/>
                </a:lnTo>
                <a:lnTo>
                  <a:pt x="72" y="993"/>
                </a:lnTo>
                <a:lnTo>
                  <a:pt x="89" y="904"/>
                </a:lnTo>
                <a:lnTo>
                  <a:pt x="107" y="816"/>
                </a:lnTo>
                <a:lnTo>
                  <a:pt x="125" y="732"/>
                </a:lnTo>
                <a:lnTo>
                  <a:pt x="144" y="652"/>
                </a:lnTo>
                <a:lnTo>
                  <a:pt x="163" y="574"/>
                </a:lnTo>
                <a:lnTo>
                  <a:pt x="181" y="502"/>
                </a:lnTo>
                <a:lnTo>
                  <a:pt x="200" y="433"/>
                </a:lnTo>
                <a:lnTo>
                  <a:pt x="219" y="368"/>
                </a:lnTo>
                <a:lnTo>
                  <a:pt x="237" y="308"/>
                </a:lnTo>
                <a:lnTo>
                  <a:pt x="254" y="252"/>
                </a:lnTo>
                <a:lnTo>
                  <a:pt x="271" y="201"/>
                </a:lnTo>
                <a:lnTo>
                  <a:pt x="286" y="157"/>
                </a:lnTo>
                <a:lnTo>
                  <a:pt x="300" y="116"/>
                </a:lnTo>
                <a:lnTo>
                  <a:pt x="313" y="82"/>
                </a:lnTo>
                <a:lnTo>
                  <a:pt x="323" y="53"/>
                </a:lnTo>
                <a:lnTo>
                  <a:pt x="332" y="31"/>
                </a:lnTo>
                <a:lnTo>
                  <a:pt x="338" y="14"/>
                </a:lnTo>
                <a:lnTo>
                  <a:pt x="342" y="4"/>
                </a:lnTo>
                <a:lnTo>
                  <a:pt x="343" y="0"/>
                </a:lnTo>
                <a:close/>
              </a:path>
            </a:pathLst>
          </a:custGeom>
          <a:solidFill>
            <a:srgbClr val="A7D0F9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7499" name="Group 337"/>
          <p:cNvGrpSpPr>
            <a:grpSpLocks/>
          </p:cNvGrpSpPr>
          <p:nvPr/>
        </p:nvGrpSpPr>
        <p:grpSpPr bwMode="auto">
          <a:xfrm>
            <a:off x="4572000" y="2265363"/>
            <a:ext cx="233363" cy="968375"/>
            <a:chOff x="4788954" y="3451083"/>
            <a:chExt cx="232959" cy="968091"/>
          </a:xfrm>
        </p:grpSpPr>
        <p:sp>
          <p:nvSpPr>
            <p:cNvPr id="147652" name="Freeform 67"/>
            <p:cNvSpPr>
              <a:spLocks/>
            </p:cNvSpPr>
            <p:nvPr/>
          </p:nvSpPr>
          <p:spPr bwMode="auto">
            <a:xfrm>
              <a:off x="4788954" y="3451083"/>
              <a:ext cx="232052" cy="967185"/>
            </a:xfrm>
            <a:custGeom>
              <a:avLst/>
              <a:gdLst>
                <a:gd name="T0" fmla="*/ 751 w 770"/>
                <a:gd name="T1" fmla="*/ 4 h 3201"/>
                <a:gd name="T2" fmla="*/ 742 w 770"/>
                <a:gd name="T3" fmla="*/ 33 h 3201"/>
                <a:gd name="T4" fmla="*/ 726 w 770"/>
                <a:gd name="T5" fmla="*/ 90 h 3201"/>
                <a:gd name="T6" fmla="*/ 703 w 770"/>
                <a:gd name="T7" fmla="*/ 174 h 3201"/>
                <a:gd name="T8" fmla="*/ 676 w 770"/>
                <a:gd name="T9" fmla="*/ 285 h 3201"/>
                <a:gd name="T10" fmla="*/ 649 w 770"/>
                <a:gd name="T11" fmla="*/ 423 h 3201"/>
                <a:gd name="T12" fmla="*/ 621 w 770"/>
                <a:gd name="T13" fmla="*/ 584 h 3201"/>
                <a:gd name="T14" fmla="*/ 595 w 770"/>
                <a:gd name="T15" fmla="*/ 771 h 3201"/>
                <a:gd name="T16" fmla="*/ 572 w 770"/>
                <a:gd name="T17" fmla="*/ 980 h 3201"/>
                <a:gd name="T18" fmla="*/ 555 w 770"/>
                <a:gd name="T19" fmla="*/ 1213 h 3201"/>
                <a:gd name="T20" fmla="*/ 546 w 770"/>
                <a:gd name="T21" fmla="*/ 1466 h 3201"/>
                <a:gd name="T22" fmla="*/ 546 w 770"/>
                <a:gd name="T23" fmla="*/ 1736 h 3201"/>
                <a:gd name="T24" fmla="*/ 556 w 770"/>
                <a:gd name="T25" fmla="*/ 1989 h 3201"/>
                <a:gd name="T26" fmla="*/ 574 w 770"/>
                <a:gd name="T27" fmla="*/ 2221 h 3201"/>
                <a:gd name="T28" fmla="*/ 598 w 770"/>
                <a:gd name="T29" fmla="*/ 2431 h 3201"/>
                <a:gd name="T30" fmla="*/ 628 w 770"/>
                <a:gd name="T31" fmla="*/ 2617 h 3201"/>
                <a:gd name="T32" fmla="*/ 658 w 770"/>
                <a:gd name="T33" fmla="*/ 2778 h 3201"/>
                <a:gd name="T34" fmla="*/ 687 w 770"/>
                <a:gd name="T35" fmla="*/ 2916 h 3201"/>
                <a:gd name="T36" fmla="*/ 717 w 770"/>
                <a:gd name="T37" fmla="*/ 3027 h 3201"/>
                <a:gd name="T38" fmla="*/ 741 w 770"/>
                <a:gd name="T39" fmla="*/ 3111 h 3201"/>
                <a:gd name="T40" fmla="*/ 759 w 770"/>
                <a:gd name="T41" fmla="*/ 3168 h 3201"/>
                <a:gd name="T42" fmla="*/ 769 w 770"/>
                <a:gd name="T43" fmla="*/ 3197 h 3201"/>
                <a:gd name="T44" fmla="*/ 7 w 770"/>
                <a:gd name="T45" fmla="*/ 3201 h 3201"/>
                <a:gd name="T46" fmla="*/ 12 w 770"/>
                <a:gd name="T47" fmla="*/ 3187 h 3201"/>
                <a:gd name="T48" fmla="*/ 23 w 770"/>
                <a:gd name="T49" fmla="*/ 3144 h 3201"/>
                <a:gd name="T50" fmla="*/ 42 w 770"/>
                <a:gd name="T51" fmla="*/ 3075 h 3201"/>
                <a:gd name="T52" fmla="*/ 66 w 770"/>
                <a:gd name="T53" fmla="*/ 2981 h 3201"/>
                <a:gd name="T54" fmla="*/ 92 w 770"/>
                <a:gd name="T55" fmla="*/ 2862 h 3201"/>
                <a:gd name="T56" fmla="*/ 120 w 770"/>
                <a:gd name="T57" fmla="*/ 2721 h 3201"/>
                <a:gd name="T58" fmla="*/ 147 w 770"/>
                <a:gd name="T59" fmla="*/ 2560 h 3201"/>
                <a:gd name="T60" fmla="*/ 172 w 770"/>
                <a:gd name="T61" fmla="*/ 2376 h 3201"/>
                <a:gd name="T62" fmla="*/ 194 w 770"/>
                <a:gd name="T63" fmla="*/ 2176 h 3201"/>
                <a:gd name="T64" fmla="*/ 209 w 770"/>
                <a:gd name="T65" fmla="*/ 1958 h 3201"/>
                <a:gd name="T66" fmla="*/ 218 w 770"/>
                <a:gd name="T67" fmla="*/ 1723 h 3201"/>
                <a:gd name="T68" fmla="*/ 218 w 770"/>
                <a:gd name="T69" fmla="*/ 1479 h 3201"/>
                <a:gd name="T70" fmla="*/ 209 w 770"/>
                <a:gd name="T71" fmla="*/ 1245 h 3201"/>
                <a:gd name="T72" fmla="*/ 192 w 770"/>
                <a:gd name="T73" fmla="*/ 1026 h 3201"/>
                <a:gd name="T74" fmla="*/ 171 w 770"/>
                <a:gd name="T75" fmla="*/ 825 h 3201"/>
                <a:gd name="T76" fmla="*/ 145 w 770"/>
                <a:gd name="T77" fmla="*/ 643 h 3201"/>
                <a:gd name="T78" fmla="*/ 117 w 770"/>
                <a:gd name="T79" fmla="*/ 481 h 3201"/>
                <a:gd name="T80" fmla="*/ 88 w 770"/>
                <a:gd name="T81" fmla="*/ 340 h 3201"/>
                <a:gd name="T82" fmla="*/ 61 w 770"/>
                <a:gd name="T83" fmla="*/ 222 h 3201"/>
                <a:gd name="T84" fmla="*/ 37 w 770"/>
                <a:gd name="T85" fmla="*/ 127 h 3201"/>
                <a:gd name="T86" fmla="*/ 18 w 770"/>
                <a:gd name="T87" fmla="*/ 59 h 3201"/>
                <a:gd name="T88" fmla="*/ 5 w 770"/>
                <a:gd name="T89" fmla="*/ 15 h 3201"/>
                <a:gd name="T90" fmla="*/ 0 w 770"/>
                <a:gd name="T91" fmla="*/ 1 h 320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0"/>
                <a:gd name="T139" fmla="*/ 0 h 3201"/>
                <a:gd name="T140" fmla="*/ 770 w 770"/>
                <a:gd name="T141" fmla="*/ 3201 h 320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0" h="3201">
                  <a:moveTo>
                    <a:pt x="752" y="0"/>
                  </a:moveTo>
                  <a:lnTo>
                    <a:pt x="751" y="4"/>
                  </a:lnTo>
                  <a:lnTo>
                    <a:pt x="747" y="14"/>
                  </a:lnTo>
                  <a:lnTo>
                    <a:pt x="742" y="33"/>
                  </a:lnTo>
                  <a:lnTo>
                    <a:pt x="735" y="57"/>
                  </a:lnTo>
                  <a:lnTo>
                    <a:pt x="726" y="90"/>
                  </a:lnTo>
                  <a:lnTo>
                    <a:pt x="714" y="129"/>
                  </a:lnTo>
                  <a:lnTo>
                    <a:pt x="703" y="174"/>
                  </a:lnTo>
                  <a:lnTo>
                    <a:pt x="690" y="227"/>
                  </a:lnTo>
                  <a:lnTo>
                    <a:pt x="676" y="285"/>
                  </a:lnTo>
                  <a:lnTo>
                    <a:pt x="663" y="351"/>
                  </a:lnTo>
                  <a:lnTo>
                    <a:pt x="649" y="423"/>
                  </a:lnTo>
                  <a:lnTo>
                    <a:pt x="634" y="500"/>
                  </a:lnTo>
                  <a:lnTo>
                    <a:pt x="621" y="584"/>
                  </a:lnTo>
                  <a:lnTo>
                    <a:pt x="607" y="675"/>
                  </a:lnTo>
                  <a:lnTo>
                    <a:pt x="595" y="771"/>
                  </a:lnTo>
                  <a:lnTo>
                    <a:pt x="583" y="873"/>
                  </a:lnTo>
                  <a:lnTo>
                    <a:pt x="572" y="980"/>
                  </a:lnTo>
                  <a:lnTo>
                    <a:pt x="563" y="1093"/>
                  </a:lnTo>
                  <a:lnTo>
                    <a:pt x="555" y="1213"/>
                  </a:lnTo>
                  <a:lnTo>
                    <a:pt x="550" y="1336"/>
                  </a:lnTo>
                  <a:lnTo>
                    <a:pt x="546" y="1466"/>
                  </a:lnTo>
                  <a:lnTo>
                    <a:pt x="545" y="1601"/>
                  </a:lnTo>
                  <a:lnTo>
                    <a:pt x="546" y="1736"/>
                  </a:lnTo>
                  <a:lnTo>
                    <a:pt x="550" y="1866"/>
                  </a:lnTo>
                  <a:lnTo>
                    <a:pt x="556" y="1989"/>
                  </a:lnTo>
                  <a:lnTo>
                    <a:pt x="564" y="2108"/>
                  </a:lnTo>
                  <a:lnTo>
                    <a:pt x="574" y="2221"/>
                  </a:lnTo>
                  <a:lnTo>
                    <a:pt x="586" y="2329"/>
                  </a:lnTo>
                  <a:lnTo>
                    <a:pt x="598" y="2431"/>
                  </a:lnTo>
                  <a:lnTo>
                    <a:pt x="612" y="2526"/>
                  </a:lnTo>
                  <a:lnTo>
                    <a:pt x="628" y="2617"/>
                  </a:lnTo>
                  <a:lnTo>
                    <a:pt x="642" y="2701"/>
                  </a:lnTo>
                  <a:lnTo>
                    <a:pt x="658" y="2778"/>
                  </a:lnTo>
                  <a:lnTo>
                    <a:pt x="673" y="2850"/>
                  </a:lnTo>
                  <a:lnTo>
                    <a:pt x="687" y="2916"/>
                  </a:lnTo>
                  <a:lnTo>
                    <a:pt x="703" y="2974"/>
                  </a:lnTo>
                  <a:lnTo>
                    <a:pt x="717" y="3027"/>
                  </a:lnTo>
                  <a:lnTo>
                    <a:pt x="729" y="3072"/>
                  </a:lnTo>
                  <a:lnTo>
                    <a:pt x="741" y="3111"/>
                  </a:lnTo>
                  <a:lnTo>
                    <a:pt x="751" y="3144"/>
                  </a:lnTo>
                  <a:lnTo>
                    <a:pt x="759" y="3168"/>
                  </a:lnTo>
                  <a:lnTo>
                    <a:pt x="765" y="3187"/>
                  </a:lnTo>
                  <a:lnTo>
                    <a:pt x="769" y="3197"/>
                  </a:lnTo>
                  <a:lnTo>
                    <a:pt x="770" y="3201"/>
                  </a:lnTo>
                  <a:lnTo>
                    <a:pt x="7" y="3201"/>
                  </a:lnTo>
                  <a:lnTo>
                    <a:pt x="8" y="3197"/>
                  </a:lnTo>
                  <a:lnTo>
                    <a:pt x="12" y="3187"/>
                  </a:lnTo>
                  <a:lnTo>
                    <a:pt x="17" y="3169"/>
                  </a:lnTo>
                  <a:lnTo>
                    <a:pt x="23" y="3144"/>
                  </a:lnTo>
                  <a:lnTo>
                    <a:pt x="32" y="3113"/>
                  </a:lnTo>
                  <a:lnTo>
                    <a:pt x="42" y="3075"/>
                  </a:lnTo>
                  <a:lnTo>
                    <a:pt x="54" y="3030"/>
                  </a:lnTo>
                  <a:lnTo>
                    <a:pt x="66" y="2981"/>
                  </a:lnTo>
                  <a:lnTo>
                    <a:pt x="79" y="2925"/>
                  </a:lnTo>
                  <a:lnTo>
                    <a:pt x="92" y="2862"/>
                  </a:lnTo>
                  <a:lnTo>
                    <a:pt x="106" y="2795"/>
                  </a:lnTo>
                  <a:lnTo>
                    <a:pt x="120" y="2721"/>
                  </a:lnTo>
                  <a:lnTo>
                    <a:pt x="134" y="2642"/>
                  </a:lnTo>
                  <a:lnTo>
                    <a:pt x="147" y="2560"/>
                  </a:lnTo>
                  <a:lnTo>
                    <a:pt x="159" y="2470"/>
                  </a:lnTo>
                  <a:lnTo>
                    <a:pt x="172" y="2376"/>
                  </a:lnTo>
                  <a:lnTo>
                    <a:pt x="183" y="2278"/>
                  </a:lnTo>
                  <a:lnTo>
                    <a:pt x="194" y="2176"/>
                  </a:lnTo>
                  <a:lnTo>
                    <a:pt x="203" y="2070"/>
                  </a:lnTo>
                  <a:lnTo>
                    <a:pt x="209" y="1958"/>
                  </a:lnTo>
                  <a:lnTo>
                    <a:pt x="214" y="1843"/>
                  </a:lnTo>
                  <a:lnTo>
                    <a:pt x="218" y="1723"/>
                  </a:lnTo>
                  <a:lnTo>
                    <a:pt x="219" y="1601"/>
                  </a:lnTo>
                  <a:lnTo>
                    <a:pt x="218" y="1479"/>
                  </a:lnTo>
                  <a:lnTo>
                    <a:pt x="214" y="1359"/>
                  </a:lnTo>
                  <a:lnTo>
                    <a:pt x="209" y="1245"/>
                  </a:lnTo>
                  <a:lnTo>
                    <a:pt x="201" y="1133"/>
                  </a:lnTo>
                  <a:lnTo>
                    <a:pt x="192" y="1026"/>
                  </a:lnTo>
                  <a:lnTo>
                    <a:pt x="182" y="923"/>
                  </a:lnTo>
                  <a:lnTo>
                    <a:pt x="171" y="825"/>
                  </a:lnTo>
                  <a:lnTo>
                    <a:pt x="158" y="732"/>
                  </a:lnTo>
                  <a:lnTo>
                    <a:pt x="145" y="643"/>
                  </a:lnTo>
                  <a:lnTo>
                    <a:pt x="131" y="559"/>
                  </a:lnTo>
                  <a:lnTo>
                    <a:pt x="117" y="481"/>
                  </a:lnTo>
                  <a:lnTo>
                    <a:pt x="102" y="407"/>
                  </a:lnTo>
                  <a:lnTo>
                    <a:pt x="88" y="340"/>
                  </a:lnTo>
                  <a:lnTo>
                    <a:pt x="74" y="278"/>
                  </a:lnTo>
                  <a:lnTo>
                    <a:pt x="61" y="222"/>
                  </a:lnTo>
                  <a:lnTo>
                    <a:pt x="49" y="171"/>
                  </a:lnTo>
                  <a:lnTo>
                    <a:pt x="37" y="127"/>
                  </a:lnTo>
                  <a:lnTo>
                    <a:pt x="27" y="89"/>
                  </a:lnTo>
                  <a:lnTo>
                    <a:pt x="18" y="59"/>
                  </a:lnTo>
                  <a:lnTo>
                    <a:pt x="10" y="33"/>
                  </a:lnTo>
                  <a:lnTo>
                    <a:pt x="5" y="15"/>
                  </a:lnTo>
                  <a:lnTo>
                    <a:pt x="1" y="5"/>
                  </a:lnTo>
                  <a:lnTo>
                    <a:pt x="0" y="1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3" name="Line 68"/>
            <p:cNvSpPr>
              <a:spLocks noChangeShapeType="1"/>
            </p:cNvSpPr>
            <p:nvPr/>
          </p:nvSpPr>
          <p:spPr bwMode="auto">
            <a:xfrm>
              <a:off x="4788954" y="3451083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4" name="Line 69"/>
            <p:cNvSpPr>
              <a:spLocks noChangeShapeType="1"/>
            </p:cNvSpPr>
            <p:nvPr/>
          </p:nvSpPr>
          <p:spPr bwMode="auto">
            <a:xfrm>
              <a:off x="4788954" y="3452896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5" name="Line 70"/>
            <p:cNvSpPr>
              <a:spLocks noChangeShapeType="1"/>
            </p:cNvSpPr>
            <p:nvPr/>
          </p:nvSpPr>
          <p:spPr bwMode="auto">
            <a:xfrm>
              <a:off x="4789860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6" name="Line 71"/>
            <p:cNvSpPr>
              <a:spLocks noChangeShapeType="1"/>
            </p:cNvSpPr>
            <p:nvPr/>
          </p:nvSpPr>
          <p:spPr bwMode="auto">
            <a:xfrm>
              <a:off x="4791673" y="3461054"/>
              <a:ext cx="2720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7" name="Line 72"/>
            <p:cNvSpPr>
              <a:spLocks noChangeShapeType="1"/>
            </p:cNvSpPr>
            <p:nvPr/>
          </p:nvSpPr>
          <p:spPr bwMode="auto">
            <a:xfrm>
              <a:off x="4794393" y="3469212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8" name="Line 73"/>
            <p:cNvSpPr>
              <a:spLocks noChangeShapeType="1"/>
            </p:cNvSpPr>
            <p:nvPr/>
          </p:nvSpPr>
          <p:spPr bwMode="auto">
            <a:xfrm>
              <a:off x="4797112" y="3478277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9" name="Line 74"/>
            <p:cNvSpPr>
              <a:spLocks noChangeShapeType="1"/>
            </p:cNvSpPr>
            <p:nvPr/>
          </p:nvSpPr>
          <p:spPr bwMode="auto">
            <a:xfrm>
              <a:off x="4799832" y="3489154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0" name="Line 75"/>
            <p:cNvSpPr>
              <a:spLocks noChangeShapeType="1"/>
            </p:cNvSpPr>
            <p:nvPr/>
          </p:nvSpPr>
          <p:spPr bwMode="auto">
            <a:xfrm>
              <a:off x="4803458" y="3502751"/>
              <a:ext cx="3626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1" name="Line 76"/>
            <p:cNvSpPr>
              <a:spLocks noChangeShapeType="1"/>
            </p:cNvSpPr>
            <p:nvPr/>
          </p:nvSpPr>
          <p:spPr bwMode="auto">
            <a:xfrm>
              <a:off x="4807083" y="3518161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2" name="Line 77"/>
            <p:cNvSpPr>
              <a:spLocks noChangeShapeType="1"/>
            </p:cNvSpPr>
            <p:nvPr/>
          </p:nvSpPr>
          <p:spPr bwMode="auto">
            <a:xfrm>
              <a:off x="4810709" y="3535383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3" name="Line 78"/>
            <p:cNvSpPr>
              <a:spLocks noChangeShapeType="1"/>
            </p:cNvSpPr>
            <p:nvPr/>
          </p:nvSpPr>
          <p:spPr bwMode="auto">
            <a:xfrm>
              <a:off x="4815241" y="3553512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4" name="Line 79"/>
            <p:cNvSpPr>
              <a:spLocks noChangeShapeType="1"/>
            </p:cNvSpPr>
            <p:nvPr/>
          </p:nvSpPr>
          <p:spPr bwMode="auto">
            <a:xfrm>
              <a:off x="4819774" y="3574361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5" name="Line 80"/>
            <p:cNvSpPr>
              <a:spLocks noChangeShapeType="1"/>
            </p:cNvSpPr>
            <p:nvPr/>
          </p:nvSpPr>
          <p:spPr bwMode="auto">
            <a:xfrm>
              <a:off x="4824306" y="3596116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6" name="Line 81"/>
            <p:cNvSpPr>
              <a:spLocks noChangeShapeType="1"/>
            </p:cNvSpPr>
            <p:nvPr/>
          </p:nvSpPr>
          <p:spPr bwMode="auto">
            <a:xfrm>
              <a:off x="4827931" y="3619683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7" name="Line 82"/>
            <p:cNvSpPr>
              <a:spLocks noChangeShapeType="1"/>
            </p:cNvSpPr>
            <p:nvPr/>
          </p:nvSpPr>
          <p:spPr bwMode="auto">
            <a:xfrm>
              <a:off x="4832464" y="3645064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8" name="Line 83"/>
            <p:cNvSpPr>
              <a:spLocks noChangeShapeType="1"/>
            </p:cNvSpPr>
            <p:nvPr/>
          </p:nvSpPr>
          <p:spPr bwMode="auto">
            <a:xfrm>
              <a:off x="4836090" y="367225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69" name="Line 84"/>
            <p:cNvSpPr>
              <a:spLocks noChangeShapeType="1"/>
            </p:cNvSpPr>
            <p:nvPr/>
          </p:nvSpPr>
          <p:spPr bwMode="auto">
            <a:xfrm>
              <a:off x="4840622" y="3700357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0" name="Line 85"/>
            <p:cNvSpPr>
              <a:spLocks noChangeShapeType="1"/>
            </p:cNvSpPr>
            <p:nvPr/>
          </p:nvSpPr>
          <p:spPr bwMode="auto">
            <a:xfrm>
              <a:off x="4843341" y="373027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1" name="Line 86"/>
            <p:cNvSpPr>
              <a:spLocks noChangeShapeType="1"/>
            </p:cNvSpPr>
            <p:nvPr/>
          </p:nvSpPr>
          <p:spPr bwMode="auto">
            <a:xfrm>
              <a:off x="4846967" y="3761090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2" name="Line 87"/>
            <p:cNvSpPr>
              <a:spLocks noChangeShapeType="1"/>
            </p:cNvSpPr>
            <p:nvPr/>
          </p:nvSpPr>
          <p:spPr bwMode="auto">
            <a:xfrm>
              <a:off x="4849686" y="3793722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3" name="Line 88"/>
            <p:cNvSpPr>
              <a:spLocks noChangeShapeType="1"/>
            </p:cNvSpPr>
            <p:nvPr/>
          </p:nvSpPr>
          <p:spPr bwMode="auto">
            <a:xfrm>
              <a:off x="4851499" y="3827261"/>
              <a:ext cx="1813" cy="3444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4" name="Line 89"/>
            <p:cNvSpPr>
              <a:spLocks noChangeShapeType="1"/>
            </p:cNvSpPr>
            <p:nvPr/>
          </p:nvSpPr>
          <p:spPr bwMode="auto">
            <a:xfrm>
              <a:off x="4853312" y="3861706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5" name="Line 90"/>
            <p:cNvSpPr>
              <a:spLocks noChangeShapeType="1"/>
            </p:cNvSpPr>
            <p:nvPr/>
          </p:nvSpPr>
          <p:spPr bwMode="auto">
            <a:xfrm>
              <a:off x="4854219" y="389796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6" name="Line 91"/>
            <p:cNvSpPr>
              <a:spLocks noChangeShapeType="1"/>
            </p:cNvSpPr>
            <p:nvPr/>
          </p:nvSpPr>
          <p:spPr bwMode="auto">
            <a:xfrm flipH="1">
              <a:off x="4854219" y="3935129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7" name="Line 92"/>
            <p:cNvSpPr>
              <a:spLocks noChangeShapeType="1"/>
            </p:cNvSpPr>
            <p:nvPr/>
          </p:nvSpPr>
          <p:spPr bwMode="auto">
            <a:xfrm flipH="1">
              <a:off x="4853312" y="3971387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8" name="Line 93"/>
            <p:cNvSpPr>
              <a:spLocks noChangeShapeType="1"/>
            </p:cNvSpPr>
            <p:nvPr/>
          </p:nvSpPr>
          <p:spPr bwMode="auto">
            <a:xfrm flipH="1">
              <a:off x="4851499" y="4007645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79" name="Line 94"/>
            <p:cNvSpPr>
              <a:spLocks noChangeShapeType="1"/>
            </p:cNvSpPr>
            <p:nvPr/>
          </p:nvSpPr>
          <p:spPr bwMode="auto">
            <a:xfrm flipH="1">
              <a:off x="4849686" y="4042996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0" name="Line 95"/>
            <p:cNvSpPr>
              <a:spLocks noChangeShapeType="1"/>
            </p:cNvSpPr>
            <p:nvPr/>
          </p:nvSpPr>
          <p:spPr bwMode="auto">
            <a:xfrm flipH="1">
              <a:off x="4846967" y="4076535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1" name="Line 96"/>
            <p:cNvSpPr>
              <a:spLocks noChangeShapeType="1"/>
            </p:cNvSpPr>
            <p:nvPr/>
          </p:nvSpPr>
          <p:spPr bwMode="auto">
            <a:xfrm flipH="1">
              <a:off x="4844248" y="4108261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2" name="Line 97"/>
            <p:cNvSpPr>
              <a:spLocks noChangeShapeType="1"/>
            </p:cNvSpPr>
            <p:nvPr/>
          </p:nvSpPr>
          <p:spPr bwMode="auto">
            <a:xfrm flipH="1">
              <a:off x="4840622" y="4139080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3" name="Line 98"/>
            <p:cNvSpPr>
              <a:spLocks noChangeShapeType="1"/>
            </p:cNvSpPr>
            <p:nvPr/>
          </p:nvSpPr>
          <p:spPr bwMode="auto">
            <a:xfrm flipH="1">
              <a:off x="4836996" y="4168993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4" name="Line 99"/>
            <p:cNvSpPr>
              <a:spLocks noChangeShapeType="1"/>
            </p:cNvSpPr>
            <p:nvPr/>
          </p:nvSpPr>
          <p:spPr bwMode="auto">
            <a:xfrm flipH="1">
              <a:off x="4833370" y="4197093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5" name="Line 100"/>
            <p:cNvSpPr>
              <a:spLocks noChangeShapeType="1"/>
            </p:cNvSpPr>
            <p:nvPr/>
          </p:nvSpPr>
          <p:spPr bwMode="auto">
            <a:xfrm flipH="1">
              <a:off x="4828838" y="422428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6" name="Line 101"/>
            <p:cNvSpPr>
              <a:spLocks noChangeShapeType="1"/>
            </p:cNvSpPr>
            <p:nvPr/>
          </p:nvSpPr>
          <p:spPr bwMode="auto">
            <a:xfrm flipH="1">
              <a:off x="4825212" y="4249667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7" name="Line 102"/>
            <p:cNvSpPr>
              <a:spLocks noChangeShapeType="1"/>
            </p:cNvSpPr>
            <p:nvPr/>
          </p:nvSpPr>
          <p:spPr bwMode="auto">
            <a:xfrm flipH="1">
              <a:off x="4820680" y="4273235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8" name="Line 103"/>
            <p:cNvSpPr>
              <a:spLocks noChangeShapeType="1"/>
            </p:cNvSpPr>
            <p:nvPr/>
          </p:nvSpPr>
          <p:spPr bwMode="auto">
            <a:xfrm flipH="1">
              <a:off x="4816148" y="4295897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89" name="Line 104"/>
            <p:cNvSpPr>
              <a:spLocks noChangeShapeType="1"/>
            </p:cNvSpPr>
            <p:nvPr/>
          </p:nvSpPr>
          <p:spPr bwMode="auto">
            <a:xfrm flipH="1">
              <a:off x="4812522" y="4315839"/>
              <a:ext cx="3626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0" name="Line 105"/>
            <p:cNvSpPr>
              <a:spLocks noChangeShapeType="1"/>
            </p:cNvSpPr>
            <p:nvPr/>
          </p:nvSpPr>
          <p:spPr bwMode="auto">
            <a:xfrm flipH="1">
              <a:off x="4808896" y="4334874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1" name="Line 106"/>
            <p:cNvSpPr>
              <a:spLocks noChangeShapeType="1"/>
            </p:cNvSpPr>
            <p:nvPr/>
          </p:nvSpPr>
          <p:spPr bwMode="auto">
            <a:xfrm flipH="1">
              <a:off x="4805270" y="4352097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2" name="Line 107"/>
            <p:cNvSpPr>
              <a:spLocks noChangeShapeType="1"/>
            </p:cNvSpPr>
            <p:nvPr/>
          </p:nvSpPr>
          <p:spPr bwMode="auto">
            <a:xfrm flipH="1">
              <a:off x="4801645" y="436660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3" name="Line 108"/>
            <p:cNvSpPr>
              <a:spLocks noChangeShapeType="1"/>
            </p:cNvSpPr>
            <p:nvPr/>
          </p:nvSpPr>
          <p:spPr bwMode="auto">
            <a:xfrm flipH="1">
              <a:off x="4798019" y="4380196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4" name="Line 109"/>
            <p:cNvSpPr>
              <a:spLocks noChangeShapeType="1"/>
            </p:cNvSpPr>
            <p:nvPr/>
          </p:nvSpPr>
          <p:spPr bwMode="auto">
            <a:xfrm flipH="1">
              <a:off x="4795299" y="4391981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5" name="Line 110"/>
            <p:cNvSpPr>
              <a:spLocks noChangeShapeType="1"/>
            </p:cNvSpPr>
            <p:nvPr/>
          </p:nvSpPr>
          <p:spPr bwMode="auto">
            <a:xfrm flipH="1">
              <a:off x="4793486" y="4401045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6" name="Line 111"/>
            <p:cNvSpPr>
              <a:spLocks noChangeShapeType="1"/>
            </p:cNvSpPr>
            <p:nvPr/>
          </p:nvSpPr>
          <p:spPr bwMode="auto">
            <a:xfrm flipH="1">
              <a:off x="4792580" y="4408297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7" name="Line 112"/>
            <p:cNvSpPr>
              <a:spLocks noChangeShapeType="1"/>
            </p:cNvSpPr>
            <p:nvPr/>
          </p:nvSpPr>
          <p:spPr bwMode="auto">
            <a:xfrm flipH="1">
              <a:off x="4790767" y="4413735"/>
              <a:ext cx="1813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8" name="Line 113"/>
            <p:cNvSpPr>
              <a:spLocks noChangeShapeType="1"/>
            </p:cNvSpPr>
            <p:nvPr/>
          </p:nvSpPr>
          <p:spPr bwMode="auto">
            <a:xfrm flipH="1">
              <a:off x="4790767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99" name="Line 114"/>
            <p:cNvSpPr>
              <a:spLocks noChangeShapeType="1"/>
            </p:cNvSpPr>
            <p:nvPr/>
          </p:nvSpPr>
          <p:spPr bwMode="auto">
            <a:xfrm>
              <a:off x="4790767" y="4418267"/>
              <a:ext cx="2302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0" name="Line 115"/>
            <p:cNvSpPr>
              <a:spLocks noChangeShapeType="1"/>
            </p:cNvSpPr>
            <p:nvPr/>
          </p:nvSpPr>
          <p:spPr bwMode="auto">
            <a:xfrm flipH="1" flipV="1">
              <a:off x="5021006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1" name="Line 116"/>
            <p:cNvSpPr>
              <a:spLocks noChangeShapeType="1"/>
            </p:cNvSpPr>
            <p:nvPr/>
          </p:nvSpPr>
          <p:spPr bwMode="auto">
            <a:xfrm flipH="1" flipV="1">
              <a:off x="5020099" y="4413735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2" name="Line 117"/>
            <p:cNvSpPr>
              <a:spLocks noChangeShapeType="1"/>
            </p:cNvSpPr>
            <p:nvPr/>
          </p:nvSpPr>
          <p:spPr bwMode="auto">
            <a:xfrm flipH="1" flipV="1">
              <a:off x="5018286" y="4408297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3" name="Line 118"/>
            <p:cNvSpPr>
              <a:spLocks noChangeShapeType="1"/>
            </p:cNvSpPr>
            <p:nvPr/>
          </p:nvSpPr>
          <p:spPr bwMode="auto">
            <a:xfrm flipH="1" flipV="1">
              <a:off x="5015567" y="4401045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4" name="Line 119"/>
            <p:cNvSpPr>
              <a:spLocks noChangeShapeType="1"/>
            </p:cNvSpPr>
            <p:nvPr/>
          </p:nvSpPr>
          <p:spPr bwMode="auto">
            <a:xfrm flipH="1" flipV="1">
              <a:off x="5012848" y="4391074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5" name="Line 120"/>
            <p:cNvSpPr>
              <a:spLocks noChangeShapeType="1"/>
            </p:cNvSpPr>
            <p:nvPr/>
          </p:nvSpPr>
          <p:spPr bwMode="auto">
            <a:xfrm flipH="1" flipV="1">
              <a:off x="5009222" y="4379290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6" name="Line 121"/>
            <p:cNvSpPr>
              <a:spLocks noChangeShapeType="1"/>
            </p:cNvSpPr>
            <p:nvPr/>
          </p:nvSpPr>
          <p:spPr bwMode="auto">
            <a:xfrm flipH="1" flipV="1">
              <a:off x="5005596" y="4365693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7" name="Line 122"/>
            <p:cNvSpPr>
              <a:spLocks noChangeShapeType="1"/>
            </p:cNvSpPr>
            <p:nvPr/>
          </p:nvSpPr>
          <p:spPr bwMode="auto">
            <a:xfrm flipH="1" flipV="1">
              <a:off x="5001064" y="4349377"/>
              <a:ext cx="4533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8" name="Line 123"/>
            <p:cNvSpPr>
              <a:spLocks noChangeShapeType="1"/>
            </p:cNvSpPr>
            <p:nvPr/>
          </p:nvSpPr>
          <p:spPr bwMode="auto">
            <a:xfrm flipH="1" flipV="1">
              <a:off x="4996532" y="4332155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09" name="Line 124"/>
            <p:cNvSpPr>
              <a:spLocks noChangeShapeType="1"/>
            </p:cNvSpPr>
            <p:nvPr/>
          </p:nvSpPr>
          <p:spPr bwMode="auto">
            <a:xfrm flipH="1" flipV="1">
              <a:off x="4992000" y="4312213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0" name="Line 125"/>
            <p:cNvSpPr>
              <a:spLocks noChangeShapeType="1"/>
            </p:cNvSpPr>
            <p:nvPr/>
          </p:nvSpPr>
          <p:spPr bwMode="auto">
            <a:xfrm flipH="1" flipV="1">
              <a:off x="4987467" y="429045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1" name="Line 126"/>
            <p:cNvSpPr>
              <a:spLocks noChangeShapeType="1"/>
            </p:cNvSpPr>
            <p:nvPr/>
          </p:nvSpPr>
          <p:spPr bwMode="auto">
            <a:xfrm flipH="1" flipV="1">
              <a:off x="4982935" y="4266890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2" name="Line 127"/>
            <p:cNvSpPr>
              <a:spLocks noChangeShapeType="1"/>
            </p:cNvSpPr>
            <p:nvPr/>
          </p:nvSpPr>
          <p:spPr bwMode="auto">
            <a:xfrm flipH="1" flipV="1">
              <a:off x="4978402" y="4241510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3" name="Line 128"/>
            <p:cNvSpPr>
              <a:spLocks noChangeShapeType="1"/>
            </p:cNvSpPr>
            <p:nvPr/>
          </p:nvSpPr>
          <p:spPr bwMode="auto">
            <a:xfrm flipH="1" flipV="1">
              <a:off x="4973871" y="4214316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4" name="Line 129"/>
            <p:cNvSpPr>
              <a:spLocks noChangeShapeType="1"/>
            </p:cNvSpPr>
            <p:nvPr/>
          </p:nvSpPr>
          <p:spPr bwMode="auto">
            <a:xfrm flipH="1" flipV="1">
              <a:off x="4969338" y="4185310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5" name="Line 130"/>
            <p:cNvSpPr>
              <a:spLocks noChangeShapeType="1"/>
            </p:cNvSpPr>
            <p:nvPr/>
          </p:nvSpPr>
          <p:spPr bwMode="auto">
            <a:xfrm flipH="1" flipV="1">
              <a:off x="4965712" y="415449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6" name="Line 131"/>
            <p:cNvSpPr>
              <a:spLocks noChangeShapeType="1"/>
            </p:cNvSpPr>
            <p:nvPr/>
          </p:nvSpPr>
          <p:spPr bwMode="auto">
            <a:xfrm flipH="1" flipV="1">
              <a:off x="4962086" y="4121858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7" name="Line 132"/>
            <p:cNvSpPr>
              <a:spLocks noChangeShapeType="1"/>
            </p:cNvSpPr>
            <p:nvPr/>
          </p:nvSpPr>
          <p:spPr bwMode="auto">
            <a:xfrm flipH="1" flipV="1">
              <a:off x="4959367" y="408831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8" name="Line 133"/>
            <p:cNvSpPr>
              <a:spLocks noChangeShapeType="1"/>
            </p:cNvSpPr>
            <p:nvPr/>
          </p:nvSpPr>
          <p:spPr bwMode="auto">
            <a:xfrm flipH="1" flipV="1">
              <a:off x="4956648" y="4052061"/>
              <a:ext cx="2720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19" name="Line 134"/>
            <p:cNvSpPr>
              <a:spLocks noChangeShapeType="1"/>
            </p:cNvSpPr>
            <p:nvPr/>
          </p:nvSpPr>
          <p:spPr bwMode="auto">
            <a:xfrm flipH="1" flipV="1">
              <a:off x="4954835" y="4014896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0" name="Line 135"/>
            <p:cNvSpPr>
              <a:spLocks noChangeShapeType="1"/>
            </p:cNvSpPr>
            <p:nvPr/>
          </p:nvSpPr>
          <p:spPr bwMode="auto">
            <a:xfrm flipH="1" flipV="1">
              <a:off x="4953929" y="3975919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1" name="Line 136"/>
            <p:cNvSpPr>
              <a:spLocks noChangeShapeType="1"/>
            </p:cNvSpPr>
            <p:nvPr/>
          </p:nvSpPr>
          <p:spPr bwMode="auto">
            <a:xfrm flipH="1" flipV="1">
              <a:off x="4953022" y="3935129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2" name="Line 137"/>
            <p:cNvSpPr>
              <a:spLocks noChangeShapeType="1"/>
            </p:cNvSpPr>
            <p:nvPr/>
          </p:nvSpPr>
          <p:spPr bwMode="auto">
            <a:xfrm flipV="1">
              <a:off x="4953022" y="3894338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3" name="Line 138"/>
            <p:cNvSpPr>
              <a:spLocks noChangeShapeType="1"/>
            </p:cNvSpPr>
            <p:nvPr/>
          </p:nvSpPr>
          <p:spPr bwMode="auto">
            <a:xfrm flipV="1">
              <a:off x="4953929" y="3854454"/>
              <a:ext cx="907" cy="398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4" name="Line 139"/>
            <p:cNvSpPr>
              <a:spLocks noChangeShapeType="1"/>
            </p:cNvSpPr>
            <p:nvPr/>
          </p:nvSpPr>
          <p:spPr bwMode="auto">
            <a:xfrm flipV="1">
              <a:off x="4954835" y="3817290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5" name="Line 140"/>
            <p:cNvSpPr>
              <a:spLocks noChangeShapeType="1"/>
            </p:cNvSpPr>
            <p:nvPr/>
          </p:nvSpPr>
          <p:spPr bwMode="auto">
            <a:xfrm flipV="1">
              <a:off x="4956648" y="3781032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6" name="Line 141"/>
            <p:cNvSpPr>
              <a:spLocks noChangeShapeType="1"/>
            </p:cNvSpPr>
            <p:nvPr/>
          </p:nvSpPr>
          <p:spPr bwMode="auto">
            <a:xfrm flipV="1">
              <a:off x="4958461" y="3747493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7" name="Line 142"/>
            <p:cNvSpPr>
              <a:spLocks noChangeShapeType="1"/>
            </p:cNvSpPr>
            <p:nvPr/>
          </p:nvSpPr>
          <p:spPr bwMode="auto">
            <a:xfrm flipV="1">
              <a:off x="4961180" y="3714860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8" name="Line 143"/>
            <p:cNvSpPr>
              <a:spLocks noChangeShapeType="1"/>
            </p:cNvSpPr>
            <p:nvPr/>
          </p:nvSpPr>
          <p:spPr bwMode="auto">
            <a:xfrm flipV="1">
              <a:off x="4964806" y="3684041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29" name="Line 144"/>
            <p:cNvSpPr>
              <a:spLocks noChangeShapeType="1"/>
            </p:cNvSpPr>
            <p:nvPr/>
          </p:nvSpPr>
          <p:spPr bwMode="auto">
            <a:xfrm flipV="1">
              <a:off x="4968432" y="3655035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0" name="Line 145"/>
            <p:cNvSpPr>
              <a:spLocks noChangeShapeType="1"/>
            </p:cNvSpPr>
            <p:nvPr/>
          </p:nvSpPr>
          <p:spPr bwMode="auto">
            <a:xfrm flipV="1">
              <a:off x="4972058" y="3627841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1" name="Line 146"/>
            <p:cNvSpPr>
              <a:spLocks noChangeShapeType="1"/>
            </p:cNvSpPr>
            <p:nvPr/>
          </p:nvSpPr>
          <p:spPr bwMode="auto">
            <a:xfrm flipV="1">
              <a:off x="4976590" y="3602460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2" name="Line 147"/>
            <p:cNvSpPr>
              <a:spLocks noChangeShapeType="1"/>
            </p:cNvSpPr>
            <p:nvPr/>
          </p:nvSpPr>
          <p:spPr bwMode="auto">
            <a:xfrm flipV="1">
              <a:off x="4980215" y="3578893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3" name="Line 148"/>
            <p:cNvSpPr>
              <a:spLocks noChangeShapeType="1"/>
            </p:cNvSpPr>
            <p:nvPr/>
          </p:nvSpPr>
          <p:spPr bwMode="auto">
            <a:xfrm flipV="1">
              <a:off x="4984748" y="355713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4" name="Line 149"/>
            <p:cNvSpPr>
              <a:spLocks noChangeShapeType="1"/>
            </p:cNvSpPr>
            <p:nvPr/>
          </p:nvSpPr>
          <p:spPr bwMode="auto">
            <a:xfrm flipV="1">
              <a:off x="4989280" y="3537196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5" name="Line 150"/>
            <p:cNvSpPr>
              <a:spLocks noChangeShapeType="1"/>
            </p:cNvSpPr>
            <p:nvPr/>
          </p:nvSpPr>
          <p:spPr bwMode="auto">
            <a:xfrm flipV="1">
              <a:off x="4992906" y="3519974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6" name="Line 151"/>
            <p:cNvSpPr>
              <a:spLocks noChangeShapeType="1"/>
            </p:cNvSpPr>
            <p:nvPr/>
          </p:nvSpPr>
          <p:spPr bwMode="auto">
            <a:xfrm flipV="1">
              <a:off x="4997438" y="3503657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7" name="Line 152"/>
            <p:cNvSpPr>
              <a:spLocks noChangeShapeType="1"/>
            </p:cNvSpPr>
            <p:nvPr/>
          </p:nvSpPr>
          <p:spPr bwMode="auto">
            <a:xfrm flipV="1">
              <a:off x="5001064" y="349006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8" name="Line 153"/>
            <p:cNvSpPr>
              <a:spLocks noChangeShapeType="1"/>
            </p:cNvSpPr>
            <p:nvPr/>
          </p:nvSpPr>
          <p:spPr bwMode="auto">
            <a:xfrm flipV="1">
              <a:off x="5004690" y="3478277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39" name="Line 154"/>
            <p:cNvSpPr>
              <a:spLocks noChangeShapeType="1"/>
            </p:cNvSpPr>
            <p:nvPr/>
          </p:nvSpPr>
          <p:spPr bwMode="auto">
            <a:xfrm flipV="1">
              <a:off x="5008316" y="3468305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40" name="Line 155"/>
            <p:cNvSpPr>
              <a:spLocks noChangeShapeType="1"/>
            </p:cNvSpPr>
            <p:nvPr/>
          </p:nvSpPr>
          <p:spPr bwMode="auto">
            <a:xfrm flipV="1">
              <a:off x="5011035" y="346105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41" name="Line 156"/>
            <p:cNvSpPr>
              <a:spLocks noChangeShapeType="1"/>
            </p:cNvSpPr>
            <p:nvPr/>
          </p:nvSpPr>
          <p:spPr bwMode="auto">
            <a:xfrm flipV="1">
              <a:off x="5012848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42" name="Line 157"/>
            <p:cNvSpPr>
              <a:spLocks noChangeShapeType="1"/>
            </p:cNvSpPr>
            <p:nvPr/>
          </p:nvSpPr>
          <p:spPr bwMode="auto">
            <a:xfrm flipV="1">
              <a:off x="5014661" y="3451989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43" name="Line 158"/>
            <p:cNvSpPr>
              <a:spLocks noChangeShapeType="1"/>
            </p:cNvSpPr>
            <p:nvPr/>
          </p:nvSpPr>
          <p:spPr bwMode="auto">
            <a:xfrm flipV="1">
              <a:off x="5015567" y="345108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744" name="Line 159"/>
            <p:cNvSpPr>
              <a:spLocks noChangeShapeType="1"/>
            </p:cNvSpPr>
            <p:nvPr/>
          </p:nvSpPr>
          <p:spPr bwMode="auto">
            <a:xfrm flipH="1">
              <a:off x="4788954" y="3451083"/>
              <a:ext cx="226613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500" name="Group 336"/>
          <p:cNvGrpSpPr>
            <a:grpSpLocks/>
          </p:cNvGrpSpPr>
          <p:nvPr/>
        </p:nvGrpSpPr>
        <p:grpSpPr bwMode="auto">
          <a:xfrm>
            <a:off x="5029200" y="2203450"/>
            <a:ext cx="246063" cy="1090613"/>
            <a:chOff x="5205922" y="3388538"/>
            <a:chExt cx="245649" cy="1091369"/>
          </a:xfrm>
        </p:grpSpPr>
        <p:sp>
          <p:nvSpPr>
            <p:cNvPr id="147547" name="Freeform 160"/>
            <p:cNvSpPr>
              <a:spLocks/>
            </p:cNvSpPr>
            <p:nvPr/>
          </p:nvSpPr>
          <p:spPr bwMode="auto">
            <a:xfrm>
              <a:off x="5205922" y="3388538"/>
              <a:ext cx="244742" cy="1090462"/>
            </a:xfrm>
            <a:custGeom>
              <a:avLst/>
              <a:gdLst>
                <a:gd name="T0" fmla="*/ 551 w 812"/>
                <a:gd name="T1" fmla="*/ 1 h 3609"/>
                <a:gd name="T2" fmla="*/ 555 w 812"/>
                <a:gd name="T3" fmla="*/ 15 h 3609"/>
                <a:gd name="T4" fmla="*/ 567 w 812"/>
                <a:gd name="T5" fmla="*/ 58 h 3609"/>
                <a:gd name="T6" fmla="*/ 587 w 812"/>
                <a:gd name="T7" fmla="*/ 127 h 3609"/>
                <a:gd name="T8" fmla="*/ 609 w 812"/>
                <a:gd name="T9" fmla="*/ 219 h 3609"/>
                <a:gd name="T10" fmla="*/ 637 w 812"/>
                <a:gd name="T11" fmla="*/ 333 h 3609"/>
                <a:gd name="T12" fmla="*/ 667 w 812"/>
                <a:gd name="T13" fmla="*/ 468 h 3609"/>
                <a:gd name="T14" fmla="*/ 696 w 812"/>
                <a:gd name="T15" fmla="*/ 621 h 3609"/>
                <a:gd name="T16" fmla="*/ 725 w 812"/>
                <a:gd name="T17" fmla="*/ 790 h 3609"/>
                <a:gd name="T18" fmla="*/ 753 w 812"/>
                <a:gd name="T19" fmla="*/ 973 h 3609"/>
                <a:gd name="T20" fmla="*/ 776 w 812"/>
                <a:gd name="T21" fmla="*/ 1168 h 3609"/>
                <a:gd name="T22" fmla="*/ 795 w 812"/>
                <a:gd name="T23" fmla="*/ 1374 h 3609"/>
                <a:gd name="T24" fmla="*/ 808 w 812"/>
                <a:gd name="T25" fmla="*/ 1588 h 3609"/>
                <a:gd name="T26" fmla="*/ 812 w 812"/>
                <a:gd name="T27" fmla="*/ 1808 h 3609"/>
                <a:gd name="T28" fmla="*/ 808 w 812"/>
                <a:gd name="T29" fmla="*/ 2028 h 3609"/>
                <a:gd name="T30" fmla="*/ 795 w 812"/>
                <a:gd name="T31" fmla="*/ 2242 h 3609"/>
                <a:gd name="T32" fmla="*/ 777 w 812"/>
                <a:gd name="T33" fmla="*/ 2447 h 3609"/>
                <a:gd name="T34" fmla="*/ 755 w 812"/>
                <a:gd name="T35" fmla="*/ 2642 h 3609"/>
                <a:gd name="T36" fmla="*/ 728 w 812"/>
                <a:gd name="T37" fmla="*/ 2825 h 3609"/>
                <a:gd name="T38" fmla="*/ 700 w 812"/>
                <a:gd name="T39" fmla="*/ 2993 h 3609"/>
                <a:gd name="T40" fmla="*/ 669 w 812"/>
                <a:gd name="T41" fmla="*/ 3145 h 3609"/>
                <a:gd name="T42" fmla="*/ 641 w 812"/>
                <a:gd name="T43" fmla="*/ 3278 h 3609"/>
                <a:gd name="T44" fmla="*/ 615 w 812"/>
                <a:gd name="T45" fmla="*/ 3393 h 3609"/>
                <a:gd name="T46" fmla="*/ 592 w 812"/>
                <a:gd name="T47" fmla="*/ 3484 h 3609"/>
                <a:gd name="T48" fmla="*/ 574 w 812"/>
                <a:gd name="T49" fmla="*/ 3552 h 3609"/>
                <a:gd name="T50" fmla="*/ 561 w 812"/>
                <a:gd name="T51" fmla="*/ 3595 h 3609"/>
                <a:gd name="T52" fmla="*/ 557 w 812"/>
                <a:gd name="T53" fmla="*/ 3609 h 3609"/>
                <a:gd name="T54" fmla="*/ 242 w 812"/>
                <a:gd name="T55" fmla="*/ 3605 h 3609"/>
                <a:gd name="T56" fmla="*/ 233 w 812"/>
                <a:gd name="T57" fmla="*/ 3579 h 3609"/>
                <a:gd name="T58" fmla="*/ 217 w 812"/>
                <a:gd name="T59" fmla="*/ 3524 h 3609"/>
                <a:gd name="T60" fmla="*/ 196 w 812"/>
                <a:gd name="T61" fmla="*/ 3445 h 3609"/>
                <a:gd name="T62" fmla="*/ 172 w 812"/>
                <a:gd name="T63" fmla="*/ 3342 h 3609"/>
                <a:gd name="T64" fmla="*/ 144 w 812"/>
                <a:gd name="T65" fmla="*/ 3216 h 3609"/>
                <a:gd name="T66" fmla="*/ 114 w 812"/>
                <a:gd name="T67" fmla="*/ 3069 h 3609"/>
                <a:gd name="T68" fmla="*/ 85 w 812"/>
                <a:gd name="T69" fmla="*/ 2901 h 3609"/>
                <a:gd name="T70" fmla="*/ 58 w 812"/>
                <a:gd name="T71" fmla="*/ 2714 h 3609"/>
                <a:gd name="T72" fmla="*/ 35 w 812"/>
                <a:gd name="T73" fmla="*/ 2511 h 3609"/>
                <a:gd name="T74" fmla="*/ 16 w 812"/>
                <a:gd name="T75" fmla="*/ 2289 h 3609"/>
                <a:gd name="T76" fmla="*/ 4 w 812"/>
                <a:gd name="T77" fmla="*/ 2053 h 3609"/>
                <a:gd name="T78" fmla="*/ 0 w 812"/>
                <a:gd name="T79" fmla="*/ 1802 h 3609"/>
                <a:gd name="T80" fmla="*/ 5 w 812"/>
                <a:gd name="T81" fmla="*/ 1551 h 3609"/>
                <a:gd name="T82" fmla="*/ 18 w 812"/>
                <a:gd name="T83" fmla="*/ 1314 h 3609"/>
                <a:gd name="T84" fmla="*/ 37 w 812"/>
                <a:gd name="T85" fmla="*/ 1094 h 3609"/>
                <a:gd name="T86" fmla="*/ 61 w 812"/>
                <a:gd name="T87" fmla="*/ 891 h 3609"/>
                <a:gd name="T88" fmla="*/ 89 w 812"/>
                <a:gd name="T89" fmla="*/ 703 h 3609"/>
                <a:gd name="T90" fmla="*/ 119 w 812"/>
                <a:gd name="T91" fmla="*/ 537 h 3609"/>
                <a:gd name="T92" fmla="*/ 150 w 812"/>
                <a:gd name="T93" fmla="*/ 390 h 3609"/>
                <a:gd name="T94" fmla="*/ 179 w 812"/>
                <a:gd name="T95" fmla="*/ 266 h 3609"/>
                <a:gd name="T96" fmla="*/ 206 w 812"/>
                <a:gd name="T97" fmla="*/ 163 h 3609"/>
                <a:gd name="T98" fmla="*/ 228 w 812"/>
                <a:gd name="T99" fmla="*/ 84 h 3609"/>
                <a:gd name="T100" fmla="*/ 244 w 812"/>
                <a:gd name="T101" fmla="*/ 30 h 3609"/>
                <a:gd name="T102" fmla="*/ 253 w 812"/>
                <a:gd name="T103" fmla="*/ 3 h 3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12"/>
                <a:gd name="T157" fmla="*/ 0 h 3609"/>
                <a:gd name="T158" fmla="*/ 812 w 812"/>
                <a:gd name="T159" fmla="*/ 3609 h 3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12" h="3609">
                  <a:moveTo>
                    <a:pt x="254" y="0"/>
                  </a:moveTo>
                  <a:lnTo>
                    <a:pt x="551" y="1"/>
                  </a:lnTo>
                  <a:lnTo>
                    <a:pt x="552" y="5"/>
                  </a:lnTo>
                  <a:lnTo>
                    <a:pt x="555" y="15"/>
                  </a:lnTo>
                  <a:lnTo>
                    <a:pt x="561" y="34"/>
                  </a:lnTo>
                  <a:lnTo>
                    <a:pt x="567" y="58"/>
                  </a:lnTo>
                  <a:lnTo>
                    <a:pt x="576" y="89"/>
                  </a:lnTo>
                  <a:lnTo>
                    <a:pt x="587" y="127"/>
                  </a:lnTo>
                  <a:lnTo>
                    <a:pt x="598" y="170"/>
                  </a:lnTo>
                  <a:lnTo>
                    <a:pt x="609" y="219"/>
                  </a:lnTo>
                  <a:lnTo>
                    <a:pt x="623" y="273"/>
                  </a:lnTo>
                  <a:lnTo>
                    <a:pt x="637" y="333"/>
                  </a:lnTo>
                  <a:lnTo>
                    <a:pt x="651" y="398"/>
                  </a:lnTo>
                  <a:lnTo>
                    <a:pt x="667" y="468"/>
                  </a:lnTo>
                  <a:lnTo>
                    <a:pt x="682" y="542"/>
                  </a:lnTo>
                  <a:lnTo>
                    <a:pt x="696" y="621"/>
                  </a:lnTo>
                  <a:lnTo>
                    <a:pt x="711" y="703"/>
                  </a:lnTo>
                  <a:lnTo>
                    <a:pt x="725" y="790"/>
                  </a:lnTo>
                  <a:lnTo>
                    <a:pt x="739" y="879"/>
                  </a:lnTo>
                  <a:lnTo>
                    <a:pt x="753" y="973"/>
                  </a:lnTo>
                  <a:lnTo>
                    <a:pt x="765" y="1069"/>
                  </a:lnTo>
                  <a:lnTo>
                    <a:pt x="776" y="1168"/>
                  </a:lnTo>
                  <a:lnTo>
                    <a:pt x="786" y="1270"/>
                  </a:lnTo>
                  <a:lnTo>
                    <a:pt x="795" y="1374"/>
                  </a:lnTo>
                  <a:lnTo>
                    <a:pt x="802" y="1480"/>
                  </a:lnTo>
                  <a:lnTo>
                    <a:pt x="808" y="1588"/>
                  </a:lnTo>
                  <a:lnTo>
                    <a:pt x="811" y="1697"/>
                  </a:lnTo>
                  <a:lnTo>
                    <a:pt x="812" y="1808"/>
                  </a:lnTo>
                  <a:lnTo>
                    <a:pt x="811" y="1919"/>
                  </a:lnTo>
                  <a:lnTo>
                    <a:pt x="808" y="2028"/>
                  </a:lnTo>
                  <a:lnTo>
                    <a:pt x="803" y="2137"/>
                  </a:lnTo>
                  <a:lnTo>
                    <a:pt x="795" y="2242"/>
                  </a:lnTo>
                  <a:lnTo>
                    <a:pt x="788" y="2347"/>
                  </a:lnTo>
                  <a:lnTo>
                    <a:pt x="777" y="2447"/>
                  </a:lnTo>
                  <a:lnTo>
                    <a:pt x="766" y="2546"/>
                  </a:lnTo>
                  <a:lnTo>
                    <a:pt x="755" y="2642"/>
                  </a:lnTo>
                  <a:lnTo>
                    <a:pt x="742" y="2735"/>
                  </a:lnTo>
                  <a:lnTo>
                    <a:pt x="728" y="2825"/>
                  </a:lnTo>
                  <a:lnTo>
                    <a:pt x="714" y="2910"/>
                  </a:lnTo>
                  <a:lnTo>
                    <a:pt x="700" y="2993"/>
                  </a:lnTo>
                  <a:lnTo>
                    <a:pt x="685" y="3071"/>
                  </a:lnTo>
                  <a:lnTo>
                    <a:pt x="669" y="3145"/>
                  </a:lnTo>
                  <a:lnTo>
                    <a:pt x="655" y="3215"/>
                  </a:lnTo>
                  <a:lnTo>
                    <a:pt x="641" y="3278"/>
                  </a:lnTo>
                  <a:lnTo>
                    <a:pt x="627" y="3338"/>
                  </a:lnTo>
                  <a:lnTo>
                    <a:pt x="615" y="3393"/>
                  </a:lnTo>
                  <a:lnTo>
                    <a:pt x="603" y="3441"/>
                  </a:lnTo>
                  <a:lnTo>
                    <a:pt x="592" y="3484"/>
                  </a:lnTo>
                  <a:lnTo>
                    <a:pt x="581" y="3521"/>
                  </a:lnTo>
                  <a:lnTo>
                    <a:pt x="574" y="3552"/>
                  </a:lnTo>
                  <a:lnTo>
                    <a:pt x="566" y="3577"/>
                  </a:lnTo>
                  <a:lnTo>
                    <a:pt x="561" y="3595"/>
                  </a:lnTo>
                  <a:lnTo>
                    <a:pt x="559" y="3605"/>
                  </a:lnTo>
                  <a:lnTo>
                    <a:pt x="557" y="3609"/>
                  </a:lnTo>
                  <a:lnTo>
                    <a:pt x="243" y="3609"/>
                  </a:lnTo>
                  <a:lnTo>
                    <a:pt x="242" y="3605"/>
                  </a:lnTo>
                  <a:lnTo>
                    <a:pt x="239" y="3595"/>
                  </a:lnTo>
                  <a:lnTo>
                    <a:pt x="233" y="3579"/>
                  </a:lnTo>
                  <a:lnTo>
                    <a:pt x="226" y="3554"/>
                  </a:lnTo>
                  <a:lnTo>
                    <a:pt x="217" y="3524"/>
                  </a:lnTo>
                  <a:lnTo>
                    <a:pt x="207" y="3488"/>
                  </a:lnTo>
                  <a:lnTo>
                    <a:pt x="196" y="3445"/>
                  </a:lnTo>
                  <a:lnTo>
                    <a:pt x="184" y="3397"/>
                  </a:lnTo>
                  <a:lnTo>
                    <a:pt x="172" y="3342"/>
                  </a:lnTo>
                  <a:lnTo>
                    <a:pt x="158" y="3282"/>
                  </a:lnTo>
                  <a:lnTo>
                    <a:pt x="144" y="3216"/>
                  </a:lnTo>
                  <a:lnTo>
                    <a:pt x="128" y="3146"/>
                  </a:lnTo>
                  <a:lnTo>
                    <a:pt x="114" y="3069"/>
                  </a:lnTo>
                  <a:lnTo>
                    <a:pt x="99" y="2988"/>
                  </a:lnTo>
                  <a:lnTo>
                    <a:pt x="85" y="2901"/>
                  </a:lnTo>
                  <a:lnTo>
                    <a:pt x="71" y="2811"/>
                  </a:lnTo>
                  <a:lnTo>
                    <a:pt x="58" y="2714"/>
                  </a:lnTo>
                  <a:lnTo>
                    <a:pt x="47" y="2615"/>
                  </a:lnTo>
                  <a:lnTo>
                    <a:pt x="35" y="2511"/>
                  </a:lnTo>
                  <a:lnTo>
                    <a:pt x="25" y="2401"/>
                  </a:lnTo>
                  <a:lnTo>
                    <a:pt x="16" y="2289"/>
                  </a:lnTo>
                  <a:lnTo>
                    <a:pt x="10" y="2172"/>
                  </a:lnTo>
                  <a:lnTo>
                    <a:pt x="4" y="2053"/>
                  </a:lnTo>
                  <a:lnTo>
                    <a:pt x="1" y="1929"/>
                  </a:lnTo>
                  <a:lnTo>
                    <a:pt x="0" y="1802"/>
                  </a:lnTo>
                  <a:lnTo>
                    <a:pt x="1" y="1675"/>
                  </a:lnTo>
                  <a:lnTo>
                    <a:pt x="5" y="1551"/>
                  </a:lnTo>
                  <a:lnTo>
                    <a:pt x="10" y="1431"/>
                  </a:lnTo>
                  <a:lnTo>
                    <a:pt x="18" y="1314"/>
                  </a:lnTo>
                  <a:lnTo>
                    <a:pt x="27" y="1202"/>
                  </a:lnTo>
                  <a:lnTo>
                    <a:pt x="37" y="1094"/>
                  </a:lnTo>
                  <a:lnTo>
                    <a:pt x="48" y="990"/>
                  </a:lnTo>
                  <a:lnTo>
                    <a:pt x="61" y="891"/>
                  </a:lnTo>
                  <a:lnTo>
                    <a:pt x="75" y="795"/>
                  </a:lnTo>
                  <a:lnTo>
                    <a:pt x="89" y="703"/>
                  </a:lnTo>
                  <a:lnTo>
                    <a:pt x="104" y="618"/>
                  </a:lnTo>
                  <a:lnTo>
                    <a:pt x="119" y="537"/>
                  </a:lnTo>
                  <a:lnTo>
                    <a:pt x="135" y="462"/>
                  </a:lnTo>
                  <a:lnTo>
                    <a:pt x="150" y="390"/>
                  </a:lnTo>
                  <a:lnTo>
                    <a:pt x="165" y="325"/>
                  </a:lnTo>
                  <a:lnTo>
                    <a:pt x="179" y="266"/>
                  </a:lnTo>
                  <a:lnTo>
                    <a:pt x="193" y="211"/>
                  </a:lnTo>
                  <a:lnTo>
                    <a:pt x="206" y="163"/>
                  </a:lnTo>
                  <a:lnTo>
                    <a:pt x="217" y="121"/>
                  </a:lnTo>
                  <a:lnTo>
                    <a:pt x="228" y="84"/>
                  </a:lnTo>
                  <a:lnTo>
                    <a:pt x="237" y="54"/>
                  </a:lnTo>
                  <a:lnTo>
                    <a:pt x="244" y="30"/>
                  </a:lnTo>
                  <a:lnTo>
                    <a:pt x="249" y="14"/>
                  </a:lnTo>
                  <a:lnTo>
                    <a:pt x="253" y="3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48" name="Line 161"/>
            <p:cNvSpPr>
              <a:spLocks noChangeShapeType="1"/>
            </p:cNvSpPr>
            <p:nvPr/>
          </p:nvSpPr>
          <p:spPr bwMode="auto">
            <a:xfrm flipH="1">
              <a:off x="5282064" y="3388538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49" name="Line 162"/>
            <p:cNvSpPr>
              <a:spLocks noChangeShapeType="1"/>
            </p:cNvSpPr>
            <p:nvPr/>
          </p:nvSpPr>
          <p:spPr bwMode="auto">
            <a:xfrm flipH="1">
              <a:off x="5281157" y="3389444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0" name="Line 163"/>
            <p:cNvSpPr>
              <a:spLocks noChangeShapeType="1"/>
            </p:cNvSpPr>
            <p:nvPr/>
          </p:nvSpPr>
          <p:spPr bwMode="auto">
            <a:xfrm flipH="1">
              <a:off x="5279345" y="3393070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1" name="Line 164"/>
            <p:cNvSpPr>
              <a:spLocks noChangeShapeType="1"/>
            </p:cNvSpPr>
            <p:nvPr/>
          </p:nvSpPr>
          <p:spPr bwMode="auto">
            <a:xfrm flipH="1">
              <a:off x="5277532" y="3397602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2" name="Line 165"/>
            <p:cNvSpPr>
              <a:spLocks noChangeShapeType="1"/>
            </p:cNvSpPr>
            <p:nvPr/>
          </p:nvSpPr>
          <p:spPr bwMode="auto">
            <a:xfrm flipH="1">
              <a:off x="5274813" y="3404854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3" name="Line 166"/>
            <p:cNvSpPr>
              <a:spLocks noChangeShapeType="1"/>
            </p:cNvSpPr>
            <p:nvPr/>
          </p:nvSpPr>
          <p:spPr bwMode="auto">
            <a:xfrm flipH="1">
              <a:off x="5271187" y="3413918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4" name="Line 167"/>
            <p:cNvSpPr>
              <a:spLocks noChangeShapeType="1"/>
            </p:cNvSpPr>
            <p:nvPr/>
          </p:nvSpPr>
          <p:spPr bwMode="auto">
            <a:xfrm flipH="1">
              <a:off x="5267561" y="3424796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5" name="Line 168"/>
            <p:cNvSpPr>
              <a:spLocks noChangeShapeType="1"/>
            </p:cNvSpPr>
            <p:nvPr/>
          </p:nvSpPr>
          <p:spPr bwMode="auto">
            <a:xfrm flipH="1">
              <a:off x="5263935" y="343748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6" name="Line 169"/>
            <p:cNvSpPr>
              <a:spLocks noChangeShapeType="1"/>
            </p:cNvSpPr>
            <p:nvPr/>
          </p:nvSpPr>
          <p:spPr bwMode="auto">
            <a:xfrm flipH="1">
              <a:off x="5259403" y="3451989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7" name="Line 170"/>
            <p:cNvSpPr>
              <a:spLocks noChangeShapeType="1"/>
            </p:cNvSpPr>
            <p:nvPr/>
          </p:nvSpPr>
          <p:spPr bwMode="auto">
            <a:xfrm flipH="1">
              <a:off x="5255777" y="3469212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8" name="Line 171"/>
            <p:cNvSpPr>
              <a:spLocks noChangeShapeType="1"/>
            </p:cNvSpPr>
            <p:nvPr/>
          </p:nvSpPr>
          <p:spPr bwMode="auto">
            <a:xfrm flipH="1">
              <a:off x="5251245" y="3486435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59" name="Line 172"/>
            <p:cNvSpPr>
              <a:spLocks noChangeShapeType="1"/>
            </p:cNvSpPr>
            <p:nvPr/>
          </p:nvSpPr>
          <p:spPr bwMode="auto">
            <a:xfrm flipH="1">
              <a:off x="5246712" y="3506376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0" name="Line 173"/>
            <p:cNvSpPr>
              <a:spLocks noChangeShapeType="1"/>
            </p:cNvSpPr>
            <p:nvPr/>
          </p:nvSpPr>
          <p:spPr bwMode="auto">
            <a:xfrm flipH="1">
              <a:off x="5241274" y="3528131"/>
              <a:ext cx="5439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1" name="Line 174"/>
            <p:cNvSpPr>
              <a:spLocks noChangeShapeType="1"/>
            </p:cNvSpPr>
            <p:nvPr/>
          </p:nvSpPr>
          <p:spPr bwMode="auto">
            <a:xfrm flipH="1">
              <a:off x="5236742" y="3550793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2" name="Line 175"/>
            <p:cNvSpPr>
              <a:spLocks noChangeShapeType="1"/>
            </p:cNvSpPr>
            <p:nvPr/>
          </p:nvSpPr>
          <p:spPr bwMode="auto">
            <a:xfrm flipH="1">
              <a:off x="5232209" y="357526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3" name="Line 176"/>
            <p:cNvSpPr>
              <a:spLocks noChangeShapeType="1"/>
            </p:cNvSpPr>
            <p:nvPr/>
          </p:nvSpPr>
          <p:spPr bwMode="auto">
            <a:xfrm flipH="1">
              <a:off x="5228583" y="3600648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4" name="Line 177"/>
            <p:cNvSpPr>
              <a:spLocks noChangeShapeType="1"/>
            </p:cNvSpPr>
            <p:nvPr/>
          </p:nvSpPr>
          <p:spPr bwMode="auto">
            <a:xfrm flipH="1">
              <a:off x="5224051" y="3628748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5" name="Line 178"/>
            <p:cNvSpPr>
              <a:spLocks noChangeShapeType="1"/>
            </p:cNvSpPr>
            <p:nvPr/>
          </p:nvSpPr>
          <p:spPr bwMode="auto">
            <a:xfrm flipH="1">
              <a:off x="5220425" y="365775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6" name="Line 179"/>
            <p:cNvSpPr>
              <a:spLocks noChangeShapeType="1"/>
            </p:cNvSpPr>
            <p:nvPr/>
          </p:nvSpPr>
          <p:spPr bwMode="auto">
            <a:xfrm flipH="1">
              <a:off x="5216800" y="3687667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7" name="Line 180"/>
            <p:cNvSpPr>
              <a:spLocks noChangeShapeType="1"/>
            </p:cNvSpPr>
            <p:nvPr/>
          </p:nvSpPr>
          <p:spPr bwMode="auto">
            <a:xfrm flipH="1">
              <a:off x="5214080" y="3719393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8" name="Line 181"/>
            <p:cNvSpPr>
              <a:spLocks noChangeShapeType="1"/>
            </p:cNvSpPr>
            <p:nvPr/>
          </p:nvSpPr>
          <p:spPr bwMode="auto">
            <a:xfrm flipH="1">
              <a:off x="5211361" y="3752025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69" name="Line 182"/>
            <p:cNvSpPr>
              <a:spLocks noChangeShapeType="1"/>
            </p:cNvSpPr>
            <p:nvPr/>
          </p:nvSpPr>
          <p:spPr bwMode="auto">
            <a:xfrm flipH="1">
              <a:off x="5208641" y="3785564"/>
              <a:ext cx="2720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0" name="Line 183"/>
            <p:cNvSpPr>
              <a:spLocks noChangeShapeType="1"/>
            </p:cNvSpPr>
            <p:nvPr/>
          </p:nvSpPr>
          <p:spPr bwMode="auto">
            <a:xfrm flipH="1">
              <a:off x="5206828" y="3820916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1" name="Line 184"/>
            <p:cNvSpPr>
              <a:spLocks noChangeShapeType="1"/>
            </p:cNvSpPr>
            <p:nvPr/>
          </p:nvSpPr>
          <p:spPr bwMode="auto">
            <a:xfrm flipH="1">
              <a:off x="5205922" y="385717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2" name="Line 185"/>
            <p:cNvSpPr>
              <a:spLocks noChangeShapeType="1"/>
            </p:cNvSpPr>
            <p:nvPr/>
          </p:nvSpPr>
          <p:spPr bwMode="auto">
            <a:xfrm flipH="1">
              <a:off x="5205922" y="3894338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3" name="Line 186"/>
            <p:cNvSpPr>
              <a:spLocks noChangeShapeType="1"/>
            </p:cNvSpPr>
            <p:nvPr/>
          </p:nvSpPr>
          <p:spPr bwMode="auto">
            <a:xfrm>
              <a:off x="5205922" y="3933316"/>
              <a:ext cx="907" cy="380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4" name="Line 187"/>
            <p:cNvSpPr>
              <a:spLocks noChangeShapeType="1"/>
            </p:cNvSpPr>
            <p:nvPr/>
          </p:nvSpPr>
          <p:spPr bwMode="auto">
            <a:xfrm>
              <a:off x="5205922" y="3971387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5" name="Line 188"/>
            <p:cNvSpPr>
              <a:spLocks noChangeShapeType="1"/>
            </p:cNvSpPr>
            <p:nvPr/>
          </p:nvSpPr>
          <p:spPr bwMode="auto">
            <a:xfrm>
              <a:off x="5206828" y="4008551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6" name="Line 189"/>
            <p:cNvSpPr>
              <a:spLocks noChangeShapeType="1"/>
            </p:cNvSpPr>
            <p:nvPr/>
          </p:nvSpPr>
          <p:spPr bwMode="auto">
            <a:xfrm>
              <a:off x="5208641" y="4044809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7" name="Line 190"/>
            <p:cNvSpPr>
              <a:spLocks noChangeShapeType="1"/>
            </p:cNvSpPr>
            <p:nvPr/>
          </p:nvSpPr>
          <p:spPr bwMode="auto">
            <a:xfrm>
              <a:off x="5210454" y="4080161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8" name="Line 191"/>
            <p:cNvSpPr>
              <a:spLocks noChangeShapeType="1"/>
            </p:cNvSpPr>
            <p:nvPr/>
          </p:nvSpPr>
          <p:spPr bwMode="auto">
            <a:xfrm>
              <a:off x="5213174" y="411369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79" name="Line 192"/>
            <p:cNvSpPr>
              <a:spLocks noChangeShapeType="1"/>
            </p:cNvSpPr>
            <p:nvPr/>
          </p:nvSpPr>
          <p:spPr bwMode="auto">
            <a:xfrm>
              <a:off x="5215893" y="4147239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0" name="Line 193"/>
            <p:cNvSpPr>
              <a:spLocks noChangeShapeType="1"/>
            </p:cNvSpPr>
            <p:nvPr/>
          </p:nvSpPr>
          <p:spPr bwMode="auto">
            <a:xfrm>
              <a:off x="5219519" y="417896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1" name="Line 194"/>
            <p:cNvSpPr>
              <a:spLocks noChangeShapeType="1"/>
            </p:cNvSpPr>
            <p:nvPr/>
          </p:nvSpPr>
          <p:spPr bwMode="auto">
            <a:xfrm>
              <a:off x="5223145" y="4208877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2" name="Line 195"/>
            <p:cNvSpPr>
              <a:spLocks noChangeShapeType="1"/>
            </p:cNvSpPr>
            <p:nvPr/>
          </p:nvSpPr>
          <p:spPr bwMode="auto">
            <a:xfrm>
              <a:off x="5226770" y="4237884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3" name="Line 196"/>
            <p:cNvSpPr>
              <a:spLocks noChangeShapeType="1"/>
            </p:cNvSpPr>
            <p:nvPr/>
          </p:nvSpPr>
          <p:spPr bwMode="auto">
            <a:xfrm>
              <a:off x="5231303" y="4265077"/>
              <a:ext cx="4533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4" name="Line 197"/>
            <p:cNvSpPr>
              <a:spLocks noChangeShapeType="1"/>
            </p:cNvSpPr>
            <p:nvPr/>
          </p:nvSpPr>
          <p:spPr bwMode="auto">
            <a:xfrm>
              <a:off x="5235835" y="429136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5" name="Line 198"/>
            <p:cNvSpPr>
              <a:spLocks noChangeShapeType="1"/>
            </p:cNvSpPr>
            <p:nvPr/>
          </p:nvSpPr>
          <p:spPr bwMode="auto">
            <a:xfrm>
              <a:off x="5240367" y="4315839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6" name="Line 199"/>
            <p:cNvSpPr>
              <a:spLocks noChangeShapeType="1"/>
            </p:cNvSpPr>
            <p:nvPr/>
          </p:nvSpPr>
          <p:spPr bwMode="auto">
            <a:xfrm>
              <a:off x="5243993" y="4339406"/>
              <a:ext cx="5439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7" name="Line 200"/>
            <p:cNvSpPr>
              <a:spLocks noChangeShapeType="1"/>
            </p:cNvSpPr>
            <p:nvPr/>
          </p:nvSpPr>
          <p:spPr bwMode="auto">
            <a:xfrm>
              <a:off x="5249432" y="4360255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8" name="Line 201"/>
            <p:cNvSpPr>
              <a:spLocks noChangeShapeType="1"/>
            </p:cNvSpPr>
            <p:nvPr/>
          </p:nvSpPr>
          <p:spPr bwMode="auto">
            <a:xfrm>
              <a:off x="5253058" y="4380196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89" name="Line 202"/>
            <p:cNvSpPr>
              <a:spLocks noChangeShapeType="1"/>
            </p:cNvSpPr>
            <p:nvPr/>
          </p:nvSpPr>
          <p:spPr bwMode="auto">
            <a:xfrm>
              <a:off x="5257590" y="4398325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0" name="Line 203"/>
            <p:cNvSpPr>
              <a:spLocks noChangeShapeType="1"/>
            </p:cNvSpPr>
            <p:nvPr/>
          </p:nvSpPr>
          <p:spPr bwMode="auto">
            <a:xfrm>
              <a:off x="5261216" y="4414642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1" name="Line 204"/>
            <p:cNvSpPr>
              <a:spLocks noChangeShapeType="1"/>
            </p:cNvSpPr>
            <p:nvPr/>
          </p:nvSpPr>
          <p:spPr bwMode="auto">
            <a:xfrm>
              <a:off x="5264841" y="4429145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2" name="Line 205"/>
            <p:cNvSpPr>
              <a:spLocks noChangeShapeType="1"/>
            </p:cNvSpPr>
            <p:nvPr/>
          </p:nvSpPr>
          <p:spPr bwMode="auto">
            <a:xfrm>
              <a:off x="5268467" y="4442742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3" name="Line 206"/>
            <p:cNvSpPr>
              <a:spLocks noChangeShapeType="1"/>
            </p:cNvSpPr>
            <p:nvPr/>
          </p:nvSpPr>
          <p:spPr bwMode="auto">
            <a:xfrm>
              <a:off x="5271187" y="4453619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4" name="Line 207"/>
            <p:cNvSpPr>
              <a:spLocks noChangeShapeType="1"/>
            </p:cNvSpPr>
            <p:nvPr/>
          </p:nvSpPr>
          <p:spPr bwMode="auto">
            <a:xfrm>
              <a:off x="5273906" y="446268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5" name="Line 209"/>
            <p:cNvSpPr>
              <a:spLocks noChangeShapeType="1"/>
            </p:cNvSpPr>
            <p:nvPr/>
          </p:nvSpPr>
          <p:spPr bwMode="auto">
            <a:xfrm>
              <a:off x="5275719" y="4469936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6" name="Line 210"/>
            <p:cNvSpPr>
              <a:spLocks noChangeShapeType="1"/>
            </p:cNvSpPr>
            <p:nvPr/>
          </p:nvSpPr>
          <p:spPr bwMode="auto">
            <a:xfrm>
              <a:off x="527753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7" name="Line 211"/>
            <p:cNvSpPr>
              <a:spLocks noChangeShapeType="1"/>
            </p:cNvSpPr>
            <p:nvPr/>
          </p:nvSpPr>
          <p:spPr bwMode="auto">
            <a:xfrm>
              <a:off x="5278438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8" name="Line 212"/>
            <p:cNvSpPr>
              <a:spLocks noChangeShapeType="1"/>
            </p:cNvSpPr>
            <p:nvPr/>
          </p:nvSpPr>
          <p:spPr bwMode="auto">
            <a:xfrm>
              <a:off x="5279345" y="4479000"/>
              <a:ext cx="94271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99" name="Line 213"/>
            <p:cNvSpPr>
              <a:spLocks noChangeShapeType="1"/>
            </p:cNvSpPr>
            <p:nvPr/>
          </p:nvSpPr>
          <p:spPr bwMode="auto">
            <a:xfrm flipV="1">
              <a:off x="5373616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0" name="Line 214"/>
            <p:cNvSpPr>
              <a:spLocks noChangeShapeType="1"/>
            </p:cNvSpPr>
            <p:nvPr/>
          </p:nvSpPr>
          <p:spPr bwMode="auto">
            <a:xfrm flipV="1">
              <a:off x="537452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1" name="Line 215"/>
            <p:cNvSpPr>
              <a:spLocks noChangeShapeType="1"/>
            </p:cNvSpPr>
            <p:nvPr/>
          </p:nvSpPr>
          <p:spPr bwMode="auto">
            <a:xfrm flipV="1">
              <a:off x="5375428" y="4469029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2" name="Line 216"/>
            <p:cNvSpPr>
              <a:spLocks noChangeShapeType="1"/>
            </p:cNvSpPr>
            <p:nvPr/>
          </p:nvSpPr>
          <p:spPr bwMode="auto">
            <a:xfrm flipV="1">
              <a:off x="5376335" y="4461777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3" name="Line 217"/>
            <p:cNvSpPr>
              <a:spLocks noChangeShapeType="1"/>
            </p:cNvSpPr>
            <p:nvPr/>
          </p:nvSpPr>
          <p:spPr bwMode="auto">
            <a:xfrm flipV="1">
              <a:off x="5379054" y="4452713"/>
              <a:ext cx="1813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4" name="Line 218"/>
            <p:cNvSpPr>
              <a:spLocks noChangeShapeType="1"/>
            </p:cNvSpPr>
            <p:nvPr/>
          </p:nvSpPr>
          <p:spPr bwMode="auto">
            <a:xfrm flipV="1">
              <a:off x="5380867" y="4440929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5" name="Line 219"/>
            <p:cNvSpPr>
              <a:spLocks noChangeShapeType="1"/>
            </p:cNvSpPr>
            <p:nvPr/>
          </p:nvSpPr>
          <p:spPr bwMode="auto">
            <a:xfrm flipV="1">
              <a:off x="5384493" y="4428239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6" name="Line 220"/>
            <p:cNvSpPr>
              <a:spLocks noChangeShapeType="1"/>
            </p:cNvSpPr>
            <p:nvPr/>
          </p:nvSpPr>
          <p:spPr bwMode="auto">
            <a:xfrm flipV="1">
              <a:off x="5388119" y="4413735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7" name="Line 221"/>
            <p:cNvSpPr>
              <a:spLocks noChangeShapeType="1"/>
            </p:cNvSpPr>
            <p:nvPr/>
          </p:nvSpPr>
          <p:spPr bwMode="auto">
            <a:xfrm flipV="1">
              <a:off x="5391745" y="439741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8" name="Line 222"/>
            <p:cNvSpPr>
              <a:spLocks noChangeShapeType="1"/>
            </p:cNvSpPr>
            <p:nvPr/>
          </p:nvSpPr>
          <p:spPr bwMode="auto">
            <a:xfrm flipV="1">
              <a:off x="5395370" y="4379290"/>
              <a:ext cx="3626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09" name="Line 223"/>
            <p:cNvSpPr>
              <a:spLocks noChangeShapeType="1"/>
            </p:cNvSpPr>
            <p:nvPr/>
          </p:nvSpPr>
          <p:spPr bwMode="auto">
            <a:xfrm flipV="1">
              <a:off x="5398996" y="4360255"/>
              <a:ext cx="4533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0" name="Line 224"/>
            <p:cNvSpPr>
              <a:spLocks noChangeShapeType="1"/>
            </p:cNvSpPr>
            <p:nvPr/>
          </p:nvSpPr>
          <p:spPr bwMode="auto">
            <a:xfrm flipV="1">
              <a:off x="5403529" y="4338500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1" name="Line 225"/>
            <p:cNvSpPr>
              <a:spLocks noChangeShapeType="1"/>
            </p:cNvSpPr>
            <p:nvPr/>
          </p:nvSpPr>
          <p:spPr bwMode="auto">
            <a:xfrm flipV="1">
              <a:off x="5408061" y="4316745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2" name="Line 226"/>
            <p:cNvSpPr>
              <a:spLocks noChangeShapeType="1"/>
            </p:cNvSpPr>
            <p:nvPr/>
          </p:nvSpPr>
          <p:spPr bwMode="auto">
            <a:xfrm flipV="1">
              <a:off x="5412593" y="4293177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3" name="Line 227"/>
            <p:cNvSpPr>
              <a:spLocks noChangeShapeType="1"/>
            </p:cNvSpPr>
            <p:nvPr/>
          </p:nvSpPr>
          <p:spPr bwMode="auto">
            <a:xfrm flipV="1">
              <a:off x="5417125" y="4267796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4" name="Line 228"/>
            <p:cNvSpPr>
              <a:spLocks noChangeShapeType="1"/>
            </p:cNvSpPr>
            <p:nvPr/>
          </p:nvSpPr>
          <p:spPr bwMode="auto">
            <a:xfrm flipV="1">
              <a:off x="5421658" y="4242416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5" name="Line 229"/>
            <p:cNvSpPr>
              <a:spLocks noChangeShapeType="1"/>
            </p:cNvSpPr>
            <p:nvPr/>
          </p:nvSpPr>
          <p:spPr bwMode="auto">
            <a:xfrm flipV="1">
              <a:off x="5425284" y="4215222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6" name="Line 230"/>
            <p:cNvSpPr>
              <a:spLocks noChangeShapeType="1"/>
            </p:cNvSpPr>
            <p:nvPr/>
          </p:nvSpPr>
          <p:spPr bwMode="auto">
            <a:xfrm flipV="1">
              <a:off x="5429816" y="4187122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7" name="Line 231"/>
            <p:cNvSpPr>
              <a:spLocks noChangeShapeType="1"/>
            </p:cNvSpPr>
            <p:nvPr/>
          </p:nvSpPr>
          <p:spPr bwMode="auto">
            <a:xfrm flipV="1">
              <a:off x="5433441" y="4158116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8" name="Line 232"/>
            <p:cNvSpPr>
              <a:spLocks noChangeShapeType="1"/>
            </p:cNvSpPr>
            <p:nvPr/>
          </p:nvSpPr>
          <p:spPr bwMode="auto">
            <a:xfrm flipV="1">
              <a:off x="5437067" y="4128203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19" name="Line 233"/>
            <p:cNvSpPr>
              <a:spLocks noChangeShapeType="1"/>
            </p:cNvSpPr>
            <p:nvPr/>
          </p:nvSpPr>
          <p:spPr bwMode="auto">
            <a:xfrm flipV="1">
              <a:off x="5440693" y="4097383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0" name="Line 234"/>
            <p:cNvSpPr>
              <a:spLocks noChangeShapeType="1"/>
            </p:cNvSpPr>
            <p:nvPr/>
          </p:nvSpPr>
          <p:spPr bwMode="auto">
            <a:xfrm flipV="1">
              <a:off x="5443413" y="4065658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1" name="Line 235"/>
            <p:cNvSpPr>
              <a:spLocks noChangeShapeType="1"/>
            </p:cNvSpPr>
            <p:nvPr/>
          </p:nvSpPr>
          <p:spPr bwMode="auto">
            <a:xfrm flipV="1">
              <a:off x="5446132" y="4033932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2" name="Line 236"/>
            <p:cNvSpPr>
              <a:spLocks noChangeShapeType="1"/>
            </p:cNvSpPr>
            <p:nvPr/>
          </p:nvSpPr>
          <p:spPr bwMode="auto">
            <a:xfrm flipV="1">
              <a:off x="5447945" y="400129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3" name="Line 237"/>
            <p:cNvSpPr>
              <a:spLocks noChangeShapeType="1"/>
            </p:cNvSpPr>
            <p:nvPr/>
          </p:nvSpPr>
          <p:spPr bwMode="auto">
            <a:xfrm flipV="1">
              <a:off x="5449758" y="3968667"/>
              <a:ext cx="907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4" name="Line 238"/>
            <p:cNvSpPr>
              <a:spLocks noChangeShapeType="1"/>
            </p:cNvSpPr>
            <p:nvPr/>
          </p:nvSpPr>
          <p:spPr bwMode="auto">
            <a:xfrm flipV="1">
              <a:off x="5450664" y="3935129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5" name="Line 239"/>
            <p:cNvSpPr>
              <a:spLocks noChangeShapeType="1"/>
            </p:cNvSpPr>
            <p:nvPr/>
          </p:nvSpPr>
          <p:spPr bwMode="auto">
            <a:xfrm flipH="1" flipV="1">
              <a:off x="5450664" y="3901590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6" name="Line 240"/>
            <p:cNvSpPr>
              <a:spLocks noChangeShapeType="1"/>
            </p:cNvSpPr>
            <p:nvPr/>
          </p:nvSpPr>
          <p:spPr bwMode="auto">
            <a:xfrm flipH="1" flipV="1">
              <a:off x="5449758" y="3868051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7" name="Line 241"/>
            <p:cNvSpPr>
              <a:spLocks noChangeShapeType="1"/>
            </p:cNvSpPr>
            <p:nvPr/>
          </p:nvSpPr>
          <p:spPr bwMode="auto">
            <a:xfrm flipH="1" flipV="1">
              <a:off x="5447945" y="383541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8" name="Line 242"/>
            <p:cNvSpPr>
              <a:spLocks noChangeShapeType="1"/>
            </p:cNvSpPr>
            <p:nvPr/>
          </p:nvSpPr>
          <p:spPr bwMode="auto">
            <a:xfrm flipH="1" flipV="1">
              <a:off x="5446132" y="3803693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29" name="Line 243"/>
            <p:cNvSpPr>
              <a:spLocks noChangeShapeType="1"/>
            </p:cNvSpPr>
            <p:nvPr/>
          </p:nvSpPr>
          <p:spPr bwMode="auto">
            <a:xfrm flipH="1" flipV="1">
              <a:off x="5443413" y="3771967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0" name="Line 244"/>
            <p:cNvSpPr>
              <a:spLocks noChangeShapeType="1"/>
            </p:cNvSpPr>
            <p:nvPr/>
          </p:nvSpPr>
          <p:spPr bwMode="auto">
            <a:xfrm flipH="1" flipV="1">
              <a:off x="5439787" y="3741148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1" name="Line 245"/>
            <p:cNvSpPr>
              <a:spLocks noChangeShapeType="1"/>
            </p:cNvSpPr>
            <p:nvPr/>
          </p:nvSpPr>
          <p:spPr bwMode="auto">
            <a:xfrm flipH="1" flipV="1">
              <a:off x="5437067" y="3711235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2" name="Line 246"/>
            <p:cNvSpPr>
              <a:spLocks noChangeShapeType="1"/>
            </p:cNvSpPr>
            <p:nvPr/>
          </p:nvSpPr>
          <p:spPr bwMode="auto">
            <a:xfrm flipH="1" flipV="1">
              <a:off x="5433441" y="3682228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3" name="Line 247"/>
            <p:cNvSpPr>
              <a:spLocks noChangeShapeType="1"/>
            </p:cNvSpPr>
            <p:nvPr/>
          </p:nvSpPr>
          <p:spPr bwMode="auto">
            <a:xfrm flipH="1" flipV="1">
              <a:off x="5428909" y="365412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4" name="Line 248"/>
            <p:cNvSpPr>
              <a:spLocks noChangeShapeType="1"/>
            </p:cNvSpPr>
            <p:nvPr/>
          </p:nvSpPr>
          <p:spPr bwMode="auto">
            <a:xfrm flipH="1" flipV="1">
              <a:off x="5424377" y="3626935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5" name="Line 249"/>
            <p:cNvSpPr>
              <a:spLocks noChangeShapeType="1"/>
            </p:cNvSpPr>
            <p:nvPr/>
          </p:nvSpPr>
          <p:spPr bwMode="auto">
            <a:xfrm flipH="1" flipV="1">
              <a:off x="5420751" y="3600648"/>
              <a:ext cx="3626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6" name="Line 250"/>
            <p:cNvSpPr>
              <a:spLocks noChangeShapeType="1"/>
            </p:cNvSpPr>
            <p:nvPr/>
          </p:nvSpPr>
          <p:spPr bwMode="auto">
            <a:xfrm flipH="1" flipV="1">
              <a:off x="5416219" y="357617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7" name="Line 251"/>
            <p:cNvSpPr>
              <a:spLocks noChangeShapeType="1"/>
            </p:cNvSpPr>
            <p:nvPr/>
          </p:nvSpPr>
          <p:spPr bwMode="auto">
            <a:xfrm flipH="1" flipV="1">
              <a:off x="5411687" y="3552606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8" name="Line 252"/>
            <p:cNvSpPr>
              <a:spLocks noChangeShapeType="1"/>
            </p:cNvSpPr>
            <p:nvPr/>
          </p:nvSpPr>
          <p:spPr bwMode="auto">
            <a:xfrm flipH="1" flipV="1">
              <a:off x="5407155" y="3529944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39" name="Line 253"/>
            <p:cNvSpPr>
              <a:spLocks noChangeShapeType="1"/>
            </p:cNvSpPr>
            <p:nvPr/>
          </p:nvSpPr>
          <p:spPr bwMode="auto">
            <a:xfrm flipH="1" flipV="1">
              <a:off x="5402622" y="3509096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0" name="Line 254"/>
            <p:cNvSpPr>
              <a:spLocks noChangeShapeType="1"/>
            </p:cNvSpPr>
            <p:nvPr/>
          </p:nvSpPr>
          <p:spPr bwMode="auto">
            <a:xfrm flipH="1" flipV="1">
              <a:off x="5398090" y="3489154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1" name="Line 255"/>
            <p:cNvSpPr>
              <a:spLocks noChangeShapeType="1"/>
            </p:cNvSpPr>
            <p:nvPr/>
          </p:nvSpPr>
          <p:spPr bwMode="auto">
            <a:xfrm flipH="1" flipV="1">
              <a:off x="5393558" y="3471025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2" name="Line 256"/>
            <p:cNvSpPr>
              <a:spLocks noChangeShapeType="1"/>
            </p:cNvSpPr>
            <p:nvPr/>
          </p:nvSpPr>
          <p:spPr bwMode="auto">
            <a:xfrm flipH="1" flipV="1">
              <a:off x="5389932" y="345470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3" name="Line 257"/>
            <p:cNvSpPr>
              <a:spLocks noChangeShapeType="1"/>
            </p:cNvSpPr>
            <p:nvPr/>
          </p:nvSpPr>
          <p:spPr bwMode="auto">
            <a:xfrm flipH="1" flipV="1">
              <a:off x="5386306" y="344020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4" name="Line 258"/>
            <p:cNvSpPr>
              <a:spLocks noChangeShapeType="1"/>
            </p:cNvSpPr>
            <p:nvPr/>
          </p:nvSpPr>
          <p:spPr bwMode="auto">
            <a:xfrm flipH="1" flipV="1">
              <a:off x="5382680" y="3426609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5" name="Line 259"/>
            <p:cNvSpPr>
              <a:spLocks noChangeShapeType="1"/>
            </p:cNvSpPr>
            <p:nvPr/>
          </p:nvSpPr>
          <p:spPr bwMode="auto">
            <a:xfrm flipH="1" flipV="1">
              <a:off x="5379961" y="3415731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6" name="Line 260"/>
            <p:cNvSpPr>
              <a:spLocks noChangeShapeType="1"/>
            </p:cNvSpPr>
            <p:nvPr/>
          </p:nvSpPr>
          <p:spPr bwMode="auto">
            <a:xfrm flipH="1" flipV="1">
              <a:off x="5377241" y="3405761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7" name="Line 261"/>
            <p:cNvSpPr>
              <a:spLocks noChangeShapeType="1"/>
            </p:cNvSpPr>
            <p:nvPr/>
          </p:nvSpPr>
          <p:spPr bwMode="auto">
            <a:xfrm flipH="1" flipV="1">
              <a:off x="5375428" y="3398509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8" name="Line 262"/>
            <p:cNvSpPr>
              <a:spLocks noChangeShapeType="1"/>
            </p:cNvSpPr>
            <p:nvPr/>
          </p:nvSpPr>
          <p:spPr bwMode="auto">
            <a:xfrm flipH="1" flipV="1">
              <a:off x="5373616" y="3393070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49" name="Line 263"/>
            <p:cNvSpPr>
              <a:spLocks noChangeShapeType="1"/>
            </p:cNvSpPr>
            <p:nvPr/>
          </p:nvSpPr>
          <p:spPr bwMode="auto">
            <a:xfrm flipH="1" flipV="1">
              <a:off x="5372709" y="3390351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0" name="Line 264"/>
            <p:cNvSpPr>
              <a:spLocks noChangeShapeType="1"/>
            </p:cNvSpPr>
            <p:nvPr/>
          </p:nvSpPr>
          <p:spPr bwMode="auto">
            <a:xfrm flipH="1" flipV="1">
              <a:off x="5371803" y="3388538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651" name="Line 265"/>
            <p:cNvSpPr>
              <a:spLocks noChangeShapeType="1"/>
            </p:cNvSpPr>
            <p:nvPr/>
          </p:nvSpPr>
          <p:spPr bwMode="auto">
            <a:xfrm flipH="1" flipV="1">
              <a:off x="5282064" y="3388538"/>
              <a:ext cx="897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7501" name="Picture 281" descr="psf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4515" y="4546725"/>
            <a:ext cx="8509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502" name="Line 26"/>
          <p:cNvSpPr>
            <a:spLocks noChangeShapeType="1"/>
          </p:cNvSpPr>
          <p:nvPr/>
        </p:nvSpPr>
        <p:spPr bwMode="auto">
          <a:xfrm flipH="1" flipV="1">
            <a:off x="4287838" y="3173413"/>
            <a:ext cx="4762" cy="269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3" name="Line 27"/>
          <p:cNvSpPr>
            <a:spLocks noChangeShapeType="1"/>
          </p:cNvSpPr>
          <p:nvPr/>
        </p:nvSpPr>
        <p:spPr bwMode="auto">
          <a:xfrm flipH="1" flipV="1">
            <a:off x="4283075" y="3144838"/>
            <a:ext cx="4763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4" name="Line 28"/>
          <p:cNvSpPr>
            <a:spLocks noChangeShapeType="1"/>
          </p:cNvSpPr>
          <p:nvPr/>
        </p:nvSpPr>
        <p:spPr bwMode="auto">
          <a:xfrm flipH="1" flipV="1">
            <a:off x="4278313" y="3114675"/>
            <a:ext cx="4762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5" name="Line 29"/>
          <p:cNvSpPr>
            <a:spLocks noChangeShapeType="1"/>
          </p:cNvSpPr>
          <p:nvPr/>
        </p:nvSpPr>
        <p:spPr bwMode="auto">
          <a:xfrm flipH="1" flipV="1">
            <a:off x="4273550" y="3082925"/>
            <a:ext cx="4763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6" name="Line 30"/>
          <p:cNvSpPr>
            <a:spLocks noChangeShapeType="1"/>
          </p:cNvSpPr>
          <p:nvPr/>
        </p:nvSpPr>
        <p:spPr bwMode="auto">
          <a:xfrm flipH="1" flipV="1">
            <a:off x="4268788" y="3049588"/>
            <a:ext cx="4762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7" name="Line 31"/>
          <p:cNvSpPr>
            <a:spLocks noChangeShapeType="1"/>
          </p:cNvSpPr>
          <p:nvPr/>
        </p:nvSpPr>
        <p:spPr bwMode="auto">
          <a:xfrm flipH="1" flipV="1">
            <a:off x="4265613" y="3016250"/>
            <a:ext cx="3175" cy="333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8" name="Line 32"/>
          <p:cNvSpPr>
            <a:spLocks noChangeShapeType="1"/>
          </p:cNvSpPr>
          <p:nvPr/>
        </p:nvSpPr>
        <p:spPr bwMode="auto">
          <a:xfrm flipH="1" flipV="1">
            <a:off x="4260850" y="2982913"/>
            <a:ext cx="4763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09" name="Line 33"/>
          <p:cNvSpPr>
            <a:spLocks noChangeShapeType="1"/>
          </p:cNvSpPr>
          <p:nvPr/>
        </p:nvSpPr>
        <p:spPr bwMode="auto">
          <a:xfrm flipH="1" flipV="1">
            <a:off x="4257675" y="2947988"/>
            <a:ext cx="3175" cy="349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0" name="Line 34"/>
          <p:cNvSpPr>
            <a:spLocks noChangeShapeType="1"/>
          </p:cNvSpPr>
          <p:nvPr/>
        </p:nvSpPr>
        <p:spPr bwMode="auto">
          <a:xfrm flipH="1" flipV="1">
            <a:off x="4254500" y="2911475"/>
            <a:ext cx="3175" cy="365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1" name="Line 35"/>
          <p:cNvSpPr>
            <a:spLocks noChangeShapeType="1"/>
          </p:cNvSpPr>
          <p:nvPr/>
        </p:nvSpPr>
        <p:spPr bwMode="auto">
          <a:xfrm flipH="1" flipV="1">
            <a:off x="4252913" y="2876550"/>
            <a:ext cx="1587" cy="349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2" name="Line 36"/>
          <p:cNvSpPr>
            <a:spLocks noChangeShapeType="1"/>
          </p:cNvSpPr>
          <p:nvPr/>
        </p:nvSpPr>
        <p:spPr bwMode="auto">
          <a:xfrm flipH="1" flipV="1">
            <a:off x="4251325" y="2838450"/>
            <a:ext cx="1588" cy="381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3" name="Line 37"/>
          <p:cNvSpPr>
            <a:spLocks noChangeShapeType="1"/>
          </p:cNvSpPr>
          <p:nvPr/>
        </p:nvSpPr>
        <p:spPr bwMode="auto">
          <a:xfrm flipH="1" flipV="1">
            <a:off x="4249738" y="2800350"/>
            <a:ext cx="1587" cy="381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4" name="Line 38"/>
          <p:cNvSpPr>
            <a:spLocks noChangeShapeType="1"/>
          </p:cNvSpPr>
          <p:nvPr/>
        </p:nvSpPr>
        <p:spPr bwMode="auto">
          <a:xfrm flipH="1" flipV="1">
            <a:off x="4249738" y="2763838"/>
            <a:ext cx="0" cy="365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5" name="Line 39"/>
          <p:cNvSpPr>
            <a:spLocks noChangeShapeType="1"/>
          </p:cNvSpPr>
          <p:nvPr/>
        </p:nvSpPr>
        <p:spPr bwMode="auto">
          <a:xfrm flipV="1">
            <a:off x="4249738" y="2725738"/>
            <a:ext cx="0" cy="381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6" name="Line 40"/>
          <p:cNvSpPr>
            <a:spLocks noChangeShapeType="1"/>
          </p:cNvSpPr>
          <p:nvPr/>
        </p:nvSpPr>
        <p:spPr bwMode="auto">
          <a:xfrm flipV="1">
            <a:off x="4249738" y="2686050"/>
            <a:ext cx="1587" cy="396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7" name="Line 41"/>
          <p:cNvSpPr>
            <a:spLocks noChangeShapeType="1"/>
          </p:cNvSpPr>
          <p:nvPr/>
        </p:nvSpPr>
        <p:spPr bwMode="auto">
          <a:xfrm flipV="1">
            <a:off x="4251325" y="2649538"/>
            <a:ext cx="1588" cy="365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8" name="Line 42"/>
          <p:cNvSpPr>
            <a:spLocks noChangeShapeType="1"/>
          </p:cNvSpPr>
          <p:nvPr/>
        </p:nvSpPr>
        <p:spPr bwMode="auto">
          <a:xfrm flipV="1">
            <a:off x="4252913" y="2613025"/>
            <a:ext cx="3175" cy="365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19" name="Line 43"/>
          <p:cNvSpPr>
            <a:spLocks noChangeShapeType="1"/>
          </p:cNvSpPr>
          <p:nvPr/>
        </p:nvSpPr>
        <p:spPr bwMode="auto">
          <a:xfrm flipV="1">
            <a:off x="4256088" y="2576513"/>
            <a:ext cx="3175" cy="365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0" name="Line 44"/>
          <p:cNvSpPr>
            <a:spLocks noChangeShapeType="1"/>
          </p:cNvSpPr>
          <p:nvPr/>
        </p:nvSpPr>
        <p:spPr bwMode="auto">
          <a:xfrm flipV="1">
            <a:off x="4259263" y="2543175"/>
            <a:ext cx="3175" cy="333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1" name="Line 45"/>
          <p:cNvSpPr>
            <a:spLocks noChangeShapeType="1"/>
          </p:cNvSpPr>
          <p:nvPr/>
        </p:nvSpPr>
        <p:spPr bwMode="auto">
          <a:xfrm flipV="1">
            <a:off x="4262438" y="2508250"/>
            <a:ext cx="4762" cy="349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2" name="Line 46"/>
          <p:cNvSpPr>
            <a:spLocks noChangeShapeType="1"/>
          </p:cNvSpPr>
          <p:nvPr/>
        </p:nvSpPr>
        <p:spPr bwMode="auto">
          <a:xfrm flipV="1">
            <a:off x="4267200" y="2474913"/>
            <a:ext cx="4763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3" name="Line 47"/>
          <p:cNvSpPr>
            <a:spLocks noChangeShapeType="1"/>
          </p:cNvSpPr>
          <p:nvPr/>
        </p:nvSpPr>
        <p:spPr bwMode="auto">
          <a:xfrm flipV="1">
            <a:off x="4271963" y="2443163"/>
            <a:ext cx="4762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4" name="Line 48"/>
          <p:cNvSpPr>
            <a:spLocks noChangeShapeType="1"/>
          </p:cNvSpPr>
          <p:nvPr/>
        </p:nvSpPr>
        <p:spPr bwMode="auto">
          <a:xfrm flipV="1">
            <a:off x="4276725" y="2411413"/>
            <a:ext cx="4763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5" name="Line 49"/>
          <p:cNvSpPr>
            <a:spLocks noChangeShapeType="1"/>
          </p:cNvSpPr>
          <p:nvPr/>
        </p:nvSpPr>
        <p:spPr bwMode="auto">
          <a:xfrm flipV="1">
            <a:off x="4281488" y="2381250"/>
            <a:ext cx="6350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6" name="Line 50"/>
          <p:cNvSpPr>
            <a:spLocks noChangeShapeType="1"/>
          </p:cNvSpPr>
          <p:nvPr/>
        </p:nvSpPr>
        <p:spPr bwMode="auto">
          <a:xfrm flipV="1">
            <a:off x="4287838" y="2352675"/>
            <a:ext cx="4762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7" name="Line 51"/>
          <p:cNvSpPr>
            <a:spLocks noChangeShapeType="1"/>
          </p:cNvSpPr>
          <p:nvPr/>
        </p:nvSpPr>
        <p:spPr bwMode="auto">
          <a:xfrm flipV="1">
            <a:off x="4292600" y="2324100"/>
            <a:ext cx="6350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8" name="Line 52"/>
          <p:cNvSpPr>
            <a:spLocks noChangeShapeType="1"/>
          </p:cNvSpPr>
          <p:nvPr/>
        </p:nvSpPr>
        <p:spPr bwMode="auto">
          <a:xfrm flipV="1">
            <a:off x="4298950" y="2298700"/>
            <a:ext cx="4763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29" name="Line 53"/>
          <p:cNvSpPr>
            <a:spLocks noChangeShapeType="1"/>
          </p:cNvSpPr>
          <p:nvPr/>
        </p:nvSpPr>
        <p:spPr bwMode="auto">
          <a:xfrm flipV="1">
            <a:off x="4303713" y="2274888"/>
            <a:ext cx="6350" cy="238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30" name="Line 54"/>
          <p:cNvSpPr>
            <a:spLocks noChangeShapeType="1"/>
          </p:cNvSpPr>
          <p:nvPr/>
        </p:nvSpPr>
        <p:spPr bwMode="auto">
          <a:xfrm flipV="1">
            <a:off x="4310063" y="2251075"/>
            <a:ext cx="6350" cy="238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31" name="Line 55"/>
          <p:cNvSpPr>
            <a:spLocks noChangeShapeType="1"/>
          </p:cNvSpPr>
          <p:nvPr/>
        </p:nvSpPr>
        <p:spPr bwMode="auto">
          <a:xfrm flipV="1">
            <a:off x="4316413" y="2230438"/>
            <a:ext cx="4762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532" name="Line 56"/>
          <p:cNvSpPr>
            <a:spLocks noChangeShapeType="1"/>
          </p:cNvSpPr>
          <p:nvPr/>
        </p:nvSpPr>
        <p:spPr bwMode="auto">
          <a:xfrm flipV="1">
            <a:off x="4321175" y="2209800"/>
            <a:ext cx="4763" cy="206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87" name="Straight Arrow Connector 286"/>
          <p:cNvCxnSpPr/>
          <p:nvPr/>
        </p:nvCxnSpPr>
        <p:spPr>
          <a:xfrm>
            <a:off x="4876800" y="2574925"/>
            <a:ext cx="1828800" cy="15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/>
          <p:nvPr/>
        </p:nvCxnSpPr>
        <p:spPr>
          <a:xfrm>
            <a:off x="4876800" y="2755900"/>
            <a:ext cx="1828800" cy="15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>
            <a:off x="4876800" y="2935288"/>
            <a:ext cx="1828800" cy="3175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V="1">
            <a:off x="3124200" y="2576513"/>
            <a:ext cx="1752600" cy="269875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>
            <a:off x="3124200" y="2755900"/>
            <a:ext cx="1752600" cy="15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3124200" y="2665413"/>
            <a:ext cx="1752600" cy="273050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47539" name="Group 369"/>
          <p:cNvGrpSpPr>
            <a:grpSpLocks/>
          </p:cNvGrpSpPr>
          <p:nvPr/>
        </p:nvGrpSpPr>
        <p:grpSpPr bwMode="auto">
          <a:xfrm>
            <a:off x="3124200" y="2393950"/>
            <a:ext cx="3581400" cy="723900"/>
            <a:chOff x="3124200" y="2394096"/>
            <a:chExt cx="3581400" cy="724431"/>
          </a:xfrm>
        </p:grpSpPr>
        <p:cxnSp>
          <p:nvCxnSpPr>
            <p:cNvPr id="348" name="Straight Arrow Connector 347"/>
            <p:cNvCxnSpPr/>
            <p:nvPr/>
          </p:nvCxnSpPr>
          <p:spPr>
            <a:xfrm>
              <a:off x="4876800" y="2394096"/>
              <a:ext cx="1828800" cy="158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0" name="Straight Arrow Connector 289"/>
            <p:cNvCxnSpPr/>
            <p:nvPr/>
          </p:nvCxnSpPr>
          <p:spPr>
            <a:xfrm>
              <a:off x="4876800" y="3116939"/>
              <a:ext cx="1828800" cy="158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1" name="Straight Arrow Connector 290"/>
            <p:cNvCxnSpPr/>
            <p:nvPr/>
          </p:nvCxnSpPr>
          <p:spPr>
            <a:xfrm flipV="1">
              <a:off x="3124200" y="2395685"/>
              <a:ext cx="1752600" cy="63069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5" name="Straight Arrow Connector 294"/>
            <p:cNvCxnSpPr/>
            <p:nvPr/>
          </p:nvCxnSpPr>
          <p:spPr>
            <a:xfrm>
              <a:off x="3124200" y="2484650"/>
              <a:ext cx="1752600" cy="63387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0"/>
    </mc:Choice>
    <mc:Fallback xmlns="">
      <p:transition xmlns:p14="http://schemas.microsoft.com/office/powerpoint/2010/main" spd="slow" advTm="297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105"/>
          <p:cNvSpPr>
            <a:spLocks/>
          </p:cNvSpPr>
          <p:nvPr/>
        </p:nvSpPr>
        <p:spPr bwMode="auto">
          <a:xfrm>
            <a:off x="1838325" y="5664200"/>
            <a:ext cx="2047875" cy="319088"/>
          </a:xfrm>
          <a:custGeom>
            <a:avLst/>
            <a:gdLst>
              <a:gd name="T0" fmla="*/ 1114 w 1115"/>
              <a:gd name="T1" fmla="*/ 0 h 346"/>
              <a:gd name="T2" fmla="*/ 1115 w 1115"/>
              <a:gd name="T3" fmla="*/ 20 h 346"/>
              <a:gd name="T4" fmla="*/ 1056 w 1115"/>
              <a:gd name="T5" fmla="*/ 21 h 346"/>
              <a:gd name="T6" fmla="*/ 998 w 1115"/>
              <a:gd name="T7" fmla="*/ 23 h 346"/>
              <a:gd name="T8" fmla="*/ 940 w 1115"/>
              <a:gd name="T9" fmla="*/ 24 h 346"/>
              <a:gd name="T10" fmla="*/ 881 w 1115"/>
              <a:gd name="T11" fmla="*/ 26 h 346"/>
              <a:gd name="T12" fmla="*/ 764 w 1115"/>
              <a:gd name="T13" fmla="*/ 32 h 346"/>
              <a:gd name="T14" fmla="*/ 706 w 1115"/>
              <a:gd name="T15" fmla="*/ 35 h 346"/>
              <a:gd name="T16" fmla="*/ 648 w 1115"/>
              <a:gd name="T17" fmla="*/ 40 h 346"/>
              <a:gd name="T18" fmla="*/ 590 w 1115"/>
              <a:gd name="T19" fmla="*/ 46 h 346"/>
              <a:gd name="T20" fmla="*/ 531 w 1115"/>
              <a:gd name="T21" fmla="*/ 52 h 346"/>
              <a:gd name="T22" fmla="*/ 473 w 1115"/>
              <a:gd name="T23" fmla="*/ 61 h 346"/>
              <a:gd name="T24" fmla="*/ 415 w 1115"/>
              <a:gd name="T25" fmla="*/ 73 h 346"/>
              <a:gd name="T26" fmla="*/ 357 w 1115"/>
              <a:gd name="T27" fmla="*/ 87 h 346"/>
              <a:gd name="T28" fmla="*/ 299 w 1115"/>
              <a:gd name="T29" fmla="*/ 107 h 346"/>
              <a:gd name="T30" fmla="*/ 242 w 1115"/>
              <a:gd name="T31" fmla="*/ 134 h 346"/>
              <a:gd name="T32" fmla="*/ 184 w 1115"/>
              <a:gd name="T33" fmla="*/ 170 h 346"/>
              <a:gd name="T34" fmla="*/ 126 w 1115"/>
              <a:gd name="T35" fmla="*/ 220 h 346"/>
              <a:gd name="T36" fmla="*/ 68 w 1115"/>
              <a:gd name="T37" fmla="*/ 282 h 346"/>
              <a:gd name="T38" fmla="*/ 10 w 1115"/>
              <a:gd name="T39" fmla="*/ 346 h 346"/>
              <a:gd name="T40" fmla="*/ 0 w 1115"/>
              <a:gd name="T41" fmla="*/ 330 h 346"/>
              <a:gd name="T42" fmla="*/ 2 w 1115"/>
              <a:gd name="T43" fmla="*/ 329 h 346"/>
              <a:gd name="T44" fmla="*/ 11 w 1115"/>
              <a:gd name="T45" fmla="*/ 339 h 346"/>
              <a:gd name="T46" fmla="*/ 43 w 1115"/>
              <a:gd name="T47" fmla="*/ 283 h 346"/>
              <a:gd name="T48" fmla="*/ 59 w 1115"/>
              <a:gd name="T49" fmla="*/ 266 h 346"/>
              <a:gd name="T50" fmla="*/ 117 w 1115"/>
              <a:gd name="T51" fmla="*/ 204 h 346"/>
              <a:gd name="T52" fmla="*/ 118 w 1115"/>
              <a:gd name="T53" fmla="*/ 204 h 346"/>
              <a:gd name="T54" fmla="*/ 176 w 1115"/>
              <a:gd name="T55" fmla="*/ 153 h 346"/>
              <a:gd name="T56" fmla="*/ 177 w 1115"/>
              <a:gd name="T57" fmla="*/ 153 h 346"/>
              <a:gd name="T58" fmla="*/ 236 w 1115"/>
              <a:gd name="T59" fmla="*/ 115 h 346"/>
              <a:gd name="T60" fmla="*/ 236 w 1115"/>
              <a:gd name="T61" fmla="*/ 115 h 346"/>
              <a:gd name="T62" fmla="*/ 294 w 1115"/>
              <a:gd name="T63" fmla="*/ 88 h 346"/>
              <a:gd name="T64" fmla="*/ 295 w 1115"/>
              <a:gd name="T65" fmla="*/ 87 h 346"/>
              <a:gd name="T66" fmla="*/ 353 w 1115"/>
              <a:gd name="T67" fmla="*/ 67 h 346"/>
              <a:gd name="T68" fmla="*/ 354 w 1115"/>
              <a:gd name="T69" fmla="*/ 67 h 346"/>
              <a:gd name="T70" fmla="*/ 412 w 1115"/>
              <a:gd name="T71" fmla="*/ 52 h 346"/>
              <a:gd name="T72" fmla="*/ 413 w 1115"/>
              <a:gd name="T73" fmla="*/ 52 h 346"/>
              <a:gd name="T74" fmla="*/ 471 w 1115"/>
              <a:gd name="T75" fmla="*/ 41 h 346"/>
              <a:gd name="T76" fmla="*/ 530 w 1115"/>
              <a:gd name="T77" fmla="*/ 32 h 346"/>
              <a:gd name="T78" fmla="*/ 530 w 1115"/>
              <a:gd name="T79" fmla="*/ 32 h 346"/>
              <a:gd name="T80" fmla="*/ 589 w 1115"/>
              <a:gd name="T81" fmla="*/ 25 h 346"/>
              <a:gd name="T82" fmla="*/ 646 w 1115"/>
              <a:gd name="T83" fmla="*/ 19 h 346"/>
              <a:gd name="T84" fmla="*/ 647 w 1115"/>
              <a:gd name="T85" fmla="*/ 19 h 346"/>
              <a:gd name="T86" fmla="*/ 705 w 1115"/>
              <a:gd name="T87" fmla="*/ 15 h 346"/>
              <a:gd name="T88" fmla="*/ 764 w 1115"/>
              <a:gd name="T89" fmla="*/ 12 h 346"/>
              <a:gd name="T90" fmla="*/ 764 w 1115"/>
              <a:gd name="T91" fmla="*/ 11 h 346"/>
              <a:gd name="T92" fmla="*/ 822 w 1115"/>
              <a:gd name="T93" fmla="*/ 9 h 346"/>
              <a:gd name="T94" fmla="*/ 881 w 1115"/>
              <a:gd name="T95" fmla="*/ 6 h 346"/>
              <a:gd name="T96" fmla="*/ 939 w 1115"/>
              <a:gd name="T97" fmla="*/ 4 h 346"/>
              <a:gd name="T98" fmla="*/ 997 w 1115"/>
              <a:gd name="T99" fmla="*/ 3 h 346"/>
              <a:gd name="T100" fmla="*/ 1056 w 1115"/>
              <a:gd name="T101" fmla="*/ 1 h 346"/>
              <a:gd name="T102" fmla="*/ 1114 w 1115"/>
              <a:gd name="T103" fmla="*/ 0 h 3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15"/>
              <a:gd name="T157" fmla="*/ 0 h 346"/>
              <a:gd name="T158" fmla="*/ 1115 w 1115"/>
              <a:gd name="T159" fmla="*/ 346 h 3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15" h="346">
                <a:moveTo>
                  <a:pt x="1114" y="0"/>
                </a:moveTo>
                <a:lnTo>
                  <a:pt x="1115" y="20"/>
                </a:lnTo>
                <a:lnTo>
                  <a:pt x="1056" y="21"/>
                </a:lnTo>
                <a:lnTo>
                  <a:pt x="998" y="23"/>
                </a:lnTo>
                <a:lnTo>
                  <a:pt x="940" y="24"/>
                </a:lnTo>
                <a:lnTo>
                  <a:pt x="881" y="26"/>
                </a:lnTo>
                <a:lnTo>
                  <a:pt x="764" y="32"/>
                </a:lnTo>
                <a:lnTo>
                  <a:pt x="706" y="35"/>
                </a:lnTo>
                <a:lnTo>
                  <a:pt x="648" y="40"/>
                </a:lnTo>
                <a:lnTo>
                  <a:pt x="590" y="46"/>
                </a:lnTo>
                <a:lnTo>
                  <a:pt x="531" y="52"/>
                </a:lnTo>
                <a:lnTo>
                  <a:pt x="473" y="61"/>
                </a:lnTo>
                <a:lnTo>
                  <a:pt x="415" y="73"/>
                </a:lnTo>
                <a:lnTo>
                  <a:pt x="357" y="87"/>
                </a:lnTo>
                <a:lnTo>
                  <a:pt x="299" y="107"/>
                </a:lnTo>
                <a:lnTo>
                  <a:pt x="242" y="134"/>
                </a:lnTo>
                <a:lnTo>
                  <a:pt x="184" y="170"/>
                </a:lnTo>
                <a:lnTo>
                  <a:pt x="126" y="220"/>
                </a:lnTo>
                <a:lnTo>
                  <a:pt x="68" y="282"/>
                </a:lnTo>
                <a:lnTo>
                  <a:pt x="10" y="346"/>
                </a:lnTo>
                <a:lnTo>
                  <a:pt x="0" y="330"/>
                </a:lnTo>
                <a:lnTo>
                  <a:pt x="2" y="329"/>
                </a:lnTo>
                <a:lnTo>
                  <a:pt x="11" y="339"/>
                </a:lnTo>
                <a:lnTo>
                  <a:pt x="43" y="283"/>
                </a:lnTo>
                <a:lnTo>
                  <a:pt x="59" y="266"/>
                </a:lnTo>
                <a:lnTo>
                  <a:pt x="117" y="204"/>
                </a:lnTo>
                <a:lnTo>
                  <a:pt x="118" y="204"/>
                </a:lnTo>
                <a:lnTo>
                  <a:pt x="176" y="153"/>
                </a:lnTo>
                <a:lnTo>
                  <a:pt x="177" y="153"/>
                </a:lnTo>
                <a:lnTo>
                  <a:pt x="236" y="115"/>
                </a:lnTo>
                <a:lnTo>
                  <a:pt x="294" y="88"/>
                </a:lnTo>
                <a:lnTo>
                  <a:pt x="295" y="87"/>
                </a:lnTo>
                <a:lnTo>
                  <a:pt x="353" y="67"/>
                </a:lnTo>
                <a:lnTo>
                  <a:pt x="354" y="67"/>
                </a:lnTo>
                <a:lnTo>
                  <a:pt x="412" y="52"/>
                </a:lnTo>
                <a:lnTo>
                  <a:pt x="413" y="52"/>
                </a:lnTo>
                <a:lnTo>
                  <a:pt x="471" y="41"/>
                </a:lnTo>
                <a:lnTo>
                  <a:pt x="530" y="32"/>
                </a:lnTo>
                <a:lnTo>
                  <a:pt x="589" y="25"/>
                </a:lnTo>
                <a:lnTo>
                  <a:pt x="646" y="19"/>
                </a:lnTo>
                <a:lnTo>
                  <a:pt x="647" y="19"/>
                </a:lnTo>
                <a:lnTo>
                  <a:pt x="705" y="15"/>
                </a:lnTo>
                <a:lnTo>
                  <a:pt x="764" y="12"/>
                </a:lnTo>
                <a:lnTo>
                  <a:pt x="764" y="11"/>
                </a:lnTo>
                <a:lnTo>
                  <a:pt x="822" y="9"/>
                </a:lnTo>
                <a:lnTo>
                  <a:pt x="881" y="6"/>
                </a:lnTo>
                <a:lnTo>
                  <a:pt x="939" y="4"/>
                </a:lnTo>
                <a:lnTo>
                  <a:pt x="997" y="3"/>
                </a:lnTo>
                <a:lnTo>
                  <a:pt x="1056" y="1"/>
                </a:lnTo>
                <a:lnTo>
                  <a:pt x="1114" y="0"/>
                </a:lnTo>
                <a:close/>
              </a:path>
            </a:pathLst>
          </a:custGeom>
          <a:solidFill>
            <a:srgbClr val="92D050"/>
          </a:solidFill>
          <a:ln w="0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87" name="TextBox 301"/>
          <p:cNvSpPr txBox="1">
            <a:spLocks noChangeArrowheads="1"/>
          </p:cNvSpPr>
          <p:nvPr/>
        </p:nvSpPr>
        <p:spPr bwMode="auto">
          <a:xfrm>
            <a:off x="3886200" y="5486400"/>
            <a:ext cx="736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92D050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92D050"/>
                </a:solidFill>
                <a:latin typeface="Arial Unicode MS"/>
                <a:ea typeface="Arial Unicode MS"/>
                <a:cs typeface="Arial Unicode MS"/>
              </a:rPr>
              <a:t>geom</a:t>
            </a:r>
            <a:endParaRPr lang="en-US" baseline="-25000" dirty="0">
              <a:solidFill>
                <a:srgbClr val="92D05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408" name="Rectangle 407"/>
          <p:cNvSpPr/>
          <p:nvPr/>
        </p:nvSpPr>
        <p:spPr>
          <a:xfrm>
            <a:off x="1839780" y="4719215"/>
            <a:ext cx="2732220" cy="1300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Curse of Geometric Aberrations</a:t>
            </a:r>
            <a:endParaRPr lang="en-US" dirty="0"/>
          </a:p>
        </p:txBody>
      </p:sp>
      <p:grpSp>
        <p:nvGrpSpPr>
          <p:cNvPr id="398" name="Group 397"/>
          <p:cNvGrpSpPr>
            <a:grpSpLocks/>
          </p:cNvGrpSpPr>
          <p:nvPr/>
        </p:nvGrpSpPr>
        <p:grpSpPr bwMode="auto">
          <a:xfrm>
            <a:off x="2239963" y="2116572"/>
            <a:ext cx="4465637" cy="2058554"/>
            <a:chOff x="2240079" y="2117033"/>
            <a:chExt cx="4465521" cy="2057517"/>
          </a:xfrm>
        </p:grpSpPr>
        <p:pic>
          <p:nvPicPr>
            <p:cNvPr id="28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79879" y="2253289"/>
              <a:ext cx="1480540" cy="10261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perspectiveContrastingRightFacing" fov="7200000">
                <a:rot lat="0" lon="17400000" rev="0"/>
              </a:camera>
              <a:lightRig rig="threePt" dir="t"/>
            </a:scene3d>
          </p:spPr>
        </p:pic>
        <p:sp>
          <p:nvSpPr>
            <p:cNvPr id="93207" name="Line 10"/>
            <p:cNvSpPr>
              <a:spLocks noChangeShapeType="1"/>
            </p:cNvSpPr>
            <p:nvPr/>
          </p:nvSpPr>
          <p:spPr bwMode="auto">
            <a:xfrm>
              <a:off x="4467953" y="2206771"/>
              <a:ext cx="907" cy="108683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08" name="Line 11"/>
            <p:cNvSpPr>
              <a:spLocks noChangeShapeType="1"/>
            </p:cNvSpPr>
            <p:nvPr/>
          </p:nvSpPr>
          <p:spPr bwMode="auto">
            <a:xfrm flipH="1">
              <a:off x="4342863" y="3293608"/>
              <a:ext cx="125090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09" name="Line 12"/>
            <p:cNvSpPr>
              <a:spLocks noChangeShapeType="1"/>
            </p:cNvSpPr>
            <p:nvPr/>
          </p:nvSpPr>
          <p:spPr bwMode="auto">
            <a:xfrm flipH="1" flipV="1">
              <a:off x="4341956" y="329270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0" name="Line 13"/>
            <p:cNvSpPr>
              <a:spLocks noChangeShapeType="1"/>
            </p:cNvSpPr>
            <p:nvPr/>
          </p:nvSpPr>
          <p:spPr bwMode="auto">
            <a:xfrm flipH="1" flipV="1">
              <a:off x="4341050" y="3289075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1" name="Line 14"/>
            <p:cNvSpPr>
              <a:spLocks noChangeShapeType="1"/>
            </p:cNvSpPr>
            <p:nvPr/>
          </p:nvSpPr>
          <p:spPr bwMode="auto">
            <a:xfrm flipH="1" flipV="1">
              <a:off x="4339237" y="3284544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2" name="Line 15"/>
            <p:cNvSpPr>
              <a:spLocks noChangeShapeType="1"/>
            </p:cNvSpPr>
            <p:nvPr/>
          </p:nvSpPr>
          <p:spPr bwMode="auto">
            <a:xfrm flipH="1" flipV="1">
              <a:off x="4337424" y="3277292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3" name="Line 16"/>
            <p:cNvSpPr>
              <a:spLocks noChangeShapeType="1"/>
            </p:cNvSpPr>
            <p:nvPr/>
          </p:nvSpPr>
          <p:spPr bwMode="auto">
            <a:xfrm flipH="1" flipV="1">
              <a:off x="4333798" y="3269134"/>
              <a:ext cx="3626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4" name="Line 17"/>
            <p:cNvSpPr>
              <a:spLocks noChangeShapeType="1"/>
            </p:cNvSpPr>
            <p:nvPr/>
          </p:nvSpPr>
          <p:spPr bwMode="auto">
            <a:xfrm flipH="1" flipV="1">
              <a:off x="4330173" y="3258256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5" name="Line 18"/>
            <p:cNvSpPr>
              <a:spLocks noChangeShapeType="1"/>
            </p:cNvSpPr>
            <p:nvPr/>
          </p:nvSpPr>
          <p:spPr bwMode="auto">
            <a:xfrm flipH="1" flipV="1">
              <a:off x="4327453" y="3246473"/>
              <a:ext cx="2720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6" name="Line 19"/>
            <p:cNvSpPr>
              <a:spLocks noChangeShapeType="1"/>
            </p:cNvSpPr>
            <p:nvPr/>
          </p:nvSpPr>
          <p:spPr bwMode="auto">
            <a:xfrm flipH="1" flipV="1">
              <a:off x="4322921" y="3232875"/>
              <a:ext cx="4533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7" name="Line 20"/>
            <p:cNvSpPr>
              <a:spLocks noChangeShapeType="1"/>
            </p:cNvSpPr>
            <p:nvPr/>
          </p:nvSpPr>
          <p:spPr bwMode="auto">
            <a:xfrm flipH="1" flipV="1">
              <a:off x="4318388" y="3217466"/>
              <a:ext cx="4533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8" name="Line 21"/>
            <p:cNvSpPr>
              <a:spLocks noChangeShapeType="1"/>
            </p:cNvSpPr>
            <p:nvPr/>
          </p:nvSpPr>
          <p:spPr bwMode="auto">
            <a:xfrm flipH="1" flipV="1">
              <a:off x="4313856" y="3200243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19" name="Line 22"/>
            <p:cNvSpPr>
              <a:spLocks noChangeShapeType="1"/>
            </p:cNvSpPr>
            <p:nvPr/>
          </p:nvSpPr>
          <p:spPr bwMode="auto">
            <a:xfrm flipH="1" flipV="1">
              <a:off x="4308418" y="3182114"/>
              <a:ext cx="5439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0" name="Line 23"/>
            <p:cNvSpPr>
              <a:spLocks noChangeShapeType="1"/>
            </p:cNvSpPr>
            <p:nvPr/>
          </p:nvSpPr>
          <p:spPr bwMode="auto">
            <a:xfrm flipH="1" flipV="1">
              <a:off x="4303885" y="3162172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1" name="Line 24"/>
            <p:cNvSpPr>
              <a:spLocks noChangeShapeType="1"/>
            </p:cNvSpPr>
            <p:nvPr/>
          </p:nvSpPr>
          <p:spPr bwMode="auto">
            <a:xfrm flipH="1" flipV="1">
              <a:off x="4298446" y="3141324"/>
              <a:ext cx="5439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2" name="Line 25"/>
            <p:cNvSpPr>
              <a:spLocks noChangeShapeType="1"/>
            </p:cNvSpPr>
            <p:nvPr/>
          </p:nvSpPr>
          <p:spPr bwMode="auto">
            <a:xfrm flipH="1" flipV="1">
              <a:off x="4293008" y="3118662"/>
              <a:ext cx="5439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3" name="Line 57"/>
            <p:cNvSpPr>
              <a:spLocks noChangeShapeType="1"/>
            </p:cNvSpPr>
            <p:nvPr/>
          </p:nvSpPr>
          <p:spPr bwMode="auto">
            <a:xfrm flipV="1">
              <a:off x="4326547" y="2267504"/>
              <a:ext cx="4533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4" name="Line 58"/>
            <p:cNvSpPr>
              <a:spLocks noChangeShapeType="1"/>
            </p:cNvSpPr>
            <p:nvPr/>
          </p:nvSpPr>
          <p:spPr bwMode="auto">
            <a:xfrm flipV="1">
              <a:off x="4331079" y="2253907"/>
              <a:ext cx="4533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5" name="Line 59"/>
            <p:cNvSpPr>
              <a:spLocks noChangeShapeType="1"/>
            </p:cNvSpPr>
            <p:nvPr/>
          </p:nvSpPr>
          <p:spPr bwMode="auto">
            <a:xfrm flipV="1">
              <a:off x="4335611" y="2242123"/>
              <a:ext cx="4533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6" name="Line 60"/>
            <p:cNvSpPr>
              <a:spLocks noChangeShapeType="1"/>
            </p:cNvSpPr>
            <p:nvPr/>
          </p:nvSpPr>
          <p:spPr bwMode="auto">
            <a:xfrm flipV="1">
              <a:off x="4340143" y="2231246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7" name="Line 61"/>
            <p:cNvSpPr>
              <a:spLocks noChangeShapeType="1"/>
            </p:cNvSpPr>
            <p:nvPr/>
          </p:nvSpPr>
          <p:spPr bwMode="auto">
            <a:xfrm flipV="1">
              <a:off x="4343769" y="2223088"/>
              <a:ext cx="3626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8" name="Line 62"/>
            <p:cNvSpPr>
              <a:spLocks noChangeShapeType="1"/>
            </p:cNvSpPr>
            <p:nvPr/>
          </p:nvSpPr>
          <p:spPr bwMode="auto">
            <a:xfrm flipV="1">
              <a:off x="4347395" y="2215836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29" name="Line 63"/>
            <p:cNvSpPr>
              <a:spLocks noChangeShapeType="1"/>
            </p:cNvSpPr>
            <p:nvPr/>
          </p:nvSpPr>
          <p:spPr bwMode="auto">
            <a:xfrm flipV="1">
              <a:off x="4350114" y="2211304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0" name="Line 64"/>
            <p:cNvSpPr>
              <a:spLocks noChangeShapeType="1"/>
            </p:cNvSpPr>
            <p:nvPr/>
          </p:nvSpPr>
          <p:spPr bwMode="auto">
            <a:xfrm flipV="1">
              <a:off x="4351927" y="2207678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1" name="Line 65"/>
            <p:cNvSpPr>
              <a:spLocks noChangeShapeType="1"/>
            </p:cNvSpPr>
            <p:nvPr/>
          </p:nvSpPr>
          <p:spPr bwMode="auto">
            <a:xfrm flipV="1">
              <a:off x="4352834" y="220677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2" name="Line 66"/>
            <p:cNvSpPr>
              <a:spLocks noChangeShapeType="1"/>
            </p:cNvSpPr>
            <p:nvPr/>
          </p:nvSpPr>
          <p:spPr bwMode="auto">
            <a:xfrm>
              <a:off x="4352834" y="2206771"/>
              <a:ext cx="115120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3" name="Rectangle 266"/>
            <p:cNvSpPr>
              <a:spLocks noChangeArrowheads="1"/>
            </p:cNvSpPr>
            <p:nvPr/>
          </p:nvSpPr>
          <p:spPr bwMode="auto">
            <a:xfrm>
              <a:off x="4888852" y="3155827"/>
              <a:ext cx="45719" cy="22933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3234" name="Rectangle 267"/>
            <p:cNvSpPr>
              <a:spLocks noChangeArrowheads="1"/>
            </p:cNvSpPr>
            <p:nvPr/>
          </p:nvSpPr>
          <p:spPr bwMode="auto">
            <a:xfrm>
              <a:off x="4888852" y="2117033"/>
              <a:ext cx="45719" cy="23023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344" name="Straight Arrow Connector 343"/>
            <p:cNvCxnSpPr/>
            <p:nvPr/>
          </p:nvCxnSpPr>
          <p:spPr>
            <a:xfrm flipV="1">
              <a:off x="2895699" y="3309799"/>
              <a:ext cx="533386" cy="228485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 rot="5400000">
              <a:off x="2172885" y="2813954"/>
              <a:ext cx="1142424" cy="1588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3238" name="Freeform 9"/>
            <p:cNvSpPr>
              <a:spLocks/>
            </p:cNvSpPr>
            <p:nvPr/>
          </p:nvSpPr>
          <p:spPr bwMode="auto">
            <a:xfrm>
              <a:off x="4249498" y="2206771"/>
              <a:ext cx="218455" cy="1086837"/>
            </a:xfrm>
            <a:custGeom>
              <a:avLst/>
              <a:gdLst>
                <a:gd name="T0" fmla="*/ 343 w 723"/>
                <a:gd name="T1" fmla="*/ 0 h 3597"/>
                <a:gd name="T2" fmla="*/ 723 w 723"/>
                <a:gd name="T3" fmla="*/ 0 h 3597"/>
                <a:gd name="T4" fmla="*/ 723 w 723"/>
                <a:gd name="T5" fmla="*/ 3597 h 3597"/>
                <a:gd name="T6" fmla="*/ 308 w 723"/>
                <a:gd name="T7" fmla="*/ 3597 h 3597"/>
                <a:gd name="T8" fmla="*/ 307 w 723"/>
                <a:gd name="T9" fmla="*/ 3593 h 3597"/>
                <a:gd name="T10" fmla="*/ 303 w 723"/>
                <a:gd name="T11" fmla="*/ 3583 h 3597"/>
                <a:gd name="T12" fmla="*/ 298 w 723"/>
                <a:gd name="T13" fmla="*/ 3567 h 3597"/>
                <a:gd name="T14" fmla="*/ 290 w 723"/>
                <a:gd name="T15" fmla="*/ 3544 h 3597"/>
                <a:gd name="T16" fmla="*/ 280 w 723"/>
                <a:gd name="T17" fmla="*/ 3516 h 3597"/>
                <a:gd name="T18" fmla="*/ 268 w 723"/>
                <a:gd name="T19" fmla="*/ 3480 h 3597"/>
                <a:gd name="T20" fmla="*/ 257 w 723"/>
                <a:gd name="T21" fmla="*/ 3441 h 3597"/>
                <a:gd name="T22" fmla="*/ 243 w 723"/>
                <a:gd name="T23" fmla="*/ 3395 h 3597"/>
                <a:gd name="T24" fmla="*/ 228 w 723"/>
                <a:gd name="T25" fmla="*/ 3344 h 3597"/>
                <a:gd name="T26" fmla="*/ 212 w 723"/>
                <a:gd name="T27" fmla="*/ 3288 h 3597"/>
                <a:gd name="T28" fmla="*/ 196 w 723"/>
                <a:gd name="T29" fmla="*/ 3227 h 3597"/>
                <a:gd name="T30" fmla="*/ 179 w 723"/>
                <a:gd name="T31" fmla="*/ 3162 h 3597"/>
                <a:gd name="T32" fmla="*/ 163 w 723"/>
                <a:gd name="T33" fmla="*/ 3093 h 3597"/>
                <a:gd name="T34" fmla="*/ 145 w 723"/>
                <a:gd name="T35" fmla="*/ 3019 h 3597"/>
                <a:gd name="T36" fmla="*/ 128 w 723"/>
                <a:gd name="T37" fmla="*/ 2942 h 3597"/>
                <a:gd name="T38" fmla="*/ 112 w 723"/>
                <a:gd name="T39" fmla="*/ 2861 h 3597"/>
                <a:gd name="T40" fmla="*/ 95 w 723"/>
                <a:gd name="T41" fmla="*/ 2777 h 3597"/>
                <a:gd name="T42" fmla="*/ 80 w 723"/>
                <a:gd name="T43" fmla="*/ 2690 h 3597"/>
                <a:gd name="T44" fmla="*/ 65 w 723"/>
                <a:gd name="T45" fmla="*/ 2599 h 3597"/>
                <a:gd name="T46" fmla="*/ 51 w 723"/>
                <a:gd name="T47" fmla="*/ 2506 h 3597"/>
                <a:gd name="T48" fmla="*/ 39 w 723"/>
                <a:gd name="T49" fmla="*/ 2411 h 3597"/>
                <a:gd name="T50" fmla="*/ 28 w 723"/>
                <a:gd name="T51" fmla="*/ 2313 h 3597"/>
                <a:gd name="T52" fmla="*/ 18 w 723"/>
                <a:gd name="T53" fmla="*/ 2212 h 3597"/>
                <a:gd name="T54" fmla="*/ 10 w 723"/>
                <a:gd name="T55" fmla="*/ 2111 h 3597"/>
                <a:gd name="T56" fmla="*/ 5 w 723"/>
                <a:gd name="T57" fmla="*/ 2007 h 3597"/>
                <a:gd name="T58" fmla="*/ 1 w 723"/>
                <a:gd name="T59" fmla="*/ 1902 h 3597"/>
                <a:gd name="T60" fmla="*/ 0 w 723"/>
                <a:gd name="T61" fmla="*/ 1796 h 3597"/>
                <a:gd name="T62" fmla="*/ 1 w 723"/>
                <a:gd name="T63" fmla="*/ 1691 h 3597"/>
                <a:gd name="T64" fmla="*/ 5 w 723"/>
                <a:gd name="T65" fmla="*/ 1585 h 3597"/>
                <a:gd name="T66" fmla="*/ 11 w 723"/>
                <a:gd name="T67" fmla="*/ 1482 h 3597"/>
                <a:gd name="T68" fmla="*/ 20 w 723"/>
                <a:gd name="T69" fmla="*/ 1380 h 3597"/>
                <a:gd name="T70" fmla="*/ 30 w 723"/>
                <a:gd name="T71" fmla="*/ 1279 h 3597"/>
                <a:gd name="T72" fmla="*/ 43 w 723"/>
                <a:gd name="T73" fmla="*/ 1181 h 3597"/>
                <a:gd name="T74" fmla="*/ 57 w 723"/>
                <a:gd name="T75" fmla="*/ 1086 h 3597"/>
                <a:gd name="T76" fmla="*/ 72 w 723"/>
                <a:gd name="T77" fmla="*/ 993 h 3597"/>
                <a:gd name="T78" fmla="*/ 89 w 723"/>
                <a:gd name="T79" fmla="*/ 904 h 3597"/>
                <a:gd name="T80" fmla="*/ 107 w 723"/>
                <a:gd name="T81" fmla="*/ 816 h 3597"/>
                <a:gd name="T82" fmla="*/ 125 w 723"/>
                <a:gd name="T83" fmla="*/ 732 h 3597"/>
                <a:gd name="T84" fmla="*/ 144 w 723"/>
                <a:gd name="T85" fmla="*/ 652 h 3597"/>
                <a:gd name="T86" fmla="*/ 163 w 723"/>
                <a:gd name="T87" fmla="*/ 574 h 3597"/>
                <a:gd name="T88" fmla="*/ 181 w 723"/>
                <a:gd name="T89" fmla="*/ 502 h 3597"/>
                <a:gd name="T90" fmla="*/ 200 w 723"/>
                <a:gd name="T91" fmla="*/ 433 h 3597"/>
                <a:gd name="T92" fmla="*/ 219 w 723"/>
                <a:gd name="T93" fmla="*/ 368 h 3597"/>
                <a:gd name="T94" fmla="*/ 237 w 723"/>
                <a:gd name="T95" fmla="*/ 308 h 3597"/>
                <a:gd name="T96" fmla="*/ 254 w 723"/>
                <a:gd name="T97" fmla="*/ 252 h 3597"/>
                <a:gd name="T98" fmla="*/ 271 w 723"/>
                <a:gd name="T99" fmla="*/ 201 h 3597"/>
                <a:gd name="T100" fmla="*/ 286 w 723"/>
                <a:gd name="T101" fmla="*/ 157 h 3597"/>
                <a:gd name="T102" fmla="*/ 300 w 723"/>
                <a:gd name="T103" fmla="*/ 116 h 3597"/>
                <a:gd name="T104" fmla="*/ 313 w 723"/>
                <a:gd name="T105" fmla="*/ 82 h 3597"/>
                <a:gd name="T106" fmla="*/ 323 w 723"/>
                <a:gd name="T107" fmla="*/ 53 h 3597"/>
                <a:gd name="T108" fmla="*/ 332 w 723"/>
                <a:gd name="T109" fmla="*/ 31 h 3597"/>
                <a:gd name="T110" fmla="*/ 338 w 723"/>
                <a:gd name="T111" fmla="*/ 14 h 3597"/>
                <a:gd name="T112" fmla="*/ 342 w 723"/>
                <a:gd name="T113" fmla="*/ 4 h 3597"/>
                <a:gd name="T114" fmla="*/ 343 w 723"/>
                <a:gd name="T115" fmla="*/ 0 h 35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3"/>
                <a:gd name="T175" fmla="*/ 0 h 3597"/>
                <a:gd name="T176" fmla="*/ 723 w 723"/>
                <a:gd name="T177" fmla="*/ 3597 h 359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3" h="3597">
                  <a:moveTo>
                    <a:pt x="343" y="0"/>
                  </a:moveTo>
                  <a:lnTo>
                    <a:pt x="723" y="0"/>
                  </a:lnTo>
                  <a:lnTo>
                    <a:pt x="723" y="3597"/>
                  </a:lnTo>
                  <a:lnTo>
                    <a:pt x="308" y="3597"/>
                  </a:lnTo>
                  <a:lnTo>
                    <a:pt x="307" y="3593"/>
                  </a:lnTo>
                  <a:lnTo>
                    <a:pt x="303" y="3583"/>
                  </a:lnTo>
                  <a:lnTo>
                    <a:pt x="298" y="3567"/>
                  </a:lnTo>
                  <a:lnTo>
                    <a:pt x="290" y="3544"/>
                  </a:lnTo>
                  <a:lnTo>
                    <a:pt x="280" y="3516"/>
                  </a:lnTo>
                  <a:lnTo>
                    <a:pt x="268" y="3480"/>
                  </a:lnTo>
                  <a:lnTo>
                    <a:pt x="257" y="3441"/>
                  </a:lnTo>
                  <a:lnTo>
                    <a:pt x="243" y="3395"/>
                  </a:lnTo>
                  <a:lnTo>
                    <a:pt x="228" y="3344"/>
                  </a:lnTo>
                  <a:lnTo>
                    <a:pt x="212" y="3288"/>
                  </a:lnTo>
                  <a:lnTo>
                    <a:pt x="196" y="3227"/>
                  </a:lnTo>
                  <a:lnTo>
                    <a:pt x="179" y="3162"/>
                  </a:lnTo>
                  <a:lnTo>
                    <a:pt x="163" y="3093"/>
                  </a:lnTo>
                  <a:lnTo>
                    <a:pt x="145" y="3019"/>
                  </a:lnTo>
                  <a:lnTo>
                    <a:pt x="128" y="2942"/>
                  </a:lnTo>
                  <a:lnTo>
                    <a:pt x="112" y="2861"/>
                  </a:lnTo>
                  <a:lnTo>
                    <a:pt x="95" y="2777"/>
                  </a:lnTo>
                  <a:lnTo>
                    <a:pt x="80" y="2690"/>
                  </a:lnTo>
                  <a:lnTo>
                    <a:pt x="65" y="2599"/>
                  </a:lnTo>
                  <a:lnTo>
                    <a:pt x="51" y="2506"/>
                  </a:lnTo>
                  <a:lnTo>
                    <a:pt x="39" y="2411"/>
                  </a:lnTo>
                  <a:lnTo>
                    <a:pt x="28" y="2313"/>
                  </a:lnTo>
                  <a:lnTo>
                    <a:pt x="18" y="2212"/>
                  </a:lnTo>
                  <a:lnTo>
                    <a:pt x="10" y="2111"/>
                  </a:lnTo>
                  <a:lnTo>
                    <a:pt x="5" y="2007"/>
                  </a:lnTo>
                  <a:lnTo>
                    <a:pt x="1" y="1902"/>
                  </a:lnTo>
                  <a:lnTo>
                    <a:pt x="0" y="1796"/>
                  </a:lnTo>
                  <a:lnTo>
                    <a:pt x="1" y="1691"/>
                  </a:lnTo>
                  <a:lnTo>
                    <a:pt x="5" y="1585"/>
                  </a:lnTo>
                  <a:lnTo>
                    <a:pt x="11" y="1482"/>
                  </a:lnTo>
                  <a:lnTo>
                    <a:pt x="20" y="1380"/>
                  </a:lnTo>
                  <a:lnTo>
                    <a:pt x="30" y="1279"/>
                  </a:lnTo>
                  <a:lnTo>
                    <a:pt x="43" y="1181"/>
                  </a:lnTo>
                  <a:lnTo>
                    <a:pt x="57" y="1086"/>
                  </a:lnTo>
                  <a:lnTo>
                    <a:pt x="72" y="993"/>
                  </a:lnTo>
                  <a:lnTo>
                    <a:pt x="89" y="904"/>
                  </a:lnTo>
                  <a:lnTo>
                    <a:pt x="107" y="816"/>
                  </a:lnTo>
                  <a:lnTo>
                    <a:pt x="125" y="732"/>
                  </a:lnTo>
                  <a:lnTo>
                    <a:pt x="144" y="652"/>
                  </a:lnTo>
                  <a:lnTo>
                    <a:pt x="163" y="574"/>
                  </a:lnTo>
                  <a:lnTo>
                    <a:pt x="181" y="502"/>
                  </a:lnTo>
                  <a:lnTo>
                    <a:pt x="200" y="433"/>
                  </a:lnTo>
                  <a:lnTo>
                    <a:pt x="219" y="368"/>
                  </a:lnTo>
                  <a:lnTo>
                    <a:pt x="237" y="308"/>
                  </a:lnTo>
                  <a:lnTo>
                    <a:pt x="254" y="252"/>
                  </a:lnTo>
                  <a:lnTo>
                    <a:pt x="271" y="201"/>
                  </a:lnTo>
                  <a:lnTo>
                    <a:pt x="286" y="157"/>
                  </a:lnTo>
                  <a:lnTo>
                    <a:pt x="300" y="116"/>
                  </a:lnTo>
                  <a:lnTo>
                    <a:pt x="313" y="82"/>
                  </a:lnTo>
                  <a:lnTo>
                    <a:pt x="323" y="53"/>
                  </a:lnTo>
                  <a:lnTo>
                    <a:pt x="332" y="31"/>
                  </a:lnTo>
                  <a:lnTo>
                    <a:pt x="338" y="14"/>
                  </a:lnTo>
                  <a:lnTo>
                    <a:pt x="342" y="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3239" name="Group 337"/>
            <p:cNvGrpSpPr>
              <a:grpSpLocks/>
            </p:cNvGrpSpPr>
            <p:nvPr/>
          </p:nvGrpSpPr>
          <p:grpSpPr bwMode="auto">
            <a:xfrm>
              <a:off x="4571999" y="2265691"/>
              <a:ext cx="232959" cy="968091"/>
              <a:chOff x="4788954" y="3451083"/>
              <a:chExt cx="232959" cy="968091"/>
            </a:xfrm>
          </p:grpSpPr>
          <p:sp>
            <p:nvSpPr>
              <p:cNvPr id="93399" name="Freeform 67"/>
              <p:cNvSpPr>
                <a:spLocks/>
              </p:cNvSpPr>
              <p:nvPr/>
            </p:nvSpPr>
            <p:spPr bwMode="auto">
              <a:xfrm>
                <a:off x="4788954" y="3451083"/>
                <a:ext cx="232052" cy="967185"/>
              </a:xfrm>
              <a:custGeom>
                <a:avLst/>
                <a:gdLst>
                  <a:gd name="T0" fmla="*/ 751 w 770"/>
                  <a:gd name="T1" fmla="*/ 4 h 3201"/>
                  <a:gd name="T2" fmla="*/ 742 w 770"/>
                  <a:gd name="T3" fmla="*/ 33 h 3201"/>
                  <a:gd name="T4" fmla="*/ 726 w 770"/>
                  <a:gd name="T5" fmla="*/ 90 h 3201"/>
                  <a:gd name="T6" fmla="*/ 703 w 770"/>
                  <a:gd name="T7" fmla="*/ 174 h 3201"/>
                  <a:gd name="T8" fmla="*/ 676 w 770"/>
                  <a:gd name="T9" fmla="*/ 285 h 3201"/>
                  <a:gd name="T10" fmla="*/ 649 w 770"/>
                  <a:gd name="T11" fmla="*/ 423 h 3201"/>
                  <a:gd name="T12" fmla="*/ 621 w 770"/>
                  <a:gd name="T13" fmla="*/ 584 h 3201"/>
                  <a:gd name="T14" fmla="*/ 595 w 770"/>
                  <a:gd name="T15" fmla="*/ 771 h 3201"/>
                  <a:gd name="T16" fmla="*/ 572 w 770"/>
                  <a:gd name="T17" fmla="*/ 980 h 3201"/>
                  <a:gd name="T18" fmla="*/ 555 w 770"/>
                  <a:gd name="T19" fmla="*/ 1213 h 3201"/>
                  <a:gd name="T20" fmla="*/ 546 w 770"/>
                  <a:gd name="T21" fmla="*/ 1466 h 3201"/>
                  <a:gd name="T22" fmla="*/ 546 w 770"/>
                  <a:gd name="T23" fmla="*/ 1736 h 3201"/>
                  <a:gd name="T24" fmla="*/ 556 w 770"/>
                  <a:gd name="T25" fmla="*/ 1989 h 3201"/>
                  <a:gd name="T26" fmla="*/ 574 w 770"/>
                  <a:gd name="T27" fmla="*/ 2221 h 3201"/>
                  <a:gd name="T28" fmla="*/ 598 w 770"/>
                  <a:gd name="T29" fmla="*/ 2431 h 3201"/>
                  <a:gd name="T30" fmla="*/ 628 w 770"/>
                  <a:gd name="T31" fmla="*/ 2617 h 3201"/>
                  <a:gd name="T32" fmla="*/ 658 w 770"/>
                  <a:gd name="T33" fmla="*/ 2778 h 3201"/>
                  <a:gd name="T34" fmla="*/ 687 w 770"/>
                  <a:gd name="T35" fmla="*/ 2916 h 3201"/>
                  <a:gd name="T36" fmla="*/ 717 w 770"/>
                  <a:gd name="T37" fmla="*/ 3027 h 3201"/>
                  <a:gd name="T38" fmla="*/ 741 w 770"/>
                  <a:gd name="T39" fmla="*/ 3111 h 3201"/>
                  <a:gd name="T40" fmla="*/ 759 w 770"/>
                  <a:gd name="T41" fmla="*/ 3168 h 3201"/>
                  <a:gd name="T42" fmla="*/ 769 w 770"/>
                  <a:gd name="T43" fmla="*/ 3197 h 3201"/>
                  <a:gd name="T44" fmla="*/ 7 w 770"/>
                  <a:gd name="T45" fmla="*/ 3201 h 3201"/>
                  <a:gd name="T46" fmla="*/ 12 w 770"/>
                  <a:gd name="T47" fmla="*/ 3187 h 3201"/>
                  <a:gd name="T48" fmla="*/ 23 w 770"/>
                  <a:gd name="T49" fmla="*/ 3144 h 3201"/>
                  <a:gd name="T50" fmla="*/ 42 w 770"/>
                  <a:gd name="T51" fmla="*/ 3075 h 3201"/>
                  <a:gd name="T52" fmla="*/ 66 w 770"/>
                  <a:gd name="T53" fmla="*/ 2981 h 3201"/>
                  <a:gd name="T54" fmla="*/ 92 w 770"/>
                  <a:gd name="T55" fmla="*/ 2862 h 3201"/>
                  <a:gd name="T56" fmla="*/ 120 w 770"/>
                  <a:gd name="T57" fmla="*/ 2721 h 3201"/>
                  <a:gd name="T58" fmla="*/ 147 w 770"/>
                  <a:gd name="T59" fmla="*/ 2560 h 3201"/>
                  <a:gd name="T60" fmla="*/ 172 w 770"/>
                  <a:gd name="T61" fmla="*/ 2376 h 3201"/>
                  <a:gd name="T62" fmla="*/ 194 w 770"/>
                  <a:gd name="T63" fmla="*/ 2176 h 3201"/>
                  <a:gd name="T64" fmla="*/ 209 w 770"/>
                  <a:gd name="T65" fmla="*/ 1958 h 3201"/>
                  <a:gd name="T66" fmla="*/ 218 w 770"/>
                  <a:gd name="T67" fmla="*/ 1723 h 3201"/>
                  <a:gd name="T68" fmla="*/ 218 w 770"/>
                  <a:gd name="T69" fmla="*/ 1479 h 3201"/>
                  <a:gd name="T70" fmla="*/ 209 w 770"/>
                  <a:gd name="T71" fmla="*/ 1245 h 3201"/>
                  <a:gd name="T72" fmla="*/ 192 w 770"/>
                  <a:gd name="T73" fmla="*/ 1026 h 3201"/>
                  <a:gd name="T74" fmla="*/ 171 w 770"/>
                  <a:gd name="T75" fmla="*/ 825 h 3201"/>
                  <a:gd name="T76" fmla="*/ 145 w 770"/>
                  <a:gd name="T77" fmla="*/ 643 h 3201"/>
                  <a:gd name="T78" fmla="*/ 117 w 770"/>
                  <a:gd name="T79" fmla="*/ 481 h 3201"/>
                  <a:gd name="T80" fmla="*/ 88 w 770"/>
                  <a:gd name="T81" fmla="*/ 340 h 3201"/>
                  <a:gd name="T82" fmla="*/ 61 w 770"/>
                  <a:gd name="T83" fmla="*/ 222 h 3201"/>
                  <a:gd name="T84" fmla="*/ 37 w 770"/>
                  <a:gd name="T85" fmla="*/ 127 h 3201"/>
                  <a:gd name="T86" fmla="*/ 18 w 770"/>
                  <a:gd name="T87" fmla="*/ 59 h 3201"/>
                  <a:gd name="T88" fmla="*/ 5 w 770"/>
                  <a:gd name="T89" fmla="*/ 15 h 3201"/>
                  <a:gd name="T90" fmla="*/ 0 w 770"/>
                  <a:gd name="T91" fmla="*/ 1 h 32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70"/>
                  <a:gd name="T139" fmla="*/ 0 h 3201"/>
                  <a:gd name="T140" fmla="*/ 770 w 770"/>
                  <a:gd name="T141" fmla="*/ 3201 h 32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70" h="3201">
                    <a:moveTo>
                      <a:pt x="752" y="0"/>
                    </a:moveTo>
                    <a:lnTo>
                      <a:pt x="751" y="4"/>
                    </a:lnTo>
                    <a:lnTo>
                      <a:pt x="747" y="14"/>
                    </a:lnTo>
                    <a:lnTo>
                      <a:pt x="742" y="33"/>
                    </a:lnTo>
                    <a:lnTo>
                      <a:pt x="735" y="57"/>
                    </a:lnTo>
                    <a:lnTo>
                      <a:pt x="726" y="90"/>
                    </a:lnTo>
                    <a:lnTo>
                      <a:pt x="714" y="129"/>
                    </a:lnTo>
                    <a:lnTo>
                      <a:pt x="703" y="174"/>
                    </a:lnTo>
                    <a:lnTo>
                      <a:pt x="690" y="227"/>
                    </a:lnTo>
                    <a:lnTo>
                      <a:pt x="676" y="285"/>
                    </a:lnTo>
                    <a:lnTo>
                      <a:pt x="663" y="351"/>
                    </a:lnTo>
                    <a:lnTo>
                      <a:pt x="649" y="423"/>
                    </a:lnTo>
                    <a:lnTo>
                      <a:pt x="634" y="500"/>
                    </a:lnTo>
                    <a:lnTo>
                      <a:pt x="621" y="584"/>
                    </a:lnTo>
                    <a:lnTo>
                      <a:pt x="607" y="675"/>
                    </a:lnTo>
                    <a:lnTo>
                      <a:pt x="595" y="771"/>
                    </a:lnTo>
                    <a:lnTo>
                      <a:pt x="583" y="873"/>
                    </a:lnTo>
                    <a:lnTo>
                      <a:pt x="572" y="980"/>
                    </a:lnTo>
                    <a:lnTo>
                      <a:pt x="563" y="1093"/>
                    </a:lnTo>
                    <a:lnTo>
                      <a:pt x="555" y="1213"/>
                    </a:lnTo>
                    <a:lnTo>
                      <a:pt x="550" y="1336"/>
                    </a:lnTo>
                    <a:lnTo>
                      <a:pt x="546" y="1466"/>
                    </a:lnTo>
                    <a:lnTo>
                      <a:pt x="545" y="1601"/>
                    </a:lnTo>
                    <a:lnTo>
                      <a:pt x="546" y="1736"/>
                    </a:lnTo>
                    <a:lnTo>
                      <a:pt x="550" y="1866"/>
                    </a:lnTo>
                    <a:lnTo>
                      <a:pt x="556" y="1989"/>
                    </a:lnTo>
                    <a:lnTo>
                      <a:pt x="564" y="2108"/>
                    </a:lnTo>
                    <a:lnTo>
                      <a:pt x="574" y="2221"/>
                    </a:lnTo>
                    <a:lnTo>
                      <a:pt x="586" y="2329"/>
                    </a:lnTo>
                    <a:lnTo>
                      <a:pt x="598" y="2431"/>
                    </a:lnTo>
                    <a:lnTo>
                      <a:pt x="612" y="2526"/>
                    </a:lnTo>
                    <a:lnTo>
                      <a:pt x="628" y="2617"/>
                    </a:lnTo>
                    <a:lnTo>
                      <a:pt x="642" y="2701"/>
                    </a:lnTo>
                    <a:lnTo>
                      <a:pt x="658" y="2778"/>
                    </a:lnTo>
                    <a:lnTo>
                      <a:pt x="673" y="2850"/>
                    </a:lnTo>
                    <a:lnTo>
                      <a:pt x="687" y="2916"/>
                    </a:lnTo>
                    <a:lnTo>
                      <a:pt x="703" y="2974"/>
                    </a:lnTo>
                    <a:lnTo>
                      <a:pt x="717" y="3027"/>
                    </a:lnTo>
                    <a:lnTo>
                      <a:pt x="729" y="3072"/>
                    </a:lnTo>
                    <a:lnTo>
                      <a:pt x="741" y="3111"/>
                    </a:lnTo>
                    <a:lnTo>
                      <a:pt x="751" y="3144"/>
                    </a:lnTo>
                    <a:lnTo>
                      <a:pt x="759" y="3168"/>
                    </a:lnTo>
                    <a:lnTo>
                      <a:pt x="765" y="3187"/>
                    </a:lnTo>
                    <a:lnTo>
                      <a:pt x="769" y="3197"/>
                    </a:lnTo>
                    <a:lnTo>
                      <a:pt x="770" y="3201"/>
                    </a:lnTo>
                    <a:lnTo>
                      <a:pt x="7" y="3201"/>
                    </a:lnTo>
                    <a:lnTo>
                      <a:pt x="8" y="3197"/>
                    </a:lnTo>
                    <a:lnTo>
                      <a:pt x="12" y="3187"/>
                    </a:lnTo>
                    <a:lnTo>
                      <a:pt x="17" y="3169"/>
                    </a:lnTo>
                    <a:lnTo>
                      <a:pt x="23" y="3144"/>
                    </a:lnTo>
                    <a:lnTo>
                      <a:pt x="32" y="3113"/>
                    </a:lnTo>
                    <a:lnTo>
                      <a:pt x="42" y="3075"/>
                    </a:lnTo>
                    <a:lnTo>
                      <a:pt x="54" y="3030"/>
                    </a:lnTo>
                    <a:lnTo>
                      <a:pt x="66" y="2981"/>
                    </a:lnTo>
                    <a:lnTo>
                      <a:pt x="79" y="2925"/>
                    </a:lnTo>
                    <a:lnTo>
                      <a:pt x="92" y="2862"/>
                    </a:lnTo>
                    <a:lnTo>
                      <a:pt x="106" y="2795"/>
                    </a:lnTo>
                    <a:lnTo>
                      <a:pt x="120" y="2721"/>
                    </a:lnTo>
                    <a:lnTo>
                      <a:pt x="134" y="2642"/>
                    </a:lnTo>
                    <a:lnTo>
                      <a:pt x="147" y="2560"/>
                    </a:lnTo>
                    <a:lnTo>
                      <a:pt x="159" y="2470"/>
                    </a:lnTo>
                    <a:lnTo>
                      <a:pt x="172" y="2376"/>
                    </a:lnTo>
                    <a:lnTo>
                      <a:pt x="183" y="2278"/>
                    </a:lnTo>
                    <a:lnTo>
                      <a:pt x="194" y="2176"/>
                    </a:lnTo>
                    <a:lnTo>
                      <a:pt x="203" y="2070"/>
                    </a:lnTo>
                    <a:lnTo>
                      <a:pt x="209" y="1958"/>
                    </a:lnTo>
                    <a:lnTo>
                      <a:pt x="214" y="1843"/>
                    </a:lnTo>
                    <a:lnTo>
                      <a:pt x="218" y="1723"/>
                    </a:lnTo>
                    <a:lnTo>
                      <a:pt x="219" y="1601"/>
                    </a:lnTo>
                    <a:lnTo>
                      <a:pt x="218" y="1479"/>
                    </a:lnTo>
                    <a:lnTo>
                      <a:pt x="214" y="1359"/>
                    </a:lnTo>
                    <a:lnTo>
                      <a:pt x="209" y="1245"/>
                    </a:lnTo>
                    <a:lnTo>
                      <a:pt x="201" y="1133"/>
                    </a:lnTo>
                    <a:lnTo>
                      <a:pt x="192" y="1026"/>
                    </a:lnTo>
                    <a:lnTo>
                      <a:pt x="182" y="923"/>
                    </a:lnTo>
                    <a:lnTo>
                      <a:pt x="171" y="825"/>
                    </a:lnTo>
                    <a:lnTo>
                      <a:pt x="158" y="732"/>
                    </a:lnTo>
                    <a:lnTo>
                      <a:pt x="145" y="643"/>
                    </a:lnTo>
                    <a:lnTo>
                      <a:pt x="131" y="559"/>
                    </a:lnTo>
                    <a:lnTo>
                      <a:pt x="117" y="481"/>
                    </a:lnTo>
                    <a:lnTo>
                      <a:pt x="102" y="407"/>
                    </a:lnTo>
                    <a:lnTo>
                      <a:pt x="88" y="340"/>
                    </a:lnTo>
                    <a:lnTo>
                      <a:pt x="74" y="278"/>
                    </a:lnTo>
                    <a:lnTo>
                      <a:pt x="61" y="222"/>
                    </a:lnTo>
                    <a:lnTo>
                      <a:pt x="49" y="171"/>
                    </a:lnTo>
                    <a:lnTo>
                      <a:pt x="37" y="127"/>
                    </a:lnTo>
                    <a:lnTo>
                      <a:pt x="27" y="89"/>
                    </a:lnTo>
                    <a:lnTo>
                      <a:pt x="18" y="59"/>
                    </a:lnTo>
                    <a:lnTo>
                      <a:pt x="10" y="33"/>
                    </a:lnTo>
                    <a:lnTo>
                      <a:pt x="5" y="15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rgbClr val="A7D0F9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0" name="Line 68"/>
              <p:cNvSpPr>
                <a:spLocks noChangeShapeType="1"/>
              </p:cNvSpPr>
              <p:nvPr/>
            </p:nvSpPr>
            <p:spPr bwMode="auto">
              <a:xfrm>
                <a:off x="4788954" y="3451083"/>
                <a:ext cx="907" cy="18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1" name="Line 69"/>
              <p:cNvSpPr>
                <a:spLocks noChangeShapeType="1"/>
              </p:cNvSpPr>
              <p:nvPr/>
            </p:nvSpPr>
            <p:spPr bwMode="auto">
              <a:xfrm>
                <a:off x="4788954" y="3452896"/>
                <a:ext cx="907" cy="272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2" name="Line 70"/>
              <p:cNvSpPr>
                <a:spLocks noChangeShapeType="1"/>
              </p:cNvSpPr>
              <p:nvPr/>
            </p:nvSpPr>
            <p:spPr bwMode="auto">
              <a:xfrm>
                <a:off x="4789860" y="3455615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3" name="Line 71"/>
              <p:cNvSpPr>
                <a:spLocks noChangeShapeType="1"/>
              </p:cNvSpPr>
              <p:nvPr/>
            </p:nvSpPr>
            <p:spPr bwMode="auto">
              <a:xfrm>
                <a:off x="4791673" y="3461054"/>
                <a:ext cx="2720" cy="81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4" name="Line 72"/>
              <p:cNvSpPr>
                <a:spLocks noChangeShapeType="1"/>
              </p:cNvSpPr>
              <p:nvPr/>
            </p:nvSpPr>
            <p:spPr bwMode="auto">
              <a:xfrm>
                <a:off x="4794393" y="3469212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5" name="Line 73"/>
              <p:cNvSpPr>
                <a:spLocks noChangeShapeType="1"/>
              </p:cNvSpPr>
              <p:nvPr/>
            </p:nvSpPr>
            <p:spPr bwMode="auto">
              <a:xfrm>
                <a:off x="4797112" y="3478277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6" name="Line 74"/>
              <p:cNvSpPr>
                <a:spLocks noChangeShapeType="1"/>
              </p:cNvSpPr>
              <p:nvPr/>
            </p:nvSpPr>
            <p:spPr bwMode="auto">
              <a:xfrm>
                <a:off x="4799832" y="3489154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7" name="Line 75"/>
              <p:cNvSpPr>
                <a:spLocks noChangeShapeType="1"/>
              </p:cNvSpPr>
              <p:nvPr/>
            </p:nvSpPr>
            <p:spPr bwMode="auto">
              <a:xfrm>
                <a:off x="4803458" y="3502751"/>
                <a:ext cx="3626" cy="1541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8" name="Line 76"/>
              <p:cNvSpPr>
                <a:spLocks noChangeShapeType="1"/>
              </p:cNvSpPr>
              <p:nvPr/>
            </p:nvSpPr>
            <p:spPr bwMode="auto">
              <a:xfrm>
                <a:off x="4807083" y="3518161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09" name="Line 77"/>
              <p:cNvSpPr>
                <a:spLocks noChangeShapeType="1"/>
              </p:cNvSpPr>
              <p:nvPr/>
            </p:nvSpPr>
            <p:spPr bwMode="auto">
              <a:xfrm>
                <a:off x="4810709" y="3535383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0" name="Line 78"/>
              <p:cNvSpPr>
                <a:spLocks noChangeShapeType="1"/>
              </p:cNvSpPr>
              <p:nvPr/>
            </p:nvSpPr>
            <p:spPr bwMode="auto">
              <a:xfrm>
                <a:off x="4815241" y="3553512"/>
                <a:ext cx="4533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1" name="Line 79"/>
              <p:cNvSpPr>
                <a:spLocks noChangeShapeType="1"/>
              </p:cNvSpPr>
              <p:nvPr/>
            </p:nvSpPr>
            <p:spPr bwMode="auto">
              <a:xfrm>
                <a:off x="4819774" y="3574361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2" name="Line 80"/>
              <p:cNvSpPr>
                <a:spLocks noChangeShapeType="1"/>
              </p:cNvSpPr>
              <p:nvPr/>
            </p:nvSpPr>
            <p:spPr bwMode="auto">
              <a:xfrm>
                <a:off x="4824306" y="3596116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3" name="Line 81"/>
              <p:cNvSpPr>
                <a:spLocks noChangeShapeType="1"/>
              </p:cNvSpPr>
              <p:nvPr/>
            </p:nvSpPr>
            <p:spPr bwMode="auto">
              <a:xfrm>
                <a:off x="4827931" y="3619683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4" name="Line 82"/>
              <p:cNvSpPr>
                <a:spLocks noChangeShapeType="1"/>
              </p:cNvSpPr>
              <p:nvPr/>
            </p:nvSpPr>
            <p:spPr bwMode="auto">
              <a:xfrm>
                <a:off x="4832464" y="3645064"/>
                <a:ext cx="3626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5" name="Line 83"/>
              <p:cNvSpPr>
                <a:spLocks noChangeShapeType="1"/>
              </p:cNvSpPr>
              <p:nvPr/>
            </p:nvSpPr>
            <p:spPr bwMode="auto">
              <a:xfrm>
                <a:off x="4836090" y="3672258"/>
                <a:ext cx="4533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6" name="Line 84"/>
              <p:cNvSpPr>
                <a:spLocks noChangeShapeType="1"/>
              </p:cNvSpPr>
              <p:nvPr/>
            </p:nvSpPr>
            <p:spPr bwMode="auto">
              <a:xfrm>
                <a:off x="4840622" y="3700357"/>
                <a:ext cx="2720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7" name="Line 85"/>
              <p:cNvSpPr>
                <a:spLocks noChangeShapeType="1"/>
              </p:cNvSpPr>
              <p:nvPr/>
            </p:nvSpPr>
            <p:spPr bwMode="auto">
              <a:xfrm>
                <a:off x="4843341" y="3730270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8" name="Line 86"/>
              <p:cNvSpPr>
                <a:spLocks noChangeShapeType="1"/>
              </p:cNvSpPr>
              <p:nvPr/>
            </p:nvSpPr>
            <p:spPr bwMode="auto">
              <a:xfrm>
                <a:off x="4846967" y="3761090"/>
                <a:ext cx="2720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19" name="Line 87"/>
              <p:cNvSpPr>
                <a:spLocks noChangeShapeType="1"/>
              </p:cNvSpPr>
              <p:nvPr/>
            </p:nvSpPr>
            <p:spPr bwMode="auto">
              <a:xfrm>
                <a:off x="4849686" y="3793722"/>
                <a:ext cx="1813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0" name="Line 88"/>
              <p:cNvSpPr>
                <a:spLocks noChangeShapeType="1"/>
              </p:cNvSpPr>
              <p:nvPr/>
            </p:nvSpPr>
            <p:spPr bwMode="auto">
              <a:xfrm>
                <a:off x="4851499" y="3827261"/>
                <a:ext cx="1813" cy="3444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1" name="Line 89"/>
              <p:cNvSpPr>
                <a:spLocks noChangeShapeType="1"/>
              </p:cNvSpPr>
              <p:nvPr/>
            </p:nvSpPr>
            <p:spPr bwMode="auto">
              <a:xfrm>
                <a:off x="4853312" y="3861706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2" name="Line 90"/>
              <p:cNvSpPr>
                <a:spLocks noChangeShapeType="1"/>
              </p:cNvSpPr>
              <p:nvPr/>
            </p:nvSpPr>
            <p:spPr bwMode="auto">
              <a:xfrm>
                <a:off x="4854219" y="3897964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3" name="Line 91"/>
              <p:cNvSpPr>
                <a:spLocks noChangeShapeType="1"/>
              </p:cNvSpPr>
              <p:nvPr/>
            </p:nvSpPr>
            <p:spPr bwMode="auto">
              <a:xfrm flipH="1">
                <a:off x="4854219" y="3935129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4" name="Line 92"/>
              <p:cNvSpPr>
                <a:spLocks noChangeShapeType="1"/>
              </p:cNvSpPr>
              <p:nvPr/>
            </p:nvSpPr>
            <p:spPr bwMode="auto">
              <a:xfrm flipH="1">
                <a:off x="4853312" y="3971387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5" name="Line 93"/>
              <p:cNvSpPr>
                <a:spLocks noChangeShapeType="1"/>
              </p:cNvSpPr>
              <p:nvPr/>
            </p:nvSpPr>
            <p:spPr bwMode="auto">
              <a:xfrm flipH="1">
                <a:off x="4851499" y="4007645"/>
                <a:ext cx="1813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6" name="Line 94"/>
              <p:cNvSpPr>
                <a:spLocks noChangeShapeType="1"/>
              </p:cNvSpPr>
              <p:nvPr/>
            </p:nvSpPr>
            <p:spPr bwMode="auto">
              <a:xfrm flipH="1">
                <a:off x="4849686" y="4042996"/>
                <a:ext cx="1813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7" name="Line 95"/>
              <p:cNvSpPr>
                <a:spLocks noChangeShapeType="1"/>
              </p:cNvSpPr>
              <p:nvPr/>
            </p:nvSpPr>
            <p:spPr bwMode="auto">
              <a:xfrm flipH="1">
                <a:off x="4846967" y="4076535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8" name="Line 96"/>
              <p:cNvSpPr>
                <a:spLocks noChangeShapeType="1"/>
              </p:cNvSpPr>
              <p:nvPr/>
            </p:nvSpPr>
            <p:spPr bwMode="auto">
              <a:xfrm flipH="1">
                <a:off x="4844248" y="4108261"/>
                <a:ext cx="2720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29" name="Line 97"/>
              <p:cNvSpPr>
                <a:spLocks noChangeShapeType="1"/>
              </p:cNvSpPr>
              <p:nvPr/>
            </p:nvSpPr>
            <p:spPr bwMode="auto">
              <a:xfrm flipH="1">
                <a:off x="4840622" y="4139080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0" name="Line 98"/>
              <p:cNvSpPr>
                <a:spLocks noChangeShapeType="1"/>
              </p:cNvSpPr>
              <p:nvPr/>
            </p:nvSpPr>
            <p:spPr bwMode="auto">
              <a:xfrm flipH="1">
                <a:off x="4836996" y="4168993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1" name="Line 99"/>
              <p:cNvSpPr>
                <a:spLocks noChangeShapeType="1"/>
              </p:cNvSpPr>
              <p:nvPr/>
            </p:nvSpPr>
            <p:spPr bwMode="auto">
              <a:xfrm flipH="1">
                <a:off x="4833370" y="4197093"/>
                <a:ext cx="3626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2" name="Line 100"/>
              <p:cNvSpPr>
                <a:spLocks noChangeShapeType="1"/>
              </p:cNvSpPr>
              <p:nvPr/>
            </p:nvSpPr>
            <p:spPr bwMode="auto">
              <a:xfrm flipH="1">
                <a:off x="4828838" y="4224287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3" name="Line 101"/>
              <p:cNvSpPr>
                <a:spLocks noChangeShapeType="1"/>
              </p:cNvSpPr>
              <p:nvPr/>
            </p:nvSpPr>
            <p:spPr bwMode="auto">
              <a:xfrm flipH="1">
                <a:off x="4825212" y="4249667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4" name="Line 102"/>
              <p:cNvSpPr>
                <a:spLocks noChangeShapeType="1"/>
              </p:cNvSpPr>
              <p:nvPr/>
            </p:nvSpPr>
            <p:spPr bwMode="auto">
              <a:xfrm flipH="1">
                <a:off x="4820680" y="4273235"/>
                <a:ext cx="4533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5" name="Line 103"/>
              <p:cNvSpPr>
                <a:spLocks noChangeShapeType="1"/>
              </p:cNvSpPr>
              <p:nvPr/>
            </p:nvSpPr>
            <p:spPr bwMode="auto">
              <a:xfrm flipH="1">
                <a:off x="4816148" y="4295897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6" name="Line 104"/>
              <p:cNvSpPr>
                <a:spLocks noChangeShapeType="1"/>
              </p:cNvSpPr>
              <p:nvPr/>
            </p:nvSpPr>
            <p:spPr bwMode="auto">
              <a:xfrm flipH="1">
                <a:off x="4812522" y="4315839"/>
                <a:ext cx="3626" cy="1903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7" name="Line 105"/>
              <p:cNvSpPr>
                <a:spLocks noChangeShapeType="1"/>
              </p:cNvSpPr>
              <p:nvPr/>
            </p:nvSpPr>
            <p:spPr bwMode="auto">
              <a:xfrm flipH="1">
                <a:off x="4808896" y="4334874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8" name="Line 106"/>
              <p:cNvSpPr>
                <a:spLocks noChangeShapeType="1"/>
              </p:cNvSpPr>
              <p:nvPr/>
            </p:nvSpPr>
            <p:spPr bwMode="auto">
              <a:xfrm flipH="1">
                <a:off x="4805270" y="4352097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39" name="Line 107"/>
              <p:cNvSpPr>
                <a:spLocks noChangeShapeType="1"/>
              </p:cNvSpPr>
              <p:nvPr/>
            </p:nvSpPr>
            <p:spPr bwMode="auto">
              <a:xfrm flipH="1">
                <a:off x="4801645" y="4366600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0" name="Line 108"/>
              <p:cNvSpPr>
                <a:spLocks noChangeShapeType="1"/>
              </p:cNvSpPr>
              <p:nvPr/>
            </p:nvSpPr>
            <p:spPr bwMode="auto">
              <a:xfrm flipH="1">
                <a:off x="4798019" y="4380196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1" name="Line 109"/>
              <p:cNvSpPr>
                <a:spLocks noChangeShapeType="1"/>
              </p:cNvSpPr>
              <p:nvPr/>
            </p:nvSpPr>
            <p:spPr bwMode="auto">
              <a:xfrm flipH="1">
                <a:off x="4795299" y="4391981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2" name="Line 110"/>
              <p:cNvSpPr>
                <a:spLocks noChangeShapeType="1"/>
              </p:cNvSpPr>
              <p:nvPr/>
            </p:nvSpPr>
            <p:spPr bwMode="auto">
              <a:xfrm flipH="1">
                <a:off x="4793486" y="4401045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3" name="Line 111"/>
              <p:cNvSpPr>
                <a:spLocks noChangeShapeType="1"/>
              </p:cNvSpPr>
              <p:nvPr/>
            </p:nvSpPr>
            <p:spPr bwMode="auto">
              <a:xfrm flipH="1">
                <a:off x="4792580" y="4408297"/>
                <a:ext cx="907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4" name="Line 112"/>
              <p:cNvSpPr>
                <a:spLocks noChangeShapeType="1"/>
              </p:cNvSpPr>
              <p:nvPr/>
            </p:nvSpPr>
            <p:spPr bwMode="auto">
              <a:xfrm flipH="1">
                <a:off x="4790767" y="4413735"/>
                <a:ext cx="1813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5" name="Line 113"/>
              <p:cNvSpPr>
                <a:spLocks noChangeShapeType="1"/>
              </p:cNvSpPr>
              <p:nvPr/>
            </p:nvSpPr>
            <p:spPr bwMode="auto">
              <a:xfrm flipH="1">
                <a:off x="4790767" y="4417361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6" name="Line 114"/>
              <p:cNvSpPr>
                <a:spLocks noChangeShapeType="1"/>
              </p:cNvSpPr>
              <p:nvPr/>
            </p:nvSpPr>
            <p:spPr bwMode="auto">
              <a:xfrm>
                <a:off x="4790767" y="4418267"/>
                <a:ext cx="230239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7" name="Line 115"/>
              <p:cNvSpPr>
                <a:spLocks noChangeShapeType="1"/>
              </p:cNvSpPr>
              <p:nvPr/>
            </p:nvSpPr>
            <p:spPr bwMode="auto">
              <a:xfrm flipH="1" flipV="1">
                <a:off x="5021006" y="4417361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8" name="Line 116"/>
              <p:cNvSpPr>
                <a:spLocks noChangeShapeType="1"/>
              </p:cNvSpPr>
              <p:nvPr/>
            </p:nvSpPr>
            <p:spPr bwMode="auto">
              <a:xfrm flipH="1" flipV="1">
                <a:off x="5020099" y="4413735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49" name="Line 117"/>
              <p:cNvSpPr>
                <a:spLocks noChangeShapeType="1"/>
              </p:cNvSpPr>
              <p:nvPr/>
            </p:nvSpPr>
            <p:spPr bwMode="auto">
              <a:xfrm flipH="1" flipV="1">
                <a:off x="5018286" y="4408297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0" name="Line 118"/>
              <p:cNvSpPr>
                <a:spLocks noChangeShapeType="1"/>
              </p:cNvSpPr>
              <p:nvPr/>
            </p:nvSpPr>
            <p:spPr bwMode="auto">
              <a:xfrm flipH="1" flipV="1">
                <a:off x="5015567" y="4401045"/>
                <a:ext cx="2720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1" name="Line 119"/>
              <p:cNvSpPr>
                <a:spLocks noChangeShapeType="1"/>
              </p:cNvSpPr>
              <p:nvPr/>
            </p:nvSpPr>
            <p:spPr bwMode="auto">
              <a:xfrm flipH="1" flipV="1">
                <a:off x="5012848" y="4391074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2" name="Line 120"/>
              <p:cNvSpPr>
                <a:spLocks noChangeShapeType="1"/>
              </p:cNvSpPr>
              <p:nvPr/>
            </p:nvSpPr>
            <p:spPr bwMode="auto">
              <a:xfrm flipH="1" flipV="1">
                <a:off x="5009222" y="4379290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3" name="Line 121"/>
              <p:cNvSpPr>
                <a:spLocks noChangeShapeType="1"/>
              </p:cNvSpPr>
              <p:nvPr/>
            </p:nvSpPr>
            <p:spPr bwMode="auto">
              <a:xfrm flipH="1" flipV="1">
                <a:off x="5005596" y="4365693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4" name="Line 122"/>
              <p:cNvSpPr>
                <a:spLocks noChangeShapeType="1"/>
              </p:cNvSpPr>
              <p:nvPr/>
            </p:nvSpPr>
            <p:spPr bwMode="auto">
              <a:xfrm flipH="1" flipV="1">
                <a:off x="5001064" y="4349377"/>
                <a:ext cx="4533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5" name="Line 123"/>
              <p:cNvSpPr>
                <a:spLocks noChangeShapeType="1"/>
              </p:cNvSpPr>
              <p:nvPr/>
            </p:nvSpPr>
            <p:spPr bwMode="auto">
              <a:xfrm flipH="1" flipV="1">
                <a:off x="4996532" y="4332155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6" name="Line 124"/>
              <p:cNvSpPr>
                <a:spLocks noChangeShapeType="1"/>
              </p:cNvSpPr>
              <p:nvPr/>
            </p:nvSpPr>
            <p:spPr bwMode="auto">
              <a:xfrm flipH="1" flipV="1">
                <a:off x="4992000" y="4312213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7" name="Line 125"/>
              <p:cNvSpPr>
                <a:spLocks noChangeShapeType="1"/>
              </p:cNvSpPr>
              <p:nvPr/>
            </p:nvSpPr>
            <p:spPr bwMode="auto">
              <a:xfrm flipH="1" flipV="1">
                <a:off x="4987467" y="4290458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8" name="Line 126"/>
              <p:cNvSpPr>
                <a:spLocks noChangeShapeType="1"/>
              </p:cNvSpPr>
              <p:nvPr/>
            </p:nvSpPr>
            <p:spPr bwMode="auto">
              <a:xfrm flipH="1" flipV="1">
                <a:off x="4982935" y="4266890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59" name="Line 127"/>
              <p:cNvSpPr>
                <a:spLocks noChangeShapeType="1"/>
              </p:cNvSpPr>
              <p:nvPr/>
            </p:nvSpPr>
            <p:spPr bwMode="auto">
              <a:xfrm flipH="1" flipV="1">
                <a:off x="4978402" y="4241510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0" name="Line 128"/>
              <p:cNvSpPr>
                <a:spLocks noChangeShapeType="1"/>
              </p:cNvSpPr>
              <p:nvPr/>
            </p:nvSpPr>
            <p:spPr bwMode="auto">
              <a:xfrm flipH="1" flipV="1">
                <a:off x="4973871" y="4214316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1" name="Line 129"/>
              <p:cNvSpPr>
                <a:spLocks noChangeShapeType="1"/>
              </p:cNvSpPr>
              <p:nvPr/>
            </p:nvSpPr>
            <p:spPr bwMode="auto">
              <a:xfrm flipH="1" flipV="1">
                <a:off x="4969338" y="4185310"/>
                <a:ext cx="4533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2" name="Line 130"/>
              <p:cNvSpPr>
                <a:spLocks noChangeShapeType="1"/>
              </p:cNvSpPr>
              <p:nvPr/>
            </p:nvSpPr>
            <p:spPr bwMode="auto">
              <a:xfrm flipH="1" flipV="1">
                <a:off x="4965712" y="4154490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3" name="Line 131"/>
              <p:cNvSpPr>
                <a:spLocks noChangeShapeType="1"/>
              </p:cNvSpPr>
              <p:nvPr/>
            </p:nvSpPr>
            <p:spPr bwMode="auto">
              <a:xfrm flipH="1" flipV="1">
                <a:off x="4962086" y="4121858"/>
                <a:ext cx="3626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4" name="Line 132"/>
              <p:cNvSpPr>
                <a:spLocks noChangeShapeType="1"/>
              </p:cNvSpPr>
              <p:nvPr/>
            </p:nvSpPr>
            <p:spPr bwMode="auto">
              <a:xfrm flipH="1" flipV="1">
                <a:off x="4959367" y="4088319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5" name="Line 133"/>
              <p:cNvSpPr>
                <a:spLocks noChangeShapeType="1"/>
              </p:cNvSpPr>
              <p:nvPr/>
            </p:nvSpPr>
            <p:spPr bwMode="auto">
              <a:xfrm flipH="1" flipV="1">
                <a:off x="4956648" y="4052061"/>
                <a:ext cx="2720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6" name="Line 134"/>
              <p:cNvSpPr>
                <a:spLocks noChangeShapeType="1"/>
              </p:cNvSpPr>
              <p:nvPr/>
            </p:nvSpPr>
            <p:spPr bwMode="auto">
              <a:xfrm flipH="1" flipV="1">
                <a:off x="4954835" y="4014896"/>
                <a:ext cx="1813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7" name="Line 135"/>
              <p:cNvSpPr>
                <a:spLocks noChangeShapeType="1"/>
              </p:cNvSpPr>
              <p:nvPr/>
            </p:nvSpPr>
            <p:spPr bwMode="auto">
              <a:xfrm flipH="1" flipV="1">
                <a:off x="4953929" y="3975919"/>
                <a:ext cx="907" cy="3897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8" name="Line 136"/>
              <p:cNvSpPr>
                <a:spLocks noChangeShapeType="1"/>
              </p:cNvSpPr>
              <p:nvPr/>
            </p:nvSpPr>
            <p:spPr bwMode="auto">
              <a:xfrm flipH="1" flipV="1">
                <a:off x="4953022" y="3935129"/>
                <a:ext cx="907" cy="4079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69" name="Line 137"/>
              <p:cNvSpPr>
                <a:spLocks noChangeShapeType="1"/>
              </p:cNvSpPr>
              <p:nvPr/>
            </p:nvSpPr>
            <p:spPr bwMode="auto">
              <a:xfrm flipV="1">
                <a:off x="4953022" y="3894338"/>
                <a:ext cx="907" cy="4079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0" name="Line 138"/>
              <p:cNvSpPr>
                <a:spLocks noChangeShapeType="1"/>
              </p:cNvSpPr>
              <p:nvPr/>
            </p:nvSpPr>
            <p:spPr bwMode="auto">
              <a:xfrm flipV="1">
                <a:off x="4953929" y="3854454"/>
                <a:ext cx="907" cy="398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1" name="Line 139"/>
              <p:cNvSpPr>
                <a:spLocks noChangeShapeType="1"/>
              </p:cNvSpPr>
              <p:nvPr/>
            </p:nvSpPr>
            <p:spPr bwMode="auto">
              <a:xfrm flipV="1">
                <a:off x="4954835" y="3817290"/>
                <a:ext cx="1813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2" name="Line 140"/>
              <p:cNvSpPr>
                <a:spLocks noChangeShapeType="1"/>
              </p:cNvSpPr>
              <p:nvPr/>
            </p:nvSpPr>
            <p:spPr bwMode="auto">
              <a:xfrm flipV="1">
                <a:off x="4956648" y="3781032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3" name="Line 141"/>
              <p:cNvSpPr>
                <a:spLocks noChangeShapeType="1"/>
              </p:cNvSpPr>
              <p:nvPr/>
            </p:nvSpPr>
            <p:spPr bwMode="auto">
              <a:xfrm flipV="1">
                <a:off x="4958461" y="3747493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4" name="Line 142"/>
              <p:cNvSpPr>
                <a:spLocks noChangeShapeType="1"/>
              </p:cNvSpPr>
              <p:nvPr/>
            </p:nvSpPr>
            <p:spPr bwMode="auto">
              <a:xfrm flipV="1">
                <a:off x="4961180" y="3714860"/>
                <a:ext cx="3626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5" name="Line 143"/>
              <p:cNvSpPr>
                <a:spLocks noChangeShapeType="1"/>
              </p:cNvSpPr>
              <p:nvPr/>
            </p:nvSpPr>
            <p:spPr bwMode="auto">
              <a:xfrm flipV="1">
                <a:off x="4964806" y="3684041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6" name="Line 144"/>
              <p:cNvSpPr>
                <a:spLocks noChangeShapeType="1"/>
              </p:cNvSpPr>
              <p:nvPr/>
            </p:nvSpPr>
            <p:spPr bwMode="auto">
              <a:xfrm flipV="1">
                <a:off x="4968432" y="3655035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7" name="Line 145"/>
              <p:cNvSpPr>
                <a:spLocks noChangeShapeType="1"/>
              </p:cNvSpPr>
              <p:nvPr/>
            </p:nvSpPr>
            <p:spPr bwMode="auto">
              <a:xfrm flipV="1">
                <a:off x="4972058" y="3627841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8" name="Line 146"/>
              <p:cNvSpPr>
                <a:spLocks noChangeShapeType="1"/>
              </p:cNvSpPr>
              <p:nvPr/>
            </p:nvSpPr>
            <p:spPr bwMode="auto">
              <a:xfrm flipV="1">
                <a:off x="4976590" y="3602460"/>
                <a:ext cx="3626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79" name="Line 147"/>
              <p:cNvSpPr>
                <a:spLocks noChangeShapeType="1"/>
              </p:cNvSpPr>
              <p:nvPr/>
            </p:nvSpPr>
            <p:spPr bwMode="auto">
              <a:xfrm flipV="1">
                <a:off x="4980215" y="3578893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0" name="Line 148"/>
              <p:cNvSpPr>
                <a:spLocks noChangeShapeType="1"/>
              </p:cNvSpPr>
              <p:nvPr/>
            </p:nvSpPr>
            <p:spPr bwMode="auto">
              <a:xfrm flipV="1">
                <a:off x="4984748" y="3557138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1" name="Line 149"/>
              <p:cNvSpPr>
                <a:spLocks noChangeShapeType="1"/>
              </p:cNvSpPr>
              <p:nvPr/>
            </p:nvSpPr>
            <p:spPr bwMode="auto">
              <a:xfrm flipV="1">
                <a:off x="4989280" y="3537196"/>
                <a:ext cx="3626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2" name="Line 150"/>
              <p:cNvSpPr>
                <a:spLocks noChangeShapeType="1"/>
              </p:cNvSpPr>
              <p:nvPr/>
            </p:nvSpPr>
            <p:spPr bwMode="auto">
              <a:xfrm flipV="1">
                <a:off x="4992906" y="3519974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3" name="Line 151"/>
              <p:cNvSpPr>
                <a:spLocks noChangeShapeType="1"/>
              </p:cNvSpPr>
              <p:nvPr/>
            </p:nvSpPr>
            <p:spPr bwMode="auto">
              <a:xfrm flipV="1">
                <a:off x="4997438" y="3503657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4" name="Line 152"/>
              <p:cNvSpPr>
                <a:spLocks noChangeShapeType="1"/>
              </p:cNvSpPr>
              <p:nvPr/>
            </p:nvSpPr>
            <p:spPr bwMode="auto">
              <a:xfrm flipV="1">
                <a:off x="5001064" y="3490060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5" name="Line 153"/>
              <p:cNvSpPr>
                <a:spLocks noChangeShapeType="1"/>
              </p:cNvSpPr>
              <p:nvPr/>
            </p:nvSpPr>
            <p:spPr bwMode="auto">
              <a:xfrm flipV="1">
                <a:off x="5004690" y="3478277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6" name="Line 154"/>
              <p:cNvSpPr>
                <a:spLocks noChangeShapeType="1"/>
              </p:cNvSpPr>
              <p:nvPr/>
            </p:nvSpPr>
            <p:spPr bwMode="auto">
              <a:xfrm flipV="1">
                <a:off x="5008316" y="3468305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7" name="Line 155"/>
              <p:cNvSpPr>
                <a:spLocks noChangeShapeType="1"/>
              </p:cNvSpPr>
              <p:nvPr/>
            </p:nvSpPr>
            <p:spPr bwMode="auto">
              <a:xfrm flipV="1">
                <a:off x="5011035" y="3461054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8" name="Line 156"/>
              <p:cNvSpPr>
                <a:spLocks noChangeShapeType="1"/>
              </p:cNvSpPr>
              <p:nvPr/>
            </p:nvSpPr>
            <p:spPr bwMode="auto">
              <a:xfrm flipV="1">
                <a:off x="5012848" y="3455615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89" name="Line 157"/>
              <p:cNvSpPr>
                <a:spLocks noChangeShapeType="1"/>
              </p:cNvSpPr>
              <p:nvPr/>
            </p:nvSpPr>
            <p:spPr bwMode="auto">
              <a:xfrm flipV="1">
                <a:off x="5014661" y="3451989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90" name="Line 158"/>
              <p:cNvSpPr>
                <a:spLocks noChangeShapeType="1"/>
              </p:cNvSpPr>
              <p:nvPr/>
            </p:nvSpPr>
            <p:spPr bwMode="auto">
              <a:xfrm flipV="1">
                <a:off x="5015567" y="345108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91" name="Line 159"/>
              <p:cNvSpPr>
                <a:spLocks noChangeShapeType="1"/>
              </p:cNvSpPr>
              <p:nvPr/>
            </p:nvSpPr>
            <p:spPr bwMode="auto">
              <a:xfrm flipH="1">
                <a:off x="4788954" y="3451083"/>
                <a:ext cx="226613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240" name="Group 336"/>
            <p:cNvGrpSpPr>
              <a:grpSpLocks/>
            </p:cNvGrpSpPr>
            <p:nvPr/>
          </p:nvGrpSpPr>
          <p:grpSpPr bwMode="auto">
            <a:xfrm>
              <a:off x="5029199" y="2203146"/>
              <a:ext cx="245649" cy="1091369"/>
              <a:chOff x="5205922" y="3388538"/>
              <a:chExt cx="245649" cy="1091369"/>
            </a:xfrm>
          </p:grpSpPr>
          <p:sp>
            <p:nvSpPr>
              <p:cNvPr id="93294" name="Freeform 160"/>
              <p:cNvSpPr>
                <a:spLocks/>
              </p:cNvSpPr>
              <p:nvPr/>
            </p:nvSpPr>
            <p:spPr bwMode="auto">
              <a:xfrm>
                <a:off x="5205922" y="3388538"/>
                <a:ext cx="244742" cy="1090462"/>
              </a:xfrm>
              <a:custGeom>
                <a:avLst/>
                <a:gdLst>
                  <a:gd name="T0" fmla="*/ 551 w 812"/>
                  <a:gd name="T1" fmla="*/ 1 h 3609"/>
                  <a:gd name="T2" fmla="*/ 555 w 812"/>
                  <a:gd name="T3" fmla="*/ 15 h 3609"/>
                  <a:gd name="T4" fmla="*/ 567 w 812"/>
                  <a:gd name="T5" fmla="*/ 58 h 3609"/>
                  <a:gd name="T6" fmla="*/ 587 w 812"/>
                  <a:gd name="T7" fmla="*/ 127 h 3609"/>
                  <a:gd name="T8" fmla="*/ 609 w 812"/>
                  <a:gd name="T9" fmla="*/ 219 h 3609"/>
                  <a:gd name="T10" fmla="*/ 637 w 812"/>
                  <a:gd name="T11" fmla="*/ 333 h 3609"/>
                  <a:gd name="T12" fmla="*/ 667 w 812"/>
                  <a:gd name="T13" fmla="*/ 468 h 3609"/>
                  <a:gd name="T14" fmla="*/ 696 w 812"/>
                  <a:gd name="T15" fmla="*/ 621 h 3609"/>
                  <a:gd name="T16" fmla="*/ 725 w 812"/>
                  <a:gd name="T17" fmla="*/ 790 h 3609"/>
                  <a:gd name="T18" fmla="*/ 753 w 812"/>
                  <a:gd name="T19" fmla="*/ 973 h 3609"/>
                  <a:gd name="T20" fmla="*/ 776 w 812"/>
                  <a:gd name="T21" fmla="*/ 1168 h 3609"/>
                  <a:gd name="T22" fmla="*/ 795 w 812"/>
                  <a:gd name="T23" fmla="*/ 1374 h 3609"/>
                  <a:gd name="T24" fmla="*/ 808 w 812"/>
                  <a:gd name="T25" fmla="*/ 1588 h 3609"/>
                  <a:gd name="T26" fmla="*/ 812 w 812"/>
                  <a:gd name="T27" fmla="*/ 1808 h 3609"/>
                  <a:gd name="T28" fmla="*/ 808 w 812"/>
                  <a:gd name="T29" fmla="*/ 2028 h 3609"/>
                  <a:gd name="T30" fmla="*/ 795 w 812"/>
                  <a:gd name="T31" fmla="*/ 2242 h 3609"/>
                  <a:gd name="T32" fmla="*/ 777 w 812"/>
                  <a:gd name="T33" fmla="*/ 2447 h 3609"/>
                  <a:gd name="T34" fmla="*/ 755 w 812"/>
                  <a:gd name="T35" fmla="*/ 2642 h 3609"/>
                  <a:gd name="T36" fmla="*/ 728 w 812"/>
                  <a:gd name="T37" fmla="*/ 2825 h 3609"/>
                  <a:gd name="T38" fmla="*/ 700 w 812"/>
                  <a:gd name="T39" fmla="*/ 2993 h 3609"/>
                  <a:gd name="T40" fmla="*/ 669 w 812"/>
                  <a:gd name="T41" fmla="*/ 3145 h 3609"/>
                  <a:gd name="T42" fmla="*/ 641 w 812"/>
                  <a:gd name="T43" fmla="*/ 3278 h 3609"/>
                  <a:gd name="T44" fmla="*/ 615 w 812"/>
                  <a:gd name="T45" fmla="*/ 3393 h 3609"/>
                  <a:gd name="T46" fmla="*/ 592 w 812"/>
                  <a:gd name="T47" fmla="*/ 3484 h 3609"/>
                  <a:gd name="T48" fmla="*/ 574 w 812"/>
                  <a:gd name="T49" fmla="*/ 3552 h 3609"/>
                  <a:gd name="T50" fmla="*/ 561 w 812"/>
                  <a:gd name="T51" fmla="*/ 3595 h 3609"/>
                  <a:gd name="T52" fmla="*/ 557 w 812"/>
                  <a:gd name="T53" fmla="*/ 3609 h 3609"/>
                  <a:gd name="T54" fmla="*/ 242 w 812"/>
                  <a:gd name="T55" fmla="*/ 3605 h 3609"/>
                  <a:gd name="T56" fmla="*/ 233 w 812"/>
                  <a:gd name="T57" fmla="*/ 3579 h 3609"/>
                  <a:gd name="T58" fmla="*/ 217 w 812"/>
                  <a:gd name="T59" fmla="*/ 3524 h 3609"/>
                  <a:gd name="T60" fmla="*/ 196 w 812"/>
                  <a:gd name="T61" fmla="*/ 3445 h 3609"/>
                  <a:gd name="T62" fmla="*/ 172 w 812"/>
                  <a:gd name="T63" fmla="*/ 3342 h 3609"/>
                  <a:gd name="T64" fmla="*/ 144 w 812"/>
                  <a:gd name="T65" fmla="*/ 3216 h 3609"/>
                  <a:gd name="T66" fmla="*/ 114 w 812"/>
                  <a:gd name="T67" fmla="*/ 3069 h 3609"/>
                  <a:gd name="T68" fmla="*/ 85 w 812"/>
                  <a:gd name="T69" fmla="*/ 2901 h 3609"/>
                  <a:gd name="T70" fmla="*/ 58 w 812"/>
                  <a:gd name="T71" fmla="*/ 2714 h 3609"/>
                  <a:gd name="T72" fmla="*/ 35 w 812"/>
                  <a:gd name="T73" fmla="*/ 2511 h 3609"/>
                  <a:gd name="T74" fmla="*/ 16 w 812"/>
                  <a:gd name="T75" fmla="*/ 2289 h 3609"/>
                  <a:gd name="T76" fmla="*/ 4 w 812"/>
                  <a:gd name="T77" fmla="*/ 2053 h 3609"/>
                  <a:gd name="T78" fmla="*/ 0 w 812"/>
                  <a:gd name="T79" fmla="*/ 1802 h 3609"/>
                  <a:gd name="T80" fmla="*/ 5 w 812"/>
                  <a:gd name="T81" fmla="*/ 1551 h 3609"/>
                  <a:gd name="T82" fmla="*/ 18 w 812"/>
                  <a:gd name="T83" fmla="*/ 1314 h 3609"/>
                  <a:gd name="T84" fmla="*/ 37 w 812"/>
                  <a:gd name="T85" fmla="*/ 1094 h 3609"/>
                  <a:gd name="T86" fmla="*/ 61 w 812"/>
                  <a:gd name="T87" fmla="*/ 891 h 3609"/>
                  <a:gd name="T88" fmla="*/ 89 w 812"/>
                  <a:gd name="T89" fmla="*/ 703 h 3609"/>
                  <a:gd name="T90" fmla="*/ 119 w 812"/>
                  <a:gd name="T91" fmla="*/ 537 h 3609"/>
                  <a:gd name="T92" fmla="*/ 150 w 812"/>
                  <a:gd name="T93" fmla="*/ 390 h 3609"/>
                  <a:gd name="T94" fmla="*/ 179 w 812"/>
                  <a:gd name="T95" fmla="*/ 266 h 3609"/>
                  <a:gd name="T96" fmla="*/ 206 w 812"/>
                  <a:gd name="T97" fmla="*/ 163 h 3609"/>
                  <a:gd name="T98" fmla="*/ 228 w 812"/>
                  <a:gd name="T99" fmla="*/ 84 h 3609"/>
                  <a:gd name="T100" fmla="*/ 244 w 812"/>
                  <a:gd name="T101" fmla="*/ 30 h 3609"/>
                  <a:gd name="T102" fmla="*/ 253 w 812"/>
                  <a:gd name="T103" fmla="*/ 3 h 36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12"/>
                  <a:gd name="T157" fmla="*/ 0 h 3609"/>
                  <a:gd name="T158" fmla="*/ 812 w 812"/>
                  <a:gd name="T159" fmla="*/ 3609 h 36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12" h="3609">
                    <a:moveTo>
                      <a:pt x="254" y="0"/>
                    </a:moveTo>
                    <a:lnTo>
                      <a:pt x="551" y="1"/>
                    </a:lnTo>
                    <a:lnTo>
                      <a:pt x="552" y="5"/>
                    </a:lnTo>
                    <a:lnTo>
                      <a:pt x="555" y="15"/>
                    </a:lnTo>
                    <a:lnTo>
                      <a:pt x="561" y="34"/>
                    </a:lnTo>
                    <a:lnTo>
                      <a:pt x="567" y="58"/>
                    </a:lnTo>
                    <a:lnTo>
                      <a:pt x="576" y="89"/>
                    </a:lnTo>
                    <a:lnTo>
                      <a:pt x="587" y="127"/>
                    </a:lnTo>
                    <a:lnTo>
                      <a:pt x="598" y="170"/>
                    </a:lnTo>
                    <a:lnTo>
                      <a:pt x="609" y="219"/>
                    </a:lnTo>
                    <a:lnTo>
                      <a:pt x="623" y="273"/>
                    </a:lnTo>
                    <a:lnTo>
                      <a:pt x="637" y="333"/>
                    </a:lnTo>
                    <a:lnTo>
                      <a:pt x="651" y="398"/>
                    </a:lnTo>
                    <a:lnTo>
                      <a:pt x="667" y="468"/>
                    </a:lnTo>
                    <a:lnTo>
                      <a:pt x="682" y="542"/>
                    </a:lnTo>
                    <a:lnTo>
                      <a:pt x="696" y="621"/>
                    </a:lnTo>
                    <a:lnTo>
                      <a:pt x="711" y="703"/>
                    </a:lnTo>
                    <a:lnTo>
                      <a:pt x="725" y="790"/>
                    </a:lnTo>
                    <a:lnTo>
                      <a:pt x="739" y="879"/>
                    </a:lnTo>
                    <a:lnTo>
                      <a:pt x="753" y="973"/>
                    </a:lnTo>
                    <a:lnTo>
                      <a:pt x="765" y="1069"/>
                    </a:lnTo>
                    <a:lnTo>
                      <a:pt x="776" y="1168"/>
                    </a:lnTo>
                    <a:lnTo>
                      <a:pt x="786" y="1270"/>
                    </a:lnTo>
                    <a:lnTo>
                      <a:pt x="795" y="1374"/>
                    </a:lnTo>
                    <a:lnTo>
                      <a:pt x="802" y="1480"/>
                    </a:lnTo>
                    <a:lnTo>
                      <a:pt x="808" y="1588"/>
                    </a:lnTo>
                    <a:lnTo>
                      <a:pt x="811" y="1697"/>
                    </a:lnTo>
                    <a:lnTo>
                      <a:pt x="812" y="1808"/>
                    </a:lnTo>
                    <a:lnTo>
                      <a:pt x="811" y="1919"/>
                    </a:lnTo>
                    <a:lnTo>
                      <a:pt x="808" y="2028"/>
                    </a:lnTo>
                    <a:lnTo>
                      <a:pt x="803" y="2137"/>
                    </a:lnTo>
                    <a:lnTo>
                      <a:pt x="795" y="2242"/>
                    </a:lnTo>
                    <a:lnTo>
                      <a:pt x="788" y="2347"/>
                    </a:lnTo>
                    <a:lnTo>
                      <a:pt x="777" y="2447"/>
                    </a:lnTo>
                    <a:lnTo>
                      <a:pt x="766" y="2546"/>
                    </a:lnTo>
                    <a:lnTo>
                      <a:pt x="755" y="2642"/>
                    </a:lnTo>
                    <a:lnTo>
                      <a:pt x="742" y="2735"/>
                    </a:lnTo>
                    <a:lnTo>
                      <a:pt x="728" y="2825"/>
                    </a:lnTo>
                    <a:lnTo>
                      <a:pt x="714" y="2910"/>
                    </a:lnTo>
                    <a:lnTo>
                      <a:pt x="700" y="2993"/>
                    </a:lnTo>
                    <a:lnTo>
                      <a:pt x="685" y="3071"/>
                    </a:lnTo>
                    <a:lnTo>
                      <a:pt x="669" y="3145"/>
                    </a:lnTo>
                    <a:lnTo>
                      <a:pt x="655" y="3215"/>
                    </a:lnTo>
                    <a:lnTo>
                      <a:pt x="641" y="3278"/>
                    </a:lnTo>
                    <a:lnTo>
                      <a:pt x="627" y="3338"/>
                    </a:lnTo>
                    <a:lnTo>
                      <a:pt x="615" y="3393"/>
                    </a:lnTo>
                    <a:lnTo>
                      <a:pt x="603" y="3441"/>
                    </a:lnTo>
                    <a:lnTo>
                      <a:pt x="592" y="3484"/>
                    </a:lnTo>
                    <a:lnTo>
                      <a:pt x="581" y="3521"/>
                    </a:lnTo>
                    <a:lnTo>
                      <a:pt x="574" y="3552"/>
                    </a:lnTo>
                    <a:lnTo>
                      <a:pt x="566" y="3577"/>
                    </a:lnTo>
                    <a:lnTo>
                      <a:pt x="561" y="3595"/>
                    </a:lnTo>
                    <a:lnTo>
                      <a:pt x="559" y="3605"/>
                    </a:lnTo>
                    <a:lnTo>
                      <a:pt x="557" y="3609"/>
                    </a:lnTo>
                    <a:lnTo>
                      <a:pt x="243" y="3609"/>
                    </a:lnTo>
                    <a:lnTo>
                      <a:pt x="242" y="3605"/>
                    </a:lnTo>
                    <a:lnTo>
                      <a:pt x="239" y="3595"/>
                    </a:lnTo>
                    <a:lnTo>
                      <a:pt x="233" y="3579"/>
                    </a:lnTo>
                    <a:lnTo>
                      <a:pt x="226" y="3554"/>
                    </a:lnTo>
                    <a:lnTo>
                      <a:pt x="217" y="3524"/>
                    </a:lnTo>
                    <a:lnTo>
                      <a:pt x="207" y="3488"/>
                    </a:lnTo>
                    <a:lnTo>
                      <a:pt x="196" y="3445"/>
                    </a:lnTo>
                    <a:lnTo>
                      <a:pt x="184" y="3397"/>
                    </a:lnTo>
                    <a:lnTo>
                      <a:pt x="172" y="3342"/>
                    </a:lnTo>
                    <a:lnTo>
                      <a:pt x="158" y="3282"/>
                    </a:lnTo>
                    <a:lnTo>
                      <a:pt x="144" y="3216"/>
                    </a:lnTo>
                    <a:lnTo>
                      <a:pt x="128" y="3146"/>
                    </a:lnTo>
                    <a:lnTo>
                      <a:pt x="114" y="3069"/>
                    </a:lnTo>
                    <a:lnTo>
                      <a:pt x="99" y="2988"/>
                    </a:lnTo>
                    <a:lnTo>
                      <a:pt x="85" y="2901"/>
                    </a:lnTo>
                    <a:lnTo>
                      <a:pt x="71" y="2811"/>
                    </a:lnTo>
                    <a:lnTo>
                      <a:pt x="58" y="2714"/>
                    </a:lnTo>
                    <a:lnTo>
                      <a:pt x="47" y="2615"/>
                    </a:lnTo>
                    <a:lnTo>
                      <a:pt x="35" y="2511"/>
                    </a:lnTo>
                    <a:lnTo>
                      <a:pt x="25" y="2401"/>
                    </a:lnTo>
                    <a:lnTo>
                      <a:pt x="16" y="2289"/>
                    </a:lnTo>
                    <a:lnTo>
                      <a:pt x="10" y="2172"/>
                    </a:lnTo>
                    <a:lnTo>
                      <a:pt x="4" y="2053"/>
                    </a:lnTo>
                    <a:lnTo>
                      <a:pt x="1" y="1929"/>
                    </a:lnTo>
                    <a:lnTo>
                      <a:pt x="0" y="1802"/>
                    </a:lnTo>
                    <a:lnTo>
                      <a:pt x="1" y="1675"/>
                    </a:lnTo>
                    <a:lnTo>
                      <a:pt x="5" y="1551"/>
                    </a:lnTo>
                    <a:lnTo>
                      <a:pt x="10" y="1431"/>
                    </a:lnTo>
                    <a:lnTo>
                      <a:pt x="18" y="1314"/>
                    </a:lnTo>
                    <a:lnTo>
                      <a:pt x="27" y="1202"/>
                    </a:lnTo>
                    <a:lnTo>
                      <a:pt x="37" y="1094"/>
                    </a:lnTo>
                    <a:lnTo>
                      <a:pt x="48" y="990"/>
                    </a:lnTo>
                    <a:lnTo>
                      <a:pt x="61" y="891"/>
                    </a:lnTo>
                    <a:lnTo>
                      <a:pt x="75" y="795"/>
                    </a:lnTo>
                    <a:lnTo>
                      <a:pt x="89" y="703"/>
                    </a:lnTo>
                    <a:lnTo>
                      <a:pt x="104" y="618"/>
                    </a:lnTo>
                    <a:lnTo>
                      <a:pt x="119" y="537"/>
                    </a:lnTo>
                    <a:lnTo>
                      <a:pt x="135" y="462"/>
                    </a:lnTo>
                    <a:lnTo>
                      <a:pt x="150" y="390"/>
                    </a:lnTo>
                    <a:lnTo>
                      <a:pt x="165" y="325"/>
                    </a:lnTo>
                    <a:lnTo>
                      <a:pt x="179" y="266"/>
                    </a:lnTo>
                    <a:lnTo>
                      <a:pt x="193" y="211"/>
                    </a:lnTo>
                    <a:lnTo>
                      <a:pt x="206" y="163"/>
                    </a:lnTo>
                    <a:lnTo>
                      <a:pt x="217" y="121"/>
                    </a:lnTo>
                    <a:lnTo>
                      <a:pt x="228" y="84"/>
                    </a:lnTo>
                    <a:lnTo>
                      <a:pt x="237" y="54"/>
                    </a:lnTo>
                    <a:lnTo>
                      <a:pt x="244" y="30"/>
                    </a:lnTo>
                    <a:lnTo>
                      <a:pt x="249" y="14"/>
                    </a:lnTo>
                    <a:lnTo>
                      <a:pt x="253" y="3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A7D0F9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" name="Line 161"/>
              <p:cNvSpPr>
                <a:spLocks noChangeShapeType="1"/>
              </p:cNvSpPr>
              <p:nvPr/>
            </p:nvSpPr>
            <p:spPr bwMode="auto">
              <a:xfrm flipH="1">
                <a:off x="5282064" y="3388538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" name="Line 162"/>
              <p:cNvSpPr>
                <a:spLocks noChangeShapeType="1"/>
              </p:cNvSpPr>
              <p:nvPr/>
            </p:nvSpPr>
            <p:spPr bwMode="auto">
              <a:xfrm flipH="1">
                <a:off x="5281157" y="3389444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" name="Line 163"/>
              <p:cNvSpPr>
                <a:spLocks noChangeShapeType="1"/>
              </p:cNvSpPr>
              <p:nvPr/>
            </p:nvSpPr>
            <p:spPr bwMode="auto">
              <a:xfrm flipH="1">
                <a:off x="5279345" y="3393070"/>
                <a:ext cx="1813" cy="453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" name="Line 164"/>
              <p:cNvSpPr>
                <a:spLocks noChangeShapeType="1"/>
              </p:cNvSpPr>
              <p:nvPr/>
            </p:nvSpPr>
            <p:spPr bwMode="auto">
              <a:xfrm flipH="1">
                <a:off x="5277532" y="3397602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" name="Line 165"/>
              <p:cNvSpPr>
                <a:spLocks noChangeShapeType="1"/>
              </p:cNvSpPr>
              <p:nvPr/>
            </p:nvSpPr>
            <p:spPr bwMode="auto">
              <a:xfrm flipH="1">
                <a:off x="5274813" y="3404854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" name="Line 166"/>
              <p:cNvSpPr>
                <a:spLocks noChangeShapeType="1"/>
              </p:cNvSpPr>
              <p:nvPr/>
            </p:nvSpPr>
            <p:spPr bwMode="auto">
              <a:xfrm flipH="1">
                <a:off x="5271187" y="3413918"/>
                <a:ext cx="3626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" name="Line 167"/>
              <p:cNvSpPr>
                <a:spLocks noChangeShapeType="1"/>
              </p:cNvSpPr>
              <p:nvPr/>
            </p:nvSpPr>
            <p:spPr bwMode="auto">
              <a:xfrm flipH="1">
                <a:off x="5267561" y="3424796"/>
                <a:ext cx="3626" cy="1269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" name="Line 168"/>
              <p:cNvSpPr>
                <a:spLocks noChangeShapeType="1"/>
              </p:cNvSpPr>
              <p:nvPr/>
            </p:nvSpPr>
            <p:spPr bwMode="auto">
              <a:xfrm flipH="1">
                <a:off x="5263935" y="3437486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" name="Line 169"/>
              <p:cNvSpPr>
                <a:spLocks noChangeShapeType="1"/>
              </p:cNvSpPr>
              <p:nvPr/>
            </p:nvSpPr>
            <p:spPr bwMode="auto">
              <a:xfrm flipH="1">
                <a:off x="5259403" y="3451989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" name="Line 170"/>
              <p:cNvSpPr>
                <a:spLocks noChangeShapeType="1"/>
              </p:cNvSpPr>
              <p:nvPr/>
            </p:nvSpPr>
            <p:spPr bwMode="auto">
              <a:xfrm flipH="1">
                <a:off x="5255777" y="3469212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" name="Line 171"/>
              <p:cNvSpPr>
                <a:spLocks noChangeShapeType="1"/>
              </p:cNvSpPr>
              <p:nvPr/>
            </p:nvSpPr>
            <p:spPr bwMode="auto">
              <a:xfrm flipH="1">
                <a:off x="5251245" y="3486435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" name="Line 172"/>
              <p:cNvSpPr>
                <a:spLocks noChangeShapeType="1"/>
              </p:cNvSpPr>
              <p:nvPr/>
            </p:nvSpPr>
            <p:spPr bwMode="auto">
              <a:xfrm flipH="1">
                <a:off x="5246712" y="3506376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" name="Line 173"/>
              <p:cNvSpPr>
                <a:spLocks noChangeShapeType="1"/>
              </p:cNvSpPr>
              <p:nvPr/>
            </p:nvSpPr>
            <p:spPr bwMode="auto">
              <a:xfrm flipH="1">
                <a:off x="5241274" y="3528131"/>
                <a:ext cx="5439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" name="Line 174"/>
              <p:cNvSpPr>
                <a:spLocks noChangeShapeType="1"/>
              </p:cNvSpPr>
              <p:nvPr/>
            </p:nvSpPr>
            <p:spPr bwMode="auto">
              <a:xfrm flipH="1">
                <a:off x="5236742" y="3550793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" name="Line 175"/>
              <p:cNvSpPr>
                <a:spLocks noChangeShapeType="1"/>
              </p:cNvSpPr>
              <p:nvPr/>
            </p:nvSpPr>
            <p:spPr bwMode="auto">
              <a:xfrm flipH="1">
                <a:off x="5232209" y="3575267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" name="Line 176"/>
              <p:cNvSpPr>
                <a:spLocks noChangeShapeType="1"/>
              </p:cNvSpPr>
              <p:nvPr/>
            </p:nvSpPr>
            <p:spPr bwMode="auto">
              <a:xfrm flipH="1">
                <a:off x="5228583" y="3600648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" name="Line 177"/>
              <p:cNvSpPr>
                <a:spLocks noChangeShapeType="1"/>
              </p:cNvSpPr>
              <p:nvPr/>
            </p:nvSpPr>
            <p:spPr bwMode="auto">
              <a:xfrm flipH="1">
                <a:off x="5224051" y="3628748"/>
                <a:ext cx="4533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" name="Line 178"/>
              <p:cNvSpPr>
                <a:spLocks noChangeShapeType="1"/>
              </p:cNvSpPr>
              <p:nvPr/>
            </p:nvSpPr>
            <p:spPr bwMode="auto">
              <a:xfrm flipH="1">
                <a:off x="5220425" y="3657754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" name="Line 179"/>
              <p:cNvSpPr>
                <a:spLocks noChangeShapeType="1"/>
              </p:cNvSpPr>
              <p:nvPr/>
            </p:nvSpPr>
            <p:spPr bwMode="auto">
              <a:xfrm flipH="1">
                <a:off x="5216800" y="3687667"/>
                <a:ext cx="3626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" name="Line 180"/>
              <p:cNvSpPr>
                <a:spLocks noChangeShapeType="1"/>
              </p:cNvSpPr>
              <p:nvPr/>
            </p:nvSpPr>
            <p:spPr bwMode="auto">
              <a:xfrm flipH="1">
                <a:off x="5214080" y="3719393"/>
                <a:ext cx="2720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" name="Line 181"/>
              <p:cNvSpPr>
                <a:spLocks noChangeShapeType="1"/>
              </p:cNvSpPr>
              <p:nvPr/>
            </p:nvSpPr>
            <p:spPr bwMode="auto">
              <a:xfrm flipH="1">
                <a:off x="5211361" y="3752025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" name="Line 182"/>
              <p:cNvSpPr>
                <a:spLocks noChangeShapeType="1"/>
              </p:cNvSpPr>
              <p:nvPr/>
            </p:nvSpPr>
            <p:spPr bwMode="auto">
              <a:xfrm flipH="1">
                <a:off x="5208641" y="3785564"/>
                <a:ext cx="2720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" name="Line 183"/>
              <p:cNvSpPr>
                <a:spLocks noChangeShapeType="1"/>
              </p:cNvSpPr>
              <p:nvPr/>
            </p:nvSpPr>
            <p:spPr bwMode="auto">
              <a:xfrm flipH="1">
                <a:off x="5206828" y="3820916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" name="Line 184"/>
              <p:cNvSpPr>
                <a:spLocks noChangeShapeType="1"/>
              </p:cNvSpPr>
              <p:nvPr/>
            </p:nvSpPr>
            <p:spPr bwMode="auto">
              <a:xfrm flipH="1">
                <a:off x="5205922" y="3857174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" name="Line 185"/>
              <p:cNvSpPr>
                <a:spLocks noChangeShapeType="1"/>
              </p:cNvSpPr>
              <p:nvPr/>
            </p:nvSpPr>
            <p:spPr bwMode="auto">
              <a:xfrm flipH="1">
                <a:off x="5205922" y="3894338"/>
                <a:ext cx="907" cy="3897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" name="Line 186"/>
              <p:cNvSpPr>
                <a:spLocks noChangeShapeType="1"/>
              </p:cNvSpPr>
              <p:nvPr/>
            </p:nvSpPr>
            <p:spPr bwMode="auto">
              <a:xfrm>
                <a:off x="5205922" y="3933316"/>
                <a:ext cx="907" cy="380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" name="Line 187"/>
              <p:cNvSpPr>
                <a:spLocks noChangeShapeType="1"/>
              </p:cNvSpPr>
              <p:nvPr/>
            </p:nvSpPr>
            <p:spPr bwMode="auto">
              <a:xfrm>
                <a:off x="5205922" y="3971387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" name="Line 188"/>
              <p:cNvSpPr>
                <a:spLocks noChangeShapeType="1"/>
              </p:cNvSpPr>
              <p:nvPr/>
            </p:nvSpPr>
            <p:spPr bwMode="auto">
              <a:xfrm>
                <a:off x="5206828" y="4008551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" name="Line 189"/>
              <p:cNvSpPr>
                <a:spLocks noChangeShapeType="1"/>
              </p:cNvSpPr>
              <p:nvPr/>
            </p:nvSpPr>
            <p:spPr bwMode="auto">
              <a:xfrm>
                <a:off x="5208641" y="4044809"/>
                <a:ext cx="1813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" name="Line 190"/>
              <p:cNvSpPr>
                <a:spLocks noChangeShapeType="1"/>
              </p:cNvSpPr>
              <p:nvPr/>
            </p:nvSpPr>
            <p:spPr bwMode="auto">
              <a:xfrm>
                <a:off x="5210454" y="4080161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" name="Line 191"/>
              <p:cNvSpPr>
                <a:spLocks noChangeShapeType="1"/>
              </p:cNvSpPr>
              <p:nvPr/>
            </p:nvSpPr>
            <p:spPr bwMode="auto">
              <a:xfrm>
                <a:off x="5213174" y="4113699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" name="Line 192"/>
              <p:cNvSpPr>
                <a:spLocks noChangeShapeType="1"/>
              </p:cNvSpPr>
              <p:nvPr/>
            </p:nvSpPr>
            <p:spPr bwMode="auto">
              <a:xfrm>
                <a:off x="5215893" y="4147239"/>
                <a:ext cx="3626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" name="Line 193"/>
              <p:cNvSpPr>
                <a:spLocks noChangeShapeType="1"/>
              </p:cNvSpPr>
              <p:nvPr/>
            </p:nvSpPr>
            <p:spPr bwMode="auto">
              <a:xfrm>
                <a:off x="5219519" y="4178964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" name="Line 194"/>
              <p:cNvSpPr>
                <a:spLocks noChangeShapeType="1"/>
              </p:cNvSpPr>
              <p:nvPr/>
            </p:nvSpPr>
            <p:spPr bwMode="auto">
              <a:xfrm>
                <a:off x="5223145" y="4208877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" name="Line 195"/>
              <p:cNvSpPr>
                <a:spLocks noChangeShapeType="1"/>
              </p:cNvSpPr>
              <p:nvPr/>
            </p:nvSpPr>
            <p:spPr bwMode="auto">
              <a:xfrm>
                <a:off x="5226770" y="4237884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" name="Line 196"/>
              <p:cNvSpPr>
                <a:spLocks noChangeShapeType="1"/>
              </p:cNvSpPr>
              <p:nvPr/>
            </p:nvSpPr>
            <p:spPr bwMode="auto">
              <a:xfrm>
                <a:off x="5231303" y="4265077"/>
                <a:ext cx="4533" cy="2628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" name="Line 197"/>
              <p:cNvSpPr>
                <a:spLocks noChangeShapeType="1"/>
              </p:cNvSpPr>
              <p:nvPr/>
            </p:nvSpPr>
            <p:spPr bwMode="auto">
              <a:xfrm>
                <a:off x="5235835" y="4291364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" name="Line 198"/>
              <p:cNvSpPr>
                <a:spLocks noChangeShapeType="1"/>
              </p:cNvSpPr>
              <p:nvPr/>
            </p:nvSpPr>
            <p:spPr bwMode="auto">
              <a:xfrm>
                <a:off x="5240367" y="4315839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" name="Line 199"/>
              <p:cNvSpPr>
                <a:spLocks noChangeShapeType="1"/>
              </p:cNvSpPr>
              <p:nvPr/>
            </p:nvSpPr>
            <p:spPr bwMode="auto">
              <a:xfrm>
                <a:off x="5243993" y="4339406"/>
                <a:ext cx="5439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" name="Line 200"/>
              <p:cNvSpPr>
                <a:spLocks noChangeShapeType="1"/>
              </p:cNvSpPr>
              <p:nvPr/>
            </p:nvSpPr>
            <p:spPr bwMode="auto">
              <a:xfrm>
                <a:off x="5249432" y="4360255"/>
                <a:ext cx="3626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" name="Line 201"/>
              <p:cNvSpPr>
                <a:spLocks noChangeShapeType="1"/>
              </p:cNvSpPr>
              <p:nvPr/>
            </p:nvSpPr>
            <p:spPr bwMode="auto">
              <a:xfrm>
                <a:off x="5253058" y="4380196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" name="Line 202"/>
              <p:cNvSpPr>
                <a:spLocks noChangeShapeType="1"/>
              </p:cNvSpPr>
              <p:nvPr/>
            </p:nvSpPr>
            <p:spPr bwMode="auto">
              <a:xfrm>
                <a:off x="5257590" y="4398325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" name="Line 203"/>
              <p:cNvSpPr>
                <a:spLocks noChangeShapeType="1"/>
              </p:cNvSpPr>
              <p:nvPr/>
            </p:nvSpPr>
            <p:spPr bwMode="auto">
              <a:xfrm>
                <a:off x="5261216" y="4414642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" name="Line 204"/>
              <p:cNvSpPr>
                <a:spLocks noChangeShapeType="1"/>
              </p:cNvSpPr>
              <p:nvPr/>
            </p:nvSpPr>
            <p:spPr bwMode="auto">
              <a:xfrm>
                <a:off x="5264841" y="4429145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" name="Line 205"/>
              <p:cNvSpPr>
                <a:spLocks noChangeShapeType="1"/>
              </p:cNvSpPr>
              <p:nvPr/>
            </p:nvSpPr>
            <p:spPr bwMode="auto">
              <a:xfrm>
                <a:off x="5268467" y="4442742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" name="Line 206"/>
              <p:cNvSpPr>
                <a:spLocks noChangeShapeType="1"/>
              </p:cNvSpPr>
              <p:nvPr/>
            </p:nvSpPr>
            <p:spPr bwMode="auto">
              <a:xfrm>
                <a:off x="5271187" y="4453619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" name="Line 207"/>
              <p:cNvSpPr>
                <a:spLocks noChangeShapeType="1"/>
              </p:cNvSpPr>
              <p:nvPr/>
            </p:nvSpPr>
            <p:spPr bwMode="auto">
              <a:xfrm>
                <a:off x="5273906" y="4462684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" name="Line 209"/>
              <p:cNvSpPr>
                <a:spLocks noChangeShapeType="1"/>
              </p:cNvSpPr>
              <p:nvPr/>
            </p:nvSpPr>
            <p:spPr bwMode="auto">
              <a:xfrm>
                <a:off x="5275719" y="4469936"/>
                <a:ext cx="1813" cy="453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" name="Line 210"/>
              <p:cNvSpPr>
                <a:spLocks noChangeShapeType="1"/>
              </p:cNvSpPr>
              <p:nvPr/>
            </p:nvSpPr>
            <p:spPr bwMode="auto">
              <a:xfrm>
                <a:off x="5277532" y="4474467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" name="Line 211"/>
              <p:cNvSpPr>
                <a:spLocks noChangeShapeType="1"/>
              </p:cNvSpPr>
              <p:nvPr/>
            </p:nvSpPr>
            <p:spPr bwMode="auto">
              <a:xfrm>
                <a:off x="5278438" y="447809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" name="Line 212"/>
              <p:cNvSpPr>
                <a:spLocks noChangeShapeType="1"/>
              </p:cNvSpPr>
              <p:nvPr/>
            </p:nvSpPr>
            <p:spPr bwMode="auto">
              <a:xfrm>
                <a:off x="5279345" y="4479000"/>
                <a:ext cx="94271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" name="Line 213"/>
              <p:cNvSpPr>
                <a:spLocks noChangeShapeType="1"/>
              </p:cNvSpPr>
              <p:nvPr/>
            </p:nvSpPr>
            <p:spPr bwMode="auto">
              <a:xfrm flipV="1">
                <a:off x="5373616" y="447809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7" name="Line 214"/>
              <p:cNvSpPr>
                <a:spLocks noChangeShapeType="1"/>
              </p:cNvSpPr>
              <p:nvPr/>
            </p:nvSpPr>
            <p:spPr bwMode="auto">
              <a:xfrm flipV="1">
                <a:off x="5374522" y="4474467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8" name="Line 215"/>
              <p:cNvSpPr>
                <a:spLocks noChangeShapeType="1"/>
              </p:cNvSpPr>
              <p:nvPr/>
            </p:nvSpPr>
            <p:spPr bwMode="auto">
              <a:xfrm flipV="1">
                <a:off x="5375428" y="4469029"/>
                <a:ext cx="907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9" name="Line 216"/>
              <p:cNvSpPr>
                <a:spLocks noChangeShapeType="1"/>
              </p:cNvSpPr>
              <p:nvPr/>
            </p:nvSpPr>
            <p:spPr bwMode="auto">
              <a:xfrm flipV="1">
                <a:off x="5376335" y="4461777"/>
                <a:ext cx="2720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0" name="Line 217"/>
              <p:cNvSpPr>
                <a:spLocks noChangeShapeType="1"/>
              </p:cNvSpPr>
              <p:nvPr/>
            </p:nvSpPr>
            <p:spPr bwMode="auto">
              <a:xfrm flipV="1">
                <a:off x="5379054" y="4452713"/>
                <a:ext cx="1813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1" name="Line 218"/>
              <p:cNvSpPr>
                <a:spLocks noChangeShapeType="1"/>
              </p:cNvSpPr>
              <p:nvPr/>
            </p:nvSpPr>
            <p:spPr bwMode="auto">
              <a:xfrm flipV="1">
                <a:off x="5380867" y="4440929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2" name="Line 219"/>
              <p:cNvSpPr>
                <a:spLocks noChangeShapeType="1"/>
              </p:cNvSpPr>
              <p:nvPr/>
            </p:nvSpPr>
            <p:spPr bwMode="auto">
              <a:xfrm flipV="1">
                <a:off x="5384493" y="4428239"/>
                <a:ext cx="3626" cy="1269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3" name="Line 220"/>
              <p:cNvSpPr>
                <a:spLocks noChangeShapeType="1"/>
              </p:cNvSpPr>
              <p:nvPr/>
            </p:nvSpPr>
            <p:spPr bwMode="auto">
              <a:xfrm flipV="1">
                <a:off x="5388119" y="4413735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4" name="Line 221"/>
              <p:cNvSpPr>
                <a:spLocks noChangeShapeType="1"/>
              </p:cNvSpPr>
              <p:nvPr/>
            </p:nvSpPr>
            <p:spPr bwMode="auto">
              <a:xfrm flipV="1">
                <a:off x="5391745" y="4397419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5" name="Line 222"/>
              <p:cNvSpPr>
                <a:spLocks noChangeShapeType="1"/>
              </p:cNvSpPr>
              <p:nvPr/>
            </p:nvSpPr>
            <p:spPr bwMode="auto">
              <a:xfrm flipV="1">
                <a:off x="5395370" y="4379290"/>
                <a:ext cx="3626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6" name="Line 223"/>
              <p:cNvSpPr>
                <a:spLocks noChangeShapeType="1"/>
              </p:cNvSpPr>
              <p:nvPr/>
            </p:nvSpPr>
            <p:spPr bwMode="auto">
              <a:xfrm flipV="1">
                <a:off x="5398996" y="4360255"/>
                <a:ext cx="4533" cy="1903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7" name="Line 224"/>
              <p:cNvSpPr>
                <a:spLocks noChangeShapeType="1"/>
              </p:cNvSpPr>
              <p:nvPr/>
            </p:nvSpPr>
            <p:spPr bwMode="auto">
              <a:xfrm flipV="1">
                <a:off x="5403529" y="4338500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8" name="Line 225"/>
              <p:cNvSpPr>
                <a:spLocks noChangeShapeType="1"/>
              </p:cNvSpPr>
              <p:nvPr/>
            </p:nvSpPr>
            <p:spPr bwMode="auto">
              <a:xfrm flipV="1">
                <a:off x="5408061" y="4316745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59" name="Line 226"/>
              <p:cNvSpPr>
                <a:spLocks noChangeShapeType="1"/>
              </p:cNvSpPr>
              <p:nvPr/>
            </p:nvSpPr>
            <p:spPr bwMode="auto">
              <a:xfrm flipV="1">
                <a:off x="5412593" y="4293177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0" name="Line 227"/>
              <p:cNvSpPr>
                <a:spLocks noChangeShapeType="1"/>
              </p:cNvSpPr>
              <p:nvPr/>
            </p:nvSpPr>
            <p:spPr bwMode="auto">
              <a:xfrm flipV="1">
                <a:off x="5417125" y="4267796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1" name="Line 228"/>
              <p:cNvSpPr>
                <a:spLocks noChangeShapeType="1"/>
              </p:cNvSpPr>
              <p:nvPr/>
            </p:nvSpPr>
            <p:spPr bwMode="auto">
              <a:xfrm flipV="1">
                <a:off x="5421658" y="4242416"/>
                <a:ext cx="3626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2" name="Line 229"/>
              <p:cNvSpPr>
                <a:spLocks noChangeShapeType="1"/>
              </p:cNvSpPr>
              <p:nvPr/>
            </p:nvSpPr>
            <p:spPr bwMode="auto">
              <a:xfrm flipV="1">
                <a:off x="5425284" y="4215222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3" name="Line 230"/>
              <p:cNvSpPr>
                <a:spLocks noChangeShapeType="1"/>
              </p:cNvSpPr>
              <p:nvPr/>
            </p:nvSpPr>
            <p:spPr bwMode="auto">
              <a:xfrm flipV="1">
                <a:off x="5429816" y="4187122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4" name="Line 231"/>
              <p:cNvSpPr>
                <a:spLocks noChangeShapeType="1"/>
              </p:cNvSpPr>
              <p:nvPr/>
            </p:nvSpPr>
            <p:spPr bwMode="auto">
              <a:xfrm flipV="1">
                <a:off x="5433441" y="4158116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5" name="Line 232"/>
              <p:cNvSpPr>
                <a:spLocks noChangeShapeType="1"/>
              </p:cNvSpPr>
              <p:nvPr/>
            </p:nvSpPr>
            <p:spPr bwMode="auto">
              <a:xfrm flipV="1">
                <a:off x="5437067" y="4128203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6" name="Line 233"/>
              <p:cNvSpPr>
                <a:spLocks noChangeShapeType="1"/>
              </p:cNvSpPr>
              <p:nvPr/>
            </p:nvSpPr>
            <p:spPr bwMode="auto">
              <a:xfrm flipV="1">
                <a:off x="5440693" y="4097383"/>
                <a:ext cx="2720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7" name="Line 234"/>
              <p:cNvSpPr>
                <a:spLocks noChangeShapeType="1"/>
              </p:cNvSpPr>
              <p:nvPr/>
            </p:nvSpPr>
            <p:spPr bwMode="auto">
              <a:xfrm flipV="1">
                <a:off x="5443413" y="4065658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8" name="Line 235"/>
              <p:cNvSpPr>
                <a:spLocks noChangeShapeType="1"/>
              </p:cNvSpPr>
              <p:nvPr/>
            </p:nvSpPr>
            <p:spPr bwMode="auto">
              <a:xfrm flipV="1">
                <a:off x="5446132" y="4033932"/>
                <a:ext cx="1813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69" name="Line 236"/>
              <p:cNvSpPr>
                <a:spLocks noChangeShapeType="1"/>
              </p:cNvSpPr>
              <p:nvPr/>
            </p:nvSpPr>
            <p:spPr bwMode="auto">
              <a:xfrm flipV="1">
                <a:off x="5447945" y="4001299"/>
                <a:ext cx="1813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0" name="Line 237"/>
              <p:cNvSpPr>
                <a:spLocks noChangeShapeType="1"/>
              </p:cNvSpPr>
              <p:nvPr/>
            </p:nvSpPr>
            <p:spPr bwMode="auto">
              <a:xfrm flipV="1">
                <a:off x="5449758" y="3968667"/>
                <a:ext cx="907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1" name="Line 238"/>
              <p:cNvSpPr>
                <a:spLocks noChangeShapeType="1"/>
              </p:cNvSpPr>
              <p:nvPr/>
            </p:nvSpPr>
            <p:spPr bwMode="auto">
              <a:xfrm flipV="1">
                <a:off x="5450664" y="3935129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2" name="Line 239"/>
              <p:cNvSpPr>
                <a:spLocks noChangeShapeType="1"/>
              </p:cNvSpPr>
              <p:nvPr/>
            </p:nvSpPr>
            <p:spPr bwMode="auto">
              <a:xfrm flipH="1" flipV="1">
                <a:off x="5450664" y="3901590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3" name="Line 240"/>
              <p:cNvSpPr>
                <a:spLocks noChangeShapeType="1"/>
              </p:cNvSpPr>
              <p:nvPr/>
            </p:nvSpPr>
            <p:spPr bwMode="auto">
              <a:xfrm flipH="1" flipV="1">
                <a:off x="5449758" y="3868051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4" name="Line 241"/>
              <p:cNvSpPr>
                <a:spLocks noChangeShapeType="1"/>
              </p:cNvSpPr>
              <p:nvPr/>
            </p:nvSpPr>
            <p:spPr bwMode="auto">
              <a:xfrm flipH="1" flipV="1">
                <a:off x="5447945" y="3835419"/>
                <a:ext cx="1813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5" name="Line 242"/>
              <p:cNvSpPr>
                <a:spLocks noChangeShapeType="1"/>
              </p:cNvSpPr>
              <p:nvPr/>
            </p:nvSpPr>
            <p:spPr bwMode="auto">
              <a:xfrm flipH="1" flipV="1">
                <a:off x="5446132" y="3803693"/>
                <a:ext cx="1813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6" name="Line 243"/>
              <p:cNvSpPr>
                <a:spLocks noChangeShapeType="1"/>
              </p:cNvSpPr>
              <p:nvPr/>
            </p:nvSpPr>
            <p:spPr bwMode="auto">
              <a:xfrm flipH="1" flipV="1">
                <a:off x="5443413" y="3771967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7" name="Line 244"/>
              <p:cNvSpPr>
                <a:spLocks noChangeShapeType="1"/>
              </p:cNvSpPr>
              <p:nvPr/>
            </p:nvSpPr>
            <p:spPr bwMode="auto">
              <a:xfrm flipH="1" flipV="1">
                <a:off x="5439787" y="3741148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8" name="Line 245"/>
              <p:cNvSpPr>
                <a:spLocks noChangeShapeType="1"/>
              </p:cNvSpPr>
              <p:nvPr/>
            </p:nvSpPr>
            <p:spPr bwMode="auto">
              <a:xfrm flipH="1" flipV="1">
                <a:off x="5437067" y="3711235"/>
                <a:ext cx="2720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79" name="Line 246"/>
              <p:cNvSpPr>
                <a:spLocks noChangeShapeType="1"/>
              </p:cNvSpPr>
              <p:nvPr/>
            </p:nvSpPr>
            <p:spPr bwMode="auto">
              <a:xfrm flipH="1" flipV="1">
                <a:off x="5433441" y="3682228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0" name="Line 247"/>
              <p:cNvSpPr>
                <a:spLocks noChangeShapeType="1"/>
              </p:cNvSpPr>
              <p:nvPr/>
            </p:nvSpPr>
            <p:spPr bwMode="auto">
              <a:xfrm flipH="1" flipV="1">
                <a:off x="5428909" y="3654128"/>
                <a:ext cx="4533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1" name="Line 248"/>
              <p:cNvSpPr>
                <a:spLocks noChangeShapeType="1"/>
              </p:cNvSpPr>
              <p:nvPr/>
            </p:nvSpPr>
            <p:spPr bwMode="auto">
              <a:xfrm flipH="1" flipV="1">
                <a:off x="5424377" y="3626935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2" name="Line 249"/>
              <p:cNvSpPr>
                <a:spLocks noChangeShapeType="1"/>
              </p:cNvSpPr>
              <p:nvPr/>
            </p:nvSpPr>
            <p:spPr bwMode="auto">
              <a:xfrm flipH="1" flipV="1">
                <a:off x="5420751" y="3600648"/>
                <a:ext cx="3626" cy="2628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3" name="Line 250"/>
              <p:cNvSpPr>
                <a:spLocks noChangeShapeType="1"/>
              </p:cNvSpPr>
              <p:nvPr/>
            </p:nvSpPr>
            <p:spPr bwMode="auto">
              <a:xfrm flipH="1" flipV="1">
                <a:off x="5416219" y="3576174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4" name="Line 251"/>
              <p:cNvSpPr>
                <a:spLocks noChangeShapeType="1"/>
              </p:cNvSpPr>
              <p:nvPr/>
            </p:nvSpPr>
            <p:spPr bwMode="auto">
              <a:xfrm flipH="1" flipV="1">
                <a:off x="5411687" y="3552606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5" name="Line 252"/>
              <p:cNvSpPr>
                <a:spLocks noChangeShapeType="1"/>
              </p:cNvSpPr>
              <p:nvPr/>
            </p:nvSpPr>
            <p:spPr bwMode="auto">
              <a:xfrm flipH="1" flipV="1">
                <a:off x="5407155" y="3529944"/>
                <a:ext cx="4533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6" name="Line 253"/>
              <p:cNvSpPr>
                <a:spLocks noChangeShapeType="1"/>
              </p:cNvSpPr>
              <p:nvPr/>
            </p:nvSpPr>
            <p:spPr bwMode="auto">
              <a:xfrm flipH="1" flipV="1">
                <a:off x="5402622" y="3509096"/>
                <a:ext cx="4533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7" name="Line 254"/>
              <p:cNvSpPr>
                <a:spLocks noChangeShapeType="1"/>
              </p:cNvSpPr>
              <p:nvPr/>
            </p:nvSpPr>
            <p:spPr bwMode="auto">
              <a:xfrm flipH="1" flipV="1">
                <a:off x="5398090" y="3489154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8" name="Line 255"/>
              <p:cNvSpPr>
                <a:spLocks noChangeShapeType="1"/>
              </p:cNvSpPr>
              <p:nvPr/>
            </p:nvSpPr>
            <p:spPr bwMode="auto">
              <a:xfrm flipH="1" flipV="1">
                <a:off x="5393558" y="3471025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89" name="Line 256"/>
              <p:cNvSpPr>
                <a:spLocks noChangeShapeType="1"/>
              </p:cNvSpPr>
              <p:nvPr/>
            </p:nvSpPr>
            <p:spPr bwMode="auto">
              <a:xfrm flipH="1" flipV="1">
                <a:off x="5389932" y="3454709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0" name="Line 257"/>
              <p:cNvSpPr>
                <a:spLocks noChangeShapeType="1"/>
              </p:cNvSpPr>
              <p:nvPr/>
            </p:nvSpPr>
            <p:spPr bwMode="auto">
              <a:xfrm flipH="1" flipV="1">
                <a:off x="5386306" y="3440206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1" name="Line 258"/>
              <p:cNvSpPr>
                <a:spLocks noChangeShapeType="1"/>
              </p:cNvSpPr>
              <p:nvPr/>
            </p:nvSpPr>
            <p:spPr bwMode="auto">
              <a:xfrm flipH="1" flipV="1">
                <a:off x="5382680" y="3426609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2" name="Line 259"/>
              <p:cNvSpPr>
                <a:spLocks noChangeShapeType="1"/>
              </p:cNvSpPr>
              <p:nvPr/>
            </p:nvSpPr>
            <p:spPr bwMode="auto">
              <a:xfrm flipH="1" flipV="1">
                <a:off x="5379961" y="3415731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3" name="Line 260"/>
              <p:cNvSpPr>
                <a:spLocks noChangeShapeType="1"/>
              </p:cNvSpPr>
              <p:nvPr/>
            </p:nvSpPr>
            <p:spPr bwMode="auto">
              <a:xfrm flipH="1" flipV="1">
                <a:off x="5377241" y="3405761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4" name="Line 261"/>
              <p:cNvSpPr>
                <a:spLocks noChangeShapeType="1"/>
              </p:cNvSpPr>
              <p:nvPr/>
            </p:nvSpPr>
            <p:spPr bwMode="auto">
              <a:xfrm flipH="1" flipV="1">
                <a:off x="5375428" y="3398509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5" name="Line 262"/>
              <p:cNvSpPr>
                <a:spLocks noChangeShapeType="1"/>
              </p:cNvSpPr>
              <p:nvPr/>
            </p:nvSpPr>
            <p:spPr bwMode="auto">
              <a:xfrm flipH="1" flipV="1">
                <a:off x="5373616" y="3393070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6" name="Line 263"/>
              <p:cNvSpPr>
                <a:spLocks noChangeShapeType="1"/>
              </p:cNvSpPr>
              <p:nvPr/>
            </p:nvSpPr>
            <p:spPr bwMode="auto">
              <a:xfrm flipH="1" flipV="1">
                <a:off x="5372709" y="3390351"/>
                <a:ext cx="907" cy="272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7" name="Line 264"/>
              <p:cNvSpPr>
                <a:spLocks noChangeShapeType="1"/>
              </p:cNvSpPr>
              <p:nvPr/>
            </p:nvSpPr>
            <p:spPr bwMode="auto">
              <a:xfrm flipH="1" flipV="1">
                <a:off x="5371803" y="3388538"/>
                <a:ext cx="907" cy="18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98" name="Line 265"/>
              <p:cNvSpPr>
                <a:spLocks noChangeShapeType="1"/>
              </p:cNvSpPr>
              <p:nvPr/>
            </p:nvSpPr>
            <p:spPr bwMode="auto">
              <a:xfrm flipH="1" flipV="1">
                <a:off x="5282064" y="3388538"/>
                <a:ext cx="89739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241" name="Line 26"/>
            <p:cNvSpPr>
              <a:spLocks noChangeShapeType="1"/>
            </p:cNvSpPr>
            <p:nvPr/>
          </p:nvSpPr>
          <p:spPr bwMode="auto">
            <a:xfrm flipH="1" flipV="1">
              <a:off x="4288476" y="3173539"/>
              <a:ext cx="4533" cy="2686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2" name="Line 27"/>
            <p:cNvSpPr>
              <a:spLocks noChangeShapeType="1"/>
            </p:cNvSpPr>
            <p:nvPr/>
          </p:nvSpPr>
          <p:spPr bwMode="auto">
            <a:xfrm flipH="1" flipV="1">
              <a:off x="4283037" y="3144531"/>
              <a:ext cx="5439" cy="2900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3" name="Line 28"/>
            <p:cNvSpPr>
              <a:spLocks noChangeShapeType="1"/>
            </p:cNvSpPr>
            <p:nvPr/>
          </p:nvSpPr>
          <p:spPr bwMode="auto">
            <a:xfrm flipH="1" flipV="1">
              <a:off x="4278504" y="3114447"/>
              <a:ext cx="4533" cy="300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4" name="Line 29"/>
            <p:cNvSpPr>
              <a:spLocks noChangeShapeType="1"/>
            </p:cNvSpPr>
            <p:nvPr/>
          </p:nvSpPr>
          <p:spPr bwMode="auto">
            <a:xfrm flipH="1" flipV="1">
              <a:off x="4273972" y="3083289"/>
              <a:ext cx="4533" cy="31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5" name="Line 30"/>
            <p:cNvSpPr>
              <a:spLocks noChangeShapeType="1"/>
            </p:cNvSpPr>
            <p:nvPr/>
          </p:nvSpPr>
          <p:spPr bwMode="auto">
            <a:xfrm flipH="1" flipV="1">
              <a:off x="4269440" y="3049983"/>
              <a:ext cx="4533" cy="333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6" name="Line 31"/>
            <p:cNvSpPr>
              <a:spLocks noChangeShapeType="1"/>
            </p:cNvSpPr>
            <p:nvPr/>
          </p:nvSpPr>
          <p:spPr bwMode="auto">
            <a:xfrm flipH="1" flipV="1">
              <a:off x="4264908" y="3016676"/>
              <a:ext cx="4533" cy="333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7" name="Line 32"/>
            <p:cNvSpPr>
              <a:spLocks noChangeShapeType="1"/>
            </p:cNvSpPr>
            <p:nvPr/>
          </p:nvSpPr>
          <p:spPr bwMode="auto">
            <a:xfrm flipH="1" flipV="1">
              <a:off x="4261282" y="2983370"/>
              <a:ext cx="3626" cy="333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8" name="Line 33"/>
            <p:cNvSpPr>
              <a:spLocks noChangeShapeType="1"/>
            </p:cNvSpPr>
            <p:nvPr/>
          </p:nvSpPr>
          <p:spPr bwMode="auto">
            <a:xfrm flipH="1" flipV="1">
              <a:off x="4257656" y="2947915"/>
              <a:ext cx="3626" cy="354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49" name="Line 34"/>
            <p:cNvSpPr>
              <a:spLocks noChangeShapeType="1"/>
            </p:cNvSpPr>
            <p:nvPr/>
          </p:nvSpPr>
          <p:spPr bwMode="auto">
            <a:xfrm flipH="1" flipV="1">
              <a:off x="4254937" y="2911385"/>
              <a:ext cx="2720" cy="365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0" name="Line 35"/>
            <p:cNvSpPr>
              <a:spLocks noChangeShapeType="1"/>
            </p:cNvSpPr>
            <p:nvPr/>
          </p:nvSpPr>
          <p:spPr bwMode="auto">
            <a:xfrm flipH="1" flipV="1">
              <a:off x="4252218" y="2875930"/>
              <a:ext cx="2720" cy="354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1" name="Line 36"/>
            <p:cNvSpPr>
              <a:spLocks noChangeShapeType="1"/>
            </p:cNvSpPr>
            <p:nvPr/>
          </p:nvSpPr>
          <p:spPr bwMode="auto">
            <a:xfrm flipH="1" flipV="1">
              <a:off x="4251311" y="2838326"/>
              <a:ext cx="907" cy="3760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2" name="Line 37"/>
            <p:cNvSpPr>
              <a:spLocks noChangeShapeType="1"/>
            </p:cNvSpPr>
            <p:nvPr/>
          </p:nvSpPr>
          <p:spPr bwMode="auto">
            <a:xfrm flipH="1" flipV="1">
              <a:off x="4249498" y="2800721"/>
              <a:ext cx="1813" cy="3760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3" name="Line 38"/>
            <p:cNvSpPr>
              <a:spLocks noChangeShapeType="1"/>
            </p:cNvSpPr>
            <p:nvPr/>
          </p:nvSpPr>
          <p:spPr bwMode="auto">
            <a:xfrm flipH="1" flipV="1">
              <a:off x="4249498" y="2763118"/>
              <a:ext cx="907" cy="3760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4" name="Line 39"/>
            <p:cNvSpPr>
              <a:spLocks noChangeShapeType="1"/>
            </p:cNvSpPr>
            <p:nvPr/>
          </p:nvSpPr>
          <p:spPr bwMode="auto">
            <a:xfrm flipV="1">
              <a:off x="4249498" y="2725514"/>
              <a:ext cx="907" cy="3760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5" name="Line 40"/>
            <p:cNvSpPr>
              <a:spLocks noChangeShapeType="1"/>
            </p:cNvSpPr>
            <p:nvPr/>
          </p:nvSpPr>
          <p:spPr bwMode="auto">
            <a:xfrm flipV="1">
              <a:off x="4249498" y="2686835"/>
              <a:ext cx="1813" cy="386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6" name="Line 41"/>
            <p:cNvSpPr>
              <a:spLocks noChangeShapeType="1"/>
            </p:cNvSpPr>
            <p:nvPr/>
          </p:nvSpPr>
          <p:spPr bwMode="auto">
            <a:xfrm flipV="1">
              <a:off x="4251311" y="2650306"/>
              <a:ext cx="1813" cy="365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7" name="Line 42"/>
            <p:cNvSpPr>
              <a:spLocks noChangeShapeType="1"/>
            </p:cNvSpPr>
            <p:nvPr/>
          </p:nvSpPr>
          <p:spPr bwMode="auto">
            <a:xfrm flipV="1">
              <a:off x="4253124" y="2613776"/>
              <a:ext cx="2720" cy="365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8" name="Line 43"/>
            <p:cNvSpPr>
              <a:spLocks noChangeShapeType="1"/>
            </p:cNvSpPr>
            <p:nvPr/>
          </p:nvSpPr>
          <p:spPr bwMode="auto">
            <a:xfrm flipV="1">
              <a:off x="4255843" y="2577246"/>
              <a:ext cx="2720" cy="365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59" name="Line 44"/>
            <p:cNvSpPr>
              <a:spLocks noChangeShapeType="1"/>
            </p:cNvSpPr>
            <p:nvPr/>
          </p:nvSpPr>
          <p:spPr bwMode="auto">
            <a:xfrm flipV="1">
              <a:off x="4258563" y="2542866"/>
              <a:ext cx="3626" cy="3438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0" name="Line 45"/>
            <p:cNvSpPr>
              <a:spLocks noChangeShapeType="1"/>
            </p:cNvSpPr>
            <p:nvPr/>
          </p:nvSpPr>
          <p:spPr bwMode="auto">
            <a:xfrm flipV="1">
              <a:off x="4262188" y="2508484"/>
              <a:ext cx="4533" cy="3438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1" name="Line 46"/>
            <p:cNvSpPr>
              <a:spLocks noChangeShapeType="1"/>
            </p:cNvSpPr>
            <p:nvPr/>
          </p:nvSpPr>
          <p:spPr bwMode="auto">
            <a:xfrm flipV="1">
              <a:off x="4266721" y="2475178"/>
              <a:ext cx="4533" cy="333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2" name="Line 47"/>
            <p:cNvSpPr>
              <a:spLocks noChangeShapeType="1"/>
            </p:cNvSpPr>
            <p:nvPr/>
          </p:nvSpPr>
          <p:spPr bwMode="auto">
            <a:xfrm flipV="1">
              <a:off x="4271253" y="2442946"/>
              <a:ext cx="5439" cy="322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3" name="Line 48"/>
            <p:cNvSpPr>
              <a:spLocks noChangeShapeType="1"/>
            </p:cNvSpPr>
            <p:nvPr/>
          </p:nvSpPr>
          <p:spPr bwMode="auto">
            <a:xfrm flipV="1">
              <a:off x="4276692" y="2411789"/>
              <a:ext cx="5439" cy="31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4" name="Line 49"/>
            <p:cNvSpPr>
              <a:spLocks noChangeShapeType="1"/>
            </p:cNvSpPr>
            <p:nvPr/>
          </p:nvSpPr>
          <p:spPr bwMode="auto">
            <a:xfrm flipV="1">
              <a:off x="4282130" y="2381705"/>
              <a:ext cx="5439" cy="300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5" name="Line 50"/>
            <p:cNvSpPr>
              <a:spLocks noChangeShapeType="1"/>
            </p:cNvSpPr>
            <p:nvPr/>
          </p:nvSpPr>
          <p:spPr bwMode="auto">
            <a:xfrm flipV="1">
              <a:off x="4287569" y="2352696"/>
              <a:ext cx="5439" cy="2900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6" name="Line 51"/>
            <p:cNvSpPr>
              <a:spLocks noChangeShapeType="1"/>
            </p:cNvSpPr>
            <p:nvPr/>
          </p:nvSpPr>
          <p:spPr bwMode="auto">
            <a:xfrm flipV="1">
              <a:off x="4293008" y="2324762"/>
              <a:ext cx="5439" cy="2793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7" name="Line 52"/>
            <p:cNvSpPr>
              <a:spLocks noChangeShapeType="1"/>
            </p:cNvSpPr>
            <p:nvPr/>
          </p:nvSpPr>
          <p:spPr bwMode="auto">
            <a:xfrm flipV="1">
              <a:off x="4298446" y="2298976"/>
              <a:ext cx="5439" cy="2578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8" name="Line 53"/>
            <p:cNvSpPr>
              <a:spLocks noChangeShapeType="1"/>
            </p:cNvSpPr>
            <p:nvPr/>
          </p:nvSpPr>
          <p:spPr bwMode="auto">
            <a:xfrm flipV="1">
              <a:off x="4303885" y="2274265"/>
              <a:ext cx="6345" cy="247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69" name="Line 54"/>
            <p:cNvSpPr>
              <a:spLocks noChangeShapeType="1"/>
            </p:cNvSpPr>
            <p:nvPr/>
          </p:nvSpPr>
          <p:spPr bwMode="auto">
            <a:xfrm flipV="1">
              <a:off x="4310231" y="2251702"/>
              <a:ext cx="5439" cy="225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70" name="Line 55"/>
            <p:cNvSpPr>
              <a:spLocks noChangeShapeType="1"/>
            </p:cNvSpPr>
            <p:nvPr/>
          </p:nvSpPr>
          <p:spPr bwMode="auto">
            <a:xfrm flipV="1">
              <a:off x="4315669" y="2230214"/>
              <a:ext cx="5439" cy="214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71" name="Line 56"/>
            <p:cNvSpPr>
              <a:spLocks noChangeShapeType="1"/>
            </p:cNvSpPr>
            <p:nvPr/>
          </p:nvSpPr>
          <p:spPr bwMode="auto">
            <a:xfrm flipV="1">
              <a:off x="4321108" y="2209800"/>
              <a:ext cx="5439" cy="2041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87" name="Straight Arrow Connector 286"/>
            <p:cNvCxnSpPr/>
            <p:nvPr/>
          </p:nvCxnSpPr>
          <p:spPr>
            <a:xfrm>
              <a:off x="4876848" y="2575156"/>
              <a:ext cx="1828752" cy="1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8" name="Straight Arrow Connector 287"/>
            <p:cNvCxnSpPr/>
            <p:nvPr/>
          </p:nvCxnSpPr>
          <p:spPr>
            <a:xfrm>
              <a:off x="4876848" y="2756040"/>
              <a:ext cx="1828752" cy="1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/>
            <p:nvPr/>
          </p:nvCxnSpPr>
          <p:spPr>
            <a:xfrm>
              <a:off x="4876848" y="2935337"/>
              <a:ext cx="1828752" cy="3173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2" name="Straight Arrow Connector 291"/>
            <p:cNvCxnSpPr/>
            <p:nvPr/>
          </p:nvCxnSpPr>
          <p:spPr>
            <a:xfrm flipV="1">
              <a:off x="3124293" y="2576743"/>
              <a:ext cx="1752554" cy="26815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/>
            <p:nvPr/>
          </p:nvCxnSpPr>
          <p:spPr>
            <a:xfrm>
              <a:off x="3124293" y="2756040"/>
              <a:ext cx="1752554" cy="1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4" name="Straight Arrow Connector 293"/>
            <p:cNvCxnSpPr/>
            <p:nvPr/>
          </p:nvCxnSpPr>
          <p:spPr>
            <a:xfrm>
              <a:off x="3124293" y="2665598"/>
              <a:ext cx="1752554" cy="272913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93278" name="Group 369"/>
            <p:cNvGrpSpPr>
              <a:grpSpLocks/>
            </p:cNvGrpSpPr>
            <p:nvPr/>
          </p:nvGrpSpPr>
          <p:grpSpPr bwMode="auto">
            <a:xfrm>
              <a:off x="3124200" y="2394096"/>
              <a:ext cx="3581400" cy="724431"/>
              <a:chOff x="3124200" y="2394096"/>
              <a:chExt cx="3581400" cy="724431"/>
            </a:xfrm>
          </p:grpSpPr>
          <p:cxnSp>
            <p:nvCxnSpPr>
              <p:cNvPr id="348" name="Straight Arrow Connector 347"/>
              <p:cNvCxnSpPr/>
              <p:nvPr/>
            </p:nvCxnSpPr>
            <p:spPr>
              <a:xfrm>
                <a:off x="4876847" y="2394272"/>
                <a:ext cx="1828753" cy="1587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0" name="Straight Arrow Connector 289"/>
              <p:cNvCxnSpPr/>
              <p:nvPr/>
            </p:nvCxnSpPr>
            <p:spPr>
              <a:xfrm>
                <a:off x="4876847" y="3116221"/>
                <a:ext cx="1828753" cy="1586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/>
              <p:cNvCxnSpPr/>
              <p:nvPr/>
            </p:nvCxnSpPr>
            <p:spPr>
              <a:xfrm flipV="1">
                <a:off x="3124293" y="2395859"/>
                <a:ext cx="1752554" cy="629920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/>
              <p:cNvCxnSpPr/>
              <p:nvPr/>
            </p:nvCxnSpPr>
            <p:spPr>
              <a:xfrm>
                <a:off x="3124293" y="2484714"/>
                <a:ext cx="1752554" cy="633093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71" name="Straight Arrow Connector 370"/>
            <p:cNvCxnSpPr/>
            <p:nvPr/>
          </p:nvCxnSpPr>
          <p:spPr>
            <a:xfrm>
              <a:off x="3124293" y="3814369"/>
              <a:ext cx="1828752" cy="1586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8" name="Straight Arrow Connector 387"/>
            <p:cNvCxnSpPr/>
            <p:nvPr/>
          </p:nvCxnSpPr>
          <p:spPr>
            <a:xfrm rot="5400000">
              <a:off x="2172885" y="2818714"/>
              <a:ext cx="1142424" cy="1588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3281" name="TextBox 388"/>
            <p:cNvSpPr txBox="1">
              <a:spLocks noChangeArrowheads="1"/>
            </p:cNvSpPr>
            <p:nvPr/>
          </p:nvSpPr>
          <p:spPr bwMode="auto">
            <a:xfrm>
              <a:off x="3168993" y="3430820"/>
              <a:ext cx="3145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w</a:t>
              </a:r>
            </a:p>
          </p:txBody>
        </p:sp>
        <p:sp>
          <p:nvSpPr>
            <p:cNvPr id="93282" name="TextBox 389"/>
            <p:cNvSpPr txBox="1">
              <a:spLocks noChangeArrowheads="1"/>
            </p:cNvSpPr>
            <p:nvPr/>
          </p:nvSpPr>
          <p:spPr bwMode="auto">
            <a:xfrm>
              <a:off x="2474735" y="2629405"/>
              <a:ext cx="2840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h</a:t>
              </a:r>
            </a:p>
          </p:txBody>
        </p:sp>
        <p:sp>
          <p:nvSpPr>
            <p:cNvPr id="93283" name="TextBox 390"/>
            <p:cNvSpPr txBox="1">
              <a:spLocks noChangeArrowheads="1"/>
            </p:cNvSpPr>
            <p:nvPr/>
          </p:nvSpPr>
          <p:spPr bwMode="auto">
            <a:xfrm>
              <a:off x="3886199" y="3811820"/>
              <a:ext cx="2343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f</a:t>
              </a:r>
            </a:p>
          </p:txBody>
        </p:sp>
        <p:sp>
          <p:nvSpPr>
            <p:cNvPr id="93284" name="TextBox 391"/>
            <p:cNvSpPr txBox="1">
              <a:spLocks noChangeArrowheads="1"/>
            </p:cNvSpPr>
            <p:nvPr/>
          </p:nvSpPr>
          <p:spPr bwMode="auto">
            <a:xfrm>
              <a:off x="2240079" y="2629405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M</a:t>
              </a:r>
            </a:p>
          </p:txBody>
        </p:sp>
        <p:sp>
          <p:nvSpPr>
            <p:cNvPr id="93285" name="TextBox 392"/>
            <p:cNvSpPr txBox="1">
              <a:spLocks noChangeArrowheads="1"/>
            </p:cNvSpPr>
            <p:nvPr/>
          </p:nvSpPr>
          <p:spPr bwMode="auto">
            <a:xfrm>
              <a:off x="2392479" y="2665741"/>
              <a:ext cx="255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*</a:t>
              </a:r>
            </a:p>
          </p:txBody>
        </p:sp>
        <p:sp>
          <p:nvSpPr>
            <p:cNvPr id="93286" name="TextBox 393"/>
            <p:cNvSpPr txBox="1">
              <a:spLocks noChangeArrowheads="1"/>
            </p:cNvSpPr>
            <p:nvPr/>
          </p:nvSpPr>
          <p:spPr bwMode="auto">
            <a:xfrm>
              <a:off x="2931935" y="3433797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M</a:t>
              </a:r>
            </a:p>
          </p:txBody>
        </p:sp>
        <p:sp>
          <p:nvSpPr>
            <p:cNvPr id="93287" name="TextBox 394"/>
            <p:cNvSpPr txBox="1">
              <a:spLocks noChangeArrowheads="1"/>
            </p:cNvSpPr>
            <p:nvPr/>
          </p:nvSpPr>
          <p:spPr bwMode="auto">
            <a:xfrm>
              <a:off x="3084335" y="3482245"/>
              <a:ext cx="255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*</a:t>
              </a:r>
            </a:p>
          </p:txBody>
        </p:sp>
        <p:sp>
          <p:nvSpPr>
            <p:cNvPr id="93288" name="TextBox 395"/>
            <p:cNvSpPr txBox="1">
              <a:spLocks noChangeArrowheads="1"/>
            </p:cNvSpPr>
            <p:nvPr/>
          </p:nvSpPr>
          <p:spPr bwMode="auto">
            <a:xfrm>
              <a:off x="3649169" y="3818325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M</a:t>
              </a:r>
            </a:p>
          </p:txBody>
        </p:sp>
        <p:sp>
          <p:nvSpPr>
            <p:cNvPr id="93289" name="TextBox 396"/>
            <p:cNvSpPr txBox="1">
              <a:spLocks noChangeArrowheads="1"/>
            </p:cNvSpPr>
            <p:nvPr/>
          </p:nvSpPr>
          <p:spPr bwMode="auto">
            <a:xfrm>
              <a:off x="3801569" y="3866773"/>
              <a:ext cx="255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*</a:t>
              </a:r>
            </a:p>
          </p:txBody>
        </p:sp>
      </p:grpSp>
      <p:grpSp>
        <p:nvGrpSpPr>
          <p:cNvPr id="93191" name="Group 320"/>
          <p:cNvGrpSpPr>
            <a:grpSpLocks/>
          </p:cNvGrpSpPr>
          <p:nvPr/>
        </p:nvGrpSpPr>
        <p:grpSpPr bwMode="auto">
          <a:xfrm>
            <a:off x="1822451" y="4724400"/>
            <a:ext cx="2438400" cy="1679575"/>
            <a:chOff x="3879932" y="4724400"/>
            <a:chExt cx="2438730" cy="1679377"/>
          </a:xfrm>
        </p:grpSpPr>
        <p:cxnSp>
          <p:nvCxnSpPr>
            <p:cNvPr id="400" name="Straight Arrow Connector 399"/>
            <p:cNvCxnSpPr/>
            <p:nvPr/>
          </p:nvCxnSpPr>
          <p:spPr>
            <a:xfrm rot="5400000">
              <a:off x="3199770" y="5409325"/>
              <a:ext cx="1371438" cy="1587"/>
            </a:xfrm>
            <a:prstGeom prst="straightConnector1">
              <a:avLst/>
            </a:prstGeom>
            <a:ln w="12700">
              <a:headEnd type="triangl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1" name="Straight Arrow Connector 400"/>
            <p:cNvCxnSpPr/>
            <p:nvPr/>
          </p:nvCxnSpPr>
          <p:spPr>
            <a:xfrm rot="10800000">
              <a:off x="3879932" y="6089489"/>
              <a:ext cx="2438730" cy="1588"/>
            </a:xfrm>
            <a:prstGeom prst="straightConnector1">
              <a:avLst/>
            </a:prstGeom>
            <a:ln w="12700">
              <a:headEnd type="triangl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3205" name="TextBox 402"/>
            <p:cNvSpPr txBox="1">
              <a:spLocks noChangeArrowheads="1"/>
            </p:cNvSpPr>
            <p:nvPr/>
          </p:nvSpPr>
          <p:spPr bwMode="auto">
            <a:xfrm>
              <a:off x="4648200" y="6096000"/>
              <a:ext cx="95090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Scale (M)</a:t>
              </a:r>
            </a:p>
          </p:txBody>
        </p:sp>
      </p:grpSp>
      <p:grpSp>
        <p:nvGrpSpPr>
          <p:cNvPr id="320" name="Group 319"/>
          <p:cNvGrpSpPr>
            <a:grpSpLocks/>
          </p:cNvGrpSpPr>
          <p:nvPr/>
        </p:nvGrpSpPr>
        <p:grpSpPr bwMode="auto">
          <a:xfrm>
            <a:off x="1822450" y="4953000"/>
            <a:ext cx="2740025" cy="684213"/>
            <a:chOff x="3880262" y="4953000"/>
            <a:chExt cx="2739552" cy="684983"/>
          </a:xfrm>
        </p:grpSpPr>
        <p:cxnSp>
          <p:nvCxnSpPr>
            <p:cNvPr id="410" name="Straight Arrow Connector 409"/>
            <p:cNvCxnSpPr/>
            <p:nvPr/>
          </p:nvCxnSpPr>
          <p:spPr>
            <a:xfrm rot="10800000">
              <a:off x="3880262" y="5626857"/>
              <a:ext cx="2063394" cy="11126"/>
            </a:xfrm>
            <a:prstGeom prst="straightConnector1">
              <a:avLst/>
            </a:prstGeom>
            <a:ln w="12700">
              <a:prstDash val="dash"/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3200" name="TextBox 316"/>
            <p:cNvSpPr txBox="1">
              <a:spLocks noChangeArrowheads="1"/>
            </p:cNvSpPr>
            <p:nvPr/>
          </p:nvSpPr>
          <p:spPr bwMode="auto">
            <a:xfrm>
              <a:off x="5181600" y="4953000"/>
              <a:ext cx="14382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69240"/>
                  </a:solidFill>
                  <a:latin typeface="Arial Unicode MS"/>
                  <a:ea typeface="Arial Unicode MS"/>
                  <a:cs typeface="Arial Unicode MS"/>
                </a:rPr>
                <a:t>Aberration Limit</a:t>
              </a:r>
            </a:p>
          </p:txBody>
        </p:sp>
        <p:cxnSp>
          <p:nvCxnSpPr>
            <p:cNvPr id="318" name="Straight Arrow Connector 317"/>
            <p:cNvCxnSpPr/>
            <p:nvPr/>
          </p:nvCxnSpPr>
          <p:spPr>
            <a:xfrm flipV="1">
              <a:off x="5334161" y="5258143"/>
              <a:ext cx="380934" cy="305143"/>
            </a:xfrm>
            <a:prstGeom prst="straightConnector1">
              <a:avLst/>
            </a:prstGeom>
            <a:ln w="12700">
              <a:headEnd type="triangl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9318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042615"/>
              </p:ext>
            </p:extLst>
          </p:nvPr>
        </p:nvGraphicFramePr>
        <p:xfrm>
          <a:off x="5032375" y="5053013"/>
          <a:ext cx="33845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8" name="Equation" r:id="rId5" imgW="1778000" imgH="457200" progId="Equation.3">
                  <p:embed/>
                </p:oleObj>
              </mc:Choice>
              <mc:Fallback>
                <p:oleObj name="Equation" r:id="rId5" imgW="1778000" imgH="457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lum bright="100000" contras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75" y="5053013"/>
                        <a:ext cx="3384550" cy="866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3193" name="Group 103"/>
          <p:cNvGrpSpPr>
            <a:grpSpLocks noChangeAspect="1"/>
          </p:cNvGrpSpPr>
          <p:nvPr/>
        </p:nvGrpSpPr>
        <p:grpSpPr bwMode="auto">
          <a:xfrm>
            <a:off x="1836738" y="4862513"/>
            <a:ext cx="676275" cy="1114425"/>
            <a:chOff x="2259" y="1648"/>
            <a:chExt cx="329" cy="1207"/>
          </a:xfrm>
        </p:grpSpPr>
        <p:sp>
          <p:nvSpPr>
            <p:cNvPr id="93197" name="Freeform 106"/>
            <p:cNvSpPr>
              <a:spLocks/>
            </p:cNvSpPr>
            <p:nvPr/>
          </p:nvSpPr>
          <p:spPr bwMode="auto">
            <a:xfrm>
              <a:off x="2259" y="1648"/>
              <a:ext cx="329" cy="1197"/>
            </a:xfrm>
            <a:custGeom>
              <a:avLst/>
              <a:gdLst>
                <a:gd name="T0" fmla="*/ 315 w 329"/>
                <a:gd name="T1" fmla="*/ 0 h 1197"/>
                <a:gd name="T2" fmla="*/ 329 w 329"/>
                <a:gd name="T3" fmla="*/ 4 h 1197"/>
                <a:gd name="T4" fmla="*/ 305 w 329"/>
                <a:gd name="T5" fmla="*/ 157 h 1197"/>
                <a:gd name="T6" fmla="*/ 247 w 329"/>
                <a:gd name="T7" fmla="*/ 474 h 1197"/>
                <a:gd name="T8" fmla="*/ 247 w 329"/>
                <a:gd name="T9" fmla="*/ 475 h 1197"/>
                <a:gd name="T10" fmla="*/ 188 w 329"/>
                <a:gd name="T11" fmla="*/ 738 h 1197"/>
                <a:gd name="T12" fmla="*/ 188 w 329"/>
                <a:gd name="T13" fmla="*/ 739 h 1197"/>
                <a:gd name="T14" fmla="*/ 130 w 329"/>
                <a:gd name="T15" fmla="*/ 948 h 1197"/>
                <a:gd name="T16" fmla="*/ 130 w 329"/>
                <a:gd name="T17" fmla="*/ 949 h 1197"/>
                <a:gd name="T18" fmla="*/ 72 w 329"/>
                <a:gd name="T19" fmla="*/ 1104 h 1197"/>
                <a:gd name="T20" fmla="*/ 71 w 329"/>
                <a:gd name="T21" fmla="*/ 1105 h 1197"/>
                <a:gd name="T22" fmla="*/ 71 w 329"/>
                <a:gd name="T23" fmla="*/ 1106 h 1197"/>
                <a:gd name="T24" fmla="*/ 44 w 329"/>
                <a:gd name="T25" fmla="*/ 1151 h 1197"/>
                <a:gd name="T26" fmla="*/ 3 w 329"/>
                <a:gd name="T27" fmla="*/ 1197 h 1197"/>
                <a:gd name="T28" fmla="*/ 0 w 329"/>
                <a:gd name="T29" fmla="*/ 1194 h 1197"/>
                <a:gd name="T30" fmla="*/ 58 w 329"/>
                <a:gd name="T31" fmla="*/ 1095 h 1197"/>
                <a:gd name="T32" fmla="*/ 116 w 329"/>
                <a:gd name="T33" fmla="*/ 941 h 1197"/>
                <a:gd name="T34" fmla="*/ 174 w 329"/>
                <a:gd name="T35" fmla="*/ 732 h 1197"/>
                <a:gd name="T36" fmla="*/ 232 w 329"/>
                <a:gd name="T37" fmla="*/ 469 h 1197"/>
                <a:gd name="T38" fmla="*/ 291 w 329"/>
                <a:gd name="T39" fmla="*/ 152 h 1197"/>
                <a:gd name="T40" fmla="*/ 315 w 329"/>
                <a:gd name="T41" fmla="*/ 0 h 1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9"/>
                <a:gd name="T64" fmla="*/ 0 h 1197"/>
                <a:gd name="T65" fmla="*/ 329 w 329"/>
                <a:gd name="T66" fmla="*/ 1197 h 1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9" h="1197">
                  <a:moveTo>
                    <a:pt x="315" y="0"/>
                  </a:moveTo>
                  <a:lnTo>
                    <a:pt x="329" y="4"/>
                  </a:lnTo>
                  <a:lnTo>
                    <a:pt x="305" y="157"/>
                  </a:lnTo>
                  <a:lnTo>
                    <a:pt x="247" y="474"/>
                  </a:lnTo>
                  <a:lnTo>
                    <a:pt x="247" y="475"/>
                  </a:lnTo>
                  <a:lnTo>
                    <a:pt x="188" y="738"/>
                  </a:lnTo>
                  <a:lnTo>
                    <a:pt x="188" y="739"/>
                  </a:lnTo>
                  <a:lnTo>
                    <a:pt x="130" y="948"/>
                  </a:lnTo>
                  <a:lnTo>
                    <a:pt x="130" y="949"/>
                  </a:lnTo>
                  <a:lnTo>
                    <a:pt x="72" y="1104"/>
                  </a:lnTo>
                  <a:lnTo>
                    <a:pt x="71" y="1105"/>
                  </a:lnTo>
                  <a:lnTo>
                    <a:pt x="71" y="1106"/>
                  </a:lnTo>
                  <a:lnTo>
                    <a:pt x="44" y="1151"/>
                  </a:lnTo>
                  <a:lnTo>
                    <a:pt x="3" y="1197"/>
                  </a:lnTo>
                  <a:lnTo>
                    <a:pt x="0" y="1194"/>
                  </a:lnTo>
                  <a:lnTo>
                    <a:pt x="58" y="1095"/>
                  </a:lnTo>
                  <a:lnTo>
                    <a:pt x="116" y="941"/>
                  </a:lnTo>
                  <a:lnTo>
                    <a:pt x="174" y="732"/>
                  </a:lnTo>
                  <a:lnTo>
                    <a:pt x="232" y="469"/>
                  </a:lnTo>
                  <a:lnTo>
                    <a:pt x="291" y="152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77393A"/>
            </a:solidFill>
            <a:ln w="0">
              <a:solidFill>
                <a:srgbClr val="77393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198" name="Freeform 107"/>
            <p:cNvSpPr>
              <a:spLocks/>
            </p:cNvSpPr>
            <p:nvPr/>
          </p:nvSpPr>
          <p:spPr bwMode="auto">
            <a:xfrm>
              <a:off x="2262" y="2799"/>
              <a:ext cx="41" cy="56"/>
            </a:xfrm>
            <a:custGeom>
              <a:avLst/>
              <a:gdLst>
                <a:gd name="T0" fmla="*/ 41 w 41"/>
                <a:gd name="T1" fmla="*/ 0 h 56"/>
                <a:gd name="T2" fmla="*/ 9 w 41"/>
                <a:gd name="T3" fmla="*/ 56 h 56"/>
                <a:gd name="T4" fmla="*/ 0 w 41"/>
                <a:gd name="T5" fmla="*/ 46 h 56"/>
                <a:gd name="T6" fmla="*/ 41 w 41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56"/>
                <a:gd name="T14" fmla="*/ 41 w 41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56">
                  <a:moveTo>
                    <a:pt x="41" y="0"/>
                  </a:moveTo>
                  <a:lnTo>
                    <a:pt x="9" y="56"/>
                  </a:lnTo>
                  <a:lnTo>
                    <a:pt x="0" y="4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7C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194" name="TextBox 312"/>
          <p:cNvSpPr txBox="1">
            <a:spLocks noChangeArrowheads="1"/>
          </p:cNvSpPr>
          <p:nvPr/>
        </p:nvSpPr>
        <p:spPr bwMode="auto">
          <a:xfrm>
            <a:off x="2306638" y="4419600"/>
            <a:ext cx="556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77393A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77393A"/>
                </a:solidFill>
                <a:latin typeface="Arial Unicode MS"/>
                <a:ea typeface="Arial Unicode MS"/>
                <a:cs typeface="Arial Unicode MS"/>
              </a:rPr>
              <a:t>diff</a:t>
            </a:r>
            <a:endParaRPr lang="en-US" baseline="-25000" dirty="0">
              <a:solidFill>
                <a:srgbClr val="77393A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93195" name="TextBox 313"/>
          <p:cNvSpPr txBox="1">
            <a:spLocks noChangeArrowheads="1"/>
          </p:cNvSpPr>
          <p:nvPr/>
        </p:nvSpPr>
        <p:spPr bwMode="auto">
          <a:xfrm>
            <a:off x="4924425" y="4659313"/>
            <a:ext cx="368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Geometric Aberration Scaling Law</a:t>
            </a:r>
          </a:p>
        </p:txBody>
      </p:sp>
      <p:sp>
        <p:nvSpPr>
          <p:cNvPr id="93196" name="TextBox 314"/>
          <p:cNvSpPr txBox="1">
            <a:spLocks noChangeArrowheads="1"/>
          </p:cNvSpPr>
          <p:nvPr/>
        </p:nvSpPr>
        <p:spPr bwMode="auto">
          <a:xfrm>
            <a:off x="5734050" y="5943600"/>
            <a:ext cx="167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</a:t>
            </a:r>
            <a:r>
              <a:rPr lang="en-US" dirty="0" err="1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Lohmann</a:t>
            </a:r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 ‘89)</a:t>
            </a:r>
          </a:p>
        </p:txBody>
      </p:sp>
      <p:sp>
        <p:nvSpPr>
          <p:cNvPr id="310" name="TextBox 401"/>
          <p:cNvSpPr txBox="1">
            <a:spLocks noChangeArrowheads="1"/>
          </p:cNvSpPr>
          <p:nvPr/>
        </p:nvSpPr>
        <p:spPr bwMode="auto">
          <a:xfrm rot="16200000">
            <a:off x="1150439" y="5461298"/>
            <a:ext cx="10329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Resolution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"/>
    </mc:Choice>
    <mc:Fallback xmlns="">
      <p:transition xmlns:p14="http://schemas.microsoft.com/office/powerpoint/2010/main" spd="slow" advTm="39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98"/>
                                        </p:tgtEl>
                                      </p:cBhvr>
                                      <p:by x="145000" y="14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49E-8 3.04026E-6 L 0.29891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879" y="2253289"/>
            <a:ext cx="1480540" cy="10261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perspectiveContrastingRightFacing" fov="7200000">
              <a:rot lat="0" lon="17400000" rev="0"/>
            </a:camera>
            <a:lightRig rig="threePt" dir="t"/>
          </a:scene3d>
        </p:spPr>
      </p:pic>
      <p:sp>
        <p:nvSpPr>
          <p:cNvPr id="14950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dirty="0" smtClean="0">
                <a:latin typeface="Arial Unicode MS"/>
                <a:ea typeface="Arial Unicode MS"/>
                <a:cs typeface="Arial Unicode MS"/>
              </a:rPr>
              <a:t>Compromise: Trading Off Light</a:t>
            </a:r>
          </a:p>
        </p:txBody>
      </p:sp>
      <p:sp>
        <p:nvSpPr>
          <p:cNvPr id="149509" name="Line 10"/>
          <p:cNvSpPr>
            <a:spLocks noChangeShapeType="1"/>
          </p:cNvSpPr>
          <p:nvPr/>
        </p:nvSpPr>
        <p:spPr bwMode="auto">
          <a:xfrm>
            <a:off x="4467225" y="2206625"/>
            <a:ext cx="1588" cy="10874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0" name="Line 11"/>
          <p:cNvSpPr>
            <a:spLocks noChangeShapeType="1"/>
          </p:cNvSpPr>
          <p:nvPr/>
        </p:nvSpPr>
        <p:spPr bwMode="auto">
          <a:xfrm flipH="1">
            <a:off x="4343400" y="3294063"/>
            <a:ext cx="123825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1" name="Line 12"/>
          <p:cNvSpPr>
            <a:spLocks noChangeShapeType="1"/>
          </p:cNvSpPr>
          <p:nvPr/>
        </p:nvSpPr>
        <p:spPr bwMode="auto">
          <a:xfrm flipH="1" flipV="1">
            <a:off x="4341813" y="3292475"/>
            <a:ext cx="1587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2" name="Line 13"/>
          <p:cNvSpPr>
            <a:spLocks noChangeShapeType="1"/>
          </p:cNvSpPr>
          <p:nvPr/>
        </p:nvSpPr>
        <p:spPr bwMode="auto">
          <a:xfrm flipH="1" flipV="1">
            <a:off x="4341813" y="3289300"/>
            <a:ext cx="0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3" name="Line 14"/>
          <p:cNvSpPr>
            <a:spLocks noChangeShapeType="1"/>
          </p:cNvSpPr>
          <p:nvPr/>
        </p:nvSpPr>
        <p:spPr bwMode="auto">
          <a:xfrm flipH="1" flipV="1">
            <a:off x="4338638" y="3284538"/>
            <a:ext cx="3175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4" name="Line 15"/>
          <p:cNvSpPr>
            <a:spLocks noChangeShapeType="1"/>
          </p:cNvSpPr>
          <p:nvPr/>
        </p:nvSpPr>
        <p:spPr bwMode="auto">
          <a:xfrm flipH="1" flipV="1">
            <a:off x="4337050" y="3276600"/>
            <a:ext cx="1588" cy="79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5" name="Line 16"/>
          <p:cNvSpPr>
            <a:spLocks noChangeShapeType="1"/>
          </p:cNvSpPr>
          <p:nvPr/>
        </p:nvSpPr>
        <p:spPr bwMode="auto">
          <a:xfrm flipH="1" flipV="1">
            <a:off x="4333875" y="3268663"/>
            <a:ext cx="3175" cy="79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6" name="Line 17"/>
          <p:cNvSpPr>
            <a:spLocks noChangeShapeType="1"/>
          </p:cNvSpPr>
          <p:nvPr/>
        </p:nvSpPr>
        <p:spPr bwMode="auto">
          <a:xfrm flipH="1" flipV="1">
            <a:off x="4330700" y="3257550"/>
            <a:ext cx="3175" cy="111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7" name="Line 18"/>
          <p:cNvSpPr>
            <a:spLocks noChangeShapeType="1"/>
          </p:cNvSpPr>
          <p:nvPr/>
        </p:nvSpPr>
        <p:spPr bwMode="auto">
          <a:xfrm flipH="1" flipV="1">
            <a:off x="4327525" y="3246438"/>
            <a:ext cx="3175" cy="111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8" name="Line 19"/>
          <p:cNvSpPr>
            <a:spLocks noChangeShapeType="1"/>
          </p:cNvSpPr>
          <p:nvPr/>
        </p:nvSpPr>
        <p:spPr bwMode="auto">
          <a:xfrm flipH="1" flipV="1">
            <a:off x="4322763" y="3232150"/>
            <a:ext cx="4762" cy="142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19" name="Line 20"/>
          <p:cNvSpPr>
            <a:spLocks noChangeShapeType="1"/>
          </p:cNvSpPr>
          <p:nvPr/>
        </p:nvSpPr>
        <p:spPr bwMode="auto">
          <a:xfrm flipH="1" flipV="1">
            <a:off x="4318000" y="3217863"/>
            <a:ext cx="4763" cy="142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0" name="Line 21"/>
          <p:cNvSpPr>
            <a:spLocks noChangeShapeType="1"/>
          </p:cNvSpPr>
          <p:nvPr/>
        </p:nvSpPr>
        <p:spPr bwMode="auto">
          <a:xfrm flipH="1" flipV="1">
            <a:off x="4313238" y="3200400"/>
            <a:ext cx="4762" cy="174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1" name="Line 22"/>
          <p:cNvSpPr>
            <a:spLocks noChangeShapeType="1"/>
          </p:cNvSpPr>
          <p:nvPr/>
        </p:nvSpPr>
        <p:spPr bwMode="auto">
          <a:xfrm flipH="1" flipV="1">
            <a:off x="4308475" y="3181350"/>
            <a:ext cx="4763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2" name="Line 23"/>
          <p:cNvSpPr>
            <a:spLocks noChangeShapeType="1"/>
          </p:cNvSpPr>
          <p:nvPr/>
        </p:nvSpPr>
        <p:spPr bwMode="auto">
          <a:xfrm flipH="1" flipV="1">
            <a:off x="4303713" y="3162300"/>
            <a:ext cx="4762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3" name="Line 24"/>
          <p:cNvSpPr>
            <a:spLocks noChangeShapeType="1"/>
          </p:cNvSpPr>
          <p:nvPr/>
        </p:nvSpPr>
        <p:spPr bwMode="auto">
          <a:xfrm flipH="1" flipV="1">
            <a:off x="4298950" y="3141663"/>
            <a:ext cx="4763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4" name="Line 25"/>
          <p:cNvSpPr>
            <a:spLocks noChangeShapeType="1"/>
          </p:cNvSpPr>
          <p:nvPr/>
        </p:nvSpPr>
        <p:spPr bwMode="auto">
          <a:xfrm flipH="1" flipV="1">
            <a:off x="4292600" y="3119438"/>
            <a:ext cx="6350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5" name="Line 57"/>
          <p:cNvSpPr>
            <a:spLocks noChangeShapeType="1"/>
          </p:cNvSpPr>
          <p:nvPr/>
        </p:nvSpPr>
        <p:spPr bwMode="auto">
          <a:xfrm flipV="1">
            <a:off x="4325938" y="2266950"/>
            <a:ext cx="4762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6" name="Line 58"/>
          <p:cNvSpPr>
            <a:spLocks noChangeShapeType="1"/>
          </p:cNvSpPr>
          <p:nvPr/>
        </p:nvSpPr>
        <p:spPr bwMode="auto">
          <a:xfrm flipV="1">
            <a:off x="4330700" y="2254250"/>
            <a:ext cx="4763" cy="127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7" name="Line 59"/>
          <p:cNvSpPr>
            <a:spLocks noChangeShapeType="1"/>
          </p:cNvSpPr>
          <p:nvPr/>
        </p:nvSpPr>
        <p:spPr bwMode="auto">
          <a:xfrm flipV="1">
            <a:off x="4335463" y="2241550"/>
            <a:ext cx="4762" cy="127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8" name="Line 60"/>
          <p:cNvSpPr>
            <a:spLocks noChangeShapeType="1"/>
          </p:cNvSpPr>
          <p:nvPr/>
        </p:nvSpPr>
        <p:spPr bwMode="auto">
          <a:xfrm flipV="1">
            <a:off x="4340225" y="2232025"/>
            <a:ext cx="3175" cy="95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29" name="Line 61"/>
          <p:cNvSpPr>
            <a:spLocks noChangeShapeType="1"/>
          </p:cNvSpPr>
          <p:nvPr/>
        </p:nvSpPr>
        <p:spPr bwMode="auto">
          <a:xfrm flipV="1">
            <a:off x="4343400" y="2222500"/>
            <a:ext cx="4763" cy="95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30" name="Line 62"/>
          <p:cNvSpPr>
            <a:spLocks noChangeShapeType="1"/>
          </p:cNvSpPr>
          <p:nvPr/>
        </p:nvSpPr>
        <p:spPr bwMode="auto">
          <a:xfrm flipV="1">
            <a:off x="4348163" y="2216150"/>
            <a:ext cx="1587" cy="63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31" name="Line 63"/>
          <p:cNvSpPr>
            <a:spLocks noChangeShapeType="1"/>
          </p:cNvSpPr>
          <p:nvPr/>
        </p:nvSpPr>
        <p:spPr bwMode="auto">
          <a:xfrm flipV="1">
            <a:off x="4349750" y="2211388"/>
            <a:ext cx="1588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32" name="Line 64"/>
          <p:cNvSpPr>
            <a:spLocks noChangeShapeType="1"/>
          </p:cNvSpPr>
          <p:nvPr/>
        </p:nvSpPr>
        <p:spPr bwMode="auto">
          <a:xfrm flipV="1">
            <a:off x="4351338" y="2208213"/>
            <a:ext cx="1587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33" name="Line 65"/>
          <p:cNvSpPr>
            <a:spLocks noChangeShapeType="1"/>
          </p:cNvSpPr>
          <p:nvPr/>
        </p:nvSpPr>
        <p:spPr bwMode="auto">
          <a:xfrm flipV="1">
            <a:off x="4352925" y="2206625"/>
            <a:ext cx="1588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34" name="Line 66"/>
          <p:cNvSpPr>
            <a:spLocks noChangeShapeType="1"/>
          </p:cNvSpPr>
          <p:nvPr/>
        </p:nvSpPr>
        <p:spPr bwMode="auto">
          <a:xfrm>
            <a:off x="4352925" y="2206625"/>
            <a:ext cx="114300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" name="Rectangle 266"/>
          <p:cNvSpPr>
            <a:spLocks noChangeArrowheads="1"/>
          </p:cNvSpPr>
          <p:nvPr/>
        </p:nvSpPr>
        <p:spPr bwMode="auto">
          <a:xfrm>
            <a:off x="4889499" y="3155950"/>
            <a:ext cx="91440" cy="2286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363" name="Rectangle 267"/>
          <p:cNvSpPr>
            <a:spLocks noChangeArrowheads="1"/>
          </p:cNvSpPr>
          <p:nvPr/>
        </p:nvSpPr>
        <p:spPr bwMode="auto">
          <a:xfrm>
            <a:off x="4889499" y="2117725"/>
            <a:ext cx="91440" cy="230188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954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365" y="4187950"/>
            <a:ext cx="2419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6" name="Straight Arrow Connector 355"/>
          <p:cNvCxnSpPr/>
          <p:nvPr/>
        </p:nvCxnSpPr>
        <p:spPr>
          <a:xfrm rot="5400000">
            <a:off x="4199727" y="5002338"/>
            <a:ext cx="455613" cy="1588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9545" name="Rectangle 356"/>
          <p:cNvSpPr>
            <a:spLocks noChangeArrowheads="1"/>
          </p:cNvSpPr>
          <p:nvPr/>
        </p:nvSpPr>
        <p:spPr bwMode="auto">
          <a:xfrm>
            <a:off x="4023515" y="4797550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49547" name="Freeform 9"/>
          <p:cNvSpPr>
            <a:spLocks/>
          </p:cNvSpPr>
          <p:nvPr/>
        </p:nvSpPr>
        <p:spPr bwMode="auto">
          <a:xfrm>
            <a:off x="4249738" y="2206625"/>
            <a:ext cx="217487" cy="1087438"/>
          </a:xfrm>
          <a:custGeom>
            <a:avLst/>
            <a:gdLst>
              <a:gd name="T0" fmla="*/ 343 w 723"/>
              <a:gd name="T1" fmla="*/ 0 h 3597"/>
              <a:gd name="T2" fmla="*/ 723 w 723"/>
              <a:gd name="T3" fmla="*/ 0 h 3597"/>
              <a:gd name="T4" fmla="*/ 723 w 723"/>
              <a:gd name="T5" fmla="*/ 3597 h 3597"/>
              <a:gd name="T6" fmla="*/ 308 w 723"/>
              <a:gd name="T7" fmla="*/ 3597 h 3597"/>
              <a:gd name="T8" fmla="*/ 307 w 723"/>
              <a:gd name="T9" fmla="*/ 3593 h 3597"/>
              <a:gd name="T10" fmla="*/ 303 w 723"/>
              <a:gd name="T11" fmla="*/ 3583 h 3597"/>
              <a:gd name="T12" fmla="*/ 298 w 723"/>
              <a:gd name="T13" fmla="*/ 3567 h 3597"/>
              <a:gd name="T14" fmla="*/ 290 w 723"/>
              <a:gd name="T15" fmla="*/ 3544 h 3597"/>
              <a:gd name="T16" fmla="*/ 280 w 723"/>
              <a:gd name="T17" fmla="*/ 3516 h 3597"/>
              <a:gd name="T18" fmla="*/ 268 w 723"/>
              <a:gd name="T19" fmla="*/ 3480 h 3597"/>
              <a:gd name="T20" fmla="*/ 257 w 723"/>
              <a:gd name="T21" fmla="*/ 3441 h 3597"/>
              <a:gd name="T22" fmla="*/ 243 w 723"/>
              <a:gd name="T23" fmla="*/ 3395 h 3597"/>
              <a:gd name="T24" fmla="*/ 228 w 723"/>
              <a:gd name="T25" fmla="*/ 3344 h 3597"/>
              <a:gd name="T26" fmla="*/ 212 w 723"/>
              <a:gd name="T27" fmla="*/ 3288 h 3597"/>
              <a:gd name="T28" fmla="*/ 196 w 723"/>
              <a:gd name="T29" fmla="*/ 3227 h 3597"/>
              <a:gd name="T30" fmla="*/ 179 w 723"/>
              <a:gd name="T31" fmla="*/ 3162 h 3597"/>
              <a:gd name="T32" fmla="*/ 163 w 723"/>
              <a:gd name="T33" fmla="*/ 3093 h 3597"/>
              <a:gd name="T34" fmla="*/ 145 w 723"/>
              <a:gd name="T35" fmla="*/ 3019 h 3597"/>
              <a:gd name="T36" fmla="*/ 128 w 723"/>
              <a:gd name="T37" fmla="*/ 2942 h 3597"/>
              <a:gd name="T38" fmla="*/ 112 w 723"/>
              <a:gd name="T39" fmla="*/ 2861 h 3597"/>
              <a:gd name="T40" fmla="*/ 95 w 723"/>
              <a:gd name="T41" fmla="*/ 2777 h 3597"/>
              <a:gd name="T42" fmla="*/ 80 w 723"/>
              <a:gd name="T43" fmla="*/ 2690 h 3597"/>
              <a:gd name="T44" fmla="*/ 65 w 723"/>
              <a:gd name="T45" fmla="*/ 2599 h 3597"/>
              <a:gd name="T46" fmla="*/ 51 w 723"/>
              <a:gd name="T47" fmla="*/ 2506 h 3597"/>
              <a:gd name="T48" fmla="*/ 39 w 723"/>
              <a:gd name="T49" fmla="*/ 2411 h 3597"/>
              <a:gd name="T50" fmla="*/ 28 w 723"/>
              <a:gd name="T51" fmla="*/ 2313 h 3597"/>
              <a:gd name="T52" fmla="*/ 18 w 723"/>
              <a:gd name="T53" fmla="*/ 2212 h 3597"/>
              <a:gd name="T54" fmla="*/ 10 w 723"/>
              <a:gd name="T55" fmla="*/ 2111 h 3597"/>
              <a:gd name="T56" fmla="*/ 5 w 723"/>
              <a:gd name="T57" fmla="*/ 2007 h 3597"/>
              <a:gd name="T58" fmla="*/ 1 w 723"/>
              <a:gd name="T59" fmla="*/ 1902 h 3597"/>
              <a:gd name="T60" fmla="*/ 0 w 723"/>
              <a:gd name="T61" fmla="*/ 1796 h 3597"/>
              <a:gd name="T62" fmla="*/ 1 w 723"/>
              <a:gd name="T63" fmla="*/ 1691 h 3597"/>
              <a:gd name="T64" fmla="*/ 5 w 723"/>
              <a:gd name="T65" fmla="*/ 1585 h 3597"/>
              <a:gd name="T66" fmla="*/ 11 w 723"/>
              <a:gd name="T67" fmla="*/ 1482 h 3597"/>
              <a:gd name="T68" fmla="*/ 20 w 723"/>
              <a:gd name="T69" fmla="*/ 1380 h 3597"/>
              <a:gd name="T70" fmla="*/ 30 w 723"/>
              <a:gd name="T71" fmla="*/ 1279 h 3597"/>
              <a:gd name="T72" fmla="*/ 43 w 723"/>
              <a:gd name="T73" fmla="*/ 1181 h 3597"/>
              <a:gd name="T74" fmla="*/ 57 w 723"/>
              <a:gd name="T75" fmla="*/ 1086 h 3597"/>
              <a:gd name="T76" fmla="*/ 72 w 723"/>
              <a:gd name="T77" fmla="*/ 993 h 3597"/>
              <a:gd name="T78" fmla="*/ 89 w 723"/>
              <a:gd name="T79" fmla="*/ 904 h 3597"/>
              <a:gd name="T80" fmla="*/ 107 w 723"/>
              <a:gd name="T81" fmla="*/ 816 h 3597"/>
              <a:gd name="T82" fmla="*/ 125 w 723"/>
              <a:gd name="T83" fmla="*/ 732 h 3597"/>
              <a:gd name="T84" fmla="*/ 144 w 723"/>
              <a:gd name="T85" fmla="*/ 652 h 3597"/>
              <a:gd name="T86" fmla="*/ 163 w 723"/>
              <a:gd name="T87" fmla="*/ 574 h 3597"/>
              <a:gd name="T88" fmla="*/ 181 w 723"/>
              <a:gd name="T89" fmla="*/ 502 h 3597"/>
              <a:gd name="T90" fmla="*/ 200 w 723"/>
              <a:gd name="T91" fmla="*/ 433 h 3597"/>
              <a:gd name="T92" fmla="*/ 219 w 723"/>
              <a:gd name="T93" fmla="*/ 368 h 3597"/>
              <a:gd name="T94" fmla="*/ 237 w 723"/>
              <a:gd name="T95" fmla="*/ 308 h 3597"/>
              <a:gd name="T96" fmla="*/ 254 w 723"/>
              <a:gd name="T97" fmla="*/ 252 h 3597"/>
              <a:gd name="T98" fmla="*/ 271 w 723"/>
              <a:gd name="T99" fmla="*/ 201 h 3597"/>
              <a:gd name="T100" fmla="*/ 286 w 723"/>
              <a:gd name="T101" fmla="*/ 157 h 3597"/>
              <a:gd name="T102" fmla="*/ 300 w 723"/>
              <a:gd name="T103" fmla="*/ 116 h 3597"/>
              <a:gd name="T104" fmla="*/ 313 w 723"/>
              <a:gd name="T105" fmla="*/ 82 h 3597"/>
              <a:gd name="T106" fmla="*/ 323 w 723"/>
              <a:gd name="T107" fmla="*/ 53 h 3597"/>
              <a:gd name="T108" fmla="*/ 332 w 723"/>
              <a:gd name="T109" fmla="*/ 31 h 3597"/>
              <a:gd name="T110" fmla="*/ 338 w 723"/>
              <a:gd name="T111" fmla="*/ 14 h 3597"/>
              <a:gd name="T112" fmla="*/ 342 w 723"/>
              <a:gd name="T113" fmla="*/ 4 h 3597"/>
              <a:gd name="T114" fmla="*/ 343 w 723"/>
              <a:gd name="T115" fmla="*/ 0 h 35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23"/>
              <a:gd name="T175" fmla="*/ 0 h 3597"/>
              <a:gd name="T176" fmla="*/ 723 w 723"/>
              <a:gd name="T177" fmla="*/ 3597 h 359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23" h="3597">
                <a:moveTo>
                  <a:pt x="343" y="0"/>
                </a:moveTo>
                <a:lnTo>
                  <a:pt x="723" y="0"/>
                </a:lnTo>
                <a:lnTo>
                  <a:pt x="723" y="3597"/>
                </a:lnTo>
                <a:lnTo>
                  <a:pt x="308" y="3597"/>
                </a:lnTo>
                <a:lnTo>
                  <a:pt x="307" y="3593"/>
                </a:lnTo>
                <a:lnTo>
                  <a:pt x="303" y="3583"/>
                </a:lnTo>
                <a:lnTo>
                  <a:pt x="298" y="3567"/>
                </a:lnTo>
                <a:lnTo>
                  <a:pt x="290" y="3544"/>
                </a:lnTo>
                <a:lnTo>
                  <a:pt x="280" y="3516"/>
                </a:lnTo>
                <a:lnTo>
                  <a:pt x="268" y="3480"/>
                </a:lnTo>
                <a:lnTo>
                  <a:pt x="257" y="3441"/>
                </a:lnTo>
                <a:lnTo>
                  <a:pt x="243" y="3395"/>
                </a:lnTo>
                <a:lnTo>
                  <a:pt x="228" y="3344"/>
                </a:lnTo>
                <a:lnTo>
                  <a:pt x="212" y="3288"/>
                </a:lnTo>
                <a:lnTo>
                  <a:pt x="196" y="3227"/>
                </a:lnTo>
                <a:lnTo>
                  <a:pt x="179" y="3162"/>
                </a:lnTo>
                <a:lnTo>
                  <a:pt x="163" y="3093"/>
                </a:lnTo>
                <a:lnTo>
                  <a:pt x="145" y="3019"/>
                </a:lnTo>
                <a:lnTo>
                  <a:pt x="128" y="2942"/>
                </a:lnTo>
                <a:lnTo>
                  <a:pt x="112" y="2861"/>
                </a:lnTo>
                <a:lnTo>
                  <a:pt x="95" y="2777"/>
                </a:lnTo>
                <a:lnTo>
                  <a:pt x="80" y="2690"/>
                </a:lnTo>
                <a:lnTo>
                  <a:pt x="65" y="2599"/>
                </a:lnTo>
                <a:lnTo>
                  <a:pt x="51" y="2506"/>
                </a:lnTo>
                <a:lnTo>
                  <a:pt x="39" y="2411"/>
                </a:lnTo>
                <a:lnTo>
                  <a:pt x="28" y="2313"/>
                </a:lnTo>
                <a:lnTo>
                  <a:pt x="18" y="2212"/>
                </a:lnTo>
                <a:lnTo>
                  <a:pt x="10" y="2111"/>
                </a:lnTo>
                <a:lnTo>
                  <a:pt x="5" y="2007"/>
                </a:lnTo>
                <a:lnTo>
                  <a:pt x="1" y="1902"/>
                </a:lnTo>
                <a:lnTo>
                  <a:pt x="0" y="1796"/>
                </a:lnTo>
                <a:lnTo>
                  <a:pt x="1" y="1691"/>
                </a:lnTo>
                <a:lnTo>
                  <a:pt x="5" y="1585"/>
                </a:lnTo>
                <a:lnTo>
                  <a:pt x="11" y="1482"/>
                </a:lnTo>
                <a:lnTo>
                  <a:pt x="20" y="1380"/>
                </a:lnTo>
                <a:lnTo>
                  <a:pt x="30" y="1279"/>
                </a:lnTo>
                <a:lnTo>
                  <a:pt x="43" y="1181"/>
                </a:lnTo>
                <a:lnTo>
                  <a:pt x="57" y="1086"/>
                </a:lnTo>
                <a:lnTo>
                  <a:pt x="72" y="993"/>
                </a:lnTo>
                <a:lnTo>
                  <a:pt x="89" y="904"/>
                </a:lnTo>
                <a:lnTo>
                  <a:pt x="107" y="816"/>
                </a:lnTo>
                <a:lnTo>
                  <a:pt x="125" y="732"/>
                </a:lnTo>
                <a:lnTo>
                  <a:pt x="144" y="652"/>
                </a:lnTo>
                <a:lnTo>
                  <a:pt x="163" y="574"/>
                </a:lnTo>
                <a:lnTo>
                  <a:pt x="181" y="502"/>
                </a:lnTo>
                <a:lnTo>
                  <a:pt x="200" y="433"/>
                </a:lnTo>
                <a:lnTo>
                  <a:pt x="219" y="368"/>
                </a:lnTo>
                <a:lnTo>
                  <a:pt x="237" y="308"/>
                </a:lnTo>
                <a:lnTo>
                  <a:pt x="254" y="252"/>
                </a:lnTo>
                <a:lnTo>
                  <a:pt x="271" y="201"/>
                </a:lnTo>
                <a:lnTo>
                  <a:pt x="286" y="157"/>
                </a:lnTo>
                <a:lnTo>
                  <a:pt x="300" y="116"/>
                </a:lnTo>
                <a:lnTo>
                  <a:pt x="313" y="82"/>
                </a:lnTo>
                <a:lnTo>
                  <a:pt x="323" y="53"/>
                </a:lnTo>
                <a:lnTo>
                  <a:pt x="332" y="31"/>
                </a:lnTo>
                <a:lnTo>
                  <a:pt x="338" y="14"/>
                </a:lnTo>
                <a:lnTo>
                  <a:pt x="342" y="4"/>
                </a:lnTo>
                <a:lnTo>
                  <a:pt x="343" y="0"/>
                </a:lnTo>
                <a:close/>
              </a:path>
            </a:pathLst>
          </a:custGeom>
          <a:solidFill>
            <a:srgbClr val="A7D0F9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9548" name="Group 337"/>
          <p:cNvGrpSpPr>
            <a:grpSpLocks/>
          </p:cNvGrpSpPr>
          <p:nvPr/>
        </p:nvGrpSpPr>
        <p:grpSpPr bwMode="auto">
          <a:xfrm>
            <a:off x="4572000" y="2265363"/>
            <a:ext cx="233363" cy="968375"/>
            <a:chOff x="4788954" y="3451083"/>
            <a:chExt cx="232959" cy="968091"/>
          </a:xfrm>
        </p:grpSpPr>
        <p:sp>
          <p:nvSpPr>
            <p:cNvPr id="149699" name="Freeform 67"/>
            <p:cNvSpPr>
              <a:spLocks/>
            </p:cNvSpPr>
            <p:nvPr/>
          </p:nvSpPr>
          <p:spPr bwMode="auto">
            <a:xfrm>
              <a:off x="4788954" y="3451083"/>
              <a:ext cx="232052" cy="967185"/>
            </a:xfrm>
            <a:custGeom>
              <a:avLst/>
              <a:gdLst>
                <a:gd name="T0" fmla="*/ 751 w 770"/>
                <a:gd name="T1" fmla="*/ 4 h 3201"/>
                <a:gd name="T2" fmla="*/ 742 w 770"/>
                <a:gd name="T3" fmla="*/ 33 h 3201"/>
                <a:gd name="T4" fmla="*/ 726 w 770"/>
                <a:gd name="T5" fmla="*/ 90 h 3201"/>
                <a:gd name="T6" fmla="*/ 703 w 770"/>
                <a:gd name="T7" fmla="*/ 174 h 3201"/>
                <a:gd name="T8" fmla="*/ 676 w 770"/>
                <a:gd name="T9" fmla="*/ 285 h 3201"/>
                <a:gd name="T10" fmla="*/ 649 w 770"/>
                <a:gd name="T11" fmla="*/ 423 h 3201"/>
                <a:gd name="T12" fmla="*/ 621 w 770"/>
                <a:gd name="T13" fmla="*/ 584 h 3201"/>
                <a:gd name="T14" fmla="*/ 595 w 770"/>
                <a:gd name="T15" fmla="*/ 771 h 3201"/>
                <a:gd name="T16" fmla="*/ 572 w 770"/>
                <a:gd name="T17" fmla="*/ 980 h 3201"/>
                <a:gd name="T18" fmla="*/ 555 w 770"/>
                <a:gd name="T19" fmla="*/ 1213 h 3201"/>
                <a:gd name="T20" fmla="*/ 546 w 770"/>
                <a:gd name="T21" fmla="*/ 1466 h 3201"/>
                <a:gd name="T22" fmla="*/ 546 w 770"/>
                <a:gd name="T23" fmla="*/ 1736 h 3201"/>
                <a:gd name="T24" fmla="*/ 556 w 770"/>
                <a:gd name="T25" fmla="*/ 1989 h 3201"/>
                <a:gd name="T26" fmla="*/ 574 w 770"/>
                <a:gd name="T27" fmla="*/ 2221 h 3201"/>
                <a:gd name="T28" fmla="*/ 598 w 770"/>
                <a:gd name="T29" fmla="*/ 2431 h 3201"/>
                <a:gd name="T30" fmla="*/ 628 w 770"/>
                <a:gd name="T31" fmla="*/ 2617 h 3201"/>
                <a:gd name="T32" fmla="*/ 658 w 770"/>
                <a:gd name="T33" fmla="*/ 2778 h 3201"/>
                <a:gd name="T34" fmla="*/ 687 w 770"/>
                <a:gd name="T35" fmla="*/ 2916 h 3201"/>
                <a:gd name="T36" fmla="*/ 717 w 770"/>
                <a:gd name="T37" fmla="*/ 3027 h 3201"/>
                <a:gd name="T38" fmla="*/ 741 w 770"/>
                <a:gd name="T39" fmla="*/ 3111 h 3201"/>
                <a:gd name="T40" fmla="*/ 759 w 770"/>
                <a:gd name="T41" fmla="*/ 3168 h 3201"/>
                <a:gd name="T42" fmla="*/ 769 w 770"/>
                <a:gd name="T43" fmla="*/ 3197 h 3201"/>
                <a:gd name="T44" fmla="*/ 7 w 770"/>
                <a:gd name="T45" fmla="*/ 3201 h 3201"/>
                <a:gd name="T46" fmla="*/ 12 w 770"/>
                <a:gd name="T47" fmla="*/ 3187 h 3201"/>
                <a:gd name="T48" fmla="*/ 23 w 770"/>
                <a:gd name="T49" fmla="*/ 3144 h 3201"/>
                <a:gd name="T50" fmla="*/ 42 w 770"/>
                <a:gd name="T51" fmla="*/ 3075 h 3201"/>
                <a:gd name="T52" fmla="*/ 66 w 770"/>
                <a:gd name="T53" fmla="*/ 2981 h 3201"/>
                <a:gd name="T54" fmla="*/ 92 w 770"/>
                <a:gd name="T55" fmla="*/ 2862 h 3201"/>
                <a:gd name="T56" fmla="*/ 120 w 770"/>
                <a:gd name="T57" fmla="*/ 2721 h 3201"/>
                <a:gd name="T58" fmla="*/ 147 w 770"/>
                <a:gd name="T59" fmla="*/ 2560 h 3201"/>
                <a:gd name="T60" fmla="*/ 172 w 770"/>
                <a:gd name="T61" fmla="*/ 2376 h 3201"/>
                <a:gd name="T62" fmla="*/ 194 w 770"/>
                <a:gd name="T63" fmla="*/ 2176 h 3201"/>
                <a:gd name="T64" fmla="*/ 209 w 770"/>
                <a:gd name="T65" fmla="*/ 1958 h 3201"/>
                <a:gd name="T66" fmla="*/ 218 w 770"/>
                <a:gd name="T67" fmla="*/ 1723 h 3201"/>
                <a:gd name="T68" fmla="*/ 218 w 770"/>
                <a:gd name="T69" fmla="*/ 1479 h 3201"/>
                <a:gd name="T70" fmla="*/ 209 w 770"/>
                <a:gd name="T71" fmla="*/ 1245 h 3201"/>
                <a:gd name="T72" fmla="*/ 192 w 770"/>
                <a:gd name="T73" fmla="*/ 1026 h 3201"/>
                <a:gd name="T74" fmla="*/ 171 w 770"/>
                <a:gd name="T75" fmla="*/ 825 h 3201"/>
                <a:gd name="T76" fmla="*/ 145 w 770"/>
                <a:gd name="T77" fmla="*/ 643 h 3201"/>
                <a:gd name="T78" fmla="*/ 117 w 770"/>
                <a:gd name="T79" fmla="*/ 481 h 3201"/>
                <a:gd name="T80" fmla="*/ 88 w 770"/>
                <a:gd name="T81" fmla="*/ 340 h 3201"/>
                <a:gd name="T82" fmla="*/ 61 w 770"/>
                <a:gd name="T83" fmla="*/ 222 h 3201"/>
                <a:gd name="T84" fmla="*/ 37 w 770"/>
                <a:gd name="T85" fmla="*/ 127 h 3201"/>
                <a:gd name="T86" fmla="*/ 18 w 770"/>
                <a:gd name="T87" fmla="*/ 59 h 3201"/>
                <a:gd name="T88" fmla="*/ 5 w 770"/>
                <a:gd name="T89" fmla="*/ 15 h 3201"/>
                <a:gd name="T90" fmla="*/ 0 w 770"/>
                <a:gd name="T91" fmla="*/ 1 h 320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0"/>
                <a:gd name="T139" fmla="*/ 0 h 3201"/>
                <a:gd name="T140" fmla="*/ 770 w 770"/>
                <a:gd name="T141" fmla="*/ 3201 h 320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0" h="3201">
                  <a:moveTo>
                    <a:pt x="752" y="0"/>
                  </a:moveTo>
                  <a:lnTo>
                    <a:pt x="751" y="4"/>
                  </a:lnTo>
                  <a:lnTo>
                    <a:pt x="747" y="14"/>
                  </a:lnTo>
                  <a:lnTo>
                    <a:pt x="742" y="33"/>
                  </a:lnTo>
                  <a:lnTo>
                    <a:pt x="735" y="57"/>
                  </a:lnTo>
                  <a:lnTo>
                    <a:pt x="726" y="90"/>
                  </a:lnTo>
                  <a:lnTo>
                    <a:pt x="714" y="129"/>
                  </a:lnTo>
                  <a:lnTo>
                    <a:pt x="703" y="174"/>
                  </a:lnTo>
                  <a:lnTo>
                    <a:pt x="690" y="227"/>
                  </a:lnTo>
                  <a:lnTo>
                    <a:pt x="676" y="285"/>
                  </a:lnTo>
                  <a:lnTo>
                    <a:pt x="663" y="351"/>
                  </a:lnTo>
                  <a:lnTo>
                    <a:pt x="649" y="423"/>
                  </a:lnTo>
                  <a:lnTo>
                    <a:pt x="634" y="500"/>
                  </a:lnTo>
                  <a:lnTo>
                    <a:pt x="621" y="584"/>
                  </a:lnTo>
                  <a:lnTo>
                    <a:pt x="607" y="675"/>
                  </a:lnTo>
                  <a:lnTo>
                    <a:pt x="595" y="771"/>
                  </a:lnTo>
                  <a:lnTo>
                    <a:pt x="583" y="873"/>
                  </a:lnTo>
                  <a:lnTo>
                    <a:pt x="572" y="980"/>
                  </a:lnTo>
                  <a:lnTo>
                    <a:pt x="563" y="1093"/>
                  </a:lnTo>
                  <a:lnTo>
                    <a:pt x="555" y="1213"/>
                  </a:lnTo>
                  <a:lnTo>
                    <a:pt x="550" y="1336"/>
                  </a:lnTo>
                  <a:lnTo>
                    <a:pt x="546" y="1466"/>
                  </a:lnTo>
                  <a:lnTo>
                    <a:pt x="545" y="1601"/>
                  </a:lnTo>
                  <a:lnTo>
                    <a:pt x="546" y="1736"/>
                  </a:lnTo>
                  <a:lnTo>
                    <a:pt x="550" y="1866"/>
                  </a:lnTo>
                  <a:lnTo>
                    <a:pt x="556" y="1989"/>
                  </a:lnTo>
                  <a:lnTo>
                    <a:pt x="564" y="2108"/>
                  </a:lnTo>
                  <a:lnTo>
                    <a:pt x="574" y="2221"/>
                  </a:lnTo>
                  <a:lnTo>
                    <a:pt x="586" y="2329"/>
                  </a:lnTo>
                  <a:lnTo>
                    <a:pt x="598" y="2431"/>
                  </a:lnTo>
                  <a:lnTo>
                    <a:pt x="612" y="2526"/>
                  </a:lnTo>
                  <a:lnTo>
                    <a:pt x="628" y="2617"/>
                  </a:lnTo>
                  <a:lnTo>
                    <a:pt x="642" y="2701"/>
                  </a:lnTo>
                  <a:lnTo>
                    <a:pt x="658" y="2778"/>
                  </a:lnTo>
                  <a:lnTo>
                    <a:pt x="673" y="2850"/>
                  </a:lnTo>
                  <a:lnTo>
                    <a:pt x="687" y="2916"/>
                  </a:lnTo>
                  <a:lnTo>
                    <a:pt x="703" y="2974"/>
                  </a:lnTo>
                  <a:lnTo>
                    <a:pt x="717" y="3027"/>
                  </a:lnTo>
                  <a:lnTo>
                    <a:pt x="729" y="3072"/>
                  </a:lnTo>
                  <a:lnTo>
                    <a:pt x="741" y="3111"/>
                  </a:lnTo>
                  <a:lnTo>
                    <a:pt x="751" y="3144"/>
                  </a:lnTo>
                  <a:lnTo>
                    <a:pt x="759" y="3168"/>
                  </a:lnTo>
                  <a:lnTo>
                    <a:pt x="765" y="3187"/>
                  </a:lnTo>
                  <a:lnTo>
                    <a:pt x="769" y="3197"/>
                  </a:lnTo>
                  <a:lnTo>
                    <a:pt x="770" y="3201"/>
                  </a:lnTo>
                  <a:lnTo>
                    <a:pt x="7" y="3201"/>
                  </a:lnTo>
                  <a:lnTo>
                    <a:pt x="8" y="3197"/>
                  </a:lnTo>
                  <a:lnTo>
                    <a:pt x="12" y="3187"/>
                  </a:lnTo>
                  <a:lnTo>
                    <a:pt x="17" y="3169"/>
                  </a:lnTo>
                  <a:lnTo>
                    <a:pt x="23" y="3144"/>
                  </a:lnTo>
                  <a:lnTo>
                    <a:pt x="32" y="3113"/>
                  </a:lnTo>
                  <a:lnTo>
                    <a:pt x="42" y="3075"/>
                  </a:lnTo>
                  <a:lnTo>
                    <a:pt x="54" y="3030"/>
                  </a:lnTo>
                  <a:lnTo>
                    <a:pt x="66" y="2981"/>
                  </a:lnTo>
                  <a:lnTo>
                    <a:pt x="79" y="2925"/>
                  </a:lnTo>
                  <a:lnTo>
                    <a:pt x="92" y="2862"/>
                  </a:lnTo>
                  <a:lnTo>
                    <a:pt x="106" y="2795"/>
                  </a:lnTo>
                  <a:lnTo>
                    <a:pt x="120" y="2721"/>
                  </a:lnTo>
                  <a:lnTo>
                    <a:pt x="134" y="2642"/>
                  </a:lnTo>
                  <a:lnTo>
                    <a:pt x="147" y="2560"/>
                  </a:lnTo>
                  <a:lnTo>
                    <a:pt x="159" y="2470"/>
                  </a:lnTo>
                  <a:lnTo>
                    <a:pt x="172" y="2376"/>
                  </a:lnTo>
                  <a:lnTo>
                    <a:pt x="183" y="2278"/>
                  </a:lnTo>
                  <a:lnTo>
                    <a:pt x="194" y="2176"/>
                  </a:lnTo>
                  <a:lnTo>
                    <a:pt x="203" y="2070"/>
                  </a:lnTo>
                  <a:lnTo>
                    <a:pt x="209" y="1958"/>
                  </a:lnTo>
                  <a:lnTo>
                    <a:pt x="214" y="1843"/>
                  </a:lnTo>
                  <a:lnTo>
                    <a:pt x="218" y="1723"/>
                  </a:lnTo>
                  <a:lnTo>
                    <a:pt x="219" y="1601"/>
                  </a:lnTo>
                  <a:lnTo>
                    <a:pt x="218" y="1479"/>
                  </a:lnTo>
                  <a:lnTo>
                    <a:pt x="214" y="1359"/>
                  </a:lnTo>
                  <a:lnTo>
                    <a:pt x="209" y="1245"/>
                  </a:lnTo>
                  <a:lnTo>
                    <a:pt x="201" y="1133"/>
                  </a:lnTo>
                  <a:lnTo>
                    <a:pt x="192" y="1026"/>
                  </a:lnTo>
                  <a:lnTo>
                    <a:pt x="182" y="923"/>
                  </a:lnTo>
                  <a:lnTo>
                    <a:pt x="171" y="825"/>
                  </a:lnTo>
                  <a:lnTo>
                    <a:pt x="158" y="732"/>
                  </a:lnTo>
                  <a:lnTo>
                    <a:pt x="145" y="643"/>
                  </a:lnTo>
                  <a:lnTo>
                    <a:pt x="131" y="559"/>
                  </a:lnTo>
                  <a:lnTo>
                    <a:pt x="117" y="481"/>
                  </a:lnTo>
                  <a:lnTo>
                    <a:pt x="102" y="407"/>
                  </a:lnTo>
                  <a:lnTo>
                    <a:pt x="88" y="340"/>
                  </a:lnTo>
                  <a:lnTo>
                    <a:pt x="74" y="278"/>
                  </a:lnTo>
                  <a:lnTo>
                    <a:pt x="61" y="222"/>
                  </a:lnTo>
                  <a:lnTo>
                    <a:pt x="49" y="171"/>
                  </a:lnTo>
                  <a:lnTo>
                    <a:pt x="37" y="127"/>
                  </a:lnTo>
                  <a:lnTo>
                    <a:pt x="27" y="89"/>
                  </a:lnTo>
                  <a:lnTo>
                    <a:pt x="18" y="59"/>
                  </a:lnTo>
                  <a:lnTo>
                    <a:pt x="10" y="33"/>
                  </a:lnTo>
                  <a:lnTo>
                    <a:pt x="5" y="15"/>
                  </a:lnTo>
                  <a:lnTo>
                    <a:pt x="1" y="5"/>
                  </a:lnTo>
                  <a:lnTo>
                    <a:pt x="0" y="1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0" name="Line 68"/>
            <p:cNvSpPr>
              <a:spLocks noChangeShapeType="1"/>
            </p:cNvSpPr>
            <p:nvPr/>
          </p:nvSpPr>
          <p:spPr bwMode="auto">
            <a:xfrm>
              <a:off x="4788954" y="3451083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1" name="Line 69"/>
            <p:cNvSpPr>
              <a:spLocks noChangeShapeType="1"/>
            </p:cNvSpPr>
            <p:nvPr/>
          </p:nvSpPr>
          <p:spPr bwMode="auto">
            <a:xfrm>
              <a:off x="4788954" y="3452896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2" name="Line 70"/>
            <p:cNvSpPr>
              <a:spLocks noChangeShapeType="1"/>
            </p:cNvSpPr>
            <p:nvPr/>
          </p:nvSpPr>
          <p:spPr bwMode="auto">
            <a:xfrm>
              <a:off x="4789860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3" name="Line 71"/>
            <p:cNvSpPr>
              <a:spLocks noChangeShapeType="1"/>
            </p:cNvSpPr>
            <p:nvPr/>
          </p:nvSpPr>
          <p:spPr bwMode="auto">
            <a:xfrm>
              <a:off x="4791673" y="3461054"/>
              <a:ext cx="2720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4" name="Line 72"/>
            <p:cNvSpPr>
              <a:spLocks noChangeShapeType="1"/>
            </p:cNvSpPr>
            <p:nvPr/>
          </p:nvSpPr>
          <p:spPr bwMode="auto">
            <a:xfrm>
              <a:off x="4794393" y="3469212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5" name="Line 73"/>
            <p:cNvSpPr>
              <a:spLocks noChangeShapeType="1"/>
            </p:cNvSpPr>
            <p:nvPr/>
          </p:nvSpPr>
          <p:spPr bwMode="auto">
            <a:xfrm>
              <a:off x="4797112" y="3478277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6" name="Line 74"/>
            <p:cNvSpPr>
              <a:spLocks noChangeShapeType="1"/>
            </p:cNvSpPr>
            <p:nvPr/>
          </p:nvSpPr>
          <p:spPr bwMode="auto">
            <a:xfrm>
              <a:off x="4799832" y="3489154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7" name="Line 75"/>
            <p:cNvSpPr>
              <a:spLocks noChangeShapeType="1"/>
            </p:cNvSpPr>
            <p:nvPr/>
          </p:nvSpPr>
          <p:spPr bwMode="auto">
            <a:xfrm>
              <a:off x="4803458" y="3502751"/>
              <a:ext cx="3626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8" name="Line 76"/>
            <p:cNvSpPr>
              <a:spLocks noChangeShapeType="1"/>
            </p:cNvSpPr>
            <p:nvPr/>
          </p:nvSpPr>
          <p:spPr bwMode="auto">
            <a:xfrm>
              <a:off x="4807083" y="3518161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09" name="Line 77"/>
            <p:cNvSpPr>
              <a:spLocks noChangeShapeType="1"/>
            </p:cNvSpPr>
            <p:nvPr/>
          </p:nvSpPr>
          <p:spPr bwMode="auto">
            <a:xfrm>
              <a:off x="4810709" y="3535383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0" name="Line 78"/>
            <p:cNvSpPr>
              <a:spLocks noChangeShapeType="1"/>
            </p:cNvSpPr>
            <p:nvPr/>
          </p:nvSpPr>
          <p:spPr bwMode="auto">
            <a:xfrm>
              <a:off x="4815241" y="3553512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1" name="Line 79"/>
            <p:cNvSpPr>
              <a:spLocks noChangeShapeType="1"/>
            </p:cNvSpPr>
            <p:nvPr/>
          </p:nvSpPr>
          <p:spPr bwMode="auto">
            <a:xfrm>
              <a:off x="4819774" y="3574361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2" name="Line 80"/>
            <p:cNvSpPr>
              <a:spLocks noChangeShapeType="1"/>
            </p:cNvSpPr>
            <p:nvPr/>
          </p:nvSpPr>
          <p:spPr bwMode="auto">
            <a:xfrm>
              <a:off x="4824306" y="3596116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3" name="Line 81"/>
            <p:cNvSpPr>
              <a:spLocks noChangeShapeType="1"/>
            </p:cNvSpPr>
            <p:nvPr/>
          </p:nvSpPr>
          <p:spPr bwMode="auto">
            <a:xfrm>
              <a:off x="4827931" y="3619683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4" name="Line 82"/>
            <p:cNvSpPr>
              <a:spLocks noChangeShapeType="1"/>
            </p:cNvSpPr>
            <p:nvPr/>
          </p:nvSpPr>
          <p:spPr bwMode="auto">
            <a:xfrm>
              <a:off x="4832464" y="3645064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5" name="Line 83"/>
            <p:cNvSpPr>
              <a:spLocks noChangeShapeType="1"/>
            </p:cNvSpPr>
            <p:nvPr/>
          </p:nvSpPr>
          <p:spPr bwMode="auto">
            <a:xfrm>
              <a:off x="4836090" y="367225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6" name="Line 84"/>
            <p:cNvSpPr>
              <a:spLocks noChangeShapeType="1"/>
            </p:cNvSpPr>
            <p:nvPr/>
          </p:nvSpPr>
          <p:spPr bwMode="auto">
            <a:xfrm>
              <a:off x="4840622" y="3700357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7" name="Line 85"/>
            <p:cNvSpPr>
              <a:spLocks noChangeShapeType="1"/>
            </p:cNvSpPr>
            <p:nvPr/>
          </p:nvSpPr>
          <p:spPr bwMode="auto">
            <a:xfrm>
              <a:off x="4843341" y="373027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8" name="Line 86"/>
            <p:cNvSpPr>
              <a:spLocks noChangeShapeType="1"/>
            </p:cNvSpPr>
            <p:nvPr/>
          </p:nvSpPr>
          <p:spPr bwMode="auto">
            <a:xfrm>
              <a:off x="4846967" y="3761090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19" name="Line 87"/>
            <p:cNvSpPr>
              <a:spLocks noChangeShapeType="1"/>
            </p:cNvSpPr>
            <p:nvPr/>
          </p:nvSpPr>
          <p:spPr bwMode="auto">
            <a:xfrm>
              <a:off x="4849686" y="3793722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0" name="Line 88"/>
            <p:cNvSpPr>
              <a:spLocks noChangeShapeType="1"/>
            </p:cNvSpPr>
            <p:nvPr/>
          </p:nvSpPr>
          <p:spPr bwMode="auto">
            <a:xfrm>
              <a:off x="4851499" y="3827261"/>
              <a:ext cx="1813" cy="3444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1" name="Line 89"/>
            <p:cNvSpPr>
              <a:spLocks noChangeShapeType="1"/>
            </p:cNvSpPr>
            <p:nvPr/>
          </p:nvSpPr>
          <p:spPr bwMode="auto">
            <a:xfrm>
              <a:off x="4853312" y="3861706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2" name="Line 90"/>
            <p:cNvSpPr>
              <a:spLocks noChangeShapeType="1"/>
            </p:cNvSpPr>
            <p:nvPr/>
          </p:nvSpPr>
          <p:spPr bwMode="auto">
            <a:xfrm>
              <a:off x="4854219" y="389796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3" name="Line 91"/>
            <p:cNvSpPr>
              <a:spLocks noChangeShapeType="1"/>
            </p:cNvSpPr>
            <p:nvPr/>
          </p:nvSpPr>
          <p:spPr bwMode="auto">
            <a:xfrm flipH="1">
              <a:off x="4854219" y="3935129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4" name="Line 92"/>
            <p:cNvSpPr>
              <a:spLocks noChangeShapeType="1"/>
            </p:cNvSpPr>
            <p:nvPr/>
          </p:nvSpPr>
          <p:spPr bwMode="auto">
            <a:xfrm flipH="1">
              <a:off x="4853312" y="3971387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5" name="Line 93"/>
            <p:cNvSpPr>
              <a:spLocks noChangeShapeType="1"/>
            </p:cNvSpPr>
            <p:nvPr/>
          </p:nvSpPr>
          <p:spPr bwMode="auto">
            <a:xfrm flipH="1">
              <a:off x="4851499" y="4007645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6" name="Line 94"/>
            <p:cNvSpPr>
              <a:spLocks noChangeShapeType="1"/>
            </p:cNvSpPr>
            <p:nvPr/>
          </p:nvSpPr>
          <p:spPr bwMode="auto">
            <a:xfrm flipH="1">
              <a:off x="4849686" y="4042996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7" name="Line 95"/>
            <p:cNvSpPr>
              <a:spLocks noChangeShapeType="1"/>
            </p:cNvSpPr>
            <p:nvPr/>
          </p:nvSpPr>
          <p:spPr bwMode="auto">
            <a:xfrm flipH="1">
              <a:off x="4846967" y="4076535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8" name="Line 96"/>
            <p:cNvSpPr>
              <a:spLocks noChangeShapeType="1"/>
            </p:cNvSpPr>
            <p:nvPr/>
          </p:nvSpPr>
          <p:spPr bwMode="auto">
            <a:xfrm flipH="1">
              <a:off x="4844248" y="4108261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29" name="Line 97"/>
            <p:cNvSpPr>
              <a:spLocks noChangeShapeType="1"/>
            </p:cNvSpPr>
            <p:nvPr/>
          </p:nvSpPr>
          <p:spPr bwMode="auto">
            <a:xfrm flipH="1">
              <a:off x="4840622" y="4139080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0" name="Line 98"/>
            <p:cNvSpPr>
              <a:spLocks noChangeShapeType="1"/>
            </p:cNvSpPr>
            <p:nvPr/>
          </p:nvSpPr>
          <p:spPr bwMode="auto">
            <a:xfrm flipH="1">
              <a:off x="4836996" y="4168993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1" name="Line 99"/>
            <p:cNvSpPr>
              <a:spLocks noChangeShapeType="1"/>
            </p:cNvSpPr>
            <p:nvPr/>
          </p:nvSpPr>
          <p:spPr bwMode="auto">
            <a:xfrm flipH="1">
              <a:off x="4833370" y="4197093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2" name="Line 100"/>
            <p:cNvSpPr>
              <a:spLocks noChangeShapeType="1"/>
            </p:cNvSpPr>
            <p:nvPr/>
          </p:nvSpPr>
          <p:spPr bwMode="auto">
            <a:xfrm flipH="1">
              <a:off x="4828838" y="422428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3" name="Line 101"/>
            <p:cNvSpPr>
              <a:spLocks noChangeShapeType="1"/>
            </p:cNvSpPr>
            <p:nvPr/>
          </p:nvSpPr>
          <p:spPr bwMode="auto">
            <a:xfrm flipH="1">
              <a:off x="4825212" y="4249667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4" name="Line 102"/>
            <p:cNvSpPr>
              <a:spLocks noChangeShapeType="1"/>
            </p:cNvSpPr>
            <p:nvPr/>
          </p:nvSpPr>
          <p:spPr bwMode="auto">
            <a:xfrm flipH="1">
              <a:off x="4820680" y="4273235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5" name="Line 103"/>
            <p:cNvSpPr>
              <a:spLocks noChangeShapeType="1"/>
            </p:cNvSpPr>
            <p:nvPr/>
          </p:nvSpPr>
          <p:spPr bwMode="auto">
            <a:xfrm flipH="1">
              <a:off x="4816148" y="4295897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6" name="Line 104"/>
            <p:cNvSpPr>
              <a:spLocks noChangeShapeType="1"/>
            </p:cNvSpPr>
            <p:nvPr/>
          </p:nvSpPr>
          <p:spPr bwMode="auto">
            <a:xfrm flipH="1">
              <a:off x="4812522" y="4315839"/>
              <a:ext cx="3626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7" name="Line 105"/>
            <p:cNvSpPr>
              <a:spLocks noChangeShapeType="1"/>
            </p:cNvSpPr>
            <p:nvPr/>
          </p:nvSpPr>
          <p:spPr bwMode="auto">
            <a:xfrm flipH="1">
              <a:off x="4808896" y="4334874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8" name="Line 106"/>
            <p:cNvSpPr>
              <a:spLocks noChangeShapeType="1"/>
            </p:cNvSpPr>
            <p:nvPr/>
          </p:nvSpPr>
          <p:spPr bwMode="auto">
            <a:xfrm flipH="1">
              <a:off x="4805270" y="4352097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39" name="Line 107"/>
            <p:cNvSpPr>
              <a:spLocks noChangeShapeType="1"/>
            </p:cNvSpPr>
            <p:nvPr/>
          </p:nvSpPr>
          <p:spPr bwMode="auto">
            <a:xfrm flipH="1">
              <a:off x="4801645" y="436660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0" name="Line 108"/>
            <p:cNvSpPr>
              <a:spLocks noChangeShapeType="1"/>
            </p:cNvSpPr>
            <p:nvPr/>
          </p:nvSpPr>
          <p:spPr bwMode="auto">
            <a:xfrm flipH="1">
              <a:off x="4798019" y="4380196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1" name="Line 109"/>
            <p:cNvSpPr>
              <a:spLocks noChangeShapeType="1"/>
            </p:cNvSpPr>
            <p:nvPr/>
          </p:nvSpPr>
          <p:spPr bwMode="auto">
            <a:xfrm flipH="1">
              <a:off x="4795299" y="4391981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2" name="Line 110"/>
            <p:cNvSpPr>
              <a:spLocks noChangeShapeType="1"/>
            </p:cNvSpPr>
            <p:nvPr/>
          </p:nvSpPr>
          <p:spPr bwMode="auto">
            <a:xfrm flipH="1">
              <a:off x="4793486" y="4401045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3" name="Line 111"/>
            <p:cNvSpPr>
              <a:spLocks noChangeShapeType="1"/>
            </p:cNvSpPr>
            <p:nvPr/>
          </p:nvSpPr>
          <p:spPr bwMode="auto">
            <a:xfrm flipH="1">
              <a:off x="4792580" y="4408297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4" name="Line 112"/>
            <p:cNvSpPr>
              <a:spLocks noChangeShapeType="1"/>
            </p:cNvSpPr>
            <p:nvPr/>
          </p:nvSpPr>
          <p:spPr bwMode="auto">
            <a:xfrm flipH="1">
              <a:off x="4790767" y="4413735"/>
              <a:ext cx="1813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5" name="Line 113"/>
            <p:cNvSpPr>
              <a:spLocks noChangeShapeType="1"/>
            </p:cNvSpPr>
            <p:nvPr/>
          </p:nvSpPr>
          <p:spPr bwMode="auto">
            <a:xfrm flipH="1">
              <a:off x="4790767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6" name="Line 114"/>
            <p:cNvSpPr>
              <a:spLocks noChangeShapeType="1"/>
            </p:cNvSpPr>
            <p:nvPr/>
          </p:nvSpPr>
          <p:spPr bwMode="auto">
            <a:xfrm>
              <a:off x="4790767" y="4418267"/>
              <a:ext cx="2302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7" name="Line 115"/>
            <p:cNvSpPr>
              <a:spLocks noChangeShapeType="1"/>
            </p:cNvSpPr>
            <p:nvPr/>
          </p:nvSpPr>
          <p:spPr bwMode="auto">
            <a:xfrm flipH="1" flipV="1">
              <a:off x="5021006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8" name="Line 116"/>
            <p:cNvSpPr>
              <a:spLocks noChangeShapeType="1"/>
            </p:cNvSpPr>
            <p:nvPr/>
          </p:nvSpPr>
          <p:spPr bwMode="auto">
            <a:xfrm flipH="1" flipV="1">
              <a:off x="5020099" y="4413735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49" name="Line 117"/>
            <p:cNvSpPr>
              <a:spLocks noChangeShapeType="1"/>
            </p:cNvSpPr>
            <p:nvPr/>
          </p:nvSpPr>
          <p:spPr bwMode="auto">
            <a:xfrm flipH="1" flipV="1">
              <a:off x="5018286" y="4408297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0" name="Line 118"/>
            <p:cNvSpPr>
              <a:spLocks noChangeShapeType="1"/>
            </p:cNvSpPr>
            <p:nvPr/>
          </p:nvSpPr>
          <p:spPr bwMode="auto">
            <a:xfrm flipH="1" flipV="1">
              <a:off x="5015567" y="4401045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1" name="Line 119"/>
            <p:cNvSpPr>
              <a:spLocks noChangeShapeType="1"/>
            </p:cNvSpPr>
            <p:nvPr/>
          </p:nvSpPr>
          <p:spPr bwMode="auto">
            <a:xfrm flipH="1" flipV="1">
              <a:off x="5012848" y="4391074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2" name="Line 120"/>
            <p:cNvSpPr>
              <a:spLocks noChangeShapeType="1"/>
            </p:cNvSpPr>
            <p:nvPr/>
          </p:nvSpPr>
          <p:spPr bwMode="auto">
            <a:xfrm flipH="1" flipV="1">
              <a:off x="5009222" y="4379290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3" name="Line 121"/>
            <p:cNvSpPr>
              <a:spLocks noChangeShapeType="1"/>
            </p:cNvSpPr>
            <p:nvPr/>
          </p:nvSpPr>
          <p:spPr bwMode="auto">
            <a:xfrm flipH="1" flipV="1">
              <a:off x="5005596" y="4365693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4" name="Line 122"/>
            <p:cNvSpPr>
              <a:spLocks noChangeShapeType="1"/>
            </p:cNvSpPr>
            <p:nvPr/>
          </p:nvSpPr>
          <p:spPr bwMode="auto">
            <a:xfrm flipH="1" flipV="1">
              <a:off x="5001064" y="4349377"/>
              <a:ext cx="4533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5" name="Line 123"/>
            <p:cNvSpPr>
              <a:spLocks noChangeShapeType="1"/>
            </p:cNvSpPr>
            <p:nvPr/>
          </p:nvSpPr>
          <p:spPr bwMode="auto">
            <a:xfrm flipH="1" flipV="1">
              <a:off x="4996532" y="4332155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6" name="Line 124"/>
            <p:cNvSpPr>
              <a:spLocks noChangeShapeType="1"/>
            </p:cNvSpPr>
            <p:nvPr/>
          </p:nvSpPr>
          <p:spPr bwMode="auto">
            <a:xfrm flipH="1" flipV="1">
              <a:off x="4992000" y="4312213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7" name="Line 125"/>
            <p:cNvSpPr>
              <a:spLocks noChangeShapeType="1"/>
            </p:cNvSpPr>
            <p:nvPr/>
          </p:nvSpPr>
          <p:spPr bwMode="auto">
            <a:xfrm flipH="1" flipV="1">
              <a:off x="4987467" y="429045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8" name="Line 126"/>
            <p:cNvSpPr>
              <a:spLocks noChangeShapeType="1"/>
            </p:cNvSpPr>
            <p:nvPr/>
          </p:nvSpPr>
          <p:spPr bwMode="auto">
            <a:xfrm flipH="1" flipV="1">
              <a:off x="4982935" y="4266890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59" name="Line 127"/>
            <p:cNvSpPr>
              <a:spLocks noChangeShapeType="1"/>
            </p:cNvSpPr>
            <p:nvPr/>
          </p:nvSpPr>
          <p:spPr bwMode="auto">
            <a:xfrm flipH="1" flipV="1">
              <a:off x="4978402" y="4241510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0" name="Line 128"/>
            <p:cNvSpPr>
              <a:spLocks noChangeShapeType="1"/>
            </p:cNvSpPr>
            <p:nvPr/>
          </p:nvSpPr>
          <p:spPr bwMode="auto">
            <a:xfrm flipH="1" flipV="1">
              <a:off x="4973871" y="4214316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1" name="Line 129"/>
            <p:cNvSpPr>
              <a:spLocks noChangeShapeType="1"/>
            </p:cNvSpPr>
            <p:nvPr/>
          </p:nvSpPr>
          <p:spPr bwMode="auto">
            <a:xfrm flipH="1" flipV="1">
              <a:off x="4969338" y="4185310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2" name="Line 130"/>
            <p:cNvSpPr>
              <a:spLocks noChangeShapeType="1"/>
            </p:cNvSpPr>
            <p:nvPr/>
          </p:nvSpPr>
          <p:spPr bwMode="auto">
            <a:xfrm flipH="1" flipV="1">
              <a:off x="4965712" y="415449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3" name="Line 131"/>
            <p:cNvSpPr>
              <a:spLocks noChangeShapeType="1"/>
            </p:cNvSpPr>
            <p:nvPr/>
          </p:nvSpPr>
          <p:spPr bwMode="auto">
            <a:xfrm flipH="1" flipV="1">
              <a:off x="4962086" y="4121858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4" name="Line 132"/>
            <p:cNvSpPr>
              <a:spLocks noChangeShapeType="1"/>
            </p:cNvSpPr>
            <p:nvPr/>
          </p:nvSpPr>
          <p:spPr bwMode="auto">
            <a:xfrm flipH="1" flipV="1">
              <a:off x="4959367" y="408831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5" name="Line 133"/>
            <p:cNvSpPr>
              <a:spLocks noChangeShapeType="1"/>
            </p:cNvSpPr>
            <p:nvPr/>
          </p:nvSpPr>
          <p:spPr bwMode="auto">
            <a:xfrm flipH="1" flipV="1">
              <a:off x="4956648" y="4052061"/>
              <a:ext cx="2720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6" name="Line 134"/>
            <p:cNvSpPr>
              <a:spLocks noChangeShapeType="1"/>
            </p:cNvSpPr>
            <p:nvPr/>
          </p:nvSpPr>
          <p:spPr bwMode="auto">
            <a:xfrm flipH="1" flipV="1">
              <a:off x="4954835" y="4014896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7" name="Line 135"/>
            <p:cNvSpPr>
              <a:spLocks noChangeShapeType="1"/>
            </p:cNvSpPr>
            <p:nvPr/>
          </p:nvSpPr>
          <p:spPr bwMode="auto">
            <a:xfrm flipH="1" flipV="1">
              <a:off x="4953929" y="3975919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8" name="Line 136"/>
            <p:cNvSpPr>
              <a:spLocks noChangeShapeType="1"/>
            </p:cNvSpPr>
            <p:nvPr/>
          </p:nvSpPr>
          <p:spPr bwMode="auto">
            <a:xfrm flipH="1" flipV="1">
              <a:off x="4953022" y="3935129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69" name="Line 137"/>
            <p:cNvSpPr>
              <a:spLocks noChangeShapeType="1"/>
            </p:cNvSpPr>
            <p:nvPr/>
          </p:nvSpPr>
          <p:spPr bwMode="auto">
            <a:xfrm flipV="1">
              <a:off x="4953022" y="3894338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0" name="Line 138"/>
            <p:cNvSpPr>
              <a:spLocks noChangeShapeType="1"/>
            </p:cNvSpPr>
            <p:nvPr/>
          </p:nvSpPr>
          <p:spPr bwMode="auto">
            <a:xfrm flipV="1">
              <a:off x="4953929" y="3854454"/>
              <a:ext cx="907" cy="398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1" name="Line 139"/>
            <p:cNvSpPr>
              <a:spLocks noChangeShapeType="1"/>
            </p:cNvSpPr>
            <p:nvPr/>
          </p:nvSpPr>
          <p:spPr bwMode="auto">
            <a:xfrm flipV="1">
              <a:off x="4954835" y="3817290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2" name="Line 140"/>
            <p:cNvSpPr>
              <a:spLocks noChangeShapeType="1"/>
            </p:cNvSpPr>
            <p:nvPr/>
          </p:nvSpPr>
          <p:spPr bwMode="auto">
            <a:xfrm flipV="1">
              <a:off x="4956648" y="3781032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3" name="Line 141"/>
            <p:cNvSpPr>
              <a:spLocks noChangeShapeType="1"/>
            </p:cNvSpPr>
            <p:nvPr/>
          </p:nvSpPr>
          <p:spPr bwMode="auto">
            <a:xfrm flipV="1">
              <a:off x="4958461" y="3747493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4" name="Line 142"/>
            <p:cNvSpPr>
              <a:spLocks noChangeShapeType="1"/>
            </p:cNvSpPr>
            <p:nvPr/>
          </p:nvSpPr>
          <p:spPr bwMode="auto">
            <a:xfrm flipV="1">
              <a:off x="4961180" y="3714860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5" name="Line 143"/>
            <p:cNvSpPr>
              <a:spLocks noChangeShapeType="1"/>
            </p:cNvSpPr>
            <p:nvPr/>
          </p:nvSpPr>
          <p:spPr bwMode="auto">
            <a:xfrm flipV="1">
              <a:off x="4964806" y="3684041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6" name="Line 144"/>
            <p:cNvSpPr>
              <a:spLocks noChangeShapeType="1"/>
            </p:cNvSpPr>
            <p:nvPr/>
          </p:nvSpPr>
          <p:spPr bwMode="auto">
            <a:xfrm flipV="1">
              <a:off x="4968432" y="3655035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7" name="Line 145"/>
            <p:cNvSpPr>
              <a:spLocks noChangeShapeType="1"/>
            </p:cNvSpPr>
            <p:nvPr/>
          </p:nvSpPr>
          <p:spPr bwMode="auto">
            <a:xfrm flipV="1">
              <a:off x="4972058" y="3627841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8" name="Line 146"/>
            <p:cNvSpPr>
              <a:spLocks noChangeShapeType="1"/>
            </p:cNvSpPr>
            <p:nvPr/>
          </p:nvSpPr>
          <p:spPr bwMode="auto">
            <a:xfrm flipV="1">
              <a:off x="4976590" y="3602460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79" name="Line 147"/>
            <p:cNvSpPr>
              <a:spLocks noChangeShapeType="1"/>
            </p:cNvSpPr>
            <p:nvPr/>
          </p:nvSpPr>
          <p:spPr bwMode="auto">
            <a:xfrm flipV="1">
              <a:off x="4980215" y="3578893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0" name="Line 148"/>
            <p:cNvSpPr>
              <a:spLocks noChangeShapeType="1"/>
            </p:cNvSpPr>
            <p:nvPr/>
          </p:nvSpPr>
          <p:spPr bwMode="auto">
            <a:xfrm flipV="1">
              <a:off x="4984748" y="355713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1" name="Line 149"/>
            <p:cNvSpPr>
              <a:spLocks noChangeShapeType="1"/>
            </p:cNvSpPr>
            <p:nvPr/>
          </p:nvSpPr>
          <p:spPr bwMode="auto">
            <a:xfrm flipV="1">
              <a:off x="4989280" y="3537196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2" name="Line 150"/>
            <p:cNvSpPr>
              <a:spLocks noChangeShapeType="1"/>
            </p:cNvSpPr>
            <p:nvPr/>
          </p:nvSpPr>
          <p:spPr bwMode="auto">
            <a:xfrm flipV="1">
              <a:off x="4992906" y="3519974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3" name="Line 151"/>
            <p:cNvSpPr>
              <a:spLocks noChangeShapeType="1"/>
            </p:cNvSpPr>
            <p:nvPr/>
          </p:nvSpPr>
          <p:spPr bwMode="auto">
            <a:xfrm flipV="1">
              <a:off x="4997438" y="3503657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4" name="Line 152"/>
            <p:cNvSpPr>
              <a:spLocks noChangeShapeType="1"/>
            </p:cNvSpPr>
            <p:nvPr/>
          </p:nvSpPr>
          <p:spPr bwMode="auto">
            <a:xfrm flipV="1">
              <a:off x="5001064" y="349006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5" name="Line 153"/>
            <p:cNvSpPr>
              <a:spLocks noChangeShapeType="1"/>
            </p:cNvSpPr>
            <p:nvPr/>
          </p:nvSpPr>
          <p:spPr bwMode="auto">
            <a:xfrm flipV="1">
              <a:off x="5004690" y="3478277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6" name="Line 154"/>
            <p:cNvSpPr>
              <a:spLocks noChangeShapeType="1"/>
            </p:cNvSpPr>
            <p:nvPr/>
          </p:nvSpPr>
          <p:spPr bwMode="auto">
            <a:xfrm flipV="1">
              <a:off x="5008316" y="3468305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7" name="Line 155"/>
            <p:cNvSpPr>
              <a:spLocks noChangeShapeType="1"/>
            </p:cNvSpPr>
            <p:nvPr/>
          </p:nvSpPr>
          <p:spPr bwMode="auto">
            <a:xfrm flipV="1">
              <a:off x="5011035" y="346105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8" name="Line 156"/>
            <p:cNvSpPr>
              <a:spLocks noChangeShapeType="1"/>
            </p:cNvSpPr>
            <p:nvPr/>
          </p:nvSpPr>
          <p:spPr bwMode="auto">
            <a:xfrm flipV="1">
              <a:off x="5012848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89" name="Line 157"/>
            <p:cNvSpPr>
              <a:spLocks noChangeShapeType="1"/>
            </p:cNvSpPr>
            <p:nvPr/>
          </p:nvSpPr>
          <p:spPr bwMode="auto">
            <a:xfrm flipV="1">
              <a:off x="5014661" y="3451989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90" name="Line 158"/>
            <p:cNvSpPr>
              <a:spLocks noChangeShapeType="1"/>
            </p:cNvSpPr>
            <p:nvPr/>
          </p:nvSpPr>
          <p:spPr bwMode="auto">
            <a:xfrm flipV="1">
              <a:off x="5015567" y="345108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791" name="Line 159"/>
            <p:cNvSpPr>
              <a:spLocks noChangeShapeType="1"/>
            </p:cNvSpPr>
            <p:nvPr/>
          </p:nvSpPr>
          <p:spPr bwMode="auto">
            <a:xfrm flipH="1">
              <a:off x="4788954" y="3451083"/>
              <a:ext cx="226613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9549" name="Group 336"/>
          <p:cNvGrpSpPr>
            <a:grpSpLocks/>
          </p:cNvGrpSpPr>
          <p:nvPr/>
        </p:nvGrpSpPr>
        <p:grpSpPr bwMode="auto">
          <a:xfrm>
            <a:off x="5029200" y="2203450"/>
            <a:ext cx="246063" cy="1090613"/>
            <a:chOff x="5205922" y="3388538"/>
            <a:chExt cx="245649" cy="1091369"/>
          </a:xfrm>
        </p:grpSpPr>
        <p:sp>
          <p:nvSpPr>
            <p:cNvPr id="149594" name="Freeform 160"/>
            <p:cNvSpPr>
              <a:spLocks/>
            </p:cNvSpPr>
            <p:nvPr/>
          </p:nvSpPr>
          <p:spPr bwMode="auto">
            <a:xfrm>
              <a:off x="5205922" y="3388538"/>
              <a:ext cx="244742" cy="1090462"/>
            </a:xfrm>
            <a:custGeom>
              <a:avLst/>
              <a:gdLst>
                <a:gd name="T0" fmla="*/ 551 w 812"/>
                <a:gd name="T1" fmla="*/ 1 h 3609"/>
                <a:gd name="T2" fmla="*/ 555 w 812"/>
                <a:gd name="T3" fmla="*/ 15 h 3609"/>
                <a:gd name="T4" fmla="*/ 567 w 812"/>
                <a:gd name="T5" fmla="*/ 58 h 3609"/>
                <a:gd name="T6" fmla="*/ 587 w 812"/>
                <a:gd name="T7" fmla="*/ 127 h 3609"/>
                <a:gd name="T8" fmla="*/ 609 w 812"/>
                <a:gd name="T9" fmla="*/ 219 h 3609"/>
                <a:gd name="T10" fmla="*/ 637 w 812"/>
                <a:gd name="T11" fmla="*/ 333 h 3609"/>
                <a:gd name="T12" fmla="*/ 667 w 812"/>
                <a:gd name="T13" fmla="*/ 468 h 3609"/>
                <a:gd name="T14" fmla="*/ 696 w 812"/>
                <a:gd name="T15" fmla="*/ 621 h 3609"/>
                <a:gd name="T16" fmla="*/ 725 w 812"/>
                <a:gd name="T17" fmla="*/ 790 h 3609"/>
                <a:gd name="T18" fmla="*/ 753 w 812"/>
                <a:gd name="T19" fmla="*/ 973 h 3609"/>
                <a:gd name="T20" fmla="*/ 776 w 812"/>
                <a:gd name="T21" fmla="*/ 1168 h 3609"/>
                <a:gd name="T22" fmla="*/ 795 w 812"/>
                <a:gd name="T23" fmla="*/ 1374 h 3609"/>
                <a:gd name="T24" fmla="*/ 808 w 812"/>
                <a:gd name="T25" fmla="*/ 1588 h 3609"/>
                <a:gd name="T26" fmla="*/ 812 w 812"/>
                <a:gd name="T27" fmla="*/ 1808 h 3609"/>
                <a:gd name="T28" fmla="*/ 808 w 812"/>
                <a:gd name="T29" fmla="*/ 2028 h 3609"/>
                <a:gd name="T30" fmla="*/ 795 w 812"/>
                <a:gd name="T31" fmla="*/ 2242 h 3609"/>
                <a:gd name="T32" fmla="*/ 777 w 812"/>
                <a:gd name="T33" fmla="*/ 2447 h 3609"/>
                <a:gd name="T34" fmla="*/ 755 w 812"/>
                <a:gd name="T35" fmla="*/ 2642 h 3609"/>
                <a:gd name="T36" fmla="*/ 728 w 812"/>
                <a:gd name="T37" fmla="*/ 2825 h 3609"/>
                <a:gd name="T38" fmla="*/ 700 w 812"/>
                <a:gd name="T39" fmla="*/ 2993 h 3609"/>
                <a:gd name="T40" fmla="*/ 669 w 812"/>
                <a:gd name="T41" fmla="*/ 3145 h 3609"/>
                <a:gd name="T42" fmla="*/ 641 w 812"/>
                <a:gd name="T43" fmla="*/ 3278 h 3609"/>
                <a:gd name="T44" fmla="*/ 615 w 812"/>
                <a:gd name="T45" fmla="*/ 3393 h 3609"/>
                <a:gd name="T46" fmla="*/ 592 w 812"/>
                <a:gd name="T47" fmla="*/ 3484 h 3609"/>
                <a:gd name="T48" fmla="*/ 574 w 812"/>
                <a:gd name="T49" fmla="*/ 3552 h 3609"/>
                <a:gd name="T50" fmla="*/ 561 w 812"/>
                <a:gd name="T51" fmla="*/ 3595 h 3609"/>
                <a:gd name="T52" fmla="*/ 557 w 812"/>
                <a:gd name="T53" fmla="*/ 3609 h 3609"/>
                <a:gd name="T54" fmla="*/ 242 w 812"/>
                <a:gd name="T55" fmla="*/ 3605 h 3609"/>
                <a:gd name="T56" fmla="*/ 233 w 812"/>
                <a:gd name="T57" fmla="*/ 3579 h 3609"/>
                <a:gd name="T58" fmla="*/ 217 w 812"/>
                <a:gd name="T59" fmla="*/ 3524 h 3609"/>
                <a:gd name="T60" fmla="*/ 196 w 812"/>
                <a:gd name="T61" fmla="*/ 3445 h 3609"/>
                <a:gd name="T62" fmla="*/ 172 w 812"/>
                <a:gd name="T63" fmla="*/ 3342 h 3609"/>
                <a:gd name="T64" fmla="*/ 144 w 812"/>
                <a:gd name="T65" fmla="*/ 3216 h 3609"/>
                <a:gd name="T66" fmla="*/ 114 w 812"/>
                <a:gd name="T67" fmla="*/ 3069 h 3609"/>
                <a:gd name="T68" fmla="*/ 85 w 812"/>
                <a:gd name="T69" fmla="*/ 2901 h 3609"/>
                <a:gd name="T70" fmla="*/ 58 w 812"/>
                <a:gd name="T71" fmla="*/ 2714 h 3609"/>
                <a:gd name="T72" fmla="*/ 35 w 812"/>
                <a:gd name="T73" fmla="*/ 2511 h 3609"/>
                <a:gd name="T74" fmla="*/ 16 w 812"/>
                <a:gd name="T75" fmla="*/ 2289 h 3609"/>
                <a:gd name="T76" fmla="*/ 4 w 812"/>
                <a:gd name="T77" fmla="*/ 2053 h 3609"/>
                <a:gd name="T78" fmla="*/ 0 w 812"/>
                <a:gd name="T79" fmla="*/ 1802 h 3609"/>
                <a:gd name="T80" fmla="*/ 5 w 812"/>
                <a:gd name="T81" fmla="*/ 1551 h 3609"/>
                <a:gd name="T82" fmla="*/ 18 w 812"/>
                <a:gd name="T83" fmla="*/ 1314 h 3609"/>
                <a:gd name="T84" fmla="*/ 37 w 812"/>
                <a:gd name="T85" fmla="*/ 1094 h 3609"/>
                <a:gd name="T86" fmla="*/ 61 w 812"/>
                <a:gd name="T87" fmla="*/ 891 h 3609"/>
                <a:gd name="T88" fmla="*/ 89 w 812"/>
                <a:gd name="T89" fmla="*/ 703 h 3609"/>
                <a:gd name="T90" fmla="*/ 119 w 812"/>
                <a:gd name="T91" fmla="*/ 537 h 3609"/>
                <a:gd name="T92" fmla="*/ 150 w 812"/>
                <a:gd name="T93" fmla="*/ 390 h 3609"/>
                <a:gd name="T94" fmla="*/ 179 w 812"/>
                <a:gd name="T95" fmla="*/ 266 h 3609"/>
                <a:gd name="T96" fmla="*/ 206 w 812"/>
                <a:gd name="T97" fmla="*/ 163 h 3609"/>
                <a:gd name="T98" fmla="*/ 228 w 812"/>
                <a:gd name="T99" fmla="*/ 84 h 3609"/>
                <a:gd name="T100" fmla="*/ 244 w 812"/>
                <a:gd name="T101" fmla="*/ 30 h 3609"/>
                <a:gd name="T102" fmla="*/ 253 w 812"/>
                <a:gd name="T103" fmla="*/ 3 h 3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12"/>
                <a:gd name="T157" fmla="*/ 0 h 3609"/>
                <a:gd name="T158" fmla="*/ 812 w 812"/>
                <a:gd name="T159" fmla="*/ 3609 h 3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12" h="3609">
                  <a:moveTo>
                    <a:pt x="254" y="0"/>
                  </a:moveTo>
                  <a:lnTo>
                    <a:pt x="551" y="1"/>
                  </a:lnTo>
                  <a:lnTo>
                    <a:pt x="552" y="5"/>
                  </a:lnTo>
                  <a:lnTo>
                    <a:pt x="555" y="15"/>
                  </a:lnTo>
                  <a:lnTo>
                    <a:pt x="561" y="34"/>
                  </a:lnTo>
                  <a:lnTo>
                    <a:pt x="567" y="58"/>
                  </a:lnTo>
                  <a:lnTo>
                    <a:pt x="576" y="89"/>
                  </a:lnTo>
                  <a:lnTo>
                    <a:pt x="587" y="127"/>
                  </a:lnTo>
                  <a:lnTo>
                    <a:pt x="598" y="170"/>
                  </a:lnTo>
                  <a:lnTo>
                    <a:pt x="609" y="219"/>
                  </a:lnTo>
                  <a:lnTo>
                    <a:pt x="623" y="273"/>
                  </a:lnTo>
                  <a:lnTo>
                    <a:pt x="637" y="333"/>
                  </a:lnTo>
                  <a:lnTo>
                    <a:pt x="651" y="398"/>
                  </a:lnTo>
                  <a:lnTo>
                    <a:pt x="667" y="468"/>
                  </a:lnTo>
                  <a:lnTo>
                    <a:pt x="682" y="542"/>
                  </a:lnTo>
                  <a:lnTo>
                    <a:pt x="696" y="621"/>
                  </a:lnTo>
                  <a:lnTo>
                    <a:pt x="711" y="703"/>
                  </a:lnTo>
                  <a:lnTo>
                    <a:pt x="725" y="790"/>
                  </a:lnTo>
                  <a:lnTo>
                    <a:pt x="739" y="879"/>
                  </a:lnTo>
                  <a:lnTo>
                    <a:pt x="753" y="973"/>
                  </a:lnTo>
                  <a:lnTo>
                    <a:pt x="765" y="1069"/>
                  </a:lnTo>
                  <a:lnTo>
                    <a:pt x="776" y="1168"/>
                  </a:lnTo>
                  <a:lnTo>
                    <a:pt x="786" y="1270"/>
                  </a:lnTo>
                  <a:lnTo>
                    <a:pt x="795" y="1374"/>
                  </a:lnTo>
                  <a:lnTo>
                    <a:pt x="802" y="1480"/>
                  </a:lnTo>
                  <a:lnTo>
                    <a:pt x="808" y="1588"/>
                  </a:lnTo>
                  <a:lnTo>
                    <a:pt x="811" y="1697"/>
                  </a:lnTo>
                  <a:lnTo>
                    <a:pt x="812" y="1808"/>
                  </a:lnTo>
                  <a:lnTo>
                    <a:pt x="811" y="1919"/>
                  </a:lnTo>
                  <a:lnTo>
                    <a:pt x="808" y="2028"/>
                  </a:lnTo>
                  <a:lnTo>
                    <a:pt x="803" y="2137"/>
                  </a:lnTo>
                  <a:lnTo>
                    <a:pt x="795" y="2242"/>
                  </a:lnTo>
                  <a:lnTo>
                    <a:pt x="788" y="2347"/>
                  </a:lnTo>
                  <a:lnTo>
                    <a:pt x="777" y="2447"/>
                  </a:lnTo>
                  <a:lnTo>
                    <a:pt x="766" y="2546"/>
                  </a:lnTo>
                  <a:lnTo>
                    <a:pt x="755" y="2642"/>
                  </a:lnTo>
                  <a:lnTo>
                    <a:pt x="742" y="2735"/>
                  </a:lnTo>
                  <a:lnTo>
                    <a:pt x="728" y="2825"/>
                  </a:lnTo>
                  <a:lnTo>
                    <a:pt x="714" y="2910"/>
                  </a:lnTo>
                  <a:lnTo>
                    <a:pt x="700" y="2993"/>
                  </a:lnTo>
                  <a:lnTo>
                    <a:pt x="685" y="3071"/>
                  </a:lnTo>
                  <a:lnTo>
                    <a:pt x="669" y="3145"/>
                  </a:lnTo>
                  <a:lnTo>
                    <a:pt x="655" y="3215"/>
                  </a:lnTo>
                  <a:lnTo>
                    <a:pt x="641" y="3278"/>
                  </a:lnTo>
                  <a:lnTo>
                    <a:pt x="627" y="3338"/>
                  </a:lnTo>
                  <a:lnTo>
                    <a:pt x="615" y="3393"/>
                  </a:lnTo>
                  <a:lnTo>
                    <a:pt x="603" y="3441"/>
                  </a:lnTo>
                  <a:lnTo>
                    <a:pt x="592" y="3484"/>
                  </a:lnTo>
                  <a:lnTo>
                    <a:pt x="581" y="3521"/>
                  </a:lnTo>
                  <a:lnTo>
                    <a:pt x="574" y="3552"/>
                  </a:lnTo>
                  <a:lnTo>
                    <a:pt x="566" y="3577"/>
                  </a:lnTo>
                  <a:lnTo>
                    <a:pt x="561" y="3595"/>
                  </a:lnTo>
                  <a:lnTo>
                    <a:pt x="559" y="3605"/>
                  </a:lnTo>
                  <a:lnTo>
                    <a:pt x="557" y="3609"/>
                  </a:lnTo>
                  <a:lnTo>
                    <a:pt x="243" y="3609"/>
                  </a:lnTo>
                  <a:lnTo>
                    <a:pt x="242" y="3605"/>
                  </a:lnTo>
                  <a:lnTo>
                    <a:pt x="239" y="3595"/>
                  </a:lnTo>
                  <a:lnTo>
                    <a:pt x="233" y="3579"/>
                  </a:lnTo>
                  <a:lnTo>
                    <a:pt x="226" y="3554"/>
                  </a:lnTo>
                  <a:lnTo>
                    <a:pt x="217" y="3524"/>
                  </a:lnTo>
                  <a:lnTo>
                    <a:pt x="207" y="3488"/>
                  </a:lnTo>
                  <a:lnTo>
                    <a:pt x="196" y="3445"/>
                  </a:lnTo>
                  <a:lnTo>
                    <a:pt x="184" y="3397"/>
                  </a:lnTo>
                  <a:lnTo>
                    <a:pt x="172" y="3342"/>
                  </a:lnTo>
                  <a:lnTo>
                    <a:pt x="158" y="3282"/>
                  </a:lnTo>
                  <a:lnTo>
                    <a:pt x="144" y="3216"/>
                  </a:lnTo>
                  <a:lnTo>
                    <a:pt x="128" y="3146"/>
                  </a:lnTo>
                  <a:lnTo>
                    <a:pt x="114" y="3069"/>
                  </a:lnTo>
                  <a:lnTo>
                    <a:pt x="99" y="2988"/>
                  </a:lnTo>
                  <a:lnTo>
                    <a:pt x="85" y="2901"/>
                  </a:lnTo>
                  <a:lnTo>
                    <a:pt x="71" y="2811"/>
                  </a:lnTo>
                  <a:lnTo>
                    <a:pt x="58" y="2714"/>
                  </a:lnTo>
                  <a:lnTo>
                    <a:pt x="47" y="2615"/>
                  </a:lnTo>
                  <a:lnTo>
                    <a:pt x="35" y="2511"/>
                  </a:lnTo>
                  <a:lnTo>
                    <a:pt x="25" y="2401"/>
                  </a:lnTo>
                  <a:lnTo>
                    <a:pt x="16" y="2289"/>
                  </a:lnTo>
                  <a:lnTo>
                    <a:pt x="10" y="2172"/>
                  </a:lnTo>
                  <a:lnTo>
                    <a:pt x="4" y="2053"/>
                  </a:lnTo>
                  <a:lnTo>
                    <a:pt x="1" y="1929"/>
                  </a:lnTo>
                  <a:lnTo>
                    <a:pt x="0" y="1802"/>
                  </a:lnTo>
                  <a:lnTo>
                    <a:pt x="1" y="1675"/>
                  </a:lnTo>
                  <a:lnTo>
                    <a:pt x="5" y="1551"/>
                  </a:lnTo>
                  <a:lnTo>
                    <a:pt x="10" y="1431"/>
                  </a:lnTo>
                  <a:lnTo>
                    <a:pt x="18" y="1314"/>
                  </a:lnTo>
                  <a:lnTo>
                    <a:pt x="27" y="1202"/>
                  </a:lnTo>
                  <a:lnTo>
                    <a:pt x="37" y="1094"/>
                  </a:lnTo>
                  <a:lnTo>
                    <a:pt x="48" y="990"/>
                  </a:lnTo>
                  <a:lnTo>
                    <a:pt x="61" y="891"/>
                  </a:lnTo>
                  <a:lnTo>
                    <a:pt x="75" y="795"/>
                  </a:lnTo>
                  <a:lnTo>
                    <a:pt x="89" y="703"/>
                  </a:lnTo>
                  <a:lnTo>
                    <a:pt x="104" y="618"/>
                  </a:lnTo>
                  <a:lnTo>
                    <a:pt x="119" y="537"/>
                  </a:lnTo>
                  <a:lnTo>
                    <a:pt x="135" y="462"/>
                  </a:lnTo>
                  <a:lnTo>
                    <a:pt x="150" y="390"/>
                  </a:lnTo>
                  <a:lnTo>
                    <a:pt x="165" y="325"/>
                  </a:lnTo>
                  <a:lnTo>
                    <a:pt x="179" y="266"/>
                  </a:lnTo>
                  <a:lnTo>
                    <a:pt x="193" y="211"/>
                  </a:lnTo>
                  <a:lnTo>
                    <a:pt x="206" y="163"/>
                  </a:lnTo>
                  <a:lnTo>
                    <a:pt x="217" y="121"/>
                  </a:lnTo>
                  <a:lnTo>
                    <a:pt x="228" y="84"/>
                  </a:lnTo>
                  <a:lnTo>
                    <a:pt x="237" y="54"/>
                  </a:lnTo>
                  <a:lnTo>
                    <a:pt x="244" y="30"/>
                  </a:lnTo>
                  <a:lnTo>
                    <a:pt x="249" y="14"/>
                  </a:lnTo>
                  <a:lnTo>
                    <a:pt x="253" y="3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5" name="Line 161"/>
            <p:cNvSpPr>
              <a:spLocks noChangeShapeType="1"/>
            </p:cNvSpPr>
            <p:nvPr/>
          </p:nvSpPr>
          <p:spPr bwMode="auto">
            <a:xfrm flipH="1">
              <a:off x="5282064" y="3388538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6" name="Line 162"/>
            <p:cNvSpPr>
              <a:spLocks noChangeShapeType="1"/>
            </p:cNvSpPr>
            <p:nvPr/>
          </p:nvSpPr>
          <p:spPr bwMode="auto">
            <a:xfrm flipH="1">
              <a:off x="5281157" y="3389444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7" name="Line 163"/>
            <p:cNvSpPr>
              <a:spLocks noChangeShapeType="1"/>
            </p:cNvSpPr>
            <p:nvPr/>
          </p:nvSpPr>
          <p:spPr bwMode="auto">
            <a:xfrm flipH="1">
              <a:off x="5279345" y="3393070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8" name="Line 164"/>
            <p:cNvSpPr>
              <a:spLocks noChangeShapeType="1"/>
            </p:cNvSpPr>
            <p:nvPr/>
          </p:nvSpPr>
          <p:spPr bwMode="auto">
            <a:xfrm flipH="1">
              <a:off x="5277532" y="3397602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9" name="Line 165"/>
            <p:cNvSpPr>
              <a:spLocks noChangeShapeType="1"/>
            </p:cNvSpPr>
            <p:nvPr/>
          </p:nvSpPr>
          <p:spPr bwMode="auto">
            <a:xfrm flipH="1">
              <a:off x="5274813" y="3404854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0" name="Line 166"/>
            <p:cNvSpPr>
              <a:spLocks noChangeShapeType="1"/>
            </p:cNvSpPr>
            <p:nvPr/>
          </p:nvSpPr>
          <p:spPr bwMode="auto">
            <a:xfrm flipH="1">
              <a:off x="5271187" y="3413918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1" name="Line 167"/>
            <p:cNvSpPr>
              <a:spLocks noChangeShapeType="1"/>
            </p:cNvSpPr>
            <p:nvPr/>
          </p:nvSpPr>
          <p:spPr bwMode="auto">
            <a:xfrm flipH="1">
              <a:off x="5267561" y="3424796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2" name="Line 168"/>
            <p:cNvSpPr>
              <a:spLocks noChangeShapeType="1"/>
            </p:cNvSpPr>
            <p:nvPr/>
          </p:nvSpPr>
          <p:spPr bwMode="auto">
            <a:xfrm flipH="1">
              <a:off x="5263935" y="343748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3" name="Line 169"/>
            <p:cNvSpPr>
              <a:spLocks noChangeShapeType="1"/>
            </p:cNvSpPr>
            <p:nvPr/>
          </p:nvSpPr>
          <p:spPr bwMode="auto">
            <a:xfrm flipH="1">
              <a:off x="5259403" y="3451989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4" name="Line 170"/>
            <p:cNvSpPr>
              <a:spLocks noChangeShapeType="1"/>
            </p:cNvSpPr>
            <p:nvPr/>
          </p:nvSpPr>
          <p:spPr bwMode="auto">
            <a:xfrm flipH="1">
              <a:off x="5255777" y="3469212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5" name="Line 171"/>
            <p:cNvSpPr>
              <a:spLocks noChangeShapeType="1"/>
            </p:cNvSpPr>
            <p:nvPr/>
          </p:nvSpPr>
          <p:spPr bwMode="auto">
            <a:xfrm flipH="1">
              <a:off x="5251245" y="3486435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6" name="Line 172"/>
            <p:cNvSpPr>
              <a:spLocks noChangeShapeType="1"/>
            </p:cNvSpPr>
            <p:nvPr/>
          </p:nvSpPr>
          <p:spPr bwMode="auto">
            <a:xfrm flipH="1">
              <a:off x="5246712" y="3506376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7" name="Line 173"/>
            <p:cNvSpPr>
              <a:spLocks noChangeShapeType="1"/>
            </p:cNvSpPr>
            <p:nvPr/>
          </p:nvSpPr>
          <p:spPr bwMode="auto">
            <a:xfrm flipH="1">
              <a:off x="5241274" y="3528131"/>
              <a:ext cx="5439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8" name="Line 174"/>
            <p:cNvSpPr>
              <a:spLocks noChangeShapeType="1"/>
            </p:cNvSpPr>
            <p:nvPr/>
          </p:nvSpPr>
          <p:spPr bwMode="auto">
            <a:xfrm flipH="1">
              <a:off x="5236742" y="3550793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9" name="Line 175"/>
            <p:cNvSpPr>
              <a:spLocks noChangeShapeType="1"/>
            </p:cNvSpPr>
            <p:nvPr/>
          </p:nvSpPr>
          <p:spPr bwMode="auto">
            <a:xfrm flipH="1">
              <a:off x="5232209" y="357526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0" name="Line 176"/>
            <p:cNvSpPr>
              <a:spLocks noChangeShapeType="1"/>
            </p:cNvSpPr>
            <p:nvPr/>
          </p:nvSpPr>
          <p:spPr bwMode="auto">
            <a:xfrm flipH="1">
              <a:off x="5228583" y="3600648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1" name="Line 177"/>
            <p:cNvSpPr>
              <a:spLocks noChangeShapeType="1"/>
            </p:cNvSpPr>
            <p:nvPr/>
          </p:nvSpPr>
          <p:spPr bwMode="auto">
            <a:xfrm flipH="1">
              <a:off x="5224051" y="3628748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2" name="Line 178"/>
            <p:cNvSpPr>
              <a:spLocks noChangeShapeType="1"/>
            </p:cNvSpPr>
            <p:nvPr/>
          </p:nvSpPr>
          <p:spPr bwMode="auto">
            <a:xfrm flipH="1">
              <a:off x="5220425" y="365775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3" name="Line 179"/>
            <p:cNvSpPr>
              <a:spLocks noChangeShapeType="1"/>
            </p:cNvSpPr>
            <p:nvPr/>
          </p:nvSpPr>
          <p:spPr bwMode="auto">
            <a:xfrm flipH="1">
              <a:off x="5216800" y="3687667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4" name="Line 180"/>
            <p:cNvSpPr>
              <a:spLocks noChangeShapeType="1"/>
            </p:cNvSpPr>
            <p:nvPr/>
          </p:nvSpPr>
          <p:spPr bwMode="auto">
            <a:xfrm flipH="1">
              <a:off x="5214080" y="3719393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5" name="Line 181"/>
            <p:cNvSpPr>
              <a:spLocks noChangeShapeType="1"/>
            </p:cNvSpPr>
            <p:nvPr/>
          </p:nvSpPr>
          <p:spPr bwMode="auto">
            <a:xfrm flipH="1">
              <a:off x="5211361" y="3752025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6" name="Line 182"/>
            <p:cNvSpPr>
              <a:spLocks noChangeShapeType="1"/>
            </p:cNvSpPr>
            <p:nvPr/>
          </p:nvSpPr>
          <p:spPr bwMode="auto">
            <a:xfrm flipH="1">
              <a:off x="5208641" y="3785564"/>
              <a:ext cx="2720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7" name="Line 183"/>
            <p:cNvSpPr>
              <a:spLocks noChangeShapeType="1"/>
            </p:cNvSpPr>
            <p:nvPr/>
          </p:nvSpPr>
          <p:spPr bwMode="auto">
            <a:xfrm flipH="1">
              <a:off x="5206828" y="3820916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8" name="Line 184"/>
            <p:cNvSpPr>
              <a:spLocks noChangeShapeType="1"/>
            </p:cNvSpPr>
            <p:nvPr/>
          </p:nvSpPr>
          <p:spPr bwMode="auto">
            <a:xfrm flipH="1">
              <a:off x="5205922" y="385717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19" name="Line 185"/>
            <p:cNvSpPr>
              <a:spLocks noChangeShapeType="1"/>
            </p:cNvSpPr>
            <p:nvPr/>
          </p:nvSpPr>
          <p:spPr bwMode="auto">
            <a:xfrm flipH="1">
              <a:off x="5205922" y="3894338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0" name="Line 186"/>
            <p:cNvSpPr>
              <a:spLocks noChangeShapeType="1"/>
            </p:cNvSpPr>
            <p:nvPr/>
          </p:nvSpPr>
          <p:spPr bwMode="auto">
            <a:xfrm>
              <a:off x="5205922" y="3933316"/>
              <a:ext cx="907" cy="380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1" name="Line 187"/>
            <p:cNvSpPr>
              <a:spLocks noChangeShapeType="1"/>
            </p:cNvSpPr>
            <p:nvPr/>
          </p:nvSpPr>
          <p:spPr bwMode="auto">
            <a:xfrm>
              <a:off x="5205922" y="3971387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2" name="Line 188"/>
            <p:cNvSpPr>
              <a:spLocks noChangeShapeType="1"/>
            </p:cNvSpPr>
            <p:nvPr/>
          </p:nvSpPr>
          <p:spPr bwMode="auto">
            <a:xfrm>
              <a:off x="5206828" y="4008551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3" name="Line 189"/>
            <p:cNvSpPr>
              <a:spLocks noChangeShapeType="1"/>
            </p:cNvSpPr>
            <p:nvPr/>
          </p:nvSpPr>
          <p:spPr bwMode="auto">
            <a:xfrm>
              <a:off x="5208641" y="4044809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4" name="Line 190"/>
            <p:cNvSpPr>
              <a:spLocks noChangeShapeType="1"/>
            </p:cNvSpPr>
            <p:nvPr/>
          </p:nvSpPr>
          <p:spPr bwMode="auto">
            <a:xfrm>
              <a:off x="5210454" y="4080161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5" name="Line 191"/>
            <p:cNvSpPr>
              <a:spLocks noChangeShapeType="1"/>
            </p:cNvSpPr>
            <p:nvPr/>
          </p:nvSpPr>
          <p:spPr bwMode="auto">
            <a:xfrm>
              <a:off x="5213174" y="411369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6" name="Line 192"/>
            <p:cNvSpPr>
              <a:spLocks noChangeShapeType="1"/>
            </p:cNvSpPr>
            <p:nvPr/>
          </p:nvSpPr>
          <p:spPr bwMode="auto">
            <a:xfrm>
              <a:off x="5215893" y="4147239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7" name="Line 193"/>
            <p:cNvSpPr>
              <a:spLocks noChangeShapeType="1"/>
            </p:cNvSpPr>
            <p:nvPr/>
          </p:nvSpPr>
          <p:spPr bwMode="auto">
            <a:xfrm>
              <a:off x="5219519" y="417896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8" name="Line 194"/>
            <p:cNvSpPr>
              <a:spLocks noChangeShapeType="1"/>
            </p:cNvSpPr>
            <p:nvPr/>
          </p:nvSpPr>
          <p:spPr bwMode="auto">
            <a:xfrm>
              <a:off x="5223145" y="4208877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29" name="Line 195"/>
            <p:cNvSpPr>
              <a:spLocks noChangeShapeType="1"/>
            </p:cNvSpPr>
            <p:nvPr/>
          </p:nvSpPr>
          <p:spPr bwMode="auto">
            <a:xfrm>
              <a:off x="5226770" y="4237884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0" name="Line 196"/>
            <p:cNvSpPr>
              <a:spLocks noChangeShapeType="1"/>
            </p:cNvSpPr>
            <p:nvPr/>
          </p:nvSpPr>
          <p:spPr bwMode="auto">
            <a:xfrm>
              <a:off x="5231303" y="4265077"/>
              <a:ext cx="4533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1" name="Line 197"/>
            <p:cNvSpPr>
              <a:spLocks noChangeShapeType="1"/>
            </p:cNvSpPr>
            <p:nvPr/>
          </p:nvSpPr>
          <p:spPr bwMode="auto">
            <a:xfrm>
              <a:off x="5235835" y="429136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2" name="Line 198"/>
            <p:cNvSpPr>
              <a:spLocks noChangeShapeType="1"/>
            </p:cNvSpPr>
            <p:nvPr/>
          </p:nvSpPr>
          <p:spPr bwMode="auto">
            <a:xfrm>
              <a:off x="5240367" y="4315839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3" name="Line 199"/>
            <p:cNvSpPr>
              <a:spLocks noChangeShapeType="1"/>
            </p:cNvSpPr>
            <p:nvPr/>
          </p:nvSpPr>
          <p:spPr bwMode="auto">
            <a:xfrm>
              <a:off x="5243993" y="4339406"/>
              <a:ext cx="5439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4" name="Line 200"/>
            <p:cNvSpPr>
              <a:spLocks noChangeShapeType="1"/>
            </p:cNvSpPr>
            <p:nvPr/>
          </p:nvSpPr>
          <p:spPr bwMode="auto">
            <a:xfrm>
              <a:off x="5249432" y="4360255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5" name="Line 201"/>
            <p:cNvSpPr>
              <a:spLocks noChangeShapeType="1"/>
            </p:cNvSpPr>
            <p:nvPr/>
          </p:nvSpPr>
          <p:spPr bwMode="auto">
            <a:xfrm>
              <a:off x="5253058" y="4380196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6" name="Line 202"/>
            <p:cNvSpPr>
              <a:spLocks noChangeShapeType="1"/>
            </p:cNvSpPr>
            <p:nvPr/>
          </p:nvSpPr>
          <p:spPr bwMode="auto">
            <a:xfrm>
              <a:off x="5257590" y="4398325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7" name="Line 203"/>
            <p:cNvSpPr>
              <a:spLocks noChangeShapeType="1"/>
            </p:cNvSpPr>
            <p:nvPr/>
          </p:nvSpPr>
          <p:spPr bwMode="auto">
            <a:xfrm>
              <a:off x="5261216" y="4414642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8" name="Line 204"/>
            <p:cNvSpPr>
              <a:spLocks noChangeShapeType="1"/>
            </p:cNvSpPr>
            <p:nvPr/>
          </p:nvSpPr>
          <p:spPr bwMode="auto">
            <a:xfrm>
              <a:off x="5264841" y="4429145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39" name="Line 205"/>
            <p:cNvSpPr>
              <a:spLocks noChangeShapeType="1"/>
            </p:cNvSpPr>
            <p:nvPr/>
          </p:nvSpPr>
          <p:spPr bwMode="auto">
            <a:xfrm>
              <a:off x="5268467" y="4442742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0" name="Line 206"/>
            <p:cNvSpPr>
              <a:spLocks noChangeShapeType="1"/>
            </p:cNvSpPr>
            <p:nvPr/>
          </p:nvSpPr>
          <p:spPr bwMode="auto">
            <a:xfrm>
              <a:off x="5271187" y="4453619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1" name="Line 207"/>
            <p:cNvSpPr>
              <a:spLocks noChangeShapeType="1"/>
            </p:cNvSpPr>
            <p:nvPr/>
          </p:nvSpPr>
          <p:spPr bwMode="auto">
            <a:xfrm>
              <a:off x="5273906" y="446268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2" name="Line 209"/>
            <p:cNvSpPr>
              <a:spLocks noChangeShapeType="1"/>
            </p:cNvSpPr>
            <p:nvPr/>
          </p:nvSpPr>
          <p:spPr bwMode="auto">
            <a:xfrm>
              <a:off x="5275719" y="4469936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3" name="Line 210"/>
            <p:cNvSpPr>
              <a:spLocks noChangeShapeType="1"/>
            </p:cNvSpPr>
            <p:nvPr/>
          </p:nvSpPr>
          <p:spPr bwMode="auto">
            <a:xfrm>
              <a:off x="527753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4" name="Line 211"/>
            <p:cNvSpPr>
              <a:spLocks noChangeShapeType="1"/>
            </p:cNvSpPr>
            <p:nvPr/>
          </p:nvSpPr>
          <p:spPr bwMode="auto">
            <a:xfrm>
              <a:off x="5278438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5" name="Line 212"/>
            <p:cNvSpPr>
              <a:spLocks noChangeShapeType="1"/>
            </p:cNvSpPr>
            <p:nvPr/>
          </p:nvSpPr>
          <p:spPr bwMode="auto">
            <a:xfrm>
              <a:off x="5279345" y="4479000"/>
              <a:ext cx="94271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6" name="Line 213"/>
            <p:cNvSpPr>
              <a:spLocks noChangeShapeType="1"/>
            </p:cNvSpPr>
            <p:nvPr/>
          </p:nvSpPr>
          <p:spPr bwMode="auto">
            <a:xfrm flipV="1">
              <a:off x="5373616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7" name="Line 214"/>
            <p:cNvSpPr>
              <a:spLocks noChangeShapeType="1"/>
            </p:cNvSpPr>
            <p:nvPr/>
          </p:nvSpPr>
          <p:spPr bwMode="auto">
            <a:xfrm flipV="1">
              <a:off x="537452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8" name="Line 215"/>
            <p:cNvSpPr>
              <a:spLocks noChangeShapeType="1"/>
            </p:cNvSpPr>
            <p:nvPr/>
          </p:nvSpPr>
          <p:spPr bwMode="auto">
            <a:xfrm flipV="1">
              <a:off x="5375428" y="4469029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49" name="Line 216"/>
            <p:cNvSpPr>
              <a:spLocks noChangeShapeType="1"/>
            </p:cNvSpPr>
            <p:nvPr/>
          </p:nvSpPr>
          <p:spPr bwMode="auto">
            <a:xfrm flipV="1">
              <a:off x="5376335" y="4461777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0" name="Line 217"/>
            <p:cNvSpPr>
              <a:spLocks noChangeShapeType="1"/>
            </p:cNvSpPr>
            <p:nvPr/>
          </p:nvSpPr>
          <p:spPr bwMode="auto">
            <a:xfrm flipV="1">
              <a:off x="5379054" y="4452713"/>
              <a:ext cx="1813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1" name="Line 218"/>
            <p:cNvSpPr>
              <a:spLocks noChangeShapeType="1"/>
            </p:cNvSpPr>
            <p:nvPr/>
          </p:nvSpPr>
          <p:spPr bwMode="auto">
            <a:xfrm flipV="1">
              <a:off x="5380867" y="4440929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2" name="Line 219"/>
            <p:cNvSpPr>
              <a:spLocks noChangeShapeType="1"/>
            </p:cNvSpPr>
            <p:nvPr/>
          </p:nvSpPr>
          <p:spPr bwMode="auto">
            <a:xfrm flipV="1">
              <a:off x="5384493" y="4428239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3" name="Line 220"/>
            <p:cNvSpPr>
              <a:spLocks noChangeShapeType="1"/>
            </p:cNvSpPr>
            <p:nvPr/>
          </p:nvSpPr>
          <p:spPr bwMode="auto">
            <a:xfrm flipV="1">
              <a:off x="5388119" y="4413735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4" name="Line 221"/>
            <p:cNvSpPr>
              <a:spLocks noChangeShapeType="1"/>
            </p:cNvSpPr>
            <p:nvPr/>
          </p:nvSpPr>
          <p:spPr bwMode="auto">
            <a:xfrm flipV="1">
              <a:off x="5391745" y="439741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5" name="Line 222"/>
            <p:cNvSpPr>
              <a:spLocks noChangeShapeType="1"/>
            </p:cNvSpPr>
            <p:nvPr/>
          </p:nvSpPr>
          <p:spPr bwMode="auto">
            <a:xfrm flipV="1">
              <a:off x="5395370" y="4379290"/>
              <a:ext cx="3626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6" name="Line 223"/>
            <p:cNvSpPr>
              <a:spLocks noChangeShapeType="1"/>
            </p:cNvSpPr>
            <p:nvPr/>
          </p:nvSpPr>
          <p:spPr bwMode="auto">
            <a:xfrm flipV="1">
              <a:off x="5398996" y="4360255"/>
              <a:ext cx="4533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7" name="Line 224"/>
            <p:cNvSpPr>
              <a:spLocks noChangeShapeType="1"/>
            </p:cNvSpPr>
            <p:nvPr/>
          </p:nvSpPr>
          <p:spPr bwMode="auto">
            <a:xfrm flipV="1">
              <a:off x="5403529" y="4338500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8" name="Line 225"/>
            <p:cNvSpPr>
              <a:spLocks noChangeShapeType="1"/>
            </p:cNvSpPr>
            <p:nvPr/>
          </p:nvSpPr>
          <p:spPr bwMode="auto">
            <a:xfrm flipV="1">
              <a:off x="5408061" y="4316745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59" name="Line 226"/>
            <p:cNvSpPr>
              <a:spLocks noChangeShapeType="1"/>
            </p:cNvSpPr>
            <p:nvPr/>
          </p:nvSpPr>
          <p:spPr bwMode="auto">
            <a:xfrm flipV="1">
              <a:off x="5412593" y="4293177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0" name="Line 227"/>
            <p:cNvSpPr>
              <a:spLocks noChangeShapeType="1"/>
            </p:cNvSpPr>
            <p:nvPr/>
          </p:nvSpPr>
          <p:spPr bwMode="auto">
            <a:xfrm flipV="1">
              <a:off x="5417125" y="4267796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1" name="Line 228"/>
            <p:cNvSpPr>
              <a:spLocks noChangeShapeType="1"/>
            </p:cNvSpPr>
            <p:nvPr/>
          </p:nvSpPr>
          <p:spPr bwMode="auto">
            <a:xfrm flipV="1">
              <a:off x="5421658" y="4242416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2" name="Line 229"/>
            <p:cNvSpPr>
              <a:spLocks noChangeShapeType="1"/>
            </p:cNvSpPr>
            <p:nvPr/>
          </p:nvSpPr>
          <p:spPr bwMode="auto">
            <a:xfrm flipV="1">
              <a:off x="5425284" y="4215222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3" name="Line 230"/>
            <p:cNvSpPr>
              <a:spLocks noChangeShapeType="1"/>
            </p:cNvSpPr>
            <p:nvPr/>
          </p:nvSpPr>
          <p:spPr bwMode="auto">
            <a:xfrm flipV="1">
              <a:off x="5429816" y="4187122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4" name="Line 231"/>
            <p:cNvSpPr>
              <a:spLocks noChangeShapeType="1"/>
            </p:cNvSpPr>
            <p:nvPr/>
          </p:nvSpPr>
          <p:spPr bwMode="auto">
            <a:xfrm flipV="1">
              <a:off x="5433441" y="4158116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5" name="Line 232"/>
            <p:cNvSpPr>
              <a:spLocks noChangeShapeType="1"/>
            </p:cNvSpPr>
            <p:nvPr/>
          </p:nvSpPr>
          <p:spPr bwMode="auto">
            <a:xfrm flipV="1">
              <a:off x="5437067" y="4128203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6" name="Line 233"/>
            <p:cNvSpPr>
              <a:spLocks noChangeShapeType="1"/>
            </p:cNvSpPr>
            <p:nvPr/>
          </p:nvSpPr>
          <p:spPr bwMode="auto">
            <a:xfrm flipV="1">
              <a:off x="5440693" y="4097383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7" name="Line 234"/>
            <p:cNvSpPr>
              <a:spLocks noChangeShapeType="1"/>
            </p:cNvSpPr>
            <p:nvPr/>
          </p:nvSpPr>
          <p:spPr bwMode="auto">
            <a:xfrm flipV="1">
              <a:off x="5443413" y="4065658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8" name="Line 235"/>
            <p:cNvSpPr>
              <a:spLocks noChangeShapeType="1"/>
            </p:cNvSpPr>
            <p:nvPr/>
          </p:nvSpPr>
          <p:spPr bwMode="auto">
            <a:xfrm flipV="1">
              <a:off x="5446132" y="4033932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69" name="Line 236"/>
            <p:cNvSpPr>
              <a:spLocks noChangeShapeType="1"/>
            </p:cNvSpPr>
            <p:nvPr/>
          </p:nvSpPr>
          <p:spPr bwMode="auto">
            <a:xfrm flipV="1">
              <a:off x="5447945" y="400129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0" name="Line 237"/>
            <p:cNvSpPr>
              <a:spLocks noChangeShapeType="1"/>
            </p:cNvSpPr>
            <p:nvPr/>
          </p:nvSpPr>
          <p:spPr bwMode="auto">
            <a:xfrm flipV="1">
              <a:off x="5449758" y="3968667"/>
              <a:ext cx="907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1" name="Line 238"/>
            <p:cNvSpPr>
              <a:spLocks noChangeShapeType="1"/>
            </p:cNvSpPr>
            <p:nvPr/>
          </p:nvSpPr>
          <p:spPr bwMode="auto">
            <a:xfrm flipV="1">
              <a:off x="5450664" y="3935129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2" name="Line 239"/>
            <p:cNvSpPr>
              <a:spLocks noChangeShapeType="1"/>
            </p:cNvSpPr>
            <p:nvPr/>
          </p:nvSpPr>
          <p:spPr bwMode="auto">
            <a:xfrm flipH="1" flipV="1">
              <a:off x="5450664" y="3901590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3" name="Line 240"/>
            <p:cNvSpPr>
              <a:spLocks noChangeShapeType="1"/>
            </p:cNvSpPr>
            <p:nvPr/>
          </p:nvSpPr>
          <p:spPr bwMode="auto">
            <a:xfrm flipH="1" flipV="1">
              <a:off x="5449758" y="3868051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4" name="Line 241"/>
            <p:cNvSpPr>
              <a:spLocks noChangeShapeType="1"/>
            </p:cNvSpPr>
            <p:nvPr/>
          </p:nvSpPr>
          <p:spPr bwMode="auto">
            <a:xfrm flipH="1" flipV="1">
              <a:off x="5447945" y="383541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5" name="Line 242"/>
            <p:cNvSpPr>
              <a:spLocks noChangeShapeType="1"/>
            </p:cNvSpPr>
            <p:nvPr/>
          </p:nvSpPr>
          <p:spPr bwMode="auto">
            <a:xfrm flipH="1" flipV="1">
              <a:off x="5446132" y="3803693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6" name="Line 243"/>
            <p:cNvSpPr>
              <a:spLocks noChangeShapeType="1"/>
            </p:cNvSpPr>
            <p:nvPr/>
          </p:nvSpPr>
          <p:spPr bwMode="auto">
            <a:xfrm flipH="1" flipV="1">
              <a:off x="5443413" y="3771967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7" name="Line 244"/>
            <p:cNvSpPr>
              <a:spLocks noChangeShapeType="1"/>
            </p:cNvSpPr>
            <p:nvPr/>
          </p:nvSpPr>
          <p:spPr bwMode="auto">
            <a:xfrm flipH="1" flipV="1">
              <a:off x="5439787" y="3741148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8" name="Line 245"/>
            <p:cNvSpPr>
              <a:spLocks noChangeShapeType="1"/>
            </p:cNvSpPr>
            <p:nvPr/>
          </p:nvSpPr>
          <p:spPr bwMode="auto">
            <a:xfrm flipH="1" flipV="1">
              <a:off x="5437067" y="3711235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79" name="Line 246"/>
            <p:cNvSpPr>
              <a:spLocks noChangeShapeType="1"/>
            </p:cNvSpPr>
            <p:nvPr/>
          </p:nvSpPr>
          <p:spPr bwMode="auto">
            <a:xfrm flipH="1" flipV="1">
              <a:off x="5433441" y="3682228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0" name="Line 247"/>
            <p:cNvSpPr>
              <a:spLocks noChangeShapeType="1"/>
            </p:cNvSpPr>
            <p:nvPr/>
          </p:nvSpPr>
          <p:spPr bwMode="auto">
            <a:xfrm flipH="1" flipV="1">
              <a:off x="5428909" y="365412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1" name="Line 248"/>
            <p:cNvSpPr>
              <a:spLocks noChangeShapeType="1"/>
            </p:cNvSpPr>
            <p:nvPr/>
          </p:nvSpPr>
          <p:spPr bwMode="auto">
            <a:xfrm flipH="1" flipV="1">
              <a:off x="5424377" y="3626935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2" name="Line 249"/>
            <p:cNvSpPr>
              <a:spLocks noChangeShapeType="1"/>
            </p:cNvSpPr>
            <p:nvPr/>
          </p:nvSpPr>
          <p:spPr bwMode="auto">
            <a:xfrm flipH="1" flipV="1">
              <a:off x="5420751" y="3600648"/>
              <a:ext cx="3626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3" name="Line 250"/>
            <p:cNvSpPr>
              <a:spLocks noChangeShapeType="1"/>
            </p:cNvSpPr>
            <p:nvPr/>
          </p:nvSpPr>
          <p:spPr bwMode="auto">
            <a:xfrm flipH="1" flipV="1">
              <a:off x="5416219" y="357617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4" name="Line 251"/>
            <p:cNvSpPr>
              <a:spLocks noChangeShapeType="1"/>
            </p:cNvSpPr>
            <p:nvPr/>
          </p:nvSpPr>
          <p:spPr bwMode="auto">
            <a:xfrm flipH="1" flipV="1">
              <a:off x="5411687" y="3552606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5" name="Line 252"/>
            <p:cNvSpPr>
              <a:spLocks noChangeShapeType="1"/>
            </p:cNvSpPr>
            <p:nvPr/>
          </p:nvSpPr>
          <p:spPr bwMode="auto">
            <a:xfrm flipH="1" flipV="1">
              <a:off x="5407155" y="3529944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6" name="Line 253"/>
            <p:cNvSpPr>
              <a:spLocks noChangeShapeType="1"/>
            </p:cNvSpPr>
            <p:nvPr/>
          </p:nvSpPr>
          <p:spPr bwMode="auto">
            <a:xfrm flipH="1" flipV="1">
              <a:off x="5402622" y="3509096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7" name="Line 254"/>
            <p:cNvSpPr>
              <a:spLocks noChangeShapeType="1"/>
            </p:cNvSpPr>
            <p:nvPr/>
          </p:nvSpPr>
          <p:spPr bwMode="auto">
            <a:xfrm flipH="1" flipV="1">
              <a:off x="5398090" y="3489154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8" name="Line 255"/>
            <p:cNvSpPr>
              <a:spLocks noChangeShapeType="1"/>
            </p:cNvSpPr>
            <p:nvPr/>
          </p:nvSpPr>
          <p:spPr bwMode="auto">
            <a:xfrm flipH="1" flipV="1">
              <a:off x="5393558" y="3471025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89" name="Line 256"/>
            <p:cNvSpPr>
              <a:spLocks noChangeShapeType="1"/>
            </p:cNvSpPr>
            <p:nvPr/>
          </p:nvSpPr>
          <p:spPr bwMode="auto">
            <a:xfrm flipH="1" flipV="1">
              <a:off x="5389932" y="345470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0" name="Line 257"/>
            <p:cNvSpPr>
              <a:spLocks noChangeShapeType="1"/>
            </p:cNvSpPr>
            <p:nvPr/>
          </p:nvSpPr>
          <p:spPr bwMode="auto">
            <a:xfrm flipH="1" flipV="1">
              <a:off x="5386306" y="344020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1" name="Line 258"/>
            <p:cNvSpPr>
              <a:spLocks noChangeShapeType="1"/>
            </p:cNvSpPr>
            <p:nvPr/>
          </p:nvSpPr>
          <p:spPr bwMode="auto">
            <a:xfrm flipH="1" flipV="1">
              <a:off x="5382680" y="3426609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2" name="Line 259"/>
            <p:cNvSpPr>
              <a:spLocks noChangeShapeType="1"/>
            </p:cNvSpPr>
            <p:nvPr/>
          </p:nvSpPr>
          <p:spPr bwMode="auto">
            <a:xfrm flipH="1" flipV="1">
              <a:off x="5379961" y="3415731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3" name="Line 260"/>
            <p:cNvSpPr>
              <a:spLocks noChangeShapeType="1"/>
            </p:cNvSpPr>
            <p:nvPr/>
          </p:nvSpPr>
          <p:spPr bwMode="auto">
            <a:xfrm flipH="1" flipV="1">
              <a:off x="5377241" y="3405761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4" name="Line 261"/>
            <p:cNvSpPr>
              <a:spLocks noChangeShapeType="1"/>
            </p:cNvSpPr>
            <p:nvPr/>
          </p:nvSpPr>
          <p:spPr bwMode="auto">
            <a:xfrm flipH="1" flipV="1">
              <a:off x="5375428" y="3398509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5" name="Line 262"/>
            <p:cNvSpPr>
              <a:spLocks noChangeShapeType="1"/>
            </p:cNvSpPr>
            <p:nvPr/>
          </p:nvSpPr>
          <p:spPr bwMode="auto">
            <a:xfrm flipH="1" flipV="1">
              <a:off x="5373616" y="3393070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6" name="Line 263"/>
            <p:cNvSpPr>
              <a:spLocks noChangeShapeType="1"/>
            </p:cNvSpPr>
            <p:nvPr/>
          </p:nvSpPr>
          <p:spPr bwMode="auto">
            <a:xfrm flipH="1" flipV="1">
              <a:off x="5372709" y="3390351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7" name="Line 264"/>
            <p:cNvSpPr>
              <a:spLocks noChangeShapeType="1"/>
            </p:cNvSpPr>
            <p:nvPr/>
          </p:nvSpPr>
          <p:spPr bwMode="auto">
            <a:xfrm flipH="1" flipV="1">
              <a:off x="5371803" y="3388538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98" name="Line 265"/>
            <p:cNvSpPr>
              <a:spLocks noChangeShapeType="1"/>
            </p:cNvSpPr>
            <p:nvPr/>
          </p:nvSpPr>
          <p:spPr bwMode="auto">
            <a:xfrm flipH="1" flipV="1">
              <a:off x="5282064" y="3388538"/>
              <a:ext cx="897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2" name="Picture 281" descr="psf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4515" y="4546725"/>
            <a:ext cx="8509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51" name="Line 26"/>
          <p:cNvSpPr>
            <a:spLocks noChangeShapeType="1"/>
          </p:cNvSpPr>
          <p:nvPr/>
        </p:nvSpPr>
        <p:spPr bwMode="auto">
          <a:xfrm flipH="1" flipV="1">
            <a:off x="4287838" y="3173413"/>
            <a:ext cx="4762" cy="269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2" name="Line 27"/>
          <p:cNvSpPr>
            <a:spLocks noChangeShapeType="1"/>
          </p:cNvSpPr>
          <p:nvPr/>
        </p:nvSpPr>
        <p:spPr bwMode="auto">
          <a:xfrm flipH="1" flipV="1">
            <a:off x="4283075" y="3144838"/>
            <a:ext cx="4763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3" name="Line 28"/>
          <p:cNvSpPr>
            <a:spLocks noChangeShapeType="1"/>
          </p:cNvSpPr>
          <p:nvPr/>
        </p:nvSpPr>
        <p:spPr bwMode="auto">
          <a:xfrm flipH="1" flipV="1">
            <a:off x="4278313" y="3114675"/>
            <a:ext cx="4762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4" name="Line 29"/>
          <p:cNvSpPr>
            <a:spLocks noChangeShapeType="1"/>
          </p:cNvSpPr>
          <p:nvPr/>
        </p:nvSpPr>
        <p:spPr bwMode="auto">
          <a:xfrm flipH="1" flipV="1">
            <a:off x="4273550" y="3082925"/>
            <a:ext cx="4763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5" name="Line 30"/>
          <p:cNvSpPr>
            <a:spLocks noChangeShapeType="1"/>
          </p:cNvSpPr>
          <p:nvPr/>
        </p:nvSpPr>
        <p:spPr bwMode="auto">
          <a:xfrm flipH="1" flipV="1">
            <a:off x="4268788" y="3049588"/>
            <a:ext cx="4762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6" name="Line 31"/>
          <p:cNvSpPr>
            <a:spLocks noChangeShapeType="1"/>
          </p:cNvSpPr>
          <p:nvPr/>
        </p:nvSpPr>
        <p:spPr bwMode="auto">
          <a:xfrm flipH="1" flipV="1">
            <a:off x="4265613" y="3016250"/>
            <a:ext cx="3175" cy="333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7" name="Line 32"/>
          <p:cNvSpPr>
            <a:spLocks noChangeShapeType="1"/>
          </p:cNvSpPr>
          <p:nvPr/>
        </p:nvSpPr>
        <p:spPr bwMode="auto">
          <a:xfrm flipH="1" flipV="1">
            <a:off x="4260850" y="2982913"/>
            <a:ext cx="4763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8" name="Line 33"/>
          <p:cNvSpPr>
            <a:spLocks noChangeShapeType="1"/>
          </p:cNvSpPr>
          <p:nvPr/>
        </p:nvSpPr>
        <p:spPr bwMode="auto">
          <a:xfrm flipH="1" flipV="1">
            <a:off x="4257675" y="2947988"/>
            <a:ext cx="3175" cy="349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59" name="Line 34"/>
          <p:cNvSpPr>
            <a:spLocks noChangeShapeType="1"/>
          </p:cNvSpPr>
          <p:nvPr/>
        </p:nvSpPr>
        <p:spPr bwMode="auto">
          <a:xfrm flipH="1" flipV="1">
            <a:off x="4254500" y="2911475"/>
            <a:ext cx="3175" cy="365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0" name="Line 35"/>
          <p:cNvSpPr>
            <a:spLocks noChangeShapeType="1"/>
          </p:cNvSpPr>
          <p:nvPr/>
        </p:nvSpPr>
        <p:spPr bwMode="auto">
          <a:xfrm flipH="1" flipV="1">
            <a:off x="4252913" y="2876550"/>
            <a:ext cx="1587" cy="349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1" name="Line 36"/>
          <p:cNvSpPr>
            <a:spLocks noChangeShapeType="1"/>
          </p:cNvSpPr>
          <p:nvPr/>
        </p:nvSpPr>
        <p:spPr bwMode="auto">
          <a:xfrm flipH="1" flipV="1">
            <a:off x="4251325" y="2838450"/>
            <a:ext cx="1588" cy="381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2" name="Line 37"/>
          <p:cNvSpPr>
            <a:spLocks noChangeShapeType="1"/>
          </p:cNvSpPr>
          <p:nvPr/>
        </p:nvSpPr>
        <p:spPr bwMode="auto">
          <a:xfrm flipH="1" flipV="1">
            <a:off x="4249738" y="2800350"/>
            <a:ext cx="1587" cy="381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3" name="Line 38"/>
          <p:cNvSpPr>
            <a:spLocks noChangeShapeType="1"/>
          </p:cNvSpPr>
          <p:nvPr/>
        </p:nvSpPr>
        <p:spPr bwMode="auto">
          <a:xfrm flipH="1" flipV="1">
            <a:off x="4249738" y="2763838"/>
            <a:ext cx="0" cy="365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4" name="Line 39"/>
          <p:cNvSpPr>
            <a:spLocks noChangeShapeType="1"/>
          </p:cNvSpPr>
          <p:nvPr/>
        </p:nvSpPr>
        <p:spPr bwMode="auto">
          <a:xfrm flipV="1">
            <a:off x="4249738" y="2725738"/>
            <a:ext cx="0" cy="381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5" name="Line 40"/>
          <p:cNvSpPr>
            <a:spLocks noChangeShapeType="1"/>
          </p:cNvSpPr>
          <p:nvPr/>
        </p:nvSpPr>
        <p:spPr bwMode="auto">
          <a:xfrm flipV="1">
            <a:off x="4249738" y="2686050"/>
            <a:ext cx="1587" cy="396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6" name="Line 41"/>
          <p:cNvSpPr>
            <a:spLocks noChangeShapeType="1"/>
          </p:cNvSpPr>
          <p:nvPr/>
        </p:nvSpPr>
        <p:spPr bwMode="auto">
          <a:xfrm flipV="1">
            <a:off x="4251325" y="2649538"/>
            <a:ext cx="1588" cy="365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7" name="Line 42"/>
          <p:cNvSpPr>
            <a:spLocks noChangeShapeType="1"/>
          </p:cNvSpPr>
          <p:nvPr/>
        </p:nvSpPr>
        <p:spPr bwMode="auto">
          <a:xfrm flipV="1">
            <a:off x="4252913" y="2613025"/>
            <a:ext cx="3175" cy="365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8" name="Line 43"/>
          <p:cNvSpPr>
            <a:spLocks noChangeShapeType="1"/>
          </p:cNvSpPr>
          <p:nvPr/>
        </p:nvSpPr>
        <p:spPr bwMode="auto">
          <a:xfrm flipV="1">
            <a:off x="4256088" y="2576513"/>
            <a:ext cx="3175" cy="365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69" name="Line 44"/>
          <p:cNvSpPr>
            <a:spLocks noChangeShapeType="1"/>
          </p:cNvSpPr>
          <p:nvPr/>
        </p:nvSpPr>
        <p:spPr bwMode="auto">
          <a:xfrm flipV="1">
            <a:off x="4259263" y="2543175"/>
            <a:ext cx="3175" cy="333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0" name="Line 45"/>
          <p:cNvSpPr>
            <a:spLocks noChangeShapeType="1"/>
          </p:cNvSpPr>
          <p:nvPr/>
        </p:nvSpPr>
        <p:spPr bwMode="auto">
          <a:xfrm flipV="1">
            <a:off x="4262438" y="2508250"/>
            <a:ext cx="4762" cy="349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1" name="Line 46"/>
          <p:cNvSpPr>
            <a:spLocks noChangeShapeType="1"/>
          </p:cNvSpPr>
          <p:nvPr/>
        </p:nvSpPr>
        <p:spPr bwMode="auto">
          <a:xfrm flipV="1">
            <a:off x="4267200" y="2474913"/>
            <a:ext cx="4763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2" name="Line 47"/>
          <p:cNvSpPr>
            <a:spLocks noChangeShapeType="1"/>
          </p:cNvSpPr>
          <p:nvPr/>
        </p:nvSpPr>
        <p:spPr bwMode="auto">
          <a:xfrm flipV="1">
            <a:off x="4271963" y="2443163"/>
            <a:ext cx="4762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3" name="Line 48"/>
          <p:cNvSpPr>
            <a:spLocks noChangeShapeType="1"/>
          </p:cNvSpPr>
          <p:nvPr/>
        </p:nvSpPr>
        <p:spPr bwMode="auto">
          <a:xfrm flipV="1">
            <a:off x="4276725" y="2411413"/>
            <a:ext cx="4763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4" name="Line 49"/>
          <p:cNvSpPr>
            <a:spLocks noChangeShapeType="1"/>
          </p:cNvSpPr>
          <p:nvPr/>
        </p:nvSpPr>
        <p:spPr bwMode="auto">
          <a:xfrm flipV="1">
            <a:off x="4281488" y="2381250"/>
            <a:ext cx="6350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5" name="Line 50"/>
          <p:cNvSpPr>
            <a:spLocks noChangeShapeType="1"/>
          </p:cNvSpPr>
          <p:nvPr/>
        </p:nvSpPr>
        <p:spPr bwMode="auto">
          <a:xfrm flipV="1">
            <a:off x="4287838" y="2352675"/>
            <a:ext cx="4762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6" name="Line 51"/>
          <p:cNvSpPr>
            <a:spLocks noChangeShapeType="1"/>
          </p:cNvSpPr>
          <p:nvPr/>
        </p:nvSpPr>
        <p:spPr bwMode="auto">
          <a:xfrm flipV="1">
            <a:off x="4292600" y="2324100"/>
            <a:ext cx="6350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7" name="Line 52"/>
          <p:cNvSpPr>
            <a:spLocks noChangeShapeType="1"/>
          </p:cNvSpPr>
          <p:nvPr/>
        </p:nvSpPr>
        <p:spPr bwMode="auto">
          <a:xfrm flipV="1">
            <a:off x="4298950" y="2298700"/>
            <a:ext cx="4763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8" name="Line 53"/>
          <p:cNvSpPr>
            <a:spLocks noChangeShapeType="1"/>
          </p:cNvSpPr>
          <p:nvPr/>
        </p:nvSpPr>
        <p:spPr bwMode="auto">
          <a:xfrm flipV="1">
            <a:off x="4303713" y="2274888"/>
            <a:ext cx="6350" cy="238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9" name="Line 54"/>
          <p:cNvSpPr>
            <a:spLocks noChangeShapeType="1"/>
          </p:cNvSpPr>
          <p:nvPr/>
        </p:nvSpPr>
        <p:spPr bwMode="auto">
          <a:xfrm flipV="1">
            <a:off x="4310063" y="2251075"/>
            <a:ext cx="6350" cy="238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80" name="Line 55"/>
          <p:cNvSpPr>
            <a:spLocks noChangeShapeType="1"/>
          </p:cNvSpPr>
          <p:nvPr/>
        </p:nvSpPr>
        <p:spPr bwMode="auto">
          <a:xfrm flipV="1">
            <a:off x="4316413" y="2230438"/>
            <a:ext cx="4762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81" name="Line 56"/>
          <p:cNvSpPr>
            <a:spLocks noChangeShapeType="1"/>
          </p:cNvSpPr>
          <p:nvPr/>
        </p:nvSpPr>
        <p:spPr bwMode="auto">
          <a:xfrm flipV="1">
            <a:off x="4321175" y="2209800"/>
            <a:ext cx="4763" cy="206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87" name="Straight Arrow Connector 286"/>
          <p:cNvCxnSpPr/>
          <p:nvPr/>
        </p:nvCxnSpPr>
        <p:spPr>
          <a:xfrm>
            <a:off x="4876800" y="2574925"/>
            <a:ext cx="1828800" cy="15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/>
          <p:nvPr/>
        </p:nvCxnSpPr>
        <p:spPr>
          <a:xfrm>
            <a:off x="4876800" y="2755900"/>
            <a:ext cx="1828800" cy="15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>
            <a:off x="4876800" y="2935288"/>
            <a:ext cx="1828800" cy="3175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V="1">
            <a:off x="3124200" y="2576513"/>
            <a:ext cx="1752600" cy="269875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>
            <a:off x="3124200" y="2755900"/>
            <a:ext cx="1752600" cy="15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3124200" y="2665413"/>
            <a:ext cx="1752600" cy="273050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" name="Group 369"/>
          <p:cNvGrpSpPr>
            <a:grpSpLocks/>
          </p:cNvGrpSpPr>
          <p:nvPr/>
        </p:nvGrpSpPr>
        <p:grpSpPr bwMode="auto">
          <a:xfrm>
            <a:off x="3124200" y="2393950"/>
            <a:ext cx="3581400" cy="723900"/>
            <a:chOff x="3124200" y="2394096"/>
            <a:chExt cx="3581400" cy="724431"/>
          </a:xfrm>
        </p:grpSpPr>
        <p:cxnSp>
          <p:nvCxnSpPr>
            <p:cNvPr id="348" name="Straight Arrow Connector 347"/>
            <p:cNvCxnSpPr/>
            <p:nvPr/>
          </p:nvCxnSpPr>
          <p:spPr>
            <a:xfrm>
              <a:off x="4876800" y="2394096"/>
              <a:ext cx="1828800" cy="158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0" name="Straight Arrow Connector 289"/>
            <p:cNvCxnSpPr/>
            <p:nvPr/>
          </p:nvCxnSpPr>
          <p:spPr>
            <a:xfrm>
              <a:off x="4876800" y="3116939"/>
              <a:ext cx="1828800" cy="158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1" name="Straight Arrow Connector 290"/>
            <p:cNvCxnSpPr/>
            <p:nvPr/>
          </p:nvCxnSpPr>
          <p:spPr>
            <a:xfrm flipV="1">
              <a:off x="3124200" y="2395685"/>
              <a:ext cx="1752600" cy="63069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5" name="Straight Arrow Connector 294"/>
            <p:cNvCxnSpPr/>
            <p:nvPr/>
          </p:nvCxnSpPr>
          <p:spPr>
            <a:xfrm>
              <a:off x="3124200" y="2484650"/>
              <a:ext cx="1752600" cy="63387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6"/>
    </mc:Choice>
    <mc:Fallback xmlns="">
      <p:transition xmlns:p14="http://schemas.microsoft.com/office/powerpoint/2010/main" spd="slow" advTm="307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5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4363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4362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2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356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" grpId="0" animBg="1"/>
      <p:bldP spid="43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Freeform 10"/>
          <p:cNvSpPr>
            <a:spLocks noEditPoints="1"/>
          </p:cNvSpPr>
          <p:nvPr/>
        </p:nvSpPr>
        <p:spPr bwMode="auto">
          <a:xfrm>
            <a:off x="1893888" y="4860925"/>
            <a:ext cx="1579562" cy="1093788"/>
          </a:xfrm>
          <a:custGeom>
            <a:avLst/>
            <a:gdLst>
              <a:gd name="T0" fmla="*/ 17 w 795"/>
              <a:gd name="T1" fmla="*/ 1167 h 1185"/>
              <a:gd name="T2" fmla="*/ 0 w 795"/>
              <a:gd name="T3" fmla="*/ 1185 h 1185"/>
              <a:gd name="T4" fmla="*/ 3 w 795"/>
              <a:gd name="T5" fmla="*/ 1180 h 1185"/>
              <a:gd name="T6" fmla="*/ 17 w 795"/>
              <a:gd name="T7" fmla="*/ 1167 h 1185"/>
              <a:gd name="T8" fmla="*/ 115 w 795"/>
              <a:gd name="T9" fmla="*/ 1077 h 1185"/>
              <a:gd name="T10" fmla="*/ 105 w 795"/>
              <a:gd name="T11" fmla="*/ 1089 h 1185"/>
              <a:gd name="T12" fmla="*/ 104 w 795"/>
              <a:gd name="T13" fmla="*/ 1089 h 1185"/>
              <a:gd name="T14" fmla="*/ 46 w 795"/>
              <a:gd name="T15" fmla="*/ 1152 h 1185"/>
              <a:gd name="T16" fmla="*/ 21 w 795"/>
              <a:gd name="T17" fmla="*/ 1175 h 1185"/>
              <a:gd name="T18" fmla="*/ 46 w 795"/>
              <a:gd name="T19" fmla="*/ 1148 h 1185"/>
              <a:gd name="T20" fmla="*/ 104 w 795"/>
              <a:gd name="T21" fmla="*/ 1086 h 1185"/>
              <a:gd name="T22" fmla="*/ 115 w 795"/>
              <a:gd name="T23" fmla="*/ 1077 h 1185"/>
              <a:gd name="T24" fmla="*/ 789 w 795"/>
              <a:gd name="T25" fmla="*/ 0 h 1185"/>
              <a:gd name="T26" fmla="*/ 795 w 795"/>
              <a:gd name="T27" fmla="*/ 6 h 1185"/>
              <a:gd name="T28" fmla="*/ 747 w 795"/>
              <a:gd name="T29" fmla="*/ 95 h 1185"/>
              <a:gd name="T30" fmla="*/ 689 w 795"/>
              <a:gd name="T31" fmla="*/ 201 h 1185"/>
              <a:gd name="T32" fmla="*/ 630 w 795"/>
              <a:gd name="T33" fmla="*/ 306 h 1185"/>
              <a:gd name="T34" fmla="*/ 572 w 795"/>
              <a:gd name="T35" fmla="*/ 407 h 1185"/>
              <a:gd name="T36" fmla="*/ 572 w 795"/>
              <a:gd name="T37" fmla="*/ 407 h 1185"/>
              <a:gd name="T38" fmla="*/ 513 w 795"/>
              <a:gd name="T39" fmla="*/ 505 h 1185"/>
              <a:gd name="T40" fmla="*/ 455 w 795"/>
              <a:gd name="T41" fmla="*/ 600 h 1185"/>
              <a:gd name="T42" fmla="*/ 397 w 795"/>
              <a:gd name="T43" fmla="*/ 692 h 1185"/>
              <a:gd name="T44" fmla="*/ 397 w 795"/>
              <a:gd name="T45" fmla="*/ 692 h 1185"/>
              <a:gd name="T46" fmla="*/ 338 w 795"/>
              <a:gd name="T47" fmla="*/ 780 h 1185"/>
              <a:gd name="T48" fmla="*/ 280 w 795"/>
              <a:gd name="T49" fmla="*/ 864 h 1185"/>
              <a:gd name="T50" fmla="*/ 280 w 795"/>
              <a:gd name="T51" fmla="*/ 865 h 1185"/>
              <a:gd name="T52" fmla="*/ 222 w 795"/>
              <a:gd name="T53" fmla="*/ 944 h 1185"/>
              <a:gd name="T54" fmla="*/ 221 w 795"/>
              <a:gd name="T55" fmla="*/ 944 h 1185"/>
              <a:gd name="T56" fmla="*/ 163 w 795"/>
              <a:gd name="T57" fmla="*/ 1019 h 1185"/>
              <a:gd name="T58" fmla="*/ 163 w 795"/>
              <a:gd name="T59" fmla="*/ 1020 h 1185"/>
              <a:gd name="T60" fmla="*/ 151 w 795"/>
              <a:gd name="T61" fmla="*/ 1034 h 1185"/>
              <a:gd name="T62" fmla="*/ 110 w 795"/>
              <a:gd name="T63" fmla="*/ 1069 h 1185"/>
              <a:gd name="T64" fmla="*/ 158 w 795"/>
              <a:gd name="T65" fmla="*/ 1012 h 1185"/>
              <a:gd name="T66" fmla="*/ 216 w 795"/>
              <a:gd name="T67" fmla="*/ 937 h 1185"/>
              <a:gd name="T68" fmla="*/ 274 w 795"/>
              <a:gd name="T69" fmla="*/ 857 h 1185"/>
              <a:gd name="T70" fmla="*/ 333 w 795"/>
              <a:gd name="T71" fmla="*/ 773 h 1185"/>
              <a:gd name="T72" fmla="*/ 391 w 795"/>
              <a:gd name="T73" fmla="*/ 685 h 1185"/>
              <a:gd name="T74" fmla="*/ 449 w 795"/>
              <a:gd name="T75" fmla="*/ 594 h 1185"/>
              <a:gd name="T76" fmla="*/ 507 w 795"/>
              <a:gd name="T77" fmla="*/ 499 h 1185"/>
              <a:gd name="T78" fmla="*/ 566 w 795"/>
              <a:gd name="T79" fmla="*/ 401 h 1185"/>
              <a:gd name="T80" fmla="*/ 624 w 795"/>
              <a:gd name="T81" fmla="*/ 299 h 1185"/>
              <a:gd name="T82" fmla="*/ 683 w 795"/>
              <a:gd name="T83" fmla="*/ 195 h 1185"/>
              <a:gd name="T84" fmla="*/ 741 w 795"/>
              <a:gd name="T85" fmla="*/ 89 h 1185"/>
              <a:gd name="T86" fmla="*/ 789 w 795"/>
              <a:gd name="T87" fmla="*/ 0 h 118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95"/>
              <a:gd name="T133" fmla="*/ 0 h 1185"/>
              <a:gd name="T134" fmla="*/ 795 w 795"/>
              <a:gd name="T135" fmla="*/ 1185 h 118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95" h="1185">
                <a:moveTo>
                  <a:pt x="17" y="1167"/>
                </a:moveTo>
                <a:lnTo>
                  <a:pt x="0" y="1185"/>
                </a:lnTo>
                <a:lnTo>
                  <a:pt x="3" y="1180"/>
                </a:lnTo>
                <a:lnTo>
                  <a:pt x="17" y="1167"/>
                </a:lnTo>
                <a:close/>
                <a:moveTo>
                  <a:pt x="115" y="1077"/>
                </a:moveTo>
                <a:lnTo>
                  <a:pt x="105" y="1089"/>
                </a:lnTo>
                <a:lnTo>
                  <a:pt x="104" y="1089"/>
                </a:lnTo>
                <a:lnTo>
                  <a:pt x="46" y="1152"/>
                </a:lnTo>
                <a:lnTo>
                  <a:pt x="21" y="1175"/>
                </a:lnTo>
                <a:lnTo>
                  <a:pt x="46" y="1148"/>
                </a:lnTo>
                <a:lnTo>
                  <a:pt x="104" y="1086"/>
                </a:lnTo>
                <a:lnTo>
                  <a:pt x="115" y="1077"/>
                </a:lnTo>
                <a:close/>
                <a:moveTo>
                  <a:pt x="789" y="0"/>
                </a:moveTo>
                <a:lnTo>
                  <a:pt x="795" y="6"/>
                </a:lnTo>
                <a:lnTo>
                  <a:pt x="747" y="95"/>
                </a:lnTo>
                <a:lnTo>
                  <a:pt x="689" y="201"/>
                </a:lnTo>
                <a:lnTo>
                  <a:pt x="630" y="306"/>
                </a:lnTo>
                <a:lnTo>
                  <a:pt x="572" y="407"/>
                </a:lnTo>
                <a:lnTo>
                  <a:pt x="513" y="505"/>
                </a:lnTo>
                <a:lnTo>
                  <a:pt x="455" y="600"/>
                </a:lnTo>
                <a:lnTo>
                  <a:pt x="397" y="692"/>
                </a:lnTo>
                <a:lnTo>
                  <a:pt x="338" y="780"/>
                </a:lnTo>
                <a:lnTo>
                  <a:pt x="280" y="864"/>
                </a:lnTo>
                <a:lnTo>
                  <a:pt x="280" y="865"/>
                </a:lnTo>
                <a:lnTo>
                  <a:pt x="222" y="944"/>
                </a:lnTo>
                <a:lnTo>
                  <a:pt x="221" y="944"/>
                </a:lnTo>
                <a:lnTo>
                  <a:pt x="163" y="1019"/>
                </a:lnTo>
                <a:lnTo>
                  <a:pt x="163" y="1020"/>
                </a:lnTo>
                <a:lnTo>
                  <a:pt x="151" y="1034"/>
                </a:lnTo>
                <a:lnTo>
                  <a:pt x="110" y="1069"/>
                </a:lnTo>
                <a:lnTo>
                  <a:pt x="158" y="1012"/>
                </a:lnTo>
                <a:lnTo>
                  <a:pt x="216" y="937"/>
                </a:lnTo>
                <a:lnTo>
                  <a:pt x="274" y="857"/>
                </a:lnTo>
                <a:lnTo>
                  <a:pt x="333" y="773"/>
                </a:lnTo>
                <a:lnTo>
                  <a:pt x="391" y="685"/>
                </a:lnTo>
                <a:lnTo>
                  <a:pt x="449" y="594"/>
                </a:lnTo>
                <a:lnTo>
                  <a:pt x="507" y="499"/>
                </a:lnTo>
                <a:lnTo>
                  <a:pt x="566" y="401"/>
                </a:lnTo>
                <a:lnTo>
                  <a:pt x="624" y="299"/>
                </a:lnTo>
                <a:lnTo>
                  <a:pt x="683" y="195"/>
                </a:lnTo>
                <a:lnTo>
                  <a:pt x="741" y="89"/>
                </a:lnTo>
                <a:lnTo>
                  <a:pt x="789" y="0"/>
                </a:lnTo>
                <a:close/>
              </a:path>
            </a:pathLst>
          </a:custGeom>
          <a:solidFill>
            <a:srgbClr val="A7D0F9"/>
          </a:solidFill>
          <a:ln w="12700">
            <a:solidFill>
              <a:srgbClr val="A7D0F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580" name="TextBox 325"/>
          <p:cNvSpPr txBox="1">
            <a:spLocks noChangeArrowheads="1"/>
          </p:cNvSpPr>
          <p:nvPr/>
        </p:nvSpPr>
        <p:spPr bwMode="auto">
          <a:xfrm>
            <a:off x="3276600" y="4419600"/>
            <a:ext cx="873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A7D0F9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A7D0F9"/>
                </a:solidFill>
                <a:latin typeface="Arial Unicode MS"/>
                <a:ea typeface="Arial Unicode MS"/>
                <a:cs typeface="Arial Unicode MS"/>
              </a:rPr>
              <a:t>tradeoff</a:t>
            </a:r>
            <a:endParaRPr lang="en-US" baseline="-25000" dirty="0">
              <a:solidFill>
                <a:srgbClr val="A7D0F9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1839780" y="4491530"/>
            <a:ext cx="2447925" cy="1561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329"/>
          <p:cNvGrpSpPr>
            <a:grpSpLocks/>
          </p:cNvGrpSpPr>
          <p:nvPr/>
        </p:nvGrpSpPr>
        <p:grpSpPr bwMode="auto">
          <a:xfrm>
            <a:off x="2239963" y="2202728"/>
            <a:ext cx="4465637" cy="1972397"/>
            <a:chOff x="2240079" y="2203146"/>
            <a:chExt cx="4465521" cy="1971404"/>
          </a:xfrm>
        </p:grpSpPr>
        <p:cxnSp>
          <p:nvCxnSpPr>
            <p:cNvPr id="371" name="Straight Arrow Connector 370"/>
            <p:cNvCxnSpPr/>
            <p:nvPr/>
          </p:nvCxnSpPr>
          <p:spPr>
            <a:xfrm>
              <a:off x="3124293" y="3814369"/>
              <a:ext cx="1828752" cy="1586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2614" name="TextBox 390"/>
            <p:cNvSpPr txBox="1">
              <a:spLocks noChangeArrowheads="1"/>
            </p:cNvSpPr>
            <p:nvPr/>
          </p:nvSpPr>
          <p:spPr bwMode="auto">
            <a:xfrm>
              <a:off x="3886199" y="3811820"/>
              <a:ext cx="2343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f</a:t>
              </a:r>
            </a:p>
          </p:txBody>
        </p:sp>
        <p:pic>
          <p:nvPicPr>
            <p:cNvPr id="28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79879" y="2253289"/>
              <a:ext cx="1480540" cy="10261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perspectiveContrastingRightFacing" fov="7200000">
                <a:rot lat="0" lon="17400000" rev="0"/>
              </a:camera>
              <a:lightRig rig="threePt" dir="t"/>
            </a:scene3d>
          </p:spPr>
        </p:pic>
        <p:cxnSp>
          <p:nvCxnSpPr>
            <p:cNvPr id="344" name="Straight Arrow Connector 343"/>
            <p:cNvCxnSpPr/>
            <p:nvPr/>
          </p:nvCxnSpPr>
          <p:spPr>
            <a:xfrm flipV="1">
              <a:off x="2895699" y="3309799"/>
              <a:ext cx="533386" cy="228485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 rot="5400000">
              <a:off x="2172885" y="2813954"/>
              <a:ext cx="1142424" cy="1588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2619" name="Freeform 9"/>
            <p:cNvSpPr>
              <a:spLocks/>
            </p:cNvSpPr>
            <p:nvPr/>
          </p:nvSpPr>
          <p:spPr bwMode="auto">
            <a:xfrm>
              <a:off x="4249498" y="2206771"/>
              <a:ext cx="218455" cy="1086837"/>
            </a:xfrm>
            <a:custGeom>
              <a:avLst/>
              <a:gdLst>
                <a:gd name="T0" fmla="*/ 343 w 723"/>
                <a:gd name="T1" fmla="*/ 0 h 3597"/>
                <a:gd name="T2" fmla="*/ 723 w 723"/>
                <a:gd name="T3" fmla="*/ 0 h 3597"/>
                <a:gd name="T4" fmla="*/ 723 w 723"/>
                <a:gd name="T5" fmla="*/ 3597 h 3597"/>
                <a:gd name="T6" fmla="*/ 308 w 723"/>
                <a:gd name="T7" fmla="*/ 3597 h 3597"/>
                <a:gd name="T8" fmla="*/ 307 w 723"/>
                <a:gd name="T9" fmla="*/ 3593 h 3597"/>
                <a:gd name="T10" fmla="*/ 303 w 723"/>
                <a:gd name="T11" fmla="*/ 3583 h 3597"/>
                <a:gd name="T12" fmla="*/ 298 w 723"/>
                <a:gd name="T13" fmla="*/ 3567 h 3597"/>
                <a:gd name="T14" fmla="*/ 290 w 723"/>
                <a:gd name="T15" fmla="*/ 3544 h 3597"/>
                <a:gd name="T16" fmla="*/ 280 w 723"/>
                <a:gd name="T17" fmla="*/ 3516 h 3597"/>
                <a:gd name="T18" fmla="*/ 268 w 723"/>
                <a:gd name="T19" fmla="*/ 3480 h 3597"/>
                <a:gd name="T20" fmla="*/ 257 w 723"/>
                <a:gd name="T21" fmla="*/ 3441 h 3597"/>
                <a:gd name="T22" fmla="*/ 243 w 723"/>
                <a:gd name="T23" fmla="*/ 3395 h 3597"/>
                <a:gd name="T24" fmla="*/ 228 w 723"/>
                <a:gd name="T25" fmla="*/ 3344 h 3597"/>
                <a:gd name="T26" fmla="*/ 212 w 723"/>
                <a:gd name="T27" fmla="*/ 3288 h 3597"/>
                <a:gd name="T28" fmla="*/ 196 w 723"/>
                <a:gd name="T29" fmla="*/ 3227 h 3597"/>
                <a:gd name="T30" fmla="*/ 179 w 723"/>
                <a:gd name="T31" fmla="*/ 3162 h 3597"/>
                <a:gd name="T32" fmla="*/ 163 w 723"/>
                <a:gd name="T33" fmla="*/ 3093 h 3597"/>
                <a:gd name="T34" fmla="*/ 145 w 723"/>
                <a:gd name="T35" fmla="*/ 3019 h 3597"/>
                <a:gd name="T36" fmla="*/ 128 w 723"/>
                <a:gd name="T37" fmla="*/ 2942 h 3597"/>
                <a:gd name="T38" fmla="*/ 112 w 723"/>
                <a:gd name="T39" fmla="*/ 2861 h 3597"/>
                <a:gd name="T40" fmla="*/ 95 w 723"/>
                <a:gd name="T41" fmla="*/ 2777 h 3597"/>
                <a:gd name="T42" fmla="*/ 80 w 723"/>
                <a:gd name="T43" fmla="*/ 2690 h 3597"/>
                <a:gd name="T44" fmla="*/ 65 w 723"/>
                <a:gd name="T45" fmla="*/ 2599 h 3597"/>
                <a:gd name="T46" fmla="*/ 51 w 723"/>
                <a:gd name="T47" fmla="*/ 2506 h 3597"/>
                <a:gd name="T48" fmla="*/ 39 w 723"/>
                <a:gd name="T49" fmla="*/ 2411 h 3597"/>
                <a:gd name="T50" fmla="*/ 28 w 723"/>
                <a:gd name="T51" fmla="*/ 2313 h 3597"/>
                <a:gd name="T52" fmla="*/ 18 w 723"/>
                <a:gd name="T53" fmla="*/ 2212 h 3597"/>
                <a:gd name="T54" fmla="*/ 10 w 723"/>
                <a:gd name="T55" fmla="*/ 2111 h 3597"/>
                <a:gd name="T56" fmla="*/ 5 w 723"/>
                <a:gd name="T57" fmla="*/ 2007 h 3597"/>
                <a:gd name="T58" fmla="*/ 1 w 723"/>
                <a:gd name="T59" fmla="*/ 1902 h 3597"/>
                <a:gd name="T60" fmla="*/ 0 w 723"/>
                <a:gd name="T61" fmla="*/ 1796 h 3597"/>
                <a:gd name="T62" fmla="*/ 1 w 723"/>
                <a:gd name="T63" fmla="*/ 1691 h 3597"/>
                <a:gd name="T64" fmla="*/ 5 w 723"/>
                <a:gd name="T65" fmla="*/ 1585 h 3597"/>
                <a:gd name="T66" fmla="*/ 11 w 723"/>
                <a:gd name="T67" fmla="*/ 1482 h 3597"/>
                <a:gd name="T68" fmla="*/ 20 w 723"/>
                <a:gd name="T69" fmla="*/ 1380 h 3597"/>
                <a:gd name="T70" fmla="*/ 30 w 723"/>
                <a:gd name="T71" fmla="*/ 1279 h 3597"/>
                <a:gd name="T72" fmla="*/ 43 w 723"/>
                <a:gd name="T73" fmla="*/ 1181 h 3597"/>
                <a:gd name="T74" fmla="*/ 57 w 723"/>
                <a:gd name="T75" fmla="*/ 1086 h 3597"/>
                <a:gd name="T76" fmla="*/ 72 w 723"/>
                <a:gd name="T77" fmla="*/ 993 h 3597"/>
                <a:gd name="T78" fmla="*/ 89 w 723"/>
                <a:gd name="T79" fmla="*/ 904 h 3597"/>
                <a:gd name="T80" fmla="*/ 107 w 723"/>
                <a:gd name="T81" fmla="*/ 816 h 3597"/>
                <a:gd name="T82" fmla="*/ 125 w 723"/>
                <a:gd name="T83" fmla="*/ 732 h 3597"/>
                <a:gd name="T84" fmla="*/ 144 w 723"/>
                <a:gd name="T85" fmla="*/ 652 h 3597"/>
                <a:gd name="T86" fmla="*/ 163 w 723"/>
                <a:gd name="T87" fmla="*/ 574 h 3597"/>
                <a:gd name="T88" fmla="*/ 181 w 723"/>
                <a:gd name="T89" fmla="*/ 502 h 3597"/>
                <a:gd name="T90" fmla="*/ 200 w 723"/>
                <a:gd name="T91" fmla="*/ 433 h 3597"/>
                <a:gd name="T92" fmla="*/ 219 w 723"/>
                <a:gd name="T93" fmla="*/ 368 h 3597"/>
                <a:gd name="T94" fmla="*/ 237 w 723"/>
                <a:gd name="T95" fmla="*/ 308 h 3597"/>
                <a:gd name="T96" fmla="*/ 254 w 723"/>
                <a:gd name="T97" fmla="*/ 252 h 3597"/>
                <a:gd name="T98" fmla="*/ 271 w 723"/>
                <a:gd name="T99" fmla="*/ 201 h 3597"/>
                <a:gd name="T100" fmla="*/ 286 w 723"/>
                <a:gd name="T101" fmla="*/ 157 h 3597"/>
                <a:gd name="T102" fmla="*/ 300 w 723"/>
                <a:gd name="T103" fmla="*/ 116 h 3597"/>
                <a:gd name="T104" fmla="*/ 313 w 723"/>
                <a:gd name="T105" fmla="*/ 82 h 3597"/>
                <a:gd name="T106" fmla="*/ 323 w 723"/>
                <a:gd name="T107" fmla="*/ 53 h 3597"/>
                <a:gd name="T108" fmla="*/ 332 w 723"/>
                <a:gd name="T109" fmla="*/ 31 h 3597"/>
                <a:gd name="T110" fmla="*/ 338 w 723"/>
                <a:gd name="T111" fmla="*/ 14 h 3597"/>
                <a:gd name="T112" fmla="*/ 342 w 723"/>
                <a:gd name="T113" fmla="*/ 4 h 3597"/>
                <a:gd name="T114" fmla="*/ 343 w 723"/>
                <a:gd name="T115" fmla="*/ 0 h 35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3"/>
                <a:gd name="T175" fmla="*/ 0 h 3597"/>
                <a:gd name="T176" fmla="*/ 723 w 723"/>
                <a:gd name="T177" fmla="*/ 3597 h 359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3" h="3597">
                  <a:moveTo>
                    <a:pt x="343" y="0"/>
                  </a:moveTo>
                  <a:lnTo>
                    <a:pt x="723" y="0"/>
                  </a:lnTo>
                  <a:lnTo>
                    <a:pt x="723" y="3597"/>
                  </a:lnTo>
                  <a:lnTo>
                    <a:pt x="308" y="3597"/>
                  </a:lnTo>
                  <a:lnTo>
                    <a:pt x="307" y="3593"/>
                  </a:lnTo>
                  <a:lnTo>
                    <a:pt x="303" y="3583"/>
                  </a:lnTo>
                  <a:lnTo>
                    <a:pt x="298" y="3567"/>
                  </a:lnTo>
                  <a:lnTo>
                    <a:pt x="290" y="3544"/>
                  </a:lnTo>
                  <a:lnTo>
                    <a:pt x="280" y="3516"/>
                  </a:lnTo>
                  <a:lnTo>
                    <a:pt x="268" y="3480"/>
                  </a:lnTo>
                  <a:lnTo>
                    <a:pt x="257" y="3441"/>
                  </a:lnTo>
                  <a:lnTo>
                    <a:pt x="243" y="3395"/>
                  </a:lnTo>
                  <a:lnTo>
                    <a:pt x="228" y="3344"/>
                  </a:lnTo>
                  <a:lnTo>
                    <a:pt x="212" y="3288"/>
                  </a:lnTo>
                  <a:lnTo>
                    <a:pt x="196" y="3227"/>
                  </a:lnTo>
                  <a:lnTo>
                    <a:pt x="179" y="3162"/>
                  </a:lnTo>
                  <a:lnTo>
                    <a:pt x="163" y="3093"/>
                  </a:lnTo>
                  <a:lnTo>
                    <a:pt x="145" y="3019"/>
                  </a:lnTo>
                  <a:lnTo>
                    <a:pt x="128" y="2942"/>
                  </a:lnTo>
                  <a:lnTo>
                    <a:pt x="112" y="2861"/>
                  </a:lnTo>
                  <a:lnTo>
                    <a:pt x="95" y="2777"/>
                  </a:lnTo>
                  <a:lnTo>
                    <a:pt x="80" y="2690"/>
                  </a:lnTo>
                  <a:lnTo>
                    <a:pt x="65" y="2599"/>
                  </a:lnTo>
                  <a:lnTo>
                    <a:pt x="51" y="2506"/>
                  </a:lnTo>
                  <a:lnTo>
                    <a:pt x="39" y="2411"/>
                  </a:lnTo>
                  <a:lnTo>
                    <a:pt x="28" y="2313"/>
                  </a:lnTo>
                  <a:lnTo>
                    <a:pt x="18" y="2212"/>
                  </a:lnTo>
                  <a:lnTo>
                    <a:pt x="10" y="2111"/>
                  </a:lnTo>
                  <a:lnTo>
                    <a:pt x="5" y="2007"/>
                  </a:lnTo>
                  <a:lnTo>
                    <a:pt x="1" y="1902"/>
                  </a:lnTo>
                  <a:lnTo>
                    <a:pt x="0" y="1796"/>
                  </a:lnTo>
                  <a:lnTo>
                    <a:pt x="1" y="1691"/>
                  </a:lnTo>
                  <a:lnTo>
                    <a:pt x="5" y="1585"/>
                  </a:lnTo>
                  <a:lnTo>
                    <a:pt x="11" y="1482"/>
                  </a:lnTo>
                  <a:lnTo>
                    <a:pt x="20" y="1380"/>
                  </a:lnTo>
                  <a:lnTo>
                    <a:pt x="30" y="1279"/>
                  </a:lnTo>
                  <a:lnTo>
                    <a:pt x="43" y="1181"/>
                  </a:lnTo>
                  <a:lnTo>
                    <a:pt x="57" y="1086"/>
                  </a:lnTo>
                  <a:lnTo>
                    <a:pt x="72" y="993"/>
                  </a:lnTo>
                  <a:lnTo>
                    <a:pt x="89" y="904"/>
                  </a:lnTo>
                  <a:lnTo>
                    <a:pt x="107" y="816"/>
                  </a:lnTo>
                  <a:lnTo>
                    <a:pt x="125" y="732"/>
                  </a:lnTo>
                  <a:lnTo>
                    <a:pt x="144" y="652"/>
                  </a:lnTo>
                  <a:lnTo>
                    <a:pt x="163" y="574"/>
                  </a:lnTo>
                  <a:lnTo>
                    <a:pt x="181" y="502"/>
                  </a:lnTo>
                  <a:lnTo>
                    <a:pt x="200" y="433"/>
                  </a:lnTo>
                  <a:lnTo>
                    <a:pt x="219" y="368"/>
                  </a:lnTo>
                  <a:lnTo>
                    <a:pt x="237" y="308"/>
                  </a:lnTo>
                  <a:lnTo>
                    <a:pt x="254" y="252"/>
                  </a:lnTo>
                  <a:lnTo>
                    <a:pt x="271" y="201"/>
                  </a:lnTo>
                  <a:lnTo>
                    <a:pt x="286" y="157"/>
                  </a:lnTo>
                  <a:lnTo>
                    <a:pt x="300" y="116"/>
                  </a:lnTo>
                  <a:lnTo>
                    <a:pt x="313" y="82"/>
                  </a:lnTo>
                  <a:lnTo>
                    <a:pt x="323" y="53"/>
                  </a:lnTo>
                  <a:lnTo>
                    <a:pt x="332" y="31"/>
                  </a:lnTo>
                  <a:lnTo>
                    <a:pt x="338" y="14"/>
                  </a:lnTo>
                  <a:lnTo>
                    <a:pt x="342" y="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2620" name="Group 337"/>
            <p:cNvGrpSpPr>
              <a:grpSpLocks/>
            </p:cNvGrpSpPr>
            <p:nvPr/>
          </p:nvGrpSpPr>
          <p:grpSpPr bwMode="auto">
            <a:xfrm>
              <a:off x="4571999" y="2265691"/>
              <a:ext cx="232959" cy="968091"/>
              <a:chOff x="4788954" y="3451083"/>
              <a:chExt cx="232959" cy="968091"/>
            </a:xfrm>
          </p:grpSpPr>
          <p:sp>
            <p:nvSpPr>
              <p:cNvPr id="152743" name="Freeform 67"/>
              <p:cNvSpPr>
                <a:spLocks/>
              </p:cNvSpPr>
              <p:nvPr/>
            </p:nvSpPr>
            <p:spPr bwMode="auto">
              <a:xfrm>
                <a:off x="4788954" y="3451083"/>
                <a:ext cx="232052" cy="967185"/>
              </a:xfrm>
              <a:custGeom>
                <a:avLst/>
                <a:gdLst>
                  <a:gd name="T0" fmla="*/ 751 w 770"/>
                  <a:gd name="T1" fmla="*/ 4 h 3201"/>
                  <a:gd name="T2" fmla="*/ 742 w 770"/>
                  <a:gd name="T3" fmla="*/ 33 h 3201"/>
                  <a:gd name="T4" fmla="*/ 726 w 770"/>
                  <a:gd name="T5" fmla="*/ 90 h 3201"/>
                  <a:gd name="T6" fmla="*/ 703 w 770"/>
                  <a:gd name="T7" fmla="*/ 174 h 3201"/>
                  <a:gd name="T8" fmla="*/ 676 w 770"/>
                  <a:gd name="T9" fmla="*/ 285 h 3201"/>
                  <a:gd name="T10" fmla="*/ 649 w 770"/>
                  <a:gd name="T11" fmla="*/ 423 h 3201"/>
                  <a:gd name="T12" fmla="*/ 621 w 770"/>
                  <a:gd name="T13" fmla="*/ 584 h 3201"/>
                  <a:gd name="T14" fmla="*/ 595 w 770"/>
                  <a:gd name="T15" fmla="*/ 771 h 3201"/>
                  <a:gd name="T16" fmla="*/ 572 w 770"/>
                  <a:gd name="T17" fmla="*/ 980 h 3201"/>
                  <a:gd name="T18" fmla="*/ 555 w 770"/>
                  <a:gd name="T19" fmla="*/ 1213 h 3201"/>
                  <a:gd name="T20" fmla="*/ 546 w 770"/>
                  <a:gd name="T21" fmla="*/ 1466 h 3201"/>
                  <a:gd name="T22" fmla="*/ 546 w 770"/>
                  <a:gd name="T23" fmla="*/ 1736 h 3201"/>
                  <a:gd name="T24" fmla="*/ 556 w 770"/>
                  <a:gd name="T25" fmla="*/ 1989 h 3201"/>
                  <a:gd name="T26" fmla="*/ 574 w 770"/>
                  <a:gd name="T27" fmla="*/ 2221 h 3201"/>
                  <a:gd name="T28" fmla="*/ 598 w 770"/>
                  <a:gd name="T29" fmla="*/ 2431 h 3201"/>
                  <a:gd name="T30" fmla="*/ 628 w 770"/>
                  <a:gd name="T31" fmla="*/ 2617 h 3201"/>
                  <a:gd name="T32" fmla="*/ 658 w 770"/>
                  <a:gd name="T33" fmla="*/ 2778 h 3201"/>
                  <a:gd name="T34" fmla="*/ 687 w 770"/>
                  <a:gd name="T35" fmla="*/ 2916 h 3201"/>
                  <a:gd name="T36" fmla="*/ 717 w 770"/>
                  <a:gd name="T37" fmla="*/ 3027 h 3201"/>
                  <a:gd name="T38" fmla="*/ 741 w 770"/>
                  <a:gd name="T39" fmla="*/ 3111 h 3201"/>
                  <a:gd name="T40" fmla="*/ 759 w 770"/>
                  <a:gd name="T41" fmla="*/ 3168 h 3201"/>
                  <a:gd name="T42" fmla="*/ 769 w 770"/>
                  <a:gd name="T43" fmla="*/ 3197 h 3201"/>
                  <a:gd name="T44" fmla="*/ 7 w 770"/>
                  <a:gd name="T45" fmla="*/ 3201 h 3201"/>
                  <a:gd name="T46" fmla="*/ 12 w 770"/>
                  <a:gd name="T47" fmla="*/ 3187 h 3201"/>
                  <a:gd name="T48" fmla="*/ 23 w 770"/>
                  <a:gd name="T49" fmla="*/ 3144 h 3201"/>
                  <a:gd name="T50" fmla="*/ 42 w 770"/>
                  <a:gd name="T51" fmla="*/ 3075 h 3201"/>
                  <a:gd name="T52" fmla="*/ 66 w 770"/>
                  <a:gd name="T53" fmla="*/ 2981 h 3201"/>
                  <a:gd name="T54" fmla="*/ 92 w 770"/>
                  <a:gd name="T55" fmla="*/ 2862 h 3201"/>
                  <a:gd name="T56" fmla="*/ 120 w 770"/>
                  <a:gd name="T57" fmla="*/ 2721 h 3201"/>
                  <a:gd name="T58" fmla="*/ 147 w 770"/>
                  <a:gd name="T59" fmla="*/ 2560 h 3201"/>
                  <a:gd name="T60" fmla="*/ 172 w 770"/>
                  <a:gd name="T61" fmla="*/ 2376 h 3201"/>
                  <a:gd name="T62" fmla="*/ 194 w 770"/>
                  <a:gd name="T63" fmla="*/ 2176 h 3201"/>
                  <a:gd name="T64" fmla="*/ 209 w 770"/>
                  <a:gd name="T65" fmla="*/ 1958 h 3201"/>
                  <a:gd name="T66" fmla="*/ 218 w 770"/>
                  <a:gd name="T67" fmla="*/ 1723 h 3201"/>
                  <a:gd name="T68" fmla="*/ 218 w 770"/>
                  <a:gd name="T69" fmla="*/ 1479 h 3201"/>
                  <a:gd name="T70" fmla="*/ 209 w 770"/>
                  <a:gd name="T71" fmla="*/ 1245 h 3201"/>
                  <a:gd name="T72" fmla="*/ 192 w 770"/>
                  <a:gd name="T73" fmla="*/ 1026 h 3201"/>
                  <a:gd name="T74" fmla="*/ 171 w 770"/>
                  <a:gd name="T75" fmla="*/ 825 h 3201"/>
                  <a:gd name="T76" fmla="*/ 145 w 770"/>
                  <a:gd name="T77" fmla="*/ 643 h 3201"/>
                  <a:gd name="T78" fmla="*/ 117 w 770"/>
                  <a:gd name="T79" fmla="*/ 481 h 3201"/>
                  <a:gd name="T80" fmla="*/ 88 w 770"/>
                  <a:gd name="T81" fmla="*/ 340 h 3201"/>
                  <a:gd name="T82" fmla="*/ 61 w 770"/>
                  <a:gd name="T83" fmla="*/ 222 h 3201"/>
                  <a:gd name="T84" fmla="*/ 37 w 770"/>
                  <a:gd name="T85" fmla="*/ 127 h 3201"/>
                  <a:gd name="T86" fmla="*/ 18 w 770"/>
                  <a:gd name="T87" fmla="*/ 59 h 3201"/>
                  <a:gd name="T88" fmla="*/ 5 w 770"/>
                  <a:gd name="T89" fmla="*/ 15 h 3201"/>
                  <a:gd name="T90" fmla="*/ 0 w 770"/>
                  <a:gd name="T91" fmla="*/ 1 h 32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70"/>
                  <a:gd name="T139" fmla="*/ 0 h 3201"/>
                  <a:gd name="T140" fmla="*/ 770 w 770"/>
                  <a:gd name="T141" fmla="*/ 3201 h 32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70" h="3201">
                    <a:moveTo>
                      <a:pt x="752" y="0"/>
                    </a:moveTo>
                    <a:lnTo>
                      <a:pt x="751" y="4"/>
                    </a:lnTo>
                    <a:lnTo>
                      <a:pt x="747" y="14"/>
                    </a:lnTo>
                    <a:lnTo>
                      <a:pt x="742" y="33"/>
                    </a:lnTo>
                    <a:lnTo>
                      <a:pt x="735" y="57"/>
                    </a:lnTo>
                    <a:lnTo>
                      <a:pt x="726" y="90"/>
                    </a:lnTo>
                    <a:lnTo>
                      <a:pt x="714" y="129"/>
                    </a:lnTo>
                    <a:lnTo>
                      <a:pt x="703" y="174"/>
                    </a:lnTo>
                    <a:lnTo>
                      <a:pt x="690" y="227"/>
                    </a:lnTo>
                    <a:lnTo>
                      <a:pt x="676" y="285"/>
                    </a:lnTo>
                    <a:lnTo>
                      <a:pt x="663" y="351"/>
                    </a:lnTo>
                    <a:lnTo>
                      <a:pt x="649" y="423"/>
                    </a:lnTo>
                    <a:lnTo>
                      <a:pt x="634" y="500"/>
                    </a:lnTo>
                    <a:lnTo>
                      <a:pt x="621" y="584"/>
                    </a:lnTo>
                    <a:lnTo>
                      <a:pt x="607" y="675"/>
                    </a:lnTo>
                    <a:lnTo>
                      <a:pt x="595" y="771"/>
                    </a:lnTo>
                    <a:lnTo>
                      <a:pt x="583" y="873"/>
                    </a:lnTo>
                    <a:lnTo>
                      <a:pt x="572" y="980"/>
                    </a:lnTo>
                    <a:lnTo>
                      <a:pt x="563" y="1093"/>
                    </a:lnTo>
                    <a:lnTo>
                      <a:pt x="555" y="1213"/>
                    </a:lnTo>
                    <a:lnTo>
                      <a:pt x="550" y="1336"/>
                    </a:lnTo>
                    <a:lnTo>
                      <a:pt x="546" y="1466"/>
                    </a:lnTo>
                    <a:lnTo>
                      <a:pt x="545" y="1601"/>
                    </a:lnTo>
                    <a:lnTo>
                      <a:pt x="546" y="1736"/>
                    </a:lnTo>
                    <a:lnTo>
                      <a:pt x="550" y="1866"/>
                    </a:lnTo>
                    <a:lnTo>
                      <a:pt x="556" y="1989"/>
                    </a:lnTo>
                    <a:lnTo>
                      <a:pt x="564" y="2108"/>
                    </a:lnTo>
                    <a:lnTo>
                      <a:pt x="574" y="2221"/>
                    </a:lnTo>
                    <a:lnTo>
                      <a:pt x="586" y="2329"/>
                    </a:lnTo>
                    <a:lnTo>
                      <a:pt x="598" y="2431"/>
                    </a:lnTo>
                    <a:lnTo>
                      <a:pt x="612" y="2526"/>
                    </a:lnTo>
                    <a:lnTo>
                      <a:pt x="628" y="2617"/>
                    </a:lnTo>
                    <a:lnTo>
                      <a:pt x="642" y="2701"/>
                    </a:lnTo>
                    <a:lnTo>
                      <a:pt x="658" y="2778"/>
                    </a:lnTo>
                    <a:lnTo>
                      <a:pt x="673" y="2850"/>
                    </a:lnTo>
                    <a:lnTo>
                      <a:pt x="687" y="2916"/>
                    </a:lnTo>
                    <a:lnTo>
                      <a:pt x="703" y="2974"/>
                    </a:lnTo>
                    <a:lnTo>
                      <a:pt x="717" y="3027"/>
                    </a:lnTo>
                    <a:lnTo>
                      <a:pt x="729" y="3072"/>
                    </a:lnTo>
                    <a:lnTo>
                      <a:pt x="741" y="3111"/>
                    </a:lnTo>
                    <a:lnTo>
                      <a:pt x="751" y="3144"/>
                    </a:lnTo>
                    <a:lnTo>
                      <a:pt x="759" y="3168"/>
                    </a:lnTo>
                    <a:lnTo>
                      <a:pt x="765" y="3187"/>
                    </a:lnTo>
                    <a:lnTo>
                      <a:pt x="769" y="3197"/>
                    </a:lnTo>
                    <a:lnTo>
                      <a:pt x="770" y="3201"/>
                    </a:lnTo>
                    <a:lnTo>
                      <a:pt x="7" y="3201"/>
                    </a:lnTo>
                    <a:lnTo>
                      <a:pt x="8" y="3197"/>
                    </a:lnTo>
                    <a:lnTo>
                      <a:pt x="12" y="3187"/>
                    </a:lnTo>
                    <a:lnTo>
                      <a:pt x="17" y="3169"/>
                    </a:lnTo>
                    <a:lnTo>
                      <a:pt x="23" y="3144"/>
                    </a:lnTo>
                    <a:lnTo>
                      <a:pt x="32" y="3113"/>
                    </a:lnTo>
                    <a:lnTo>
                      <a:pt x="42" y="3075"/>
                    </a:lnTo>
                    <a:lnTo>
                      <a:pt x="54" y="3030"/>
                    </a:lnTo>
                    <a:lnTo>
                      <a:pt x="66" y="2981"/>
                    </a:lnTo>
                    <a:lnTo>
                      <a:pt x="79" y="2925"/>
                    </a:lnTo>
                    <a:lnTo>
                      <a:pt x="92" y="2862"/>
                    </a:lnTo>
                    <a:lnTo>
                      <a:pt x="106" y="2795"/>
                    </a:lnTo>
                    <a:lnTo>
                      <a:pt x="120" y="2721"/>
                    </a:lnTo>
                    <a:lnTo>
                      <a:pt x="134" y="2642"/>
                    </a:lnTo>
                    <a:lnTo>
                      <a:pt x="147" y="2560"/>
                    </a:lnTo>
                    <a:lnTo>
                      <a:pt x="159" y="2470"/>
                    </a:lnTo>
                    <a:lnTo>
                      <a:pt x="172" y="2376"/>
                    </a:lnTo>
                    <a:lnTo>
                      <a:pt x="183" y="2278"/>
                    </a:lnTo>
                    <a:lnTo>
                      <a:pt x="194" y="2176"/>
                    </a:lnTo>
                    <a:lnTo>
                      <a:pt x="203" y="2070"/>
                    </a:lnTo>
                    <a:lnTo>
                      <a:pt x="209" y="1958"/>
                    </a:lnTo>
                    <a:lnTo>
                      <a:pt x="214" y="1843"/>
                    </a:lnTo>
                    <a:lnTo>
                      <a:pt x="218" y="1723"/>
                    </a:lnTo>
                    <a:lnTo>
                      <a:pt x="219" y="1601"/>
                    </a:lnTo>
                    <a:lnTo>
                      <a:pt x="218" y="1479"/>
                    </a:lnTo>
                    <a:lnTo>
                      <a:pt x="214" y="1359"/>
                    </a:lnTo>
                    <a:lnTo>
                      <a:pt x="209" y="1245"/>
                    </a:lnTo>
                    <a:lnTo>
                      <a:pt x="201" y="1133"/>
                    </a:lnTo>
                    <a:lnTo>
                      <a:pt x="192" y="1026"/>
                    </a:lnTo>
                    <a:lnTo>
                      <a:pt x="182" y="923"/>
                    </a:lnTo>
                    <a:lnTo>
                      <a:pt x="171" y="825"/>
                    </a:lnTo>
                    <a:lnTo>
                      <a:pt x="158" y="732"/>
                    </a:lnTo>
                    <a:lnTo>
                      <a:pt x="145" y="643"/>
                    </a:lnTo>
                    <a:lnTo>
                      <a:pt x="131" y="559"/>
                    </a:lnTo>
                    <a:lnTo>
                      <a:pt x="117" y="481"/>
                    </a:lnTo>
                    <a:lnTo>
                      <a:pt x="102" y="407"/>
                    </a:lnTo>
                    <a:lnTo>
                      <a:pt x="88" y="340"/>
                    </a:lnTo>
                    <a:lnTo>
                      <a:pt x="74" y="278"/>
                    </a:lnTo>
                    <a:lnTo>
                      <a:pt x="61" y="222"/>
                    </a:lnTo>
                    <a:lnTo>
                      <a:pt x="49" y="171"/>
                    </a:lnTo>
                    <a:lnTo>
                      <a:pt x="37" y="127"/>
                    </a:lnTo>
                    <a:lnTo>
                      <a:pt x="27" y="89"/>
                    </a:lnTo>
                    <a:lnTo>
                      <a:pt x="18" y="59"/>
                    </a:lnTo>
                    <a:lnTo>
                      <a:pt x="10" y="33"/>
                    </a:lnTo>
                    <a:lnTo>
                      <a:pt x="5" y="15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rgbClr val="A7D0F9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4" name="Line 68"/>
              <p:cNvSpPr>
                <a:spLocks noChangeShapeType="1"/>
              </p:cNvSpPr>
              <p:nvPr/>
            </p:nvSpPr>
            <p:spPr bwMode="auto">
              <a:xfrm>
                <a:off x="4788954" y="3451083"/>
                <a:ext cx="907" cy="18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5" name="Line 69"/>
              <p:cNvSpPr>
                <a:spLocks noChangeShapeType="1"/>
              </p:cNvSpPr>
              <p:nvPr/>
            </p:nvSpPr>
            <p:spPr bwMode="auto">
              <a:xfrm>
                <a:off x="4788954" y="3452896"/>
                <a:ext cx="907" cy="272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6" name="Line 70"/>
              <p:cNvSpPr>
                <a:spLocks noChangeShapeType="1"/>
              </p:cNvSpPr>
              <p:nvPr/>
            </p:nvSpPr>
            <p:spPr bwMode="auto">
              <a:xfrm>
                <a:off x="4789860" y="3455615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7" name="Line 71"/>
              <p:cNvSpPr>
                <a:spLocks noChangeShapeType="1"/>
              </p:cNvSpPr>
              <p:nvPr/>
            </p:nvSpPr>
            <p:spPr bwMode="auto">
              <a:xfrm>
                <a:off x="4791673" y="3461054"/>
                <a:ext cx="2720" cy="81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8" name="Line 72"/>
              <p:cNvSpPr>
                <a:spLocks noChangeShapeType="1"/>
              </p:cNvSpPr>
              <p:nvPr/>
            </p:nvSpPr>
            <p:spPr bwMode="auto">
              <a:xfrm>
                <a:off x="4794393" y="3469212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9" name="Line 73"/>
              <p:cNvSpPr>
                <a:spLocks noChangeShapeType="1"/>
              </p:cNvSpPr>
              <p:nvPr/>
            </p:nvSpPr>
            <p:spPr bwMode="auto">
              <a:xfrm>
                <a:off x="4797112" y="3478277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0" name="Line 74"/>
              <p:cNvSpPr>
                <a:spLocks noChangeShapeType="1"/>
              </p:cNvSpPr>
              <p:nvPr/>
            </p:nvSpPr>
            <p:spPr bwMode="auto">
              <a:xfrm>
                <a:off x="4799832" y="3489154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1" name="Line 75"/>
              <p:cNvSpPr>
                <a:spLocks noChangeShapeType="1"/>
              </p:cNvSpPr>
              <p:nvPr/>
            </p:nvSpPr>
            <p:spPr bwMode="auto">
              <a:xfrm>
                <a:off x="4803458" y="3502751"/>
                <a:ext cx="3626" cy="1541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2" name="Line 76"/>
              <p:cNvSpPr>
                <a:spLocks noChangeShapeType="1"/>
              </p:cNvSpPr>
              <p:nvPr/>
            </p:nvSpPr>
            <p:spPr bwMode="auto">
              <a:xfrm>
                <a:off x="4807083" y="3518161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3" name="Line 77"/>
              <p:cNvSpPr>
                <a:spLocks noChangeShapeType="1"/>
              </p:cNvSpPr>
              <p:nvPr/>
            </p:nvSpPr>
            <p:spPr bwMode="auto">
              <a:xfrm>
                <a:off x="4810709" y="3535383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4" name="Line 78"/>
              <p:cNvSpPr>
                <a:spLocks noChangeShapeType="1"/>
              </p:cNvSpPr>
              <p:nvPr/>
            </p:nvSpPr>
            <p:spPr bwMode="auto">
              <a:xfrm>
                <a:off x="4815241" y="3553512"/>
                <a:ext cx="4533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5" name="Line 79"/>
              <p:cNvSpPr>
                <a:spLocks noChangeShapeType="1"/>
              </p:cNvSpPr>
              <p:nvPr/>
            </p:nvSpPr>
            <p:spPr bwMode="auto">
              <a:xfrm>
                <a:off x="4819774" y="3574361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6" name="Line 80"/>
              <p:cNvSpPr>
                <a:spLocks noChangeShapeType="1"/>
              </p:cNvSpPr>
              <p:nvPr/>
            </p:nvSpPr>
            <p:spPr bwMode="auto">
              <a:xfrm>
                <a:off x="4824306" y="3596116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7" name="Line 81"/>
              <p:cNvSpPr>
                <a:spLocks noChangeShapeType="1"/>
              </p:cNvSpPr>
              <p:nvPr/>
            </p:nvSpPr>
            <p:spPr bwMode="auto">
              <a:xfrm>
                <a:off x="4827931" y="3619683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8" name="Line 82"/>
              <p:cNvSpPr>
                <a:spLocks noChangeShapeType="1"/>
              </p:cNvSpPr>
              <p:nvPr/>
            </p:nvSpPr>
            <p:spPr bwMode="auto">
              <a:xfrm>
                <a:off x="4832464" y="3645064"/>
                <a:ext cx="3626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9" name="Line 83"/>
              <p:cNvSpPr>
                <a:spLocks noChangeShapeType="1"/>
              </p:cNvSpPr>
              <p:nvPr/>
            </p:nvSpPr>
            <p:spPr bwMode="auto">
              <a:xfrm>
                <a:off x="4836090" y="3672258"/>
                <a:ext cx="4533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0" name="Line 84"/>
              <p:cNvSpPr>
                <a:spLocks noChangeShapeType="1"/>
              </p:cNvSpPr>
              <p:nvPr/>
            </p:nvSpPr>
            <p:spPr bwMode="auto">
              <a:xfrm>
                <a:off x="4840622" y="3700357"/>
                <a:ext cx="2720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1" name="Line 85"/>
              <p:cNvSpPr>
                <a:spLocks noChangeShapeType="1"/>
              </p:cNvSpPr>
              <p:nvPr/>
            </p:nvSpPr>
            <p:spPr bwMode="auto">
              <a:xfrm>
                <a:off x="4843341" y="3730270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2" name="Line 86"/>
              <p:cNvSpPr>
                <a:spLocks noChangeShapeType="1"/>
              </p:cNvSpPr>
              <p:nvPr/>
            </p:nvSpPr>
            <p:spPr bwMode="auto">
              <a:xfrm>
                <a:off x="4846967" y="3761090"/>
                <a:ext cx="2720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3" name="Line 87"/>
              <p:cNvSpPr>
                <a:spLocks noChangeShapeType="1"/>
              </p:cNvSpPr>
              <p:nvPr/>
            </p:nvSpPr>
            <p:spPr bwMode="auto">
              <a:xfrm>
                <a:off x="4849686" y="3793722"/>
                <a:ext cx="1813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4" name="Line 88"/>
              <p:cNvSpPr>
                <a:spLocks noChangeShapeType="1"/>
              </p:cNvSpPr>
              <p:nvPr/>
            </p:nvSpPr>
            <p:spPr bwMode="auto">
              <a:xfrm>
                <a:off x="4851499" y="3827261"/>
                <a:ext cx="1813" cy="3444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5" name="Line 89"/>
              <p:cNvSpPr>
                <a:spLocks noChangeShapeType="1"/>
              </p:cNvSpPr>
              <p:nvPr/>
            </p:nvSpPr>
            <p:spPr bwMode="auto">
              <a:xfrm>
                <a:off x="4853312" y="3861706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6" name="Line 90"/>
              <p:cNvSpPr>
                <a:spLocks noChangeShapeType="1"/>
              </p:cNvSpPr>
              <p:nvPr/>
            </p:nvSpPr>
            <p:spPr bwMode="auto">
              <a:xfrm>
                <a:off x="4854219" y="3897964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7" name="Line 91"/>
              <p:cNvSpPr>
                <a:spLocks noChangeShapeType="1"/>
              </p:cNvSpPr>
              <p:nvPr/>
            </p:nvSpPr>
            <p:spPr bwMode="auto">
              <a:xfrm flipH="1">
                <a:off x="4854219" y="3935129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8" name="Line 92"/>
              <p:cNvSpPr>
                <a:spLocks noChangeShapeType="1"/>
              </p:cNvSpPr>
              <p:nvPr/>
            </p:nvSpPr>
            <p:spPr bwMode="auto">
              <a:xfrm flipH="1">
                <a:off x="4853312" y="3971387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9" name="Line 93"/>
              <p:cNvSpPr>
                <a:spLocks noChangeShapeType="1"/>
              </p:cNvSpPr>
              <p:nvPr/>
            </p:nvSpPr>
            <p:spPr bwMode="auto">
              <a:xfrm flipH="1">
                <a:off x="4851499" y="4007645"/>
                <a:ext cx="1813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0" name="Line 94"/>
              <p:cNvSpPr>
                <a:spLocks noChangeShapeType="1"/>
              </p:cNvSpPr>
              <p:nvPr/>
            </p:nvSpPr>
            <p:spPr bwMode="auto">
              <a:xfrm flipH="1">
                <a:off x="4849686" y="4042996"/>
                <a:ext cx="1813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1" name="Line 95"/>
              <p:cNvSpPr>
                <a:spLocks noChangeShapeType="1"/>
              </p:cNvSpPr>
              <p:nvPr/>
            </p:nvSpPr>
            <p:spPr bwMode="auto">
              <a:xfrm flipH="1">
                <a:off x="4846967" y="4076535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2" name="Line 96"/>
              <p:cNvSpPr>
                <a:spLocks noChangeShapeType="1"/>
              </p:cNvSpPr>
              <p:nvPr/>
            </p:nvSpPr>
            <p:spPr bwMode="auto">
              <a:xfrm flipH="1">
                <a:off x="4844248" y="4108261"/>
                <a:ext cx="2720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3" name="Line 97"/>
              <p:cNvSpPr>
                <a:spLocks noChangeShapeType="1"/>
              </p:cNvSpPr>
              <p:nvPr/>
            </p:nvSpPr>
            <p:spPr bwMode="auto">
              <a:xfrm flipH="1">
                <a:off x="4840622" y="4139080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4" name="Line 98"/>
              <p:cNvSpPr>
                <a:spLocks noChangeShapeType="1"/>
              </p:cNvSpPr>
              <p:nvPr/>
            </p:nvSpPr>
            <p:spPr bwMode="auto">
              <a:xfrm flipH="1">
                <a:off x="4836996" y="4168993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5" name="Line 99"/>
              <p:cNvSpPr>
                <a:spLocks noChangeShapeType="1"/>
              </p:cNvSpPr>
              <p:nvPr/>
            </p:nvSpPr>
            <p:spPr bwMode="auto">
              <a:xfrm flipH="1">
                <a:off x="4833370" y="4197093"/>
                <a:ext cx="3626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6" name="Line 100"/>
              <p:cNvSpPr>
                <a:spLocks noChangeShapeType="1"/>
              </p:cNvSpPr>
              <p:nvPr/>
            </p:nvSpPr>
            <p:spPr bwMode="auto">
              <a:xfrm flipH="1">
                <a:off x="4828838" y="4224287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7" name="Line 101"/>
              <p:cNvSpPr>
                <a:spLocks noChangeShapeType="1"/>
              </p:cNvSpPr>
              <p:nvPr/>
            </p:nvSpPr>
            <p:spPr bwMode="auto">
              <a:xfrm flipH="1">
                <a:off x="4825212" y="4249667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8" name="Line 102"/>
              <p:cNvSpPr>
                <a:spLocks noChangeShapeType="1"/>
              </p:cNvSpPr>
              <p:nvPr/>
            </p:nvSpPr>
            <p:spPr bwMode="auto">
              <a:xfrm flipH="1">
                <a:off x="4820680" y="4273235"/>
                <a:ext cx="4533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9" name="Line 103"/>
              <p:cNvSpPr>
                <a:spLocks noChangeShapeType="1"/>
              </p:cNvSpPr>
              <p:nvPr/>
            </p:nvSpPr>
            <p:spPr bwMode="auto">
              <a:xfrm flipH="1">
                <a:off x="4816148" y="4295897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0" name="Line 104"/>
              <p:cNvSpPr>
                <a:spLocks noChangeShapeType="1"/>
              </p:cNvSpPr>
              <p:nvPr/>
            </p:nvSpPr>
            <p:spPr bwMode="auto">
              <a:xfrm flipH="1">
                <a:off x="4812522" y="4315839"/>
                <a:ext cx="3626" cy="1903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1" name="Line 105"/>
              <p:cNvSpPr>
                <a:spLocks noChangeShapeType="1"/>
              </p:cNvSpPr>
              <p:nvPr/>
            </p:nvSpPr>
            <p:spPr bwMode="auto">
              <a:xfrm flipH="1">
                <a:off x="4808896" y="4334874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2" name="Line 106"/>
              <p:cNvSpPr>
                <a:spLocks noChangeShapeType="1"/>
              </p:cNvSpPr>
              <p:nvPr/>
            </p:nvSpPr>
            <p:spPr bwMode="auto">
              <a:xfrm flipH="1">
                <a:off x="4805270" y="4352097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3" name="Line 107"/>
              <p:cNvSpPr>
                <a:spLocks noChangeShapeType="1"/>
              </p:cNvSpPr>
              <p:nvPr/>
            </p:nvSpPr>
            <p:spPr bwMode="auto">
              <a:xfrm flipH="1">
                <a:off x="4801645" y="4366600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4" name="Line 108"/>
              <p:cNvSpPr>
                <a:spLocks noChangeShapeType="1"/>
              </p:cNvSpPr>
              <p:nvPr/>
            </p:nvSpPr>
            <p:spPr bwMode="auto">
              <a:xfrm flipH="1">
                <a:off x="4798019" y="4380196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5" name="Line 109"/>
              <p:cNvSpPr>
                <a:spLocks noChangeShapeType="1"/>
              </p:cNvSpPr>
              <p:nvPr/>
            </p:nvSpPr>
            <p:spPr bwMode="auto">
              <a:xfrm flipH="1">
                <a:off x="4795299" y="4391981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6" name="Line 110"/>
              <p:cNvSpPr>
                <a:spLocks noChangeShapeType="1"/>
              </p:cNvSpPr>
              <p:nvPr/>
            </p:nvSpPr>
            <p:spPr bwMode="auto">
              <a:xfrm flipH="1">
                <a:off x="4793486" y="4401045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7" name="Line 111"/>
              <p:cNvSpPr>
                <a:spLocks noChangeShapeType="1"/>
              </p:cNvSpPr>
              <p:nvPr/>
            </p:nvSpPr>
            <p:spPr bwMode="auto">
              <a:xfrm flipH="1">
                <a:off x="4792580" y="4408297"/>
                <a:ext cx="907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8" name="Line 112"/>
              <p:cNvSpPr>
                <a:spLocks noChangeShapeType="1"/>
              </p:cNvSpPr>
              <p:nvPr/>
            </p:nvSpPr>
            <p:spPr bwMode="auto">
              <a:xfrm flipH="1">
                <a:off x="4790767" y="4413735"/>
                <a:ext cx="1813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9" name="Line 113"/>
              <p:cNvSpPr>
                <a:spLocks noChangeShapeType="1"/>
              </p:cNvSpPr>
              <p:nvPr/>
            </p:nvSpPr>
            <p:spPr bwMode="auto">
              <a:xfrm flipH="1">
                <a:off x="4790767" y="4417361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0" name="Line 114"/>
              <p:cNvSpPr>
                <a:spLocks noChangeShapeType="1"/>
              </p:cNvSpPr>
              <p:nvPr/>
            </p:nvSpPr>
            <p:spPr bwMode="auto">
              <a:xfrm>
                <a:off x="4790767" y="4418267"/>
                <a:ext cx="230239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1" name="Line 115"/>
              <p:cNvSpPr>
                <a:spLocks noChangeShapeType="1"/>
              </p:cNvSpPr>
              <p:nvPr/>
            </p:nvSpPr>
            <p:spPr bwMode="auto">
              <a:xfrm flipH="1" flipV="1">
                <a:off x="5021006" y="4417361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2" name="Line 116"/>
              <p:cNvSpPr>
                <a:spLocks noChangeShapeType="1"/>
              </p:cNvSpPr>
              <p:nvPr/>
            </p:nvSpPr>
            <p:spPr bwMode="auto">
              <a:xfrm flipH="1" flipV="1">
                <a:off x="5020099" y="4413735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3" name="Line 117"/>
              <p:cNvSpPr>
                <a:spLocks noChangeShapeType="1"/>
              </p:cNvSpPr>
              <p:nvPr/>
            </p:nvSpPr>
            <p:spPr bwMode="auto">
              <a:xfrm flipH="1" flipV="1">
                <a:off x="5018286" y="4408297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4" name="Line 118"/>
              <p:cNvSpPr>
                <a:spLocks noChangeShapeType="1"/>
              </p:cNvSpPr>
              <p:nvPr/>
            </p:nvSpPr>
            <p:spPr bwMode="auto">
              <a:xfrm flipH="1" flipV="1">
                <a:off x="5015567" y="4401045"/>
                <a:ext cx="2720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5" name="Line 119"/>
              <p:cNvSpPr>
                <a:spLocks noChangeShapeType="1"/>
              </p:cNvSpPr>
              <p:nvPr/>
            </p:nvSpPr>
            <p:spPr bwMode="auto">
              <a:xfrm flipH="1" flipV="1">
                <a:off x="5012848" y="4391074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6" name="Line 120"/>
              <p:cNvSpPr>
                <a:spLocks noChangeShapeType="1"/>
              </p:cNvSpPr>
              <p:nvPr/>
            </p:nvSpPr>
            <p:spPr bwMode="auto">
              <a:xfrm flipH="1" flipV="1">
                <a:off x="5009222" y="4379290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7" name="Line 121"/>
              <p:cNvSpPr>
                <a:spLocks noChangeShapeType="1"/>
              </p:cNvSpPr>
              <p:nvPr/>
            </p:nvSpPr>
            <p:spPr bwMode="auto">
              <a:xfrm flipH="1" flipV="1">
                <a:off x="5005596" y="4365693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8" name="Line 122"/>
              <p:cNvSpPr>
                <a:spLocks noChangeShapeType="1"/>
              </p:cNvSpPr>
              <p:nvPr/>
            </p:nvSpPr>
            <p:spPr bwMode="auto">
              <a:xfrm flipH="1" flipV="1">
                <a:off x="5001064" y="4349377"/>
                <a:ext cx="4533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9" name="Line 123"/>
              <p:cNvSpPr>
                <a:spLocks noChangeShapeType="1"/>
              </p:cNvSpPr>
              <p:nvPr/>
            </p:nvSpPr>
            <p:spPr bwMode="auto">
              <a:xfrm flipH="1" flipV="1">
                <a:off x="4996532" y="4332155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0" name="Line 124"/>
              <p:cNvSpPr>
                <a:spLocks noChangeShapeType="1"/>
              </p:cNvSpPr>
              <p:nvPr/>
            </p:nvSpPr>
            <p:spPr bwMode="auto">
              <a:xfrm flipH="1" flipV="1">
                <a:off x="4992000" y="4312213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1" name="Line 125"/>
              <p:cNvSpPr>
                <a:spLocks noChangeShapeType="1"/>
              </p:cNvSpPr>
              <p:nvPr/>
            </p:nvSpPr>
            <p:spPr bwMode="auto">
              <a:xfrm flipH="1" flipV="1">
                <a:off x="4987467" y="4290458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2" name="Line 126"/>
              <p:cNvSpPr>
                <a:spLocks noChangeShapeType="1"/>
              </p:cNvSpPr>
              <p:nvPr/>
            </p:nvSpPr>
            <p:spPr bwMode="auto">
              <a:xfrm flipH="1" flipV="1">
                <a:off x="4982935" y="4266890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3" name="Line 127"/>
              <p:cNvSpPr>
                <a:spLocks noChangeShapeType="1"/>
              </p:cNvSpPr>
              <p:nvPr/>
            </p:nvSpPr>
            <p:spPr bwMode="auto">
              <a:xfrm flipH="1" flipV="1">
                <a:off x="4978402" y="4241510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4" name="Line 128"/>
              <p:cNvSpPr>
                <a:spLocks noChangeShapeType="1"/>
              </p:cNvSpPr>
              <p:nvPr/>
            </p:nvSpPr>
            <p:spPr bwMode="auto">
              <a:xfrm flipH="1" flipV="1">
                <a:off x="4973871" y="4214316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5" name="Line 129"/>
              <p:cNvSpPr>
                <a:spLocks noChangeShapeType="1"/>
              </p:cNvSpPr>
              <p:nvPr/>
            </p:nvSpPr>
            <p:spPr bwMode="auto">
              <a:xfrm flipH="1" flipV="1">
                <a:off x="4969338" y="4185310"/>
                <a:ext cx="4533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6" name="Line 130"/>
              <p:cNvSpPr>
                <a:spLocks noChangeShapeType="1"/>
              </p:cNvSpPr>
              <p:nvPr/>
            </p:nvSpPr>
            <p:spPr bwMode="auto">
              <a:xfrm flipH="1" flipV="1">
                <a:off x="4965712" y="4154490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7" name="Line 131"/>
              <p:cNvSpPr>
                <a:spLocks noChangeShapeType="1"/>
              </p:cNvSpPr>
              <p:nvPr/>
            </p:nvSpPr>
            <p:spPr bwMode="auto">
              <a:xfrm flipH="1" flipV="1">
                <a:off x="4962086" y="4121858"/>
                <a:ext cx="3626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8" name="Line 132"/>
              <p:cNvSpPr>
                <a:spLocks noChangeShapeType="1"/>
              </p:cNvSpPr>
              <p:nvPr/>
            </p:nvSpPr>
            <p:spPr bwMode="auto">
              <a:xfrm flipH="1" flipV="1">
                <a:off x="4959367" y="4088319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9" name="Line 133"/>
              <p:cNvSpPr>
                <a:spLocks noChangeShapeType="1"/>
              </p:cNvSpPr>
              <p:nvPr/>
            </p:nvSpPr>
            <p:spPr bwMode="auto">
              <a:xfrm flipH="1" flipV="1">
                <a:off x="4956648" y="4052061"/>
                <a:ext cx="2720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0" name="Line 134"/>
              <p:cNvSpPr>
                <a:spLocks noChangeShapeType="1"/>
              </p:cNvSpPr>
              <p:nvPr/>
            </p:nvSpPr>
            <p:spPr bwMode="auto">
              <a:xfrm flipH="1" flipV="1">
                <a:off x="4954835" y="4014896"/>
                <a:ext cx="1813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1" name="Line 135"/>
              <p:cNvSpPr>
                <a:spLocks noChangeShapeType="1"/>
              </p:cNvSpPr>
              <p:nvPr/>
            </p:nvSpPr>
            <p:spPr bwMode="auto">
              <a:xfrm flipH="1" flipV="1">
                <a:off x="4953929" y="3975919"/>
                <a:ext cx="907" cy="3897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2" name="Line 136"/>
              <p:cNvSpPr>
                <a:spLocks noChangeShapeType="1"/>
              </p:cNvSpPr>
              <p:nvPr/>
            </p:nvSpPr>
            <p:spPr bwMode="auto">
              <a:xfrm flipH="1" flipV="1">
                <a:off x="4953022" y="3935129"/>
                <a:ext cx="907" cy="4079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3" name="Line 137"/>
              <p:cNvSpPr>
                <a:spLocks noChangeShapeType="1"/>
              </p:cNvSpPr>
              <p:nvPr/>
            </p:nvSpPr>
            <p:spPr bwMode="auto">
              <a:xfrm flipV="1">
                <a:off x="4953022" y="3894338"/>
                <a:ext cx="907" cy="4079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4" name="Line 138"/>
              <p:cNvSpPr>
                <a:spLocks noChangeShapeType="1"/>
              </p:cNvSpPr>
              <p:nvPr/>
            </p:nvSpPr>
            <p:spPr bwMode="auto">
              <a:xfrm flipV="1">
                <a:off x="4953929" y="3854454"/>
                <a:ext cx="907" cy="398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5" name="Line 139"/>
              <p:cNvSpPr>
                <a:spLocks noChangeShapeType="1"/>
              </p:cNvSpPr>
              <p:nvPr/>
            </p:nvSpPr>
            <p:spPr bwMode="auto">
              <a:xfrm flipV="1">
                <a:off x="4954835" y="3817290"/>
                <a:ext cx="1813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6" name="Line 140"/>
              <p:cNvSpPr>
                <a:spLocks noChangeShapeType="1"/>
              </p:cNvSpPr>
              <p:nvPr/>
            </p:nvSpPr>
            <p:spPr bwMode="auto">
              <a:xfrm flipV="1">
                <a:off x="4956648" y="3781032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7" name="Line 141"/>
              <p:cNvSpPr>
                <a:spLocks noChangeShapeType="1"/>
              </p:cNvSpPr>
              <p:nvPr/>
            </p:nvSpPr>
            <p:spPr bwMode="auto">
              <a:xfrm flipV="1">
                <a:off x="4958461" y="3747493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8" name="Line 142"/>
              <p:cNvSpPr>
                <a:spLocks noChangeShapeType="1"/>
              </p:cNvSpPr>
              <p:nvPr/>
            </p:nvSpPr>
            <p:spPr bwMode="auto">
              <a:xfrm flipV="1">
                <a:off x="4961180" y="3714860"/>
                <a:ext cx="3626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9" name="Line 143"/>
              <p:cNvSpPr>
                <a:spLocks noChangeShapeType="1"/>
              </p:cNvSpPr>
              <p:nvPr/>
            </p:nvSpPr>
            <p:spPr bwMode="auto">
              <a:xfrm flipV="1">
                <a:off x="4964806" y="3684041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0" name="Line 144"/>
              <p:cNvSpPr>
                <a:spLocks noChangeShapeType="1"/>
              </p:cNvSpPr>
              <p:nvPr/>
            </p:nvSpPr>
            <p:spPr bwMode="auto">
              <a:xfrm flipV="1">
                <a:off x="4968432" y="3655035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1" name="Line 145"/>
              <p:cNvSpPr>
                <a:spLocks noChangeShapeType="1"/>
              </p:cNvSpPr>
              <p:nvPr/>
            </p:nvSpPr>
            <p:spPr bwMode="auto">
              <a:xfrm flipV="1">
                <a:off x="4972058" y="3627841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2" name="Line 146"/>
              <p:cNvSpPr>
                <a:spLocks noChangeShapeType="1"/>
              </p:cNvSpPr>
              <p:nvPr/>
            </p:nvSpPr>
            <p:spPr bwMode="auto">
              <a:xfrm flipV="1">
                <a:off x="4976590" y="3602460"/>
                <a:ext cx="3626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3" name="Line 147"/>
              <p:cNvSpPr>
                <a:spLocks noChangeShapeType="1"/>
              </p:cNvSpPr>
              <p:nvPr/>
            </p:nvSpPr>
            <p:spPr bwMode="auto">
              <a:xfrm flipV="1">
                <a:off x="4980215" y="3578893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4" name="Line 148"/>
              <p:cNvSpPr>
                <a:spLocks noChangeShapeType="1"/>
              </p:cNvSpPr>
              <p:nvPr/>
            </p:nvSpPr>
            <p:spPr bwMode="auto">
              <a:xfrm flipV="1">
                <a:off x="4984748" y="3557138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5" name="Line 149"/>
              <p:cNvSpPr>
                <a:spLocks noChangeShapeType="1"/>
              </p:cNvSpPr>
              <p:nvPr/>
            </p:nvSpPr>
            <p:spPr bwMode="auto">
              <a:xfrm flipV="1">
                <a:off x="4989280" y="3537196"/>
                <a:ext cx="3626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6" name="Line 150"/>
              <p:cNvSpPr>
                <a:spLocks noChangeShapeType="1"/>
              </p:cNvSpPr>
              <p:nvPr/>
            </p:nvSpPr>
            <p:spPr bwMode="auto">
              <a:xfrm flipV="1">
                <a:off x="4992906" y="3519974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7" name="Line 151"/>
              <p:cNvSpPr>
                <a:spLocks noChangeShapeType="1"/>
              </p:cNvSpPr>
              <p:nvPr/>
            </p:nvSpPr>
            <p:spPr bwMode="auto">
              <a:xfrm flipV="1">
                <a:off x="4997438" y="3503657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8" name="Line 152"/>
              <p:cNvSpPr>
                <a:spLocks noChangeShapeType="1"/>
              </p:cNvSpPr>
              <p:nvPr/>
            </p:nvSpPr>
            <p:spPr bwMode="auto">
              <a:xfrm flipV="1">
                <a:off x="5001064" y="3490060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9" name="Line 153"/>
              <p:cNvSpPr>
                <a:spLocks noChangeShapeType="1"/>
              </p:cNvSpPr>
              <p:nvPr/>
            </p:nvSpPr>
            <p:spPr bwMode="auto">
              <a:xfrm flipV="1">
                <a:off x="5004690" y="3478277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30" name="Line 154"/>
              <p:cNvSpPr>
                <a:spLocks noChangeShapeType="1"/>
              </p:cNvSpPr>
              <p:nvPr/>
            </p:nvSpPr>
            <p:spPr bwMode="auto">
              <a:xfrm flipV="1">
                <a:off x="5008316" y="3468305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31" name="Line 155"/>
              <p:cNvSpPr>
                <a:spLocks noChangeShapeType="1"/>
              </p:cNvSpPr>
              <p:nvPr/>
            </p:nvSpPr>
            <p:spPr bwMode="auto">
              <a:xfrm flipV="1">
                <a:off x="5011035" y="3461054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32" name="Line 156"/>
              <p:cNvSpPr>
                <a:spLocks noChangeShapeType="1"/>
              </p:cNvSpPr>
              <p:nvPr/>
            </p:nvSpPr>
            <p:spPr bwMode="auto">
              <a:xfrm flipV="1">
                <a:off x="5012848" y="3455615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33" name="Line 157"/>
              <p:cNvSpPr>
                <a:spLocks noChangeShapeType="1"/>
              </p:cNvSpPr>
              <p:nvPr/>
            </p:nvSpPr>
            <p:spPr bwMode="auto">
              <a:xfrm flipV="1">
                <a:off x="5014661" y="3451989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34" name="Line 158"/>
              <p:cNvSpPr>
                <a:spLocks noChangeShapeType="1"/>
              </p:cNvSpPr>
              <p:nvPr/>
            </p:nvSpPr>
            <p:spPr bwMode="auto">
              <a:xfrm flipV="1">
                <a:off x="5015567" y="345108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35" name="Line 159"/>
              <p:cNvSpPr>
                <a:spLocks noChangeShapeType="1"/>
              </p:cNvSpPr>
              <p:nvPr/>
            </p:nvSpPr>
            <p:spPr bwMode="auto">
              <a:xfrm flipH="1">
                <a:off x="4788954" y="3451083"/>
                <a:ext cx="226613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2621" name="Group 336"/>
            <p:cNvGrpSpPr>
              <a:grpSpLocks/>
            </p:cNvGrpSpPr>
            <p:nvPr/>
          </p:nvGrpSpPr>
          <p:grpSpPr bwMode="auto">
            <a:xfrm>
              <a:off x="5029199" y="2203146"/>
              <a:ext cx="245649" cy="1091369"/>
              <a:chOff x="5205922" y="3388538"/>
              <a:chExt cx="245649" cy="1091369"/>
            </a:xfrm>
          </p:grpSpPr>
          <p:sp>
            <p:nvSpPr>
              <p:cNvPr id="152638" name="Freeform 160"/>
              <p:cNvSpPr>
                <a:spLocks/>
              </p:cNvSpPr>
              <p:nvPr/>
            </p:nvSpPr>
            <p:spPr bwMode="auto">
              <a:xfrm>
                <a:off x="5205922" y="3388538"/>
                <a:ext cx="244742" cy="1090462"/>
              </a:xfrm>
              <a:custGeom>
                <a:avLst/>
                <a:gdLst>
                  <a:gd name="T0" fmla="*/ 551 w 812"/>
                  <a:gd name="T1" fmla="*/ 1 h 3609"/>
                  <a:gd name="T2" fmla="*/ 555 w 812"/>
                  <a:gd name="T3" fmla="*/ 15 h 3609"/>
                  <a:gd name="T4" fmla="*/ 567 w 812"/>
                  <a:gd name="T5" fmla="*/ 58 h 3609"/>
                  <a:gd name="T6" fmla="*/ 587 w 812"/>
                  <a:gd name="T7" fmla="*/ 127 h 3609"/>
                  <a:gd name="T8" fmla="*/ 609 w 812"/>
                  <a:gd name="T9" fmla="*/ 219 h 3609"/>
                  <a:gd name="T10" fmla="*/ 637 w 812"/>
                  <a:gd name="T11" fmla="*/ 333 h 3609"/>
                  <a:gd name="T12" fmla="*/ 667 w 812"/>
                  <a:gd name="T13" fmla="*/ 468 h 3609"/>
                  <a:gd name="T14" fmla="*/ 696 w 812"/>
                  <a:gd name="T15" fmla="*/ 621 h 3609"/>
                  <a:gd name="T16" fmla="*/ 725 w 812"/>
                  <a:gd name="T17" fmla="*/ 790 h 3609"/>
                  <a:gd name="T18" fmla="*/ 753 w 812"/>
                  <a:gd name="T19" fmla="*/ 973 h 3609"/>
                  <a:gd name="T20" fmla="*/ 776 w 812"/>
                  <a:gd name="T21" fmla="*/ 1168 h 3609"/>
                  <a:gd name="T22" fmla="*/ 795 w 812"/>
                  <a:gd name="T23" fmla="*/ 1374 h 3609"/>
                  <a:gd name="T24" fmla="*/ 808 w 812"/>
                  <a:gd name="T25" fmla="*/ 1588 h 3609"/>
                  <a:gd name="T26" fmla="*/ 812 w 812"/>
                  <a:gd name="T27" fmla="*/ 1808 h 3609"/>
                  <a:gd name="T28" fmla="*/ 808 w 812"/>
                  <a:gd name="T29" fmla="*/ 2028 h 3609"/>
                  <a:gd name="T30" fmla="*/ 795 w 812"/>
                  <a:gd name="T31" fmla="*/ 2242 h 3609"/>
                  <a:gd name="T32" fmla="*/ 777 w 812"/>
                  <a:gd name="T33" fmla="*/ 2447 h 3609"/>
                  <a:gd name="T34" fmla="*/ 755 w 812"/>
                  <a:gd name="T35" fmla="*/ 2642 h 3609"/>
                  <a:gd name="T36" fmla="*/ 728 w 812"/>
                  <a:gd name="T37" fmla="*/ 2825 h 3609"/>
                  <a:gd name="T38" fmla="*/ 700 w 812"/>
                  <a:gd name="T39" fmla="*/ 2993 h 3609"/>
                  <a:gd name="T40" fmla="*/ 669 w 812"/>
                  <a:gd name="T41" fmla="*/ 3145 h 3609"/>
                  <a:gd name="T42" fmla="*/ 641 w 812"/>
                  <a:gd name="T43" fmla="*/ 3278 h 3609"/>
                  <a:gd name="T44" fmla="*/ 615 w 812"/>
                  <a:gd name="T45" fmla="*/ 3393 h 3609"/>
                  <a:gd name="T46" fmla="*/ 592 w 812"/>
                  <a:gd name="T47" fmla="*/ 3484 h 3609"/>
                  <a:gd name="T48" fmla="*/ 574 w 812"/>
                  <a:gd name="T49" fmla="*/ 3552 h 3609"/>
                  <a:gd name="T50" fmla="*/ 561 w 812"/>
                  <a:gd name="T51" fmla="*/ 3595 h 3609"/>
                  <a:gd name="T52" fmla="*/ 557 w 812"/>
                  <a:gd name="T53" fmla="*/ 3609 h 3609"/>
                  <a:gd name="T54" fmla="*/ 242 w 812"/>
                  <a:gd name="T55" fmla="*/ 3605 h 3609"/>
                  <a:gd name="T56" fmla="*/ 233 w 812"/>
                  <a:gd name="T57" fmla="*/ 3579 h 3609"/>
                  <a:gd name="T58" fmla="*/ 217 w 812"/>
                  <a:gd name="T59" fmla="*/ 3524 h 3609"/>
                  <a:gd name="T60" fmla="*/ 196 w 812"/>
                  <a:gd name="T61" fmla="*/ 3445 h 3609"/>
                  <a:gd name="T62" fmla="*/ 172 w 812"/>
                  <a:gd name="T63" fmla="*/ 3342 h 3609"/>
                  <a:gd name="T64" fmla="*/ 144 w 812"/>
                  <a:gd name="T65" fmla="*/ 3216 h 3609"/>
                  <a:gd name="T66" fmla="*/ 114 w 812"/>
                  <a:gd name="T67" fmla="*/ 3069 h 3609"/>
                  <a:gd name="T68" fmla="*/ 85 w 812"/>
                  <a:gd name="T69" fmla="*/ 2901 h 3609"/>
                  <a:gd name="T70" fmla="*/ 58 w 812"/>
                  <a:gd name="T71" fmla="*/ 2714 h 3609"/>
                  <a:gd name="T72" fmla="*/ 35 w 812"/>
                  <a:gd name="T73" fmla="*/ 2511 h 3609"/>
                  <a:gd name="T74" fmla="*/ 16 w 812"/>
                  <a:gd name="T75" fmla="*/ 2289 h 3609"/>
                  <a:gd name="T76" fmla="*/ 4 w 812"/>
                  <a:gd name="T77" fmla="*/ 2053 h 3609"/>
                  <a:gd name="T78" fmla="*/ 0 w 812"/>
                  <a:gd name="T79" fmla="*/ 1802 h 3609"/>
                  <a:gd name="T80" fmla="*/ 5 w 812"/>
                  <a:gd name="T81" fmla="*/ 1551 h 3609"/>
                  <a:gd name="T82" fmla="*/ 18 w 812"/>
                  <a:gd name="T83" fmla="*/ 1314 h 3609"/>
                  <a:gd name="T84" fmla="*/ 37 w 812"/>
                  <a:gd name="T85" fmla="*/ 1094 h 3609"/>
                  <a:gd name="T86" fmla="*/ 61 w 812"/>
                  <a:gd name="T87" fmla="*/ 891 h 3609"/>
                  <a:gd name="T88" fmla="*/ 89 w 812"/>
                  <a:gd name="T89" fmla="*/ 703 h 3609"/>
                  <a:gd name="T90" fmla="*/ 119 w 812"/>
                  <a:gd name="T91" fmla="*/ 537 h 3609"/>
                  <a:gd name="T92" fmla="*/ 150 w 812"/>
                  <a:gd name="T93" fmla="*/ 390 h 3609"/>
                  <a:gd name="T94" fmla="*/ 179 w 812"/>
                  <a:gd name="T95" fmla="*/ 266 h 3609"/>
                  <a:gd name="T96" fmla="*/ 206 w 812"/>
                  <a:gd name="T97" fmla="*/ 163 h 3609"/>
                  <a:gd name="T98" fmla="*/ 228 w 812"/>
                  <a:gd name="T99" fmla="*/ 84 h 3609"/>
                  <a:gd name="T100" fmla="*/ 244 w 812"/>
                  <a:gd name="T101" fmla="*/ 30 h 3609"/>
                  <a:gd name="T102" fmla="*/ 253 w 812"/>
                  <a:gd name="T103" fmla="*/ 3 h 36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12"/>
                  <a:gd name="T157" fmla="*/ 0 h 3609"/>
                  <a:gd name="T158" fmla="*/ 812 w 812"/>
                  <a:gd name="T159" fmla="*/ 3609 h 36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12" h="3609">
                    <a:moveTo>
                      <a:pt x="254" y="0"/>
                    </a:moveTo>
                    <a:lnTo>
                      <a:pt x="551" y="1"/>
                    </a:lnTo>
                    <a:lnTo>
                      <a:pt x="552" y="5"/>
                    </a:lnTo>
                    <a:lnTo>
                      <a:pt x="555" y="15"/>
                    </a:lnTo>
                    <a:lnTo>
                      <a:pt x="561" y="34"/>
                    </a:lnTo>
                    <a:lnTo>
                      <a:pt x="567" y="58"/>
                    </a:lnTo>
                    <a:lnTo>
                      <a:pt x="576" y="89"/>
                    </a:lnTo>
                    <a:lnTo>
                      <a:pt x="587" y="127"/>
                    </a:lnTo>
                    <a:lnTo>
                      <a:pt x="598" y="170"/>
                    </a:lnTo>
                    <a:lnTo>
                      <a:pt x="609" y="219"/>
                    </a:lnTo>
                    <a:lnTo>
                      <a:pt x="623" y="273"/>
                    </a:lnTo>
                    <a:lnTo>
                      <a:pt x="637" y="333"/>
                    </a:lnTo>
                    <a:lnTo>
                      <a:pt x="651" y="398"/>
                    </a:lnTo>
                    <a:lnTo>
                      <a:pt x="667" y="468"/>
                    </a:lnTo>
                    <a:lnTo>
                      <a:pt x="682" y="542"/>
                    </a:lnTo>
                    <a:lnTo>
                      <a:pt x="696" y="621"/>
                    </a:lnTo>
                    <a:lnTo>
                      <a:pt x="711" y="703"/>
                    </a:lnTo>
                    <a:lnTo>
                      <a:pt x="725" y="790"/>
                    </a:lnTo>
                    <a:lnTo>
                      <a:pt x="739" y="879"/>
                    </a:lnTo>
                    <a:lnTo>
                      <a:pt x="753" y="973"/>
                    </a:lnTo>
                    <a:lnTo>
                      <a:pt x="765" y="1069"/>
                    </a:lnTo>
                    <a:lnTo>
                      <a:pt x="776" y="1168"/>
                    </a:lnTo>
                    <a:lnTo>
                      <a:pt x="786" y="1270"/>
                    </a:lnTo>
                    <a:lnTo>
                      <a:pt x="795" y="1374"/>
                    </a:lnTo>
                    <a:lnTo>
                      <a:pt x="802" y="1480"/>
                    </a:lnTo>
                    <a:lnTo>
                      <a:pt x="808" y="1588"/>
                    </a:lnTo>
                    <a:lnTo>
                      <a:pt x="811" y="1697"/>
                    </a:lnTo>
                    <a:lnTo>
                      <a:pt x="812" y="1808"/>
                    </a:lnTo>
                    <a:lnTo>
                      <a:pt x="811" y="1919"/>
                    </a:lnTo>
                    <a:lnTo>
                      <a:pt x="808" y="2028"/>
                    </a:lnTo>
                    <a:lnTo>
                      <a:pt x="803" y="2137"/>
                    </a:lnTo>
                    <a:lnTo>
                      <a:pt x="795" y="2242"/>
                    </a:lnTo>
                    <a:lnTo>
                      <a:pt x="788" y="2347"/>
                    </a:lnTo>
                    <a:lnTo>
                      <a:pt x="777" y="2447"/>
                    </a:lnTo>
                    <a:lnTo>
                      <a:pt x="766" y="2546"/>
                    </a:lnTo>
                    <a:lnTo>
                      <a:pt x="755" y="2642"/>
                    </a:lnTo>
                    <a:lnTo>
                      <a:pt x="742" y="2735"/>
                    </a:lnTo>
                    <a:lnTo>
                      <a:pt x="728" y="2825"/>
                    </a:lnTo>
                    <a:lnTo>
                      <a:pt x="714" y="2910"/>
                    </a:lnTo>
                    <a:lnTo>
                      <a:pt x="700" y="2993"/>
                    </a:lnTo>
                    <a:lnTo>
                      <a:pt x="685" y="3071"/>
                    </a:lnTo>
                    <a:lnTo>
                      <a:pt x="669" y="3145"/>
                    </a:lnTo>
                    <a:lnTo>
                      <a:pt x="655" y="3215"/>
                    </a:lnTo>
                    <a:lnTo>
                      <a:pt x="641" y="3278"/>
                    </a:lnTo>
                    <a:lnTo>
                      <a:pt x="627" y="3338"/>
                    </a:lnTo>
                    <a:lnTo>
                      <a:pt x="615" y="3393"/>
                    </a:lnTo>
                    <a:lnTo>
                      <a:pt x="603" y="3441"/>
                    </a:lnTo>
                    <a:lnTo>
                      <a:pt x="592" y="3484"/>
                    </a:lnTo>
                    <a:lnTo>
                      <a:pt x="581" y="3521"/>
                    </a:lnTo>
                    <a:lnTo>
                      <a:pt x="574" y="3552"/>
                    </a:lnTo>
                    <a:lnTo>
                      <a:pt x="566" y="3577"/>
                    </a:lnTo>
                    <a:lnTo>
                      <a:pt x="561" y="3595"/>
                    </a:lnTo>
                    <a:lnTo>
                      <a:pt x="559" y="3605"/>
                    </a:lnTo>
                    <a:lnTo>
                      <a:pt x="557" y="3609"/>
                    </a:lnTo>
                    <a:lnTo>
                      <a:pt x="243" y="3609"/>
                    </a:lnTo>
                    <a:lnTo>
                      <a:pt x="242" y="3605"/>
                    </a:lnTo>
                    <a:lnTo>
                      <a:pt x="239" y="3595"/>
                    </a:lnTo>
                    <a:lnTo>
                      <a:pt x="233" y="3579"/>
                    </a:lnTo>
                    <a:lnTo>
                      <a:pt x="226" y="3554"/>
                    </a:lnTo>
                    <a:lnTo>
                      <a:pt x="217" y="3524"/>
                    </a:lnTo>
                    <a:lnTo>
                      <a:pt x="207" y="3488"/>
                    </a:lnTo>
                    <a:lnTo>
                      <a:pt x="196" y="3445"/>
                    </a:lnTo>
                    <a:lnTo>
                      <a:pt x="184" y="3397"/>
                    </a:lnTo>
                    <a:lnTo>
                      <a:pt x="172" y="3342"/>
                    </a:lnTo>
                    <a:lnTo>
                      <a:pt x="158" y="3282"/>
                    </a:lnTo>
                    <a:lnTo>
                      <a:pt x="144" y="3216"/>
                    </a:lnTo>
                    <a:lnTo>
                      <a:pt x="128" y="3146"/>
                    </a:lnTo>
                    <a:lnTo>
                      <a:pt x="114" y="3069"/>
                    </a:lnTo>
                    <a:lnTo>
                      <a:pt x="99" y="2988"/>
                    </a:lnTo>
                    <a:lnTo>
                      <a:pt x="85" y="2901"/>
                    </a:lnTo>
                    <a:lnTo>
                      <a:pt x="71" y="2811"/>
                    </a:lnTo>
                    <a:lnTo>
                      <a:pt x="58" y="2714"/>
                    </a:lnTo>
                    <a:lnTo>
                      <a:pt x="47" y="2615"/>
                    </a:lnTo>
                    <a:lnTo>
                      <a:pt x="35" y="2511"/>
                    </a:lnTo>
                    <a:lnTo>
                      <a:pt x="25" y="2401"/>
                    </a:lnTo>
                    <a:lnTo>
                      <a:pt x="16" y="2289"/>
                    </a:lnTo>
                    <a:lnTo>
                      <a:pt x="10" y="2172"/>
                    </a:lnTo>
                    <a:lnTo>
                      <a:pt x="4" y="2053"/>
                    </a:lnTo>
                    <a:lnTo>
                      <a:pt x="1" y="1929"/>
                    </a:lnTo>
                    <a:lnTo>
                      <a:pt x="0" y="1802"/>
                    </a:lnTo>
                    <a:lnTo>
                      <a:pt x="1" y="1675"/>
                    </a:lnTo>
                    <a:lnTo>
                      <a:pt x="5" y="1551"/>
                    </a:lnTo>
                    <a:lnTo>
                      <a:pt x="10" y="1431"/>
                    </a:lnTo>
                    <a:lnTo>
                      <a:pt x="18" y="1314"/>
                    </a:lnTo>
                    <a:lnTo>
                      <a:pt x="27" y="1202"/>
                    </a:lnTo>
                    <a:lnTo>
                      <a:pt x="37" y="1094"/>
                    </a:lnTo>
                    <a:lnTo>
                      <a:pt x="48" y="990"/>
                    </a:lnTo>
                    <a:lnTo>
                      <a:pt x="61" y="891"/>
                    </a:lnTo>
                    <a:lnTo>
                      <a:pt x="75" y="795"/>
                    </a:lnTo>
                    <a:lnTo>
                      <a:pt x="89" y="703"/>
                    </a:lnTo>
                    <a:lnTo>
                      <a:pt x="104" y="618"/>
                    </a:lnTo>
                    <a:lnTo>
                      <a:pt x="119" y="537"/>
                    </a:lnTo>
                    <a:lnTo>
                      <a:pt x="135" y="462"/>
                    </a:lnTo>
                    <a:lnTo>
                      <a:pt x="150" y="390"/>
                    </a:lnTo>
                    <a:lnTo>
                      <a:pt x="165" y="325"/>
                    </a:lnTo>
                    <a:lnTo>
                      <a:pt x="179" y="266"/>
                    </a:lnTo>
                    <a:lnTo>
                      <a:pt x="193" y="211"/>
                    </a:lnTo>
                    <a:lnTo>
                      <a:pt x="206" y="163"/>
                    </a:lnTo>
                    <a:lnTo>
                      <a:pt x="217" y="121"/>
                    </a:lnTo>
                    <a:lnTo>
                      <a:pt x="228" y="84"/>
                    </a:lnTo>
                    <a:lnTo>
                      <a:pt x="237" y="54"/>
                    </a:lnTo>
                    <a:lnTo>
                      <a:pt x="244" y="30"/>
                    </a:lnTo>
                    <a:lnTo>
                      <a:pt x="249" y="14"/>
                    </a:lnTo>
                    <a:lnTo>
                      <a:pt x="253" y="3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A7D0F9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39" name="Line 161"/>
              <p:cNvSpPr>
                <a:spLocks noChangeShapeType="1"/>
              </p:cNvSpPr>
              <p:nvPr/>
            </p:nvSpPr>
            <p:spPr bwMode="auto">
              <a:xfrm flipH="1">
                <a:off x="5282064" y="3388538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0" name="Line 162"/>
              <p:cNvSpPr>
                <a:spLocks noChangeShapeType="1"/>
              </p:cNvSpPr>
              <p:nvPr/>
            </p:nvSpPr>
            <p:spPr bwMode="auto">
              <a:xfrm flipH="1">
                <a:off x="5281157" y="3389444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1" name="Line 163"/>
              <p:cNvSpPr>
                <a:spLocks noChangeShapeType="1"/>
              </p:cNvSpPr>
              <p:nvPr/>
            </p:nvSpPr>
            <p:spPr bwMode="auto">
              <a:xfrm flipH="1">
                <a:off x="5279345" y="3393070"/>
                <a:ext cx="1813" cy="453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2" name="Line 164"/>
              <p:cNvSpPr>
                <a:spLocks noChangeShapeType="1"/>
              </p:cNvSpPr>
              <p:nvPr/>
            </p:nvSpPr>
            <p:spPr bwMode="auto">
              <a:xfrm flipH="1">
                <a:off x="5277532" y="3397602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3" name="Line 165"/>
              <p:cNvSpPr>
                <a:spLocks noChangeShapeType="1"/>
              </p:cNvSpPr>
              <p:nvPr/>
            </p:nvSpPr>
            <p:spPr bwMode="auto">
              <a:xfrm flipH="1">
                <a:off x="5274813" y="3404854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4" name="Line 166"/>
              <p:cNvSpPr>
                <a:spLocks noChangeShapeType="1"/>
              </p:cNvSpPr>
              <p:nvPr/>
            </p:nvSpPr>
            <p:spPr bwMode="auto">
              <a:xfrm flipH="1">
                <a:off x="5271187" y="3413918"/>
                <a:ext cx="3626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5" name="Line 167"/>
              <p:cNvSpPr>
                <a:spLocks noChangeShapeType="1"/>
              </p:cNvSpPr>
              <p:nvPr/>
            </p:nvSpPr>
            <p:spPr bwMode="auto">
              <a:xfrm flipH="1">
                <a:off x="5267561" y="3424796"/>
                <a:ext cx="3626" cy="1269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6" name="Line 168"/>
              <p:cNvSpPr>
                <a:spLocks noChangeShapeType="1"/>
              </p:cNvSpPr>
              <p:nvPr/>
            </p:nvSpPr>
            <p:spPr bwMode="auto">
              <a:xfrm flipH="1">
                <a:off x="5263935" y="3437486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7" name="Line 169"/>
              <p:cNvSpPr>
                <a:spLocks noChangeShapeType="1"/>
              </p:cNvSpPr>
              <p:nvPr/>
            </p:nvSpPr>
            <p:spPr bwMode="auto">
              <a:xfrm flipH="1">
                <a:off x="5259403" y="3451989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8" name="Line 170"/>
              <p:cNvSpPr>
                <a:spLocks noChangeShapeType="1"/>
              </p:cNvSpPr>
              <p:nvPr/>
            </p:nvSpPr>
            <p:spPr bwMode="auto">
              <a:xfrm flipH="1">
                <a:off x="5255777" y="3469212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9" name="Line 171"/>
              <p:cNvSpPr>
                <a:spLocks noChangeShapeType="1"/>
              </p:cNvSpPr>
              <p:nvPr/>
            </p:nvSpPr>
            <p:spPr bwMode="auto">
              <a:xfrm flipH="1">
                <a:off x="5251245" y="3486435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0" name="Line 172"/>
              <p:cNvSpPr>
                <a:spLocks noChangeShapeType="1"/>
              </p:cNvSpPr>
              <p:nvPr/>
            </p:nvSpPr>
            <p:spPr bwMode="auto">
              <a:xfrm flipH="1">
                <a:off x="5246712" y="3506376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1" name="Line 173"/>
              <p:cNvSpPr>
                <a:spLocks noChangeShapeType="1"/>
              </p:cNvSpPr>
              <p:nvPr/>
            </p:nvSpPr>
            <p:spPr bwMode="auto">
              <a:xfrm flipH="1">
                <a:off x="5241274" y="3528131"/>
                <a:ext cx="5439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2" name="Line 174"/>
              <p:cNvSpPr>
                <a:spLocks noChangeShapeType="1"/>
              </p:cNvSpPr>
              <p:nvPr/>
            </p:nvSpPr>
            <p:spPr bwMode="auto">
              <a:xfrm flipH="1">
                <a:off x="5236742" y="3550793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3" name="Line 175"/>
              <p:cNvSpPr>
                <a:spLocks noChangeShapeType="1"/>
              </p:cNvSpPr>
              <p:nvPr/>
            </p:nvSpPr>
            <p:spPr bwMode="auto">
              <a:xfrm flipH="1">
                <a:off x="5232209" y="3575267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4" name="Line 176"/>
              <p:cNvSpPr>
                <a:spLocks noChangeShapeType="1"/>
              </p:cNvSpPr>
              <p:nvPr/>
            </p:nvSpPr>
            <p:spPr bwMode="auto">
              <a:xfrm flipH="1">
                <a:off x="5228583" y="3600648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5" name="Line 177"/>
              <p:cNvSpPr>
                <a:spLocks noChangeShapeType="1"/>
              </p:cNvSpPr>
              <p:nvPr/>
            </p:nvSpPr>
            <p:spPr bwMode="auto">
              <a:xfrm flipH="1">
                <a:off x="5224051" y="3628748"/>
                <a:ext cx="4533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6" name="Line 178"/>
              <p:cNvSpPr>
                <a:spLocks noChangeShapeType="1"/>
              </p:cNvSpPr>
              <p:nvPr/>
            </p:nvSpPr>
            <p:spPr bwMode="auto">
              <a:xfrm flipH="1">
                <a:off x="5220425" y="3657754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7" name="Line 179"/>
              <p:cNvSpPr>
                <a:spLocks noChangeShapeType="1"/>
              </p:cNvSpPr>
              <p:nvPr/>
            </p:nvSpPr>
            <p:spPr bwMode="auto">
              <a:xfrm flipH="1">
                <a:off x="5216800" y="3687667"/>
                <a:ext cx="3626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8" name="Line 180"/>
              <p:cNvSpPr>
                <a:spLocks noChangeShapeType="1"/>
              </p:cNvSpPr>
              <p:nvPr/>
            </p:nvSpPr>
            <p:spPr bwMode="auto">
              <a:xfrm flipH="1">
                <a:off x="5214080" y="3719393"/>
                <a:ext cx="2720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9" name="Line 181"/>
              <p:cNvSpPr>
                <a:spLocks noChangeShapeType="1"/>
              </p:cNvSpPr>
              <p:nvPr/>
            </p:nvSpPr>
            <p:spPr bwMode="auto">
              <a:xfrm flipH="1">
                <a:off x="5211361" y="3752025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0" name="Line 182"/>
              <p:cNvSpPr>
                <a:spLocks noChangeShapeType="1"/>
              </p:cNvSpPr>
              <p:nvPr/>
            </p:nvSpPr>
            <p:spPr bwMode="auto">
              <a:xfrm flipH="1">
                <a:off x="5208641" y="3785564"/>
                <a:ext cx="2720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1" name="Line 183"/>
              <p:cNvSpPr>
                <a:spLocks noChangeShapeType="1"/>
              </p:cNvSpPr>
              <p:nvPr/>
            </p:nvSpPr>
            <p:spPr bwMode="auto">
              <a:xfrm flipH="1">
                <a:off x="5206828" y="3820916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2" name="Line 184"/>
              <p:cNvSpPr>
                <a:spLocks noChangeShapeType="1"/>
              </p:cNvSpPr>
              <p:nvPr/>
            </p:nvSpPr>
            <p:spPr bwMode="auto">
              <a:xfrm flipH="1">
                <a:off x="5205922" y="3857174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3" name="Line 185"/>
              <p:cNvSpPr>
                <a:spLocks noChangeShapeType="1"/>
              </p:cNvSpPr>
              <p:nvPr/>
            </p:nvSpPr>
            <p:spPr bwMode="auto">
              <a:xfrm flipH="1">
                <a:off x="5205922" y="3894338"/>
                <a:ext cx="907" cy="3897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4" name="Line 186"/>
              <p:cNvSpPr>
                <a:spLocks noChangeShapeType="1"/>
              </p:cNvSpPr>
              <p:nvPr/>
            </p:nvSpPr>
            <p:spPr bwMode="auto">
              <a:xfrm>
                <a:off x="5205922" y="3933316"/>
                <a:ext cx="907" cy="380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5" name="Line 187"/>
              <p:cNvSpPr>
                <a:spLocks noChangeShapeType="1"/>
              </p:cNvSpPr>
              <p:nvPr/>
            </p:nvSpPr>
            <p:spPr bwMode="auto">
              <a:xfrm>
                <a:off x="5205922" y="3971387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6" name="Line 188"/>
              <p:cNvSpPr>
                <a:spLocks noChangeShapeType="1"/>
              </p:cNvSpPr>
              <p:nvPr/>
            </p:nvSpPr>
            <p:spPr bwMode="auto">
              <a:xfrm>
                <a:off x="5206828" y="4008551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7" name="Line 189"/>
              <p:cNvSpPr>
                <a:spLocks noChangeShapeType="1"/>
              </p:cNvSpPr>
              <p:nvPr/>
            </p:nvSpPr>
            <p:spPr bwMode="auto">
              <a:xfrm>
                <a:off x="5208641" y="4044809"/>
                <a:ext cx="1813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8" name="Line 190"/>
              <p:cNvSpPr>
                <a:spLocks noChangeShapeType="1"/>
              </p:cNvSpPr>
              <p:nvPr/>
            </p:nvSpPr>
            <p:spPr bwMode="auto">
              <a:xfrm>
                <a:off x="5210454" y="4080161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9" name="Line 191"/>
              <p:cNvSpPr>
                <a:spLocks noChangeShapeType="1"/>
              </p:cNvSpPr>
              <p:nvPr/>
            </p:nvSpPr>
            <p:spPr bwMode="auto">
              <a:xfrm>
                <a:off x="5213174" y="4113699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0" name="Line 192"/>
              <p:cNvSpPr>
                <a:spLocks noChangeShapeType="1"/>
              </p:cNvSpPr>
              <p:nvPr/>
            </p:nvSpPr>
            <p:spPr bwMode="auto">
              <a:xfrm>
                <a:off x="5215893" y="4147239"/>
                <a:ext cx="3626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1" name="Line 193"/>
              <p:cNvSpPr>
                <a:spLocks noChangeShapeType="1"/>
              </p:cNvSpPr>
              <p:nvPr/>
            </p:nvSpPr>
            <p:spPr bwMode="auto">
              <a:xfrm>
                <a:off x="5219519" y="4178964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2" name="Line 194"/>
              <p:cNvSpPr>
                <a:spLocks noChangeShapeType="1"/>
              </p:cNvSpPr>
              <p:nvPr/>
            </p:nvSpPr>
            <p:spPr bwMode="auto">
              <a:xfrm>
                <a:off x="5223145" y="4208877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3" name="Line 195"/>
              <p:cNvSpPr>
                <a:spLocks noChangeShapeType="1"/>
              </p:cNvSpPr>
              <p:nvPr/>
            </p:nvSpPr>
            <p:spPr bwMode="auto">
              <a:xfrm>
                <a:off x="5226770" y="4237884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4" name="Line 196"/>
              <p:cNvSpPr>
                <a:spLocks noChangeShapeType="1"/>
              </p:cNvSpPr>
              <p:nvPr/>
            </p:nvSpPr>
            <p:spPr bwMode="auto">
              <a:xfrm>
                <a:off x="5231303" y="4265077"/>
                <a:ext cx="4533" cy="2628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5" name="Line 197"/>
              <p:cNvSpPr>
                <a:spLocks noChangeShapeType="1"/>
              </p:cNvSpPr>
              <p:nvPr/>
            </p:nvSpPr>
            <p:spPr bwMode="auto">
              <a:xfrm>
                <a:off x="5235835" y="4291364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6" name="Line 198"/>
              <p:cNvSpPr>
                <a:spLocks noChangeShapeType="1"/>
              </p:cNvSpPr>
              <p:nvPr/>
            </p:nvSpPr>
            <p:spPr bwMode="auto">
              <a:xfrm>
                <a:off x="5240367" y="4315839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7" name="Line 199"/>
              <p:cNvSpPr>
                <a:spLocks noChangeShapeType="1"/>
              </p:cNvSpPr>
              <p:nvPr/>
            </p:nvSpPr>
            <p:spPr bwMode="auto">
              <a:xfrm>
                <a:off x="5243993" y="4339406"/>
                <a:ext cx="5439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8" name="Line 200"/>
              <p:cNvSpPr>
                <a:spLocks noChangeShapeType="1"/>
              </p:cNvSpPr>
              <p:nvPr/>
            </p:nvSpPr>
            <p:spPr bwMode="auto">
              <a:xfrm>
                <a:off x="5249432" y="4360255"/>
                <a:ext cx="3626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9" name="Line 201"/>
              <p:cNvSpPr>
                <a:spLocks noChangeShapeType="1"/>
              </p:cNvSpPr>
              <p:nvPr/>
            </p:nvSpPr>
            <p:spPr bwMode="auto">
              <a:xfrm>
                <a:off x="5253058" y="4380196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0" name="Line 202"/>
              <p:cNvSpPr>
                <a:spLocks noChangeShapeType="1"/>
              </p:cNvSpPr>
              <p:nvPr/>
            </p:nvSpPr>
            <p:spPr bwMode="auto">
              <a:xfrm>
                <a:off x="5257590" y="4398325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1" name="Line 203"/>
              <p:cNvSpPr>
                <a:spLocks noChangeShapeType="1"/>
              </p:cNvSpPr>
              <p:nvPr/>
            </p:nvSpPr>
            <p:spPr bwMode="auto">
              <a:xfrm>
                <a:off x="5261216" y="4414642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2" name="Line 204"/>
              <p:cNvSpPr>
                <a:spLocks noChangeShapeType="1"/>
              </p:cNvSpPr>
              <p:nvPr/>
            </p:nvSpPr>
            <p:spPr bwMode="auto">
              <a:xfrm>
                <a:off x="5264841" y="4429145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3" name="Line 205"/>
              <p:cNvSpPr>
                <a:spLocks noChangeShapeType="1"/>
              </p:cNvSpPr>
              <p:nvPr/>
            </p:nvSpPr>
            <p:spPr bwMode="auto">
              <a:xfrm>
                <a:off x="5268467" y="4442742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4" name="Line 206"/>
              <p:cNvSpPr>
                <a:spLocks noChangeShapeType="1"/>
              </p:cNvSpPr>
              <p:nvPr/>
            </p:nvSpPr>
            <p:spPr bwMode="auto">
              <a:xfrm>
                <a:off x="5271187" y="4453619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5" name="Line 207"/>
              <p:cNvSpPr>
                <a:spLocks noChangeShapeType="1"/>
              </p:cNvSpPr>
              <p:nvPr/>
            </p:nvSpPr>
            <p:spPr bwMode="auto">
              <a:xfrm>
                <a:off x="5273906" y="4462684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6" name="Line 209"/>
              <p:cNvSpPr>
                <a:spLocks noChangeShapeType="1"/>
              </p:cNvSpPr>
              <p:nvPr/>
            </p:nvSpPr>
            <p:spPr bwMode="auto">
              <a:xfrm>
                <a:off x="5275719" y="4469936"/>
                <a:ext cx="1813" cy="453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7" name="Line 210"/>
              <p:cNvSpPr>
                <a:spLocks noChangeShapeType="1"/>
              </p:cNvSpPr>
              <p:nvPr/>
            </p:nvSpPr>
            <p:spPr bwMode="auto">
              <a:xfrm>
                <a:off x="5277532" y="4474467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8" name="Line 211"/>
              <p:cNvSpPr>
                <a:spLocks noChangeShapeType="1"/>
              </p:cNvSpPr>
              <p:nvPr/>
            </p:nvSpPr>
            <p:spPr bwMode="auto">
              <a:xfrm>
                <a:off x="5278438" y="447809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9" name="Line 212"/>
              <p:cNvSpPr>
                <a:spLocks noChangeShapeType="1"/>
              </p:cNvSpPr>
              <p:nvPr/>
            </p:nvSpPr>
            <p:spPr bwMode="auto">
              <a:xfrm>
                <a:off x="5279345" y="4479000"/>
                <a:ext cx="94271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0" name="Line 213"/>
              <p:cNvSpPr>
                <a:spLocks noChangeShapeType="1"/>
              </p:cNvSpPr>
              <p:nvPr/>
            </p:nvSpPr>
            <p:spPr bwMode="auto">
              <a:xfrm flipV="1">
                <a:off x="5373616" y="447809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1" name="Line 214"/>
              <p:cNvSpPr>
                <a:spLocks noChangeShapeType="1"/>
              </p:cNvSpPr>
              <p:nvPr/>
            </p:nvSpPr>
            <p:spPr bwMode="auto">
              <a:xfrm flipV="1">
                <a:off x="5374522" y="4474467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2" name="Line 215"/>
              <p:cNvSpPr>
                <a:spLocks noChangeShapeType="1"/>
              </p:cNvSpPr>
              <p:nvPr/>
            </p:nvSpPr>
            <p:spPr bwMode="auto">
              <a:xfrm flipV="1">
                <a:off x="5375428" y="4469029"/>
                <a:ext cx="907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3" name="Line 216"/>
              <p:cNvSpPr>
                <a:spLocks noChangeShapeType="1"/>
              </p:cNvSpPr>
              <p:nvPr/>
            </p:nvSpPr>
            <p:spPr bwMode="auto">
              <a:xfrm flipV="1">
                <a:off x="5376335" y="4461777"/>
                <a:ext cx="2720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4" name="Line 217"/>
              <p:cNvSpPr>
                <a:spLocks noChangeShapeType="1"/>
              </p:cNvSpPr>
              <p:nvPr/>
            </p:nvSpPr>
            <p:spPr bwMode="auto">
              <a:xfrm flipV="1">
                <a:off x="5379054" y="4452713"/>
                <a:ext cx="1813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5" name="Line 218"/>
              <p:cNvSpPr>
                <a:spLocks noChangeShapeType="1"/>
              </p:cNvSpPr>
              <p:nvPr/>
            </p:nvSpPr>
            <p:spPr bwMode="auto">
              <a:xfrm flipV="1">
                <a:off x="5380867" y="4440929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6" name="Line 219"/>
              <p:cNvSpPr>
                <a:spLocks noChangeShapeType="1"/>
              </p:cNvSpPr>
              <p:nvPr/>
            </p:nvSpPr>
            <p:spPr bwMode="auto">
              <a:xfrm flipV="1">
                <a:off x="5384493" y="4428239"/>
                <a:ext cx="3626" cy="1269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7" name="Line 220"/>
              <p:cNvSpPr>
                <a:spLocks noChangeShapeType="1"/>
              </p:cNvSpPr>
              <p:nvPr/>
            </p:nvSpPr>
            <p:spPr bwMode="auto">
              <a:xfrm flipV="1">
                <a:off x="5388119" y="4413735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8" name="Line 221"/>
              <p:cNvSpPr>
                <a:spLocks noChangeShapeType="1"/>
              </p:cNvSpPr>
              <p:nvPr/>
            </p:nvSpPr>
            <p:spPr bwMode="auto">
              <a:xfrm flipV="1">
                <a:off x="5391745" y="4397419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9" name="Line 222"/>
              <p:cNvSpPr>
                <a:spLocks noChangeShapeType="1"/>
              </p:cNvSpPr>
              <p:nvPr/>
            </p:nvSpPr>
            <p:spPr bwMode="auto">
              <a:xfrm flipV="1">
                <a:off x="5395370" y="4379290"/>
                <a:ext cx="3626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0" name="Line 223"/>
              <p:cNvSpPr>
                <a:spLocks noChangeShapeType="1"/>
              </p:cNvSpPr>
              <p:nvPr/>
            </p:nvSpPr>
            <p:spPr bwMode="auto">
              <a:xfrm flipV="1">
                <a:off x="5398996" y="4360255"/>
                <a:ext cx="4533" cy="1903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1" name="Line 224"/>
              <p:cNvSpPr>
                <a:spLocks noChangeShapeType="1"/>
              </p:cNvSpPr>
              <p:nvPr/>
            </p:nvSpPr>
            <p:spPr bwMode="auto">
              <a:xfrm flipV="1">
                <a:off x="5403529" y="4338500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2" name="Line 225"/>
              <p:cNvSpPr>
                <a:spLocks noChangeShapeType="1"/>
              </p:cNvSpPr>
              <p:nvPr/>
            </p:nvSpPr>
            <p:spPr bwMode="auto">
              <a:xfrm flipV="1">
                <a:off x="5408061" y="4316745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3" name="Line 226"/>
              <p:cNvSpPr>
                <a:spLocks noChangeShapeType="1"/>
              </p:cNvSpPr>
              <p:nvPr/>
            </p:nvSpPr>
            <p:spPr bwMode="auto">
              <a:xfrm flipV="1">
                <a:off x="5412593" y="4293177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4" name="Line 227"/>
              <p:cNvSpPr>
                <a:spLocks noChangeShapeType="1"/>
              </p:cNvSpPr>
              <p:nvPr/>
            </p:nvSpPr>
            <p:spPr bwMode="auto">
              <a:xfrm flipV="1">
                <a:off x="5417125" y="4267796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5" name="Line 228"/>
              <p:cNvSpPr>
                <a:spLocks noChangeShapeType="1"/>
              </p:cNvSpPr>
              <p:nvPr/>
            </p:nvSpPr>
            <p:spPr bwMode="auto">
              <a:xfrm flipV="1">
                <a:off x="5421658" y="4242416"/>
                <a:ext cx="3626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6" name="Line 229"/>
              <p:cNvSpPr>
                <a:spLocks noChangeShapeType="1"/>
              </p:cNvSpPr>
              <p:nvPr/>
            </p:nvSpPr>
            <p:spPr bwMode="auto">
              <a:xfrm flipV="1">
                <a:off x="5425284" y="4215222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7" name="Line 230"/>
              <p:cNvSpPr>
                <a:spLocks noChangeShapeType="1"/>
              </p:cNvSpPr>
              <p:nvPr/>
            </p:nvSpPr>
            <p:spPr bwMode="auto">
              <a:xfrm flipV="1">
                <a:off x="5429816" y="4187122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8" name="Line 231"/>
              <p:cNvSpPr>
                <a:spLocks noChangeShapeType="1"/>
              </p:cNvSpPr>
              <p:nvPr/>
            </p:nvSpPr>
            <p:spPr bwMode="auto">
              <a:xfrm flipV="1">
                <a:off x="5433441" y="4158116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9" name="Line 232"/>
              <p:cNvSpPr>
                <a:spLocks noChangeShapeType="1"/>
              </p:cNvSpPr>
              <p:nvPr/>
            </p:nvSpPr>
            <p:spPr bwMode="auto">
              <a:xfrm flipV="1">
                <a:off x="5437067" y="4128203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0" name="Line 233"/>
              <p:cNvSpPr>
                <a:spLocks noChangeShapeType="1"/>
              </p:cNvSpPr>
              <p:nvPr/>
            </p:nvSpPr>
            <p:spPr bwMode="auto">
              <a:xfrm flipV="1">
                <a:off x="5440693" y="4097383"/>
                <a:ext cx="2720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1" name="Line 234"/>
              <p:cNvSpPr>
                <a:spLocks noChangeShapeType="1"/>
              </p:cNvSpPr>
              <p:nvPr/>
            </p:nvSpPr>
            <p:spPr bwMode="auto">
              <a:xfrm flipV="1">
                <a:off x="5443413" y="4065658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2" name="Line 235"/>
              <p:cNvSpPr>
                <a:spLocks noChangeShapeType="1"/>
              </p:cNvSpPr>
              <p:nvPr/>
            </p:nvSpPr>
            <p:spPr bwMode="auto">
              <a:xfrm flipV="1">
                <a:off x="5446132" y="4033932"/>
                <a:ext cx="1813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3" name="Line 236"/>
              <p:cNvSpPr>
                <a:spLocks noChangeShapeType="1"/>
              </p:cNvSpPr>
              <p:nvPr/>
            </p:nvSpPr>
            <p:spPr bwMode="auto">
              <a:xfrm flipV="1">
                <a:off x="5447945" y="4001299"/>
                <a:ext cx="1813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4" name="Line 237"/>
              <p:cNvSpPr>
                <a:spLocks noChangeShapeType="1"/>
              </p:cNvSpPr>
              <p:nvPr/>
            </p:nvSpPr>
            <p:spPr bwMode="auto">
              <a:xfrm flipV="1">
                <a:off x="5449758" y="3968667"/>
                <a:ext cx="907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5" name="Line 238"/>
              <p:cNvSpPr>
                <a:spLocks noChangeShapeType="1"/>
              </p:cNvSpPr>
              <p:nvPr/>
            </p:nvSpPr>
            <p:spPr bwMode="auto">
              <a:xfrm flipV="1">
                <a:off x="5450664" y="3935129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6" name="Line 239"/>
              <p:cNvSpPr>
                <a:spLocks noChangeShapeType="1"/>
              </p:cNvSpPr>
              <p:nvPr/>
            </p:nvSpPr>
            <p:spPr bwMode="auto">
              <a:xfrm flipH="1" flipV="1">
                <a:off x="5450664" y="3901590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7" name="Line 240"/>
              <p:cNvSpPr>
                <a:spLocks noChangeShapeType="1"/>
              </p:cNvSpPr>
              <p:nvPr/>
            </p:nvSpPr>
            <p:spPr bwMode="auto">
              <a:xfrm flipH="1" flipV="1">
                <a:off x="5449758" y="3868051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8" name="Line 241"/>
              <p:cNvSpPr>
                <a:spLocks noChangeShapeType="1"/>
              </p:cNvSpPr>
              <p:nvPr/>
            </p:nvSpPr>
            <p:spPr bwMode="auto">
              <a:xfrm flipH="1" flipV="1">
                <a:off x="5447945" y="3835419"/>
                <a:ext cx="1813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9" name="Line 242"/>
              <p:cNvSpPr>
                <a:spLocks noChangeShapeType="1"/>
              </p:cNvSpPr>
              <p:nvPr/>
            </p:nvSpPr>
            <p:spPr bwMode="auto">
              <a:xfrm flipH="1" flipV="1">
                <a:off x="5446132" y="3803693"/>
                <a:ext cx="1813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0" name="Line 243"/>
              <p:cNvSpPr>
                <a:spLocks noChangeShapeType="1"/>
              </p:cNvSpPr>
              <p:nvPr/>
            </p:nvSpPr>
            <p:spPr bwMode="auto">
              <a:xfrm flipH="1" flipV="1">
                <a:off x="5443413" y="3771967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1" name="Line 244"/>
              <p:cNvSpPr>
                <a:spLocks noChangeShapeType="1"/>
              </p:cNvSpPr>
              <p:nvPr/>
            </p:nvSpPr>
            <p:spPr bwMode="auto">
              <a:xfrm flipH="1" flipV="1">
                <a:off x="5439787" y="3741148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2" name="Line 245"/>
              <p:cNvSpPr>
                <a:spLocks noChangeShapeType="1"/>
              </p:cNvSpPr>
              <p:nvPr/>
            </p:nvSpPr>
            <p:spPr bwMode="auto">
              <a:xfrm flipH="1" flipV="1">
                <a:off x="5437067" y="3711235"/>
                <a:ext cx="2720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3" name="Line 246"/>
              <p:cNvSpPr>
                <a:spLocks noChangeShapeType="1"/>
              </p:cNvSpPr>
              <p:nvPr/>
            </p:nvSpPr>
            <p:spPr bwMode="auto">
              <a:xfrm flipH="1" flipV="1">
                <a:off x="5433441" y="3682228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4" name="Line 247"/>
              <p:cNvSpPr>
                <a:spLocks noChangeShapeType="1"/>
              </p:cNvSpPr>
              <p:nvPr/>
            </p:nvSpPr>
            <p:spPr bwMode="auto">
              <a:xfrm flipH="1" flipV="1">
                <a:off x="5428909" y="3654128"/>
                <a:ext cx="4533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5" name="Line 248"/>
              <p:cNvSpPr>
                <a:spLocks noChangeShapeType="1"/>
              </p:cNvSpPr>
              <p:nvPr/>
            </p:nvSpPr>
            <p:spPr bwMode="auto">
              <a:xfrm flipH="1" flipV="1">
                <a:off x="5424377" y="3626935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6" name="Line 249"/>
              <p:cNvSpPr>
                <a:spLocks noChangeShapeType="1"/>
              </p:cNvSpPr>
              <p:nvPr/>
            </p:nvSpPr>
            <p:spPr bwMode="auto">
              <a:xfrm flipH="1" flipV="1">
                <a:off x="5420751" y="3600648"/>
                <a:ext cx="3626" cy="2628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7" name="Line 250"/>
              <p:cNvSpPr>
                <a:spLocks noChangeShapeType="1"/>
              </p:cNvSpPr>
              <p:nvPr/>
            </p:nvSpPr>
            <p:spPr bwMode="auto">
              <a:xfrm flipH="1" flipV="1">
                <a:off x="5416219" y="3576174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8" name="Line 251"/>
              <p:cNvSpPr>
                <a:spLocks noChangeShapeType="1"/>
              </p:cNvSpPr>
              <p:nvPr/>
            </p:nvSpPr>
            <p:spPr bwMode="auto">
              <a:xfrm flipH="1" flipV="1">
                <a:off x="5411687" y="3552606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9" name="Line 252"/>
              <p:cNvSpPr>
                <a:spLocks noChangeShapeType="1"/>
              </p:cNvSpPr>
              <p:nvPr/>
            </p:nvSpPr>
            <p:spPr bwMode="auto">
              <a:xfrm flipH="1" flipV="1">
                <a:off x="5407155" y="3529944"/>
                <a:ext cx="4533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0" name="Line 253"/>
              <p:cNvSpPr>
                <a:spLocks noChangeShapeType="1"/>
              </p:cNvSpPr>
              <p:nvPr/>
            </p:nvSpPr>
            <p:spPr bwMode="auto">
              <a:xfrm flipH="1" flipV="1">
                <a:off x="5402622" y="3509096"/>
                <a:ext cx="4533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1" name="Line 254"/>
              <p:cNvSpPr>
                <a:spLocks noChangeShapeType="1"/>
              </p:cNvSpPr>
              <p:nvPr/>
            </p:nvSpPr>
            <p:spPr bwMode="auto">
              <a:xfrm flipH="1" flipV="1">
                <a:off x="5398090" y="3489154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2" name="Line 255"/>
              <p:cNvSpPr>
                <a:spLocks noChangeShapeType="1"/>
              </p:cNvSpPr>
              <p:nvPr/>
            </p:nvSpPr>
            <p:spPr bwMode="auto">
              <a:xfrm flipH="1" flipV="1">
                <a:off x="5393558" y="3471025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3" name="Line 256"/>
              <p:cNvSpPr>
                <a:spLocks noChangeShapeType="1"/>
              </p:cNvSpPr>
              <p:nvPr/>
            </p:nvSpPr>
            <p:spPr bwMode="auto">
              <a:xfrm flipH="1" flipV="1">
                <a:off x="5389932" y="3454709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4" name="Line 257"/>
              <p:cNvSpPr>
                <a:spLocks noChangeShapeType="1"/>
              </p:cNvSpPr>
              <p:nvPr/>
            </p:nvSpPr>
            <p:spPr bwMode="auto">
              <a:xfrm flipH="1" flipV="1">
                <a:off x="5386306" y="3440206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5" name="Line 258"/>
              <p:cNvSpPr>
                <a:spLocks noChangeShapeType="1"/>
              </p:cNvSpPr>
              <p:nvPr/>
            </p:nvSpPr>
            <p:spPr bwMode="auto">
              <a:xfrm flipH="1" flipV="1">
                <a:off x="5382680" y="3426609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6" name="Line 259"/>
              <p:cNvSpPr>
                <a:spLocks noChangeShapeType="1"/>
              </p:cNvSpPr>
              <p:nvPr/>
            </p:nvSpPr>
            <p:spPr bwMode="auto">
              <a:xfrm flipH="1" flipV="1">
                <a:off x="5379961" y="3415731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7" name="Line 260"/>
              <p:cNvSpPr>
                <a:spLocks noChangeShapeType="1"/>
              </p:cNvSpPr>
              <p:nvPr/>
            </p:nvSpPr>
            <p:spPr bwMode="auto">
              <a:xfrm flipH="1" flipV="1">
                <a:off x="5377241" y="3405761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8" name="Line 261"/>
              <p:cNvSpPr>
                <a:spLocks noChangeShapeType="1"/>
              </p:cNvSpPr>
              <p:nvPr/>
            </p:nvSpPr>
            <p:spPr bwMode="auto">
              <a:xfrm flipH="1" flipV="1">
                <a:off x="5375428" y="3398509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9" name="Line 262"/>
              <p:cNvSpPr>
                <a:spLocks noChangeShapeType="1"/>
              </p:cNvSpPr>
              <p:nvPr/>
            </p:nvSpPr>
            <p:spPr bwMode="auto">
              <a:xfrm flipH="1" flipV="1">
                <a:off x="5373616" y="3393070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0" name="Line 263"/>
              <p:cNvSpPr>
                <a:spLocks noChangeShapeType="1"/>
              </p:cNvSpPr>
              <p:nvPr/>
            </p:nvSpPr>
            <p:spPr bwMode="auto">
              <a:xfrm flipH="1" flipV="1">
                <a:off x="5372709" y="3390351"/>
                <a:ext cx="907" cy="272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1" name="Line 264"/>
              <p:cNvSpPr>
                <a:spLocks noChangeShapeType="1"/>
              </p:cNvSpPr>
              <p:nvPr/>
            </p:nvSpPr>
            <p:spPr bwMode="auto">
              <a:xfrm flipH="1" flipV="1">
                <a:off x="5371803" y="3388538"/>
                <a:ext cx="907" cy="18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2" name="Line 265"/>
              <p:cNvSpPr>
                <a:spLocks noChangeShapeType="1"/>
              </p:cNvSpPr>
              <p:nvPr/>
            </p:nvSpPr>
            <p:spPr bwMode="auto">
              <a:xfrm flipH="1" flipV="1">
                <a:off x="5282064" y="3388538"/>
                <a:ext cx="89739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2622" name="Group 318"/>
            <p:cNvGrpSpPr>
              <a:grpSpLocks/>
            </p:cNvGrpSpPr>
            <p:nvPr/>
          </p:nvGrpSpPr>
          <p:grpSpPr bwMode="auto">
            <a:xfrm>
              <a:off x="3124200" y="2574733"/>
              <a:ext cx="3581400" cy="363157"/>
              <a:chOff x="3124200" y="2574733"/>
              <a:chExt cx="3581400" cy="363157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4876847" y="2575156"/>
                <a:ext cx="1828753" cy="1587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>
              <a:xfrm>
                <a:off x="4876847" y="2756040"/>
                <a:ext cx="1828753" cy="1587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>
                <a:off x="4876847" y="2936923"/>
                <a:ext cx="1828753" cy="1587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 flipV="1">
                <a:off x="3124293" y="2576743"/>
                <a:ext cx="1752554" cy="269739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/>
              <p:cNvCxnSpPr/>
              <p:nvPr/>
            </p:nvCxnSpPr>
            <p:spPr>
              <a:xfrm>
                <a:off x="3124293" y="2756040"/>
                <a:ext cx="1752554" cy="1587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/>
              <p:cNvCxnSpPr/>
              <p:nvPr/>
            </p:nvCxnSpPr>
            <p:spPr>
              <a:xfrm>
                <a:off x="3124293" y="2665598"/>
                <a:ext cx="1752554" cy="272912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88" name="Straight Arrow Connector 387"/>
            <p:cNvCxnSpPr/>
            <p:nvPr/>
          </p:nvCxnSpPr>
          <p:spPr>
            <a:xfrm rot="5400000">
              <a:off x="2172885" y="2818714"/>
              <a:ext cx="1142424" cy="1588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2624" name="TextBox 388"/>
            <p:cNvSpPr txBox="1">
              <a:spLocks noChangeArrowheads="1"/>
            </p:cNvSpPr>
            <p:nvPr/>
          </p:nvSpPr>
          <p:spPr bwMode="auto">
            <a:xfrm>
              <a:off x="3168993" y="3430820"/>
              <a:ext cx="3145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w</a:t>
              </a:r>
            </a:p>
          </p:txBody>
        </p:sp>
        <p:sp>
          <p:nvSpPr>
            <p:cNvPr id="152625" name="TextBox 389"/>
            <p:cNvSpPr txBox="1">
              <a:spLocks noChangeArrowheads="1"/>
            </p:cNvSpPr>
            <p:nvPr/>
          </p:nvSpPr>
          <p:spPr bwMode="auto">
            <a:xfrm>
              <a:off x="2474735" y="2629405"/>
              <a:ext cx="2840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h</a:t>
              </a:r>
            </a:p>
          </p:txBody>
        </p:sp>
        <p:sp>
          <p:nvSpPr>
            <p:cNvPr id="152626" name="TextBox 391"/>
            <p:cNvSpPr txBox="1">
              <a:spLocks noChangeArrowheads="1"/>
            </p:cNvSpPr>
            <p:nvPr/>
          </p:nvSpPr>
          <p:spPr bwMode="auto">
            <a:xfrm>
              <a:off x="2240079" y="2629405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M</a:t>
              </a:r>
            </a:p>
          </p:txBody>
        </p:sp>
        <p:sp>
          <p:nvSpPr>
            <p:cNvPr id="152627" name="TextBox 392"/>
            <p:cNvSpPr txBox="1">
              <a:spLocks noChangeArrowheads="1"/>
            </p:cNvSpPr>
            <p:nvPr/>
          </p:nvSpPr>
          <p:spPr bwMode="auto">
            <a:xfrm>
              <a:off x="2392479" y="2665741"/>
              <a:ext cx="255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*</a:t>
              </a:r>
            </a:p>
          </p:txBody>
        </p:sp>
        <p:sp>
          <p:nvSpPr>
            <p:cNvPr id="152628" name="TextBox 393"/>
            <p:cNvSpPr txBox="1">
              <a:spLocks noChangeArrowheads="1"/>
            </p:cNvSpPr>
            <p:nvPr/>
          </p:nvSpPr>
          <p:spPr bwMode="auto">
            <a:xfrm>
              <a:off x="2931935" y="3433797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M</a:t>
              </a:r>
            </a:p>
          </p:txBody>
        </p:sp>
        <p:sp>
          <p:nvSpPr>
            <p:cNvPr id="152629" name="TextBox 394"/>
            <p:cNvSpPr txBox="1">
              <a:spLocks noChangeArrowheads="1"/>
            </p:cNvSpPr>
            <p:nvPr/>
          </p:nvSpPr>
          <p:spPr bwMode="auto">
            <a:xfrm>
              <a:off x="3084335" y="3482245"/>
              <a:ext cx="255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*</a:t>
              </a:r>
            </a:p>
          </p:txBody>
        </p:sp>
        <p:sp>
          <p:nvSpPr>
            <p:cNvPr id="152630" name="TextBox 395"/>
            <p:cNvSpPr txBox="1">
              <a:spLocks noChangeArrowheads="1"/>
            </p:cNvSpPr>
            <p:nvPr/>
          </p:nvSpPr>
          <p:spPr bwMode="auto">
            <a:xfrm>
              <a:off x="3649169" y="3818325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M</a:t>
              </a:r>
            </a:p>
          </p:txBody>
        </p:sp>
        <p:sp>
          <p:nvSpPr>
            <p:cNvPr id="152631" name="TextBox 396"/>
            <p:cNvSpPr txBox="1">
              <a:spLocks noChangeArrowheads="1"/>
            </p:cNvSpPr>
            <p:nvPr/>
          </p:nvSpPr>
          <p:spPr bwMode="auto">
            <a:xfrm>
              <a:off x="3801569" y="3866773"/>
              <a:ext cx="255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*</a:t>
              </a:r>
            </a:p>
          </p:txBody>
        </p:sp>
      </p:grpSp>
      <p:sp>
        <p:nvSpPr>
          <p:cNvPr id="152584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Compromise: Trading Off Light</a:t>
            </a:r>
          </a:p>
        </p:txBody>
      </p:sp>
      <p:cxnSp>
        <p:nvCxnSpPr>
          <p:cNvPr id="400" name="Straight Arrow Connector 399"/>
          <p:cNvCxnSpPr/>
          <p:nvPr/>
        </p:nvCxnSpPr>
        <p:spPr>
          <a:xfrm rot="5400000">
            <a:off x="1143001" y="5408612"/>
            <a:ext cx="1371600" cy="3175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1" name="Straight Arrow Connector 400"/>
          <p:cNvCxnSpPr/>
          <p:nvPr/>
        </p:nvCxnSpPr>
        <p:spPr>
          <a:xfrm rot="10800000">
            <a:off x="1822450" y="6089650"/>
            <a:ext cx="2438400" cy="1588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2588" name="TextBox 402"/>
          <p:cNvSpPr txBox="1">
            <a:spLocks noChangeArrowheads="1"/>
          </p:cNvSpPr>
          <p:nvPr/>
        </p:nvSpPr>
        <p:spPr bwMode="auto">
          <a:xfrm>
            <a:off x="2590800" y="6096000"/>
            <a:ext cx="950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Scale (M)</a:t>
            </a:r>
          </a:p>
        </p:txBody>
      </p:sp>
      <p:graphicFrame>
        <p:nvGraphicFramePr>
          <p:cNvPr id="152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790523"/>
              </p:ext>
            </p:extLst>
          </p:nvPr>
        </p:nvGraphicFramePr>
        <p:xfrm>
          <a:off x="5219700" y="5014913"/>
          <a:ext cx="27495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52" name="Equation" r:id="rId5" imgW="1498600" imgH="406400" progId="Equation.3">
                  <p:embed/>
                </p:oleObj>
              </mc:Choice>
              <mc:Fallback>
                <p:oleObj name="Equation" r:id="rId5" imgW="1498600" imgH="406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70000" contrast="-70000"/>
                        <a:grayscl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5014913"/>
                        <a:ext cx="2749550" cy="742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0" name="Straight Arrow Connector 299"/>
          <p:cNvCxnSpPr/>
          <p:nvPr/>
        </p:nvCxnSpPr>
        <p:spPr>
          <a:xfrm rot="5400000">
            <a:off x="1143001" y="5408612"/>
            <a:ext cx="1371600" cy="3175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2590" name="Freeform 105"/>
          <p:cNvSpPr>
            <a:spLocks/>
          </p:cNvSpPr>
          <p:nvPr/>
        </p:nvSpPr>
        <p:spPr bwMode="auto">
          <a:xfrm>
            <a:off x="1838325" y="5664200"/>
            <a:ext cx="2047875" cy="319088"/>
          </a:xfrm>
          <a:custGeom>
            <a:avLst/>
            <a:gdLst>
              <a:gd name="T0" fmla="*/ 1114 w 1115"/>
              <a:gd name="T1" fmla="*/ 0 h 346"/>
              <a:gd name="T2" fmla="*/ 1115 w 1115"/>
              <a:gd name="T3" fmla="*/ 20 h 346"/>
              <a:gd name="T4" fmla="*/ 1056 w 1115"/>
              <a:gd name="T5" fmla="*/ 21 h 346"/>
              <a:gd name="T6" fmla="*/ 998 w 1115"/>
              <a:gd name="T7" fmla="*/ 23 h 346"/>
              <a:gd name="T8" fmla="*/ 940 w 1115"/>
              <a:gd name="T9" fmla="*/ 24 h 346"/>
              <a:gd name="T10" fmla="*/ 881 w 1115"/>
              <a:gd name="T11" fmla="*/ 26 h 346"/>
              <a:gd name="T12" fmla="*/ 764 w 1115"/>
              <a:gd name="T13" fmla="*/ 32 h 346"/>
              <a:gd name="T14" fmla="*/ 706 w 1115"/>
              <a:gd name="T15" fmla="*/ 35 h 346"/>
              <a:gd name="T16" fmla="*/ 648 w 1115"/>
              <a:gd name="T17" fmla="*/ 40 h 346"/>
              <a:gd name="T18" fmla="*/ 590 w 1115"/>
              <a:gd name="T19" fmla="*/ 46 h 346"/>
              <a:gd name="T20" fmla="*/ 531 w 1115"/>
              <a:gd name="T21" fmla="*/ 52 h 346"/>
              <a:gd name="T22" fmla="*/ 473 w 1115"/>
              <a:gd name="T23" fmla="*/ 61 h 346"/>
              <a:gd name="T24" fmla="*/ 415 w 1115"/>
              <a:gd name="T25" fmla="*/ 73 h 346"/>
              <a:gd name="T26" fmla="*/ 357 w 1115"/>
              <a:gd name="T27" fmla="*/ 87 h 346"/>
              <a:gd name="T28" fmla="*/ 299 w 1115"/>
              <a:gd name="T29" fmla="*/ 107 h 346"/>
              <a:gd name="T30" fmla="*/ 242 w 1115"/>
              <a:gd name="T31" fmla="*/ 134 h 346"/>
              <a:gd name="T32" fmla="*/ 184 w 1115"/>
              <a:gd name="T33" fmla="*/ 170 h 346"/>
              <a:gd name="T34" fmla="*/ 126 w 1115"/>
              <a:gd name="T35" fmla="*/ 220 h 346"/>
              <a:gd name="T36" fmla="*/ 68 w 1115"/>
              <a:gd name="T37" fmla="*/ 282 h 346"/>
              <a:gd name="T38" fmla="*/ 10 w 1115"/>
              <a:gd name="T39" fmla="*/ 346 h 346"/>
              <a:gd name="T40" fmla="*/ 0 w 1115"/>
              <a:gd name="T41" fmla="*/ 330 h 346"/>
              <a:gd name="T42" fmla="*/ 2 w 1115"/>
              <a:gd name="T43" fmla="*/ 329 h 346"/>
              <a:gd name="T44" fmla="*/ 11 w 1115"/>
              <a:gd name="T45" fmla="*/ 339 h 346"/>
              <a:gd name="T46" fmla="*/ 43 w 1115"/>
              <a:gd name="T47" fmla="*/ 283 h 346"/>
              <a:gd name="T48" fmla="*/ 59 w 1115"/>
              <a:gd name="T49" fmla="*/ 266 h 346"/>
              <a:gd name="T50" fmla="*/ 117 w 1115"/>
              <a:gd name="T51" fmla="*/ 204 h 346"/>
              <a:gd name="T52" fmla="*/ 118 w 1115"/>
              <a:gd name="T53" fmla="*/ 204 h 346"/>
              <a:gd name="T54" fmla="*/ 176 w 1115"/>
              <a:gd name="T55" fmla="*/ 153 h 346"/>
              <a:gd name="T56" fmla="*/ 177 w 1115"/>
              <a:gd name="T57" fmla="*/ 153 h 346"/>
              <a:gd name="T58" fmla="*/ 236 w 1115"/>
              <a:gd name="T59" fmla="*/ 115 h 346"/>
              <a:gd name="T60" fmla="*/ 236 w 1115"/>
              <a:gd name="T61" fmla="*/ 115 h 346"/>
              <a:gd name="T62" fmla="*/ 294 w 1115"/>
              <a:gd name="T63" fmla="*/ 88 h 346"/>
              <a:gd name="T64" fmla="*/ 295 w 1115"/>
              <a:gd name="T65" fmla="*/ 87 h 346"/>
              <a:gd name="T66" fmla="*/ 353 w 1115"/>
              <a:gd name="T67" fmla="*/ 67 h 346"/>
              <a:gd name="T68" fmla="*/ 354 w 1115"/>
              <a:gd name="T69" fmla="*/ 67 h 346"/>
              <a:gd name="T70" fmla="*/ 412 w 1115"/>
              <a:gd name="T71" fmla="*/ 52 h 346"/>
              <a:gd name="T72" fmla="*/ 413 w 1115"/>
              <a:gd name="T73" fmla="*/ 52 h 346"/>
              <a:gd name="T74" fmla="*/ 471 w 1115"/>
              <a:gd name="T75" fmla="*/ 41 h 346"/>
              <a:gd name="T76" fmla="*/ 530 w 1115"/>
              <a:gd name="T77" fmla="*/ 32 h 346"/>
              <a:gd name="T78" fmla="*/ 530 w 1115"/>
              <a:gd name="T79" fmla="*/ 32 h 346"/>
              <a:gd name="T80" fmla="*/ 589 w 1115"/>
              <a:gd name="T81" fmla="*/ 25 h 346"/>
              <a:gd name="T82" fmla="*/ 646 w 1115"/>
              <a:gd name="T83" fmla="*/ 19 h 346"/>
              <a:gd name="T84" fmla="*/ 647 w 1115"/>
              <a:gd name="T85" fmla="*/ 19 h 346"/>
              <a:gd name="T86" fmla="*/ 705 w 1115"/>
              <a:gd name="T87" fmla="*/ 15 h 346"/>
              <a:gd name="T88" fmla="*/ 764 w 1115"/>
              <a:gd name="T89" fmla="*/ 12 h 346"/>
              <a:gd name="T90" fmla="*/ 764 w 1115"/>
              <a:gd name="T91" fmla="*/ 11 h 346"/>
              <a:gd name="T92" fmla="*/ 822 w 1115"/>
              <a:gd name="T93" fmla="*/ 9 h 346"/>
              <a:gd name="T94" fmla="*/ 881 w 1115"/>
              <a:gd name="T95" fmla="*/ 6 h 346"/>
              <a:gd name="T96" fmla="*/ 939 w 1115"/>
              <a:gd name="T97" fmla="*/ 4 h 346"/>
              <a:gd name="T98" fmla="*/ 997 w 1115"/>
              <a:gd name="T99" fmla="*/ 3 h 346"/>
              <a:gd name="T100" fmla="*/ 1056 w 1115"/>
              <a:gd name="T101" fmla="*/ 1 h 346"/>
              <a:gd name="T102" fmla="*/ 1114 w 1115"/>
              <a:gd name="T103" fmla="*/ 0 h 3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15"/>
              <a:gd name="T157" fmla="*/ 0 h 346"/>
              <a:gd name="T158" fmla="*/ 1115 w 1115"/>
              <a:gd name="T159" fmla="*/ 346 h 3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15" h="346">
                <a:moveTo>
                  <a:pt x="1114" y="0"/>
                </a:moveTo>
                <a:lnTo>
                  <a:pt x="1115" y="20"/>
                </a:lnTo>
                <a:lnTo>
                  <a:pt x="1056" y="21"/>
                </a:lnTo>
                <a:lnTo>
                  <a:pt x="998" y="23"/>
                </a:lnTo>
                <a:lnTo>
                  <a:pt x="940" y="24"/>
                </a:lnTo>
                <a:lnTo>
                  <a:pt x="881" y="26"/>
                </a:lnTo>
                <a:lnTo>
                  <a:pt x="764" y="32"/>
                </a:lnTo>
                <a:lnTo>
                  <a:pt x="706" y="35"/>
                </a:lnTo>
                <a:lnTo>
                  <a:pt x="648" y="40"/>
                </a:lnTo>
                <a:lnTo>
                  <a:pt x="590" y="46"/>
                </a:lnTo>
                <a:lnTo>
                  <a:pt x="531" y="52"/>
                </a:lnTo>
                <a:lnTo>
                  <a:pt x="473" y="61"/>
                </a:lnTo>
                <a:lnTo>
                  <a:pt x="415" y="73"/>
                </a:lnTo>
                <a:lnTo>
                  <a:pt x="357" y="87"/>
                </a:lnTo>
                <a:lnTo>
                  <a:pt x="299" y="107"/>
                </a:lnTo>
                <a:lnTo>
                  <a:pt x="242" y="134"/>
                </a:lnTo>
                <a:lnTo>
                  <a:pt x="184" y="170"/>
                </a:lnTo>
                <a:lnTo>
                  <a:pt x="126" y="220"/>
                </a:lnTo>
                <a:lnTo>
                  <a:pt x="68" y="282"/>
                </a:lnTo>
                <a:lnTo>
                  <a:pt x="10" y="346"/>
                </a:lnTo>
                <a:lnTo>
                  <a:pt x="0" y="330"/>
                </a:lnTo>
                <a:lnTo>
                  <a:pt x="2" y="329"/>
                </a:lnTo>
                <a:lnTo>
                  <a:pt x="11" y="339"/>
                </a:lnTo>
                <a:lnTo>
                  <a:pt x="43" y="283"/>
                </a:lnTo>
                <a:lnTo>
                  <a:pt x="59" y="266"/>
                </a:lnTo>
                <a:lnTo>
                  <a:pt x="117" y="204"/>
                </a:lnTo>
                <a:lnTo>
                  <a:pt x="118" y="204"/>
                </a:lnTo>
                <a:lnTo>
                  <a:pt x="176" y="153"/>
                </a:lnTo>
                <a:lnTo>
                  <a:pt x="177" y="153"/>
                </a:lnTo>
                <a:lnTo>
                  <a:pt x="236" y="115"/>
                </a:lnTo>
                <a:lnTo>
                  <a:pt x="294" y="88"/>
                </a:lnTo>
                <a:lnTo>
                  <a:pt x="295" y="87"/>
                </a:lnTo>
                <a:lnTo>
                  <a:pt x="353" y="67"/>
                </a:lnTo>
                <a:lnTo>
                  <a:pt x="354" y="67"/>
                </a:lnTo>
                <a:lnTo>
                  <a:pt x="412" y="52"/>
                </a:lnTo>
                <a:lnTo>
                  <a:pt x="413" y="52"/>
                </a:lnTo>
                <a:lnTo>
                  <a:pt x="471" y="41"/>
                </a:lnTo>
                <a:lnTo>
                  <a:pt x="530" y="32"/>
                </a:lnTo>
                <a:lnTo>
                  <a:pt x="589" y="25"/>
                </a:lnTo>
                <a:lnTo>
                  <a:pt x="646" y="19"/>
                </a:lnTo>
                <a:lnTo>
                  <a:pt x="647" y="19"/>
                </a:lnTo>
                <a:lnTo>
                  <a:pt x="705" y="15"/>
                </a:lnTo>
                <a:lnTo>
                  <a:pt x="764" y="12"/>
                </a:lnTo>
                <a:lnTo>
                  <a:pt x="764" y="11"/>
                </a:lnTo>
                <a:lnTo>
                  <a:pt x="822" y="9"/>
                </a:lnTo>
                <a:lnTo>
                  <a:pt x="881" y="6"/>
                </a:lnTo>
                <a:lnTo>
                  <a:pt x="939" y="4"/>
                </a:lnTo>
                <a:lnTo>
                  <a:pt x="997" y="3"/>
                </a:lnTo>
                <a:lnTo>
                  <a:pt x="1056" y="1"/>
                </a:lnTo>
                <a:lnTo>
                  <a:pt x="1114" y="0"/>
                </a:lnTo>
                <a:close/>
              </a:path>
            </a:pathLst>
          </a:custGeom>
          <a:solidFill>
            <a:srgbClr val="39521F"/>
          </a:solidFill>
          <a:ln w="0">
            <a:solidFill>
              <a:srgbClr val="39521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591" name="TextBox 307"/>
          <p:cNvSpPr txBox="1">
            <a:spLocks noChangeArrowheads="1"/>
          </p:cNvSpPr>
          <p:nvPr/>
        </p:nvSpPr>
        <p:spPr bwMode="auto">
          <a:xfrm>
            <a:off x="3886200" y="5486400"/>
            <a:ext cx="736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39521F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39521F"/>
                </a:solidFill>
                <a:latin typeface="Arial Unicode MS"/>
                <a:ea typeface="Arial Unicode MS"/>
                <a:cs typeface="Arial Unicode MS"/>
              </a:rPr>
              <a:t>geom</a:t>
            </a:r>
            <a:endParaRPr lang="en-US" baseline="-25000" dirty="0">
              <a:solidFill>
                <a:srgbClr val="39521F"/>
              </a:solidFill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152592" name="Group 103"/>
          <p:cNvGrpSpPr>
            <a:grpSpLocks noChangeAspect="1"/>
          </p:cNvGrpSpPr>
          <p:nvPr/>
        </p:nvGrpSpPr>
        <p:grpSpPr bwMode="auto">
          <a:xfrm>
            <a:off x="1836738" y="4862513"/>
            <a:ext cx="676275" cy="1114425"/>
            <a:chOff x="2259" y="1648"/>
            <a:chExt cx="329" cy="1207"/>
          </a:xfrm>
          <a:solidFill>
            <a:srgbClr val="77393A"/>
          </a:solidFill>
        </p:grpSpPr>
        <p:sp>
          <p:nvSpPr>
            <p:cNvPr id="152606" name="Freeform 106"/>
            <p:cNvSpPr>
              <a:spLocks/>
            </p:cNvSpPr>
            <p:nvPr/>
          </p:nvSpPr>
          <p:spPr bwMode="auto">
            <a:xfrm>
              <a:off x="2259" y="1648"/>
              <a:ext cx="329" cy="1197"/>
            </a:xfrm>
            <a:custGeom>
              <a:avLst/>
              <a:gdLst>
                <a:gd name="T0" fmla="*/ 315 w 329"/>
                <a:gd name="T1" fmla="*/ 0 h 1197"/>
                <a:gd name="T2" fmla="*/ 329 w 329"/>
                <a:gd name="T3" fmla="*/ 4 h 1197"/>
                <a:gd name="T4" fmla="*/ 305 w 329"/>
                <a:gd name="T5" fmla="*/ 157 h 1197"/>
                <a:gd name="T6" fmla="*/ 247 w 329"/>
                <a:gd name="T7" fmla="*/ 474 h 1197"/>
                <a:gd name="T8" fmla="*/ 247 w 329"/>
                <a:gd name="T9" fmla="*/ 475 h 1197"/>
                <a:gd name="T10" fmla="*/ 188 w 329"/>
                <a:gd name="T11" fmla="*/ 738 h 1197"/>
                <a:gd name="T12" fmla="*/ 188 w 329"/>
                <a:gd name="T13" fmla="*/ 739 h 1197"/>
                <a:gd name="T14" fmla="*/ 130 w 329"/>
                <a:gd name="T15" fmla="*/ 948 h 1197"/>
                <a:gd name="T16" fmla="*/ 130 w 329"/>
                <a:gd name="T17" fmla="*/ 949 h 1197"/>
                <a:gd name="T18" fmla="*/ 72 w 329"/>
                <a:gd name="T19" fmla="*/ 1104 h 1197"/>
                <a:gd name="T20" fmla="*/ 71 w 329"/>
                <a:gd name="T21" fmla="*/ 1105 h 1197"/>
                <a:gd name="T22" fmla="*/ 71 w 329"/>
                <a:gd name="T23" fmla="*/ 1106 h 1197"/>
                <a:gd name="T24" fmla="*/ 44 w 329"/>
                <a:gd name="T25" fmla="*/ 1151 h 1197"/>
                <a:gd name="T26" fmla="*/ 3 w 329"/>
                <a:gd name="T27" fmla="*/ 1197 h 1197"/>
                <a:gd name="T28" fmla="*/ 0 w 329"/>
                <a:gd name="T29" fmla="*/ 1194 h 1197"/>
                <a:gd name="T30" fmla="*/ 58 w 329"/>
                <a:gd name="T31" fmla="*/ 1095 h 1197"/>
                <a:gd name="T32" fmla="*/ 116 w 329"/>
                <a:gd name="T33" fmla="*/ 941 h 1197"/>
                <a:gd name="T34" fmla="*/ 174 w 329"/>
                <a:gd name="T35" fmla="*/ 732 h 1197"/>
                <a:gd name="T36" fmla="*/ 232 w 329"/>
                <a:gd name="T37" fmla="*/ 469 h 1197"/>
                <a:gd name="T38" fmla="*/ 291 w 329"/>
                <a:gd name="T39" fmla="*/ 152 h 1197"/>
                <a:gd name="T40" fmla="*/ 315 w 329"/>
                <a:gd name="T41" fmla="*/ 0 h 1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9"/>
                <a:gd name="T64" fmla="*/ 0 h 1197"/>
                <a:gd name="T65" fmla="*/ 329 w 329"/>
                <a:gd name="T66" fmla="*/ 1197 h 1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9" h="1197">
                  <a:moveTo>
                    <a:pt x="315" y="0"/>
                  </a:moveTo>
                  <a:lnTo>
                    <a:pt x="329" y="4"/>
                  </a:lnTo>
                  <a:lnTo>
                    <a:pt x="305" y="157"/>
                  </a:lnTo>
                  <a:lnTo>
                    <a:pt x="247" y="474"/>
                  </a:lnTo>
                  <a:lnTo>
                    <a:pt x="247" y="475"/>
                  </a:lnTo>
                  <a:lnTo>
                    <a:pt x="188" y="738"/>
                  </a:lnTo>
                  <a:lnTo>
                    <a:pt x="188" y="739"/>
                  </a:lnTo>
                  <a:lnTo>
                    <a:pt x="130" y="948"/>
                  </a:lnTo>
                  <a:lnTo>
                    <a:pt x="130" y="949"/>
                  </a:lnTo>
                  <a:lnTo>
                    <a:pt x="72" y="1104"/>
                  </a:lnTo>
                  <a:lnTo>
                    <a:pt x="71" y="1105"/>
                  </a:lnTo>
                  <a:lnTo>
                    <a:pt x="71" y="1106"/>
                  </a:lnTo>
                  <a:lnTo>
                    <a:pt x="44" y="1151"/>
                  </a:lnTo>
                  <a:lnTo>
                    <a:pt x="3" y="1197"/>
                  </a:lnTo>
                  <a:lnTo>
                    <a:pt x="0" y="1194"/>
                  </a:lnTo>
                  <a:lnTo>
                    <a:pt x="58" y="1095"/>
                  </a:lnTo>
                  <a:lnTo>
                    <a:pt x="116" y="941"/>
                  </a:lnTo>
                  <a:lnTo>
                    <a:pt x="174" y="732"/>
                  </a:lnTo>
                  <a:lnTo>
                    <a:pt x="232" y="469"/>
                  </a:lnTo>
                  <a:lnTo>
                    <a:pt x="291" y="152"/>
                  </a:lnTo>
                  <a:lnTo>
                    <a:pt x="315" y="0"/>
                  </a:lnTo>
                  <a:close/>
                </a:path>
              </a:pathLst>
            </a:custGeom>
            <a:grpFill/>
            <a:ln w="6350">
              <a:solidFill>
                <a:srgbClr val="77393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607" name="Freeform 107"/>
            <p:cNvSpPr>
              <a:spLocks/>
            </p:cNvSpPr>
            <p:nvPr/>
          </p:nvSpPr>
          <p:spPr bwMode="auto">
            <a:xfrm>
              <a:off x="2262" y="2799"/>
              <a:ext cx="41" cy="56"/>
            </a:xfrm>
            <a:custGeom>
              <a:avLst/>
              <a:gdLst>
                <a:gd name="T0" fmla="*/ 41 w 41"/>
                <a:gd name="T1" fmla="*/ 0 h 56"/>
                <a:gd name="T2" fmla="*/ 9 w 41"/>
                <a:gd name="T3" fmla="*/ 56 h 56"/>
                <a:gd name="T4" fmla="*/ 0 w 41"/>
                <a:gd name="T5" fmla="*/ 46 h 56"/>
                <a:gd name="T6" fmla="*/ 41 w 41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56"/>
                <a:gd name="T14" fmla="*/ 41 w 41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56">
                  <a:moveTo>
                    <a:pt x="41" y="0"/>
                  </a:moveTo>
                  <a:lnTo>
                    <a:pt x="9" y="56"/>
                  </a:lnTo>
                  <a:lnTo>
                    <a:pt x="0" y="46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6350">
              <a:solidFill>
                <a:srgbClr val="77393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2593" name="TextBox 311"/>
          <p:cNvSpPr txBox="1">
            <a:spLocks noChangeArrowheads="1"/>
          </p:cNvSpPr>
          <p:nvPr/>
        </p:nvSpPr>
        <p:spPr bwMode="auto">
          <a:xfrm>
            <a:off x="2306638" y="4419600"/>
            <a:ext cx="556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77393A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77393A"/>
                </a:solidFill>
                <a:latin typeface="Arial Unicode MS"/>
                <a:ea typeface="Arial Unicode MS"/>
                <a:cs typeface="Arial Unicode MS"/>
              </a:rPr>
              <a:t>diff</a:t>
            </a:r>
            <a:endParaRPr lang="en-US" baseline="-25000" dirty="0">
              <a:solidFill>
                <a:srgbClr val="77393A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52594" name="TextBox 315"/>
          <p:cNvSpPr txBox="1">
            <a:spLocks noChangeArrowheads="1"/>
          </p:cNvSpPr>
          <p:nvPr/>
        </p:nvSpPr>
        <p:spPr bwMode="auto">
          <a:xfrm>
            <a:off x="4865688" y="4572000"/>
            <a:ext cx="3481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Empirical (F/#)</a:t>
            </a:r>
            <a:r>
              <a:rPr lang="en-US" baseline="300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3</a:t>
            </a:r>
            <a:r>
              <a:rPr lang="en-US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 = f Scaling Law</a:t>
            </a:r>
          </a:p>
        </p:txBody>
      </p:sp>
      <p:sp>
        <p:nvSpPr>
          <p:cNvPr id="152595" name="TextBox 316"/>
          <p:cNvSpPr txBox="1">
            <a:spLocks noChangeArrowheads="1"/>
          </p:cNvSpPr>
          <p:nvPr/>
        </p:nvSpPr>
        <p:spPr bwMode="auto">
          <a:xfrm>
            <a:off x="5734050" y="5791200"/>
            <a:ext cx="167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</a:t>
            </a:r>
            <a:r>
              <a:rPr lang="en-US" dirty="0" err="1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Lohmann</a:t>
            </a:r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 ‘89)</a:t>
            </a:r>
          </a:p>
        </p:txBody>
      </p:sp>
      <p:grpSp>
        <p:nvGrpSpPr>
          <p:cNvPr id="12" name="Group 317"/>
          <p:cNvGrpSpPr>
            <a:grpSpLocks/>
          </p:cNvGrpSpPr>
          <p:nvPr/>
        </p:nvGrpSpPr>
        <p:grpSpPr bwMode="auto">
          <a:xfrm>
            <a:off x="3124200" y="2393950"/>
            <a:ext cx="3581400" cy="723900"/>
            <a:chOff x="3124200" y="2394096"/>
            <a:chExt cx="3581400" cy="724431"/>
          </a:xfrm>
        </p:grpSpPr>
        <p:cxnSp>
          <p:nvCxnSpPr>
            <p:cNvPr id="348" name="Straight Arrow Connector 347"/>
            <p:cNvCxnSpPr/>
            <p:nvPr/>
          </p:nvCxnSpPr>
          <p:spPr>
            <a:xfrm>
              <a:off x="4876800" y="2394096"/>
              <a:ext cx="1828800" cy="158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0" name="Straight Arrow Connector 289"/>
            <p:cNvCxnSpPr/>
            <p:nvPr/>
          </p:nvCxnSpPr>
          <p:spPr>
            <a:xfrm>
              <a:off x="4876800" y="3116939"/>
              <a:ext cx="1828800" cy="158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1" name="Straight Arrow Connector 290"/>
            <p:cNvCxnSpPr/>
            <p:nvPr/>
          </p:nvCxnSpPr>
          <p:spPr>
            <a:xfrm flipV="1">
              <a:off x="3124200" y="2395685"/>
              <a:ext cx="1752600" cy="63069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5" name="Straight Arrow Connector 294"/>
            <p:cNvCxnSpPr/>
            <p:nvPr/>
          </p:nvCxnSpPr>
          <p:spPr>
            <a:xfrm>
              <a:off x="3124200" y="2484650"/>
              <a:ext cx="1752600" cy="63387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362" name="Rectangle 266"/>
          <p:cNvSpPr>
            <a:spLocks noChangeArrowheads="1"/>
          </p:cNvSpPr>
          <p:nvPr/>
        </p:nvSpPr>
        <p:spPr bwMode="auto">
          <a:xfrm>
            <a:off x="4886324" y="3135313"/>
            <a:ext cx="91440" cy="230187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363" name="Rectangle 267"/>
          <p:cNvSpPr>
            <a:spLocks noChangeArrowheads="1"/>
          </p:cNvSpPr>
          <p:nvPr/>
        </p:nvSpPr>
        <p:spPr bwMode="auto">
          <a:xfrm>
            <a:off x="4886324" y="2097088"/>
            <a:ext cx="91440" cy="230187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0" name="TextBox 401"/>
          <p:cNvSpPr txBox="1">
            <a:spLocks noChangeArrowheads="1"/>
          </p:cNvSpPr>
          <p:nvPr/>
        </p:nvSpPr>
        <p:spPr bwMode="auto">
          <a:xfrm rot="16200000">
            <a:off x="1150439" y="5461298"/>
            <a:ext cx="10329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Resolution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94"/>
    </mc:Choice>
    <mc:Fallback xmlns="">
      <p:transition xmlns:p14="http://schemas.microsoft.com/office/powerpoint/2010/main" spd="slow" advTm="699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362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363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46 L 0.01441 -0.0106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-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3219E-6 L 0.01441 0.003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26476 4.8148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" grpId="0" animBg="1"/>
      <p:bldP spid="4362" grpId="1" animBg="1"/>
      <p:bldP spid="4363" grpId="0" animBg="1"/>
      <p:bldP spid="436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4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dirty="0" smtClean="0">
                <a:latin typeface="Arial Unicode MS"/>
                <a:ea typeface="Arial Unicode MS"/>
                <a:cs typeface="Arial Unicode MS"/>
              </a:rPr>
              <a:t>Compromise: Trading Off Light</a:t>
            </a:r>
          </a:p>
        </p:txBody>
      </p:sp>
      <p:sp>
        <p:nvSpPr>
          <p:cNvPr id="152580" name="TextBox 325"/>
          <p:cNvSpPr txBox="1">
            <a:spLocks noChangeArrowheads="1"/>
          </p:cNvSpPr>
          <p:nvPr/>
        </p:nvSpPr>
        <p:spPr bwMode="auto">
          <a:xfrm>
            <a:off x="7759590" y="1831008"/>
            <a:ext cx="954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A7D0F9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sz="2000" baseline="-25000" dirty="0" err="1" smtClean="0">
                <a:solidFill>
                  <a:srgbClr val="A7D0F9"/>
                </a:solidFill>
                <a:latin typeface="Arial Unicode MS"/>
                <a:ea typeface="Arial Unicode MS"/>
                <a:cs typeface="Arial Unicode MS"/>
              </a:rPr>
              <a:t>tradeoff</a:t>
            </a:r>
            <a:endParaRPr lang="en-US" sz="2000" baseline="-25000" dirty="0">
              <a:solidFill>
                <a:srgbClr val="A7D0F9"/>
              </a:solidFill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8985" y="2092881"/>
            <a:ext cx="8392312" cy="3992441"/>
            <a:chOff x="308985" y="2092881"/>
            <a:chExt cx="8392312" cy="3992441"/>
          </a:xfrm>
        </p:grpSpPr>
        <p:grpSp>
          <p:nvGrpSpPr>
            <p:cNvPr id="5" name="Group 4"/>
            <p:cNvGrpSpPr/>
            <p:nvPr/>
          </p:nvGrpSpPr>
          <p:grpSpPr>
            <a:xfrm>
              <a:off x="1559952" y="2338656"/>
              <a:ext cx="5876614" cy="3746666"/>
              <a:chOff x="1147142" y="2901520"/>
              <a:chExt cx="1428468" cy="1025262"/>
            </a:xfrm>
          </p:grpSpPr>
          <p:cxnSp>
            <p:nvCxnSpPr>
              <p:cNvPr id="304" name="Straight Arrow Connector 303"/>
              <p:cNvCxnSpPr/>
              <p:nvPr/>
            </p:nvCxnSpPr>
            <p:spPr bwMode="auto">
              <a:xfrm flipH="1">
                <a:off x="1147142" y="2903108"/>
                <a:ext cx="1420519" cy="0"/>
              </a:xfrm>
              <a:prstGeom prst="straightConnector1">
                <a:avLst/>
              </a:prstGeom>
              <a:ln w="28575" cmpd="sng">
                <a:prstDash val="dash"/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/>
              <p:cNvCxnSpPr/>
              <p:nvPr/>
            </p:nvCxnSpPr>
            <p:spPr bwMode="auto">
              <a:xfrm flipV="1">
                <a:off x="2574021" y="2901520"/>
                <a:ext cx="1589" cy="1025262"/>
              </a:xfrm>
              <a:prstGeom prst="straightConnector1">
                <a:avLst/>
              </a:prstGeom>
              <a:ln w="28575" cmpd="sng">
                <a:prstDash val="dash"/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52612" name="TextBox 305"/>
            <p:cNvSpPr txBox="1">
              <a:spLocks noChangeArrowheads="1"/>
            </p:cNvSpPr>
            <p:nvPr/>
          </p:nvSpPr>
          <p:spPr bwMode="auto">
            <a:xfrm>
              <a:off x="7521166" y="3884370"/>
              <a:ext cx="118013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400 mm </a:t>
              </a:r>
              <a:endParaRPr lang="en-US" sz="20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sensor</a:t>
              </a:r>
              <a:endParaRPr lang="en-US" sz="20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  <p:sp>
          <p:nvSpPr>
            <p:cNvPr id="152609" name="TextBox 312"/>
            <p:cNvSpPr txBox="1">
              <a:spLocks noChangeArrowheads="1"/>
            </p:cNvSpPr>
            <p:nvPr/>
          </p:nvSpPr>
          <p:spPr bwMode="auto">
            <a:xfrm>
              <a:off x="308985" y="2092881"/>
              <a:ext cx="1554545" cy="501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10</a:t>
              </a:r>
              <a:r>
                <a:rPr lang="en-US" sz="2000" baseline="300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9 </a:t>
              </a:r>
              <a:r>
                <a:rPr lang="en-US" sz="20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pixels</a:t>
              </a:r>
            </a:p>
          </p:txBody>
        </p:sp>
      </p:grpSp>
      <p:sp>
        <p:nvSpPr>
          <p:cNvPr id="152587" name="TextBox 401"/>
          <p:cNvSpPr txBox="1">
            <a:spLocks noChangeArrowheads="1"/>
          </p:cNvSpPr>
          <p:nvPr/>
        </p:nvSpPr>
        <p:spPr bwMode="auto">
          <a:xfrm rot="16200000">
            <a:off x="530461" y="3927225"/>
            <a:ext cx="139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Resolution</a:t>
            </a:r>
            <a:endParaRPr lang="en-US" sz="2000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52588" name="TextBox 402"/>
          <p:cNvSpPr txBox="1">
            <a:spLocks noChangeArrowheads="1"/>
          </p:cNvSpPr>
          <p:nvPr/>
        </p:nvSpPr>
        <p:spPr bwMode="auto">
          <a:xfrm>
            <a:off x="3845043" y="6161220"/>
            <a:ext cx="12819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Scale (M)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3315" y="1759310"/>
            <a:ext cx="7769750" cy="4781384"/>
            <a:chOff x="1525194" y="4724400"/>
            <a:chExt cx="2440633" cy="1501928"/>
          </a:xfrm>
        </p:grpSpPr>
        <p:sp>
          <p:nvSpPr>
            <p:cNvPr id="152579" name="Freeform 10"/>
            <p:cNvSpPr>
              <a:spLocks noEditPoints="1"/>
            </p:cNvSpPr>
            <p:nvPr/>
          </p:nvSpPr>
          <p:spPr bwMode="auto">
            <a:xfrm>
              <a:off x="1525194" y="4837519"/>
              <a:ext cx="2252892" cy="1388809"/>
            </a:xfrm>
            <a:custGeom>
              <a:avLst/>
              <a:gdLst>
                <a:gd name="T0" fmla="*/ 17 w 795"/>
                <a:gd name="T1" fmla="*/ 1167 h 1185"/>
                <a:gd name="T2" fmla="*/ 0 w 795"/>
                <a:gd name="T3" fmla="*/ 1185 h 1185"/>
                <a:gd name="T4" fmla="*/ 3 w 795"/>
                <a:gd name="T5" fmla="*/ 1180 h 1185"/>
                <a:gd name="T6" fmla="*/ 17 w 795"/>
                <a:gd name="T7" fmla="*/ 1167 h 1185"/>
                <a:gd name="T8" fmla="*/ 115 w 795"/>
                <a:gd name="T9" fmla="*/ 1077 h 1185"/>
                <a:gd name="T10" fmla="*/ 105 w 795"/>
                <a:gd name="T11" fmla="*/ 1089 h 1185"/>
                <a:gd name="T12" fmla="*/ 104 w 795"/>
                <a:gd name="T13" fmla="*/ 1089 h 1185"/>
                <a:gd name="T14" fmla="*/ 46 w 795"/>
                <a:gd name="T15" fmla="*/ 1152 h 1185"/>
                <a:gd name="T16" fmla="*/ 21 w 795"/>
                <a:gd name="T17" fmla="*/ 1175 h 1185"/>
                <a:gd name="T18" fmla="*/ 46 w 795"/>
                <a:gd name="T19" fmla="*/ 1148 h 1185"/>
                <a:gd name="T20" fmla="*/ 104 w 795"/>
                <a:gd name="T21" fmla="*/ 1086 h 1185"/>
                <a:gd name="T22" fmla="*/ 115 w 795"/>
                <a:gd name="T23" fmla="*/ 1077 h 1185"/>
                <a:gd name="T24" fmla="*/ 789 w 795"/>
                <a:gd name="T25" fmla="*/ 0 h 1185"/>
                <a:gd name="T26" fmla="*/ 795 w 795"/>
                <a:gd name="T27" fmla="*/ 6 h 1185"/>
                <a:gd name="T28" fmla="*/ 747 w 795"/>
                <a:gd name="T29" fmla="*/ 95 h 1185"/>
                <a:gd name="T30" fmla="*/ 689 w 795"/>
                <a:gd name="T31" fmla="*/ 201 h 1185"/>
                <a:gd name="T32" fmla="*/ 630 w 795"/>
                <a:gd name="T33" fmla="*/ 306 h 1185"/>
                <a:gd name="T34" fmla="*/ 572 w 795"/>
                <a:gd name="T35" fmla="*/ 407 h 1185"/>
                <a:gd name="T36" fmla="*/ 572 w 795"/>
                <a:gd name="T37" fmla="*/ 407 h 1185"/>
                <a:gd name="T38" fmla="*/ 513 w 795"/>
                <a:gd name="T39" fmla="*/ 505 h 1185"/>
                <a:gd name="T40" fmla="*/ 455 w 795"/>
                <a:gd name="T41" fmla="*/ 600 h 1185"/>
                <a:gd name="T42" fmla="*/ 397 w 795"/>
                <a:gd name="T43" fmla="*/ 692 h 1185"/>
                <a:gd name="T44" fmla="*/ 397 w 795"/>
                <a:gd name="T45" fmla="*/ 692 h 1185"/>
                <a:gd name="T46" fmla="*/ 338 w 795"/>
                <a:gd name="T47" fmla="*/ 780 h 1185"/>
                <a:gd name="T48" fmla="*/ 280 w 795"/>
                <a:gd name="T49" fmla="*/ 864 h 1185"/>
                <a:gd name="T50" fmla="*/ 280 w 795"/>
                <a:gd name="T51" fmla="*/ 865 h 1185"/>
                <a:gd name="T52" fmla="*/ 222 w 795"/>
                <a:gd name="T53" fmla="*/ 944 h 1185"/>
                <a:gd name="T54" fmla="*/ 221 w 795"/>
                <a:gd name="T55" fmla="*/ 944 h 1185"/>
                <a:gd name="T56" fmla="*/ 163 w 795"/>
                <a:gd name="T57" fmla="*/ 1019 h 1185"/>
                <a:gd name="T58" fmla="*/ 163 w 795"/>
                <a:gd name="T59" fmla="*/ 1020 h 1185"/>
                <a:gd name="T60" fmla="*/ 151 w 795"/>
                <a:gd name="T61" fmla="*/ 1034 h 1185"/>
                <a:gd name="T62" fmla="*/ 110 w 795"/>
                <a:gd name="T63" fmla="*/ 1069 h 1185"/>
                <a:gd name="T64" fmla="*/ 158 w 795"/>
                <a:gd name="T65" fmla="*/ 1012 h 1185"/>
                <a:gd name="T66" fmla="*/ 216 w 795"/>
                <a:gd name="T67" fmla="*/ 937 h 1185"/>
                <a:gd name="T68" fmla="*/ 274 w 795"/>
                <a:gd name="T69" fmla="*/ 857 h 1185"/>
                <a:gd name="T70" fmla="*/ 333 w 795"/>
                <a:gd name="T71" fmla="*/ 773 h 1185"/>
                <a:gd name="T72" fmla="*/ 391 w 795"/>
                <a:gd name="T73" fmla="*/ 685 h 1185"/>
                <a:gd name="T74" fmla="*/ 449 w 795"/>
                <a:gd name="T75" fmla="*/ 594 h 1185"/>
                <a:gd name="T76" fmla="*/ 507 w 795"/>
                <a:gd name="T77" fmla="*/ 499 h 1185"/>
                <a:gd name="T78" fmla="*/ 566 w 795"/>
                <a:gd name="T79" fmla="*/ 401 h 1185"/>
                <a:gd name="T80" fmla="*/ 624 w 795"/>
                <a:gd name="T81" fmla="*/ 299 h 1185"/>
                <a:gd name="T82" fmla="*/ 683 w 795"/>
                <a:gd name="T83" fmla="*/ 195 h 1185"/>
                <a:gd name="T84" fmla="*/ 741 w 795"/>
                <a:gd name="T85" fmla="*/ 89 h 1185"/>
                <a:gd name="T86" fmla="*/ 789 w 795"/>
                <a:gd name="T87" fmla="*/ 0 h 11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5"/>
                <a:gd name="T133" fmla="*/ 0 h 1185"/>
                <a:gd name="T134" fmla="*/ 795 w 795"/>
                <a:gd name="T135" fmla="*/ 1185 h 11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5" h="1185">
                  <a:moveTo>
                    <a:pt x="17" y="1167"/>
                  </a:moveTo>
                  <a:lnTo>
                    <a:pt x="0" y="1185"/>
                  </a:lnTo>
                  <a:lnTo>
                    <a:pt x="3" y="1180"/>
                  </a:lnTo>
                  <a:lnTo>
                    <a:pt x="17" y="1167"/>
                  </a:lnTo>
                  <a:close/>
                  <a:moveTo>
                    <a:pt x="115" y="1077"/>
                  </a:moveTo>
                  <a:lnTo>
                    <a:pt x="105" y="1089"/>
                  </a:lnTo>
                  <a:lnTo>
                    <a:pt x="104" y="1089"/>
                  </a:lnTo>
                  <a:lnTo>
                    <a:pt x="46" y="1152"/>
                  </a:lnTo>
                  <a:lnTo>
                    <a:pt x="21" y="1175"/>
                  </a:lnTo>
                  <a:lnTo>
                    <a:pt x="46" y="1148"/>
                  </a:lnTo>
                  <a:lnTo>
                    <a:pt x="104" y="1086"/>
                  </a:lnTo>
                  <a:lnTo>
                    <a:pt x="115" y="1077"/>
                  </a:lnTo>
                  <a:close/>
                  <a:moveTo>
                    <a:pt x="789" y="0"/>
                  </a:moveTo>
                  <a:lnTo>
                    <a:pt x="795" y="6"/>
                  </a:lnTo>
                  <a:lnTo>
                    <a:pt x="747" y="95"/>
                  </a:lnTo>
                  <a:lnTo>
                    <a:pt x="689" y="201"/>
                  </a:lnTo>
                  <a:lnTo>
                    <a:pt x="630" y="306"/>
                  </a:lnTo>
                  <a:lnTo>
                    <a:pt x="572" y="407"/>
                  </a:lnTo>
                  <a:lnTo>
                    <a:pt x="513" y="505"/>
                  </a:lnTo>
                  <a:lnTo>
                    <a:pt x="455" y="600"/>
                  </a:lnTo>
                  <a:lnTo>
                    <a:pt x="397" y="692"/>
                  </a:lnTo>
                  <a:lnTo>
                    <a:pt x="338" y="780"/>
                  </a:lnTo>
                  <a:lnTo>
                    <a:pt x="280" y="864"/>
                  </a:lnTo>
                  <a:lnTo>
                    <a:pt x="280" y="865"/>
                  </a:lnTo>
                  <a:lnTo>
                    <a:pt x="222" y="944"/>
                  </a:lnTo>
                  <a:lnTo>
                    <a:pt x="221" y="944"/>
                  </a:lnTo>
                  <a:lnTo>
                    <a:pt x="163" y="1019"/>
                  </a:lnTo>
                  <a:lnTo>
                    <a:pt x="163" y="1020"/>
                  </a:lnTo>
                  <a:lnTo>
                    <a:pt x="151" y="1034"/>
                  </a:lnTo>
                  <a:lnTo>
                    <a:pt x="110" y="1069"/>
                  </a:lnTo>
                  <a:lnTo>
                    <a:pt x="158" y="1012"/>
                  </a:lnTo>
                  <a:lnTo>
                    <a:pt x="216" y="937"/>
                  </a:lnTo>
                  <a:lnTo>
                    <a:pt x="274" y="857"/>
                  </a:lnTo>
                  <a:lnTo>
                    <a:pt x="333" y="773"/>
                  </a:lnTo>
                  <a:lnTo>
                    <a:pt x="391" y="685"/>
                  </a:lnTo>
                  <a:lnTo>
                    <a:pt x="449" y="594"/>
                  </a:lnTo>
                  <a:lnTo>
                    <a:pt x="507" y="499"/>
                  </a:lnTo>
                  <a:lnTo>
                    <a:pt x="566" y="401"/>
                  </a:lnTo>
                  <a:lnTo>
                    <a:pt x="624" y="299"/>
                  </a:lnTo>
                  <a:lnTo>
                    <a:pt x="683" y="195"/>
                  </a:lnTo>
                  <a:lnTo>
                    <a:pt x="741" y="89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A7D0F9"/>
            </a:solidFill>
            <a:ln w="12700">
              <a:solidFill>
                <a:srgbClr val="A7D0F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400" name="Straight Arrow Connector 399"/>
            <p:cNvCxnSpPr/>
            <p:nvPr/>
          </p:nvCxnSpPr>
          <p:spPr>
            <a:xfrm rot="5400000">
              <a:off x="1143001" y="5408612"/>
              <a:ext cx="1371600" cy="3175"/>
            </a:xfrm>
            <a:prstGeom prst="straightConnector1">
              <a:avLst/>
            </a:prstGeom>
            <a:ln w="12700">
              <a:headEnd type="triangl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1" name="Straight Arrow Connector 400"/>
            <p:cNvCxnSpPr/>
            <p:nvPr/>
          </p:nvCxnSpPr>
          <p:spPr>
            <a:xfrm flipH="1">
              <a:off x="1822450" y="6089649"/>
              <a:ext cx="2143377" cy="0"/>
            </a:xfrm>
            <a:prstGeom prst="straightConnector1">
              <a:avLst/>
            </a:prstGeom>
            <a:ln w="28575" cmpd="sng">
              <a:headEnd type="triangl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0" name="Straight Arrow Connector 299"/>
            <p:cNvCxnSpPr/>
            <p:nvPr/>
          </p:nvCxnSpPr>
          <p:spPr>
            <a:xfrm rot="5400000">
              <a:off x="1143001" y="5408612"/>
              <a:ext cx="1371600" cy="3175"/>
            </a:xfrm>
            <a:prstGeom prst="straightConnector1">
              <a:avLst/>
            </a:prstGeom>
            <a:ln w="28575" cmpd="sng">
              <a:headEnd type="triangl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421525" y="6137165"/>
            <a:ext cx="1214320" cy="4553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extBox 316"/>
          <p:cNvSpPr txBox="1">
            <a:spLocks noChangeArrowheads="1"/>
          </p:cNvSpPr>
          <p:nvPr/>
        </p:nvSpPr>
        <p:spPr bwMode="auto">
          <a:xfrm>
            <a:off x="7631550" y="2210483"/>
            <a:ext cx="1342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</a:t>
            </a:r>
            <a:r>
              <a:rPr lang="en-US" sz="1400" dirty="0" err="1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Lohmann</a:t>
            </a:r>
            <a:r>
              <a:rPr lang="en-US" sz="1400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 ‘89)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7" b="9692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3005" y="5554060"/>
            <a:ext cx="305910" cy="45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861" r="886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7850" y="5022795"/>
            <a:ext cx="336546" cy="468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6800" y="4112055"/>
            <a:ext cx="876605" cy="876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16" b="93069" l="1331" r="994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4660237" y="3606434"/>
            <a:ext cx="1388685" cy="533297"/>
          </a:xfrm>
          <a:prstGeom prst="rect">
            <a:avLst/>
          </a:prstGeom>
        </p:spPr>
      </p:pic>
      <p:sp>
        <p:nvSpPr>
          <p:cNvPr id="272" name="TextBox 312"/>
          <p:cNvSpPr txBox="1">
            <a:spLocks noChangeArrowheads="1"/>
          </p:cNvSpPr>
          <p:nvPr/>
        </p:nvSpPr>
        <p:spPr bwMode="auto">
          <a:xfrm>
            <a:off x="1711740" y="4795110"/>
            <a:ext cx="12905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Microscope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F/1 1mm FL</a:t>
            </a:r>
            <a:endParaRPr lang="en-US" sz="1600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73" name="TextBox 312"/>
          <p:cNvSpPr txBox="1">
            <a:spLocks noChangeArrowheads="1"/>
          </p:cNvSpPr>
          <p:nvPr/>
        </p:nvSpPr>
        <p:spPr bwMode="auto">
          <a:xfrm>
            <a:off x="2489529" y="4263845"/>
            <a:ext cx="140465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Wide Angle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F/3 27mm FL</a:t>
            </a:r>
            <a:endParaRPr lang="en-US" sz="1600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74" name="TextBox 312"/>
          <p:cNvSpPr txBox="1">
            <a:spLocks noChangeArrowheads="1"/>
          </p:cNvSpPr>
          <p:nvPr/>
        </p:nvSpPr>
        <p:spPr bwMode="auto">
          <a:xfrm>
            <a:off x="3495002" y="3504895"/>
            <a:ext cx="15187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SLR Lens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F/5 125mm FL</a:t>
            </a:r>
            <a:endParaRPr lang="en-US" sz="1600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75" name="TextBox 312"/>
          <p:cNvSpPr txBox="1">
            <a:spLocks noChangeArrowheads="1"/>
          </p:cNvSpPr>
          <p:nvPr/>
        </p:nvSpPr>
        <p:spPr bwMode="auto">
          <a:xfrm>
            <a:off x="4442552" y="2594155"/>
            <a:ext cx="17469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Telephoto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F/10 1000mm FL</a:t>
            </a:r>
            <a:endParaRPr lang="en-US" sz="1600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8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7"/>
    </mc:Choice>
    <mc:Fallback xmlns="">
      <p:transition xmlns:p14="http://schemas.microsoft.com/office/powerpoint/2010/main" spd="slow" advTm="212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Compromise: Trading Off Light</a:t>
            </a:r>
          </a:p>
        </p:txBody>
      </p:sp>
      <p:pic>
        <p:nvPicPr>
          <p:cNvPr id="153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981200"/>
            <a:ext cx="382905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TextBox 260"/>
          <p:cNvSpPr txBox="1">
            <a:spLocks noChangeArrowheads="1"/>
          </p:cNvSpPr>
          <p:nvPr/>
        </p:nvSpPr>
        <p:spPr bwMode="auto">
          <a:xfrm>
            <a:off x="3048000" y="5726113"/>
            <a:ext cx="33528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Graham Flint courtesy of Wired.com</a:t>
            </a:r>
          </a:p>
        </p:txBody>
      </p:sp>
      <p:cxnSp>
        <p:nvCxnSpPr>
          <p:cNvPr id="262" name="Straight Arrow Connector 261"/>
          <p:cNvCxnSpPr/>
          <p:nvPr/>
        </p:nvCxnSpPr>
        <p:spPr>
          <a:xfrm>
            <a:off x="4156075" y="4038600"/>
            <a:ext cx="796925" cy="476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3605" name="TextBox 265"/>
          <p:cNvSpPr txBox="1">
            <a:spLocks noChangeArrowheads="1"/>
          </p:cNvSpPr>
          <p:nvPr/>
        </p:nvSpPr>
        <p:spPr bwMode="auto">
          <a:xfrm>
            <a:off x="3887788" y="4036160"/>
            <a:ext cx="1293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450mm</a:t>
            </a:r>
            <a:endParaRPr lang="en-US" b="1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53606" name="TextBox 7"/>
          <p:cNvSpPr txBox="1">
            <a:spLocks noChangeArrowheads="1"/>
          </p:cNvSpPr>
          <p:nvPr/>
        </p:nvSpPr>
        <p:spPr bwMode="auto">
          <a:xfrm>
            <a:off x="2743200" y="1719263"/>
            <a:ext cx="3886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The F/22 90</a:t>
            </a:r>
            <a:r>
              <a:rPr lang="en-US" sz="1600" baseline="300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o </a:t>
            </a:r>
            <a:r>
              <a:rPr lang="en-US" sz="16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FOV</a:t>
            </a:r>
            <a:r>
              <a:rPr lang="en-US" sz="1600" baseline="300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Assymagon Lens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68420" y="2670050"/>
            <a:ext cx="303580" cy="0"/>
          </a:xfrm>
          <a:prstGeom prst="straightConnector1">
            <a:avLst/>
          </a:prstGeom>
          <a:ln w="38100">
            <a:headEnd type="triangle" w="med" len="sm"/>
            <a:tailEnd type="triangle" w="med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265"/>
          <p:cNvSpPr txBox="1">
            <a:spLocks noChangeArrowheads="1"/>
          </p:cNvSpPr>
          <p:nvPr/>
        </p:nvSpPr>
        <p:spPr bwMode="auto">
          <a:xfrm>
            <a:off x="3964840" y="2290575"/>
            <a:ext cx="986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Unicode MS"/>
                <a:ea typeface="Arial Unicode MS"/>
                <a:cs typeface="Arial Unicode MS"/>
              </a:rPr>
              <a:t>35mm</a:t>
            </a:r>
            <a:endParaRPr lang="en-US" b="1" dirty="0">
              <a:latin typeface="Arial Unicode MS"/>
              <a:ea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21"/>
    </mc:Choice>
    <mc:Fallback xmlns="">
      <p:transition xmlns:p14="http://schemas.microsoft.com/office/powerpoint/2010/main" spd="slow" advTm="413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Oval 299"/>
          <p:cNvSpPr/>
          <p:nvPr/>
        </p:nvSpPr>
        <p:spPr>
          <a:xfrm>
            <a:off x="5257800" y="1981200"/>
            <a:ext cx="1600200" cy="1600200"/>
          </a:xfrm>
          <a:prstGeom prst="ellipse">
            <a:avLst/>
          </a:prstGeom>
          <a:solidFill>
            <a:srgbClr val="A7D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600" smtClean="0">
                <a:latin typeface="Arial Unicode MS"/>
                <a:ea typeface="Arial Unicode MS"/>
                <a:cs typeface="Arial Unicode MS"/>
              </a:rPr>
              <a:t>Proposed Solution: Computational Imaging</a:t>
            </a:r>
          </a:p>
        </p:txBody>
      </p:sp>
      <p:grpSp>
        <p:nvGrpSpPr>
          <p:cNvPr id="323" name="Group 322"/>
          <p:cNvGrpSpPr>
            <a:grpSpLocks/>
          </p:cNvGrpSpPr>
          <p:nvPr/>
        </p:nvGrpSpPr>
        <p:grpSpPr bwMode="auto">
          <a:xfrm>
            <a:off x="1157288" y="2362200"/>
            <a:ext cx="2805112" cy="762000"/>
            <a:chOff x="1219200" y="2362200"/>
            <a:chExt cx="2743200" cy="762000"/>
          </a:xfrm>
        </p:grpSpPr>
        <p:sp>
          <p:nvSpPr>
            <p:cNvPr id="20" name="Rectangle 19"/>
            <p:cNvSpPr/>
            <p:nvPr/>
          </p:nvSpPr>
          <p:spPr>
            <a:xfrm>
              <a:off x="1219200" y="2362200"/>
              <a:ext cx="1600588" cy="762000"/>
            </a:xfrm>
            <a:prstGeom prst="rect">
              <a:avLst/>
            </a:prstGeom>
            <a:noFill/>
            <a:ln w="19050">
              <a:solidFill>
                <a:srgbClr val="F692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Computations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2895859" y="2743200"/>
              <a:ext cx="1066541" cy="0"/>
            </a:xfrm>
            <a:prstGeom prst="straightConnector1">
              <a:avLst/>
            </a:prstGeom>
            <a:ln w="25400">
              <a:solidFill>
                <a:srgbClr val="F6924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33563" y="4339740"/>
            <a:ext cx="5338762" cy="461963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Reduce complexity with computations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2600" y="2253289"/>
            <a:ext cx="1480540" cy="10261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perspectiveContrastingRightFacing" fov="7200000">
              <a:rot lat="0" lon="17400000" rev="0"/>
            </a:camera>
            <a:lightRig rig="threePt" dir="t"/>
          </a:scene3d>
        </p:spPr>
      </p:pic>
      <p:sp>
        <p:nvSpPr>
          <p:cNvPr id="156678" name="Rectangle 266"/>
          <p:cNvSpPr>
            <a:spLocks noChangeArrowheads="1"/>
          </p:cNvSpPr>
          <p:nvPr/>
        </p:nvSpPr>
        <p:spPr bwMode="auto">
          <a:xfrm>
            <a:off x="6049963" y="3200400"/>
            <a:ext cx="20637" cy="4572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6679" name="Rectangle 267"/>
          <p:cNvSpPr>
            <a:spLocks noChangeArrowheads="1"/>
          </p:cNvSpPr>
          <p:nvPr/>
        </p:nvSpPr>
        <p:spPr bwMode="auto">
          <a:xfrm>
            <a:off x="6049963" y="1905000"/>
            <a:ext cx="20637" cy="4572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4237038" y="2466975"/>
            <a:ext cx="2468562" cy="379413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300" idx="6"/>
          </p:cNvCxnSpPr>
          <p:nvPr/>
        </p:nvCxnSpPr>
        <p:spPr>
          <a:xfrm>
            <a:off x="4237038" y="2755900"/>
            <a:ext cx="2620962" cy="25400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4237038" y="2665413"/>
            <a:ext cx="2544762" cy="382587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705600" y="2470150"/>
            <a:ext cx="1112838" cy="15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705600" y="2773363"/>
            <a:ext cx="1112838" cy="1587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705600" y="3038475"/>
            <a:ext cx="1112838" cy="3175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300" idx="7"/>
          </p:cNvCxnSpPr>
          <p:nvPr/>
        </p:nvCxnSpPr>
        <p:spPr>
          <a:xfrm rot="5400000" flipH="1" flipV="1">
            <a:off x="7219156" y="1616869"/>
            <a:ext cx="3175" cy="1195388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705600" y="3273425"/>
            <a:ext cx="1112838" cy="3175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300" idx="7"/>
          </p:cNvCxnSpPr>
          <p:nvPr/>
        </p:nvCxnSpPr>
        <p:spPr>
          <a:xfrm flipV="1">
            <a:off x="4237038" y="2216150"/>
            <a:ext cx="2386012" cy="809625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4237038" y="2484438"/>
            <a:ext cx="2468562" cy="792162"/>
          </a:xfrm>
          <a:prstGeom prst="straightConnector1">
            <a:avLst/>
          </a:prstGeom>
          <a:ln w="1270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316"/>
          <p:cNvSpPr txBox="1">
            <a:spLocks noChangeArrowheads="1"/>
          </p:cNvSpPr>
          <p:nvPr/>
        </p:nvSpPr>
        <p:spPr bwMode="auto">
          <a:xfrm>
            <a:off x="2978205" y="5072212"/>
            <a:ext cx="26992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</a:t>
            </a:r>
            <a:r>
              <a:rPr lang="en-US" dirty="0" err="1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Cathey</a:t>
            </a:r>
            <a:r>
              <a:rPr lang="en-US" dirty="0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 and </a:t>
            </a:r>
            <a:r>
              <a:rPr lang="en-US" dirty="0" err="1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Dowski</a:t>
            </a:r>
            <a:r>
              <a:rPr lang="en-US" dirty="0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fr-FR" dirty="0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’</a:t>
            </a:r>
            <a:r>
              <a:rPr lang="en-US" dirty="0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96)</a:t>
            </a:r>
          </a:p>
          <a:p>
            <a:pPr algn="ctr"/>
            <a:r>
              <a:rPr lang="en-US" dirty="0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</a:t>
            </a:r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Robinson et. al ‘09)</a:t>
            </a:r>
          </a:p>
          <a:p>
            <a:pPr algn="ctr"/>
            <a:r>
              <a:rPr lang="en-US" dirty="0" smtClean="0">
                <a:solidFill>
                  <a:srgbClr val="F6924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rgbClr val="F6924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Guichard</a:t>
            </a:r>
            <a:r>
              <a:rPr lang="en-US" dirty="0">
                <a:solidFill>
                  <a:srgbClr val="F6924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al.  ‘09)</a:t>
            </a:r>
          </a:p>
          <a:p>
            <a:pPr algn="ctr"/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(Cossairt and </a:t>
            </a:r>
            <a:r>
              <a:rPr lang="en-US" dirty="0" err="1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Nayar</a:t>
            </a:r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fr-FR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’</a:t>
            </a:r>
            <a:r>
              <a:rPr lang="en-US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10</a:t>
            </a:r>
            <a:r>
              <a:rPr lang="en-US" dirty="0" smtClean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)</a:t>
            </a:r>
            <a:endParaRPr lang="en-US" dirty="0">
              <a:solidFill>
                <a:srgbClr val="F69240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8"/>
    </mc:Choice>
    <mc:Fallback xmlns="">
      <p:transition xmlns:p14="http://schemas.microsoft.com/office/powerpoint/2010/main" spd="slow" advTm="354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600" smtClean="0">
                <a:latin typeface="Arial Unicode MS"/>
                <a:ea typeface="Arial Unicode MS"/>
                <a:cs typeface="Arial Unicode MS"/>
              </a:rPr>
              <a:t>Proposed Solution: Computational Imaging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4013" y="1371600"/>
            <a:ext cx="33559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3"/>
    </mc:Choice>
    <mc:Fallback xmlns="">
      <p:transition xmlns:p14="http://schemas.microsoft.com/office/powerpoint/2010/main" spd="slow" advTm="94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Unicode MS"/>
                <a:ea typeface="Arial Unicode MS"/>
                <a:cs typeface="Arial Unicode MS"/>
              </a:rPr>
              <a:t>Spherical Optics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0091" y="2062891"/>
            <a:ext cx="8817554" cy="2816641"/>
            <a:chOff x="1232620" y="1295400"/>
            <a:chExt cx="6725254" cy="2148285"/>
          </a:xfrm>
        </p:grpSpPr>
        <p:pic>
          <p:nvPicPr>
            <p:cNvPr id="158722" name="Picture 1" descr="\\tsclient\Macint1\Users\ollie\Desktop\Research Files\Gigapixel Camera\MOSAIC Presentation\monocentric\sutton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8020" y="1752600"/>
              <a:ext cx="1357312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723" name="Picture 3" descr="\\tsclient\Macint1\Users\ollie\Desktop\Research Files\Gigapixel Camera\MOSAIC Presentation\monocentric\baker_bal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0380" y="1752600"/>
              <a:ext cx="16954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725" name="Picture 5" descr="\\tsclient\Macint1\Users\ollie\Desktop\Research Files\Gigapixel Camera\MOSAIC Presentation\monocentric\Gigagon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45270" y="1761140"/>
              <a:ext cx="134461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728" name="Picture 8" descr="\\tsclient\Macint1\Users\ollie\Desktop\Research Files\Gigapixel Camera\MOSAIC Presentation\monocentric\Spherical Camera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2373" y="1761140"/>
              <a:ext cx="1633537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29" name="TextBox 15"/>
            <p:cNvSpPr txBox="1">
              <a:spLocks noChangeArrowheads="1"/>
            </p:cNvSpPr>
            <p:nvPr/>
          </p:nvSpPr>
          <p:spPr bwMode="auto">
            <a:xfrm>
              <a:off x="1232620" y="1295400"/>
              <a:ext cx="14144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u="sng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Sutton Lens</a:t>
              </a:r>
            </a:p>
          </p:txBody>
        </p:sp>
        <p:sp>
          <p:nvSpPr>
            <p:cNvPr id="158731" name="TextBox 17"/>
            <p:cNvSpPr txBox="1">
              <a:spLocks noChangeArrowheads="1"/>
            </p:cNvSpPr>
            <p:nvPr/>
          </p:nvSpPr>
          <p:spPr bwMode="auto">
            <a:xfrm>
              <a:off x="2750520" y="1295400"/>
              <a:ext cx="1800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u="sng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Baker Ball Lens</a:t>
              </a:r>
            </a:p>
          </p:txBody>
        </p:sp>
        <p:sp>
          <p:nvSpPr>
            <p:cNvPr id="158733" name="TextBox 19"/>
            <p:cNvSpPr txBox="1">
              <a:spLocks noChangeArrowheads="1"/>
            </p:cNvSpPr>
            <p:nvPr/>
          </p:nvSpPr>
          <p:spPr bwMode="auto">
            <a:xfrm>
              <a:off x="4799685" y="1303940"/>
              <a:ext cx="31337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u="sng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Recent Monocentric Designs</a:t>
              </a:r>
            </a:p>
          </p:txBody>
        </p:sp>
        <p:sp>
          <p:nvSpPr>
            <p:cNvPr id="158734" name="TextBox 20"/>
            <p:cNvSpPr txBox="1">
              <a:spLocks noChangeArrowheads="1"/>
            </p:cNvSpPr>
            <p:nvPr/>
          </p:nvSpPr>
          <p:spPr bwMode="auto">
            <a:xfrm>
              <a:off x="1454545" y="3197225"/>
              <a:ext cx="970611" cy="23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69240"/>
                  </a:solidFill>
                  <a:latin typeface="Arial Unicode MS"/>
                  <a:ea typeface="Arial Unicode MS"/>
                  <a:cs typeface="Arial Unicode MS"/>
                </a:rPr>
                <a:t>(Sutton 1859)</a:t>
              </a:r>
            </a:p>
          </p:txBody>
        </p:sp>
        <p:sp>
          <p:nvSpPr>
            <p:cNvPr id="158736" name="TextBox 22"/>
            <p:cNvSpPr txBox="1">
              <a:spLocks noChangeArrowheads="1"/>
            </p:cNvSpPr>
            <p:nvPr/>
          </p:nvSpPr>
          <p:spPr bwMode="auto">
            <a:xfrm>
              <a:off x="3258914" y="3197225"/>
              <a:ext cx="810542" cy="23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69240"/>
                  </a:solidFill>
                  <a:latin typeface="Arial Unicode MS"/>
                  <a:ea typeface="Arial Unicode MS"/>
                  <a:cs typeface="Arial Unicode MS"/>
                </a:rPr>
                <a:t>(Baker ‘42)</a:t>
              </a:r>
            </a:p>
          </p:txBody>
        </p:sp>
        <p:sp>
          <p:nvSpPr>
            <p:cNvPr id="158738" name="TextBox 24"/>
            <p:cNvSpPr txBox="1">
              <a:spLocks noChangeArrowheads="1"/>
            </p:cNvSpPr>
            <p:nvPr/>
          </p:nvSpPr>
          <p:spPr bwMode="auto">
            <a:xfrm>
              <a:off x="4645200" y="3208940"/>
              <a:ext cx="1663106" cy="23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69240"/>
                  </a:solidFill>
                  <a:latin typeface="Arial Unicode MS"/>
                  <a:ea typeface="Arial Unicode MS"/>
                  <a:cs typeface="Arial Unicode MS"/>
                </a:rPr>
                <a:t>(Krishnan and </a:t>
              </a:r>
              <a:r>
                <a:rPr lang="en-US" sz="1400" dirty="0" err="1">
                  <a:solidFill>
                    <a:srgbClr val="F69240"/>
                  </a:solidFill>
                  <a:latin typeface="Arial Unicode MS"/>
                  <a:ea typeface="Arial Unicode MS"/>
                  <a:cs typeface="Arial Unicode MS"/>
                </a:rPr>
                <a:t>Nayar</a:t>
              </a:r>
              <a:r>
                <a:rPr lang="en-US" sz="1400" dirty="0">
                  <a:solidFill>
                    <a:srgbClr val="F69240"/>
                  </a:solidFill>
                  <a:latin typeface="Arial Unicode MS"/>
                  <a:ea typeface="Arial Unicode MS"/>
                  <a:cs typeface="Arial Unicode MS"/>
                </a:rPr>
                <a:t> ‘09)</a:t>
              </a:r>
            </a:p>
          </p:txBody>
        </p:sp>
        <p:sp>
          <p:nvSpPr>
            <p:cNvPr id="158739" name="TextBox 25"/>
            <p:cNvSpPr txBox="1">
              <a:spLocks noChangeArrowheads="1"/>
            </p:cNvSpPr>
            <p:nvPr/>
          </p:nvSpPr>
          <p:spPr bwMode="auto">
            <a:xfrm>
              <a:off x="6470014" y="3201315"/>
              <a:ext cx="1487860" cy="23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69240"/>
                  </a:solidFill>
                  <a:latin typeface="Arial Unicode MS"/>
                  <a:ea typeface="Arial Unicode MS"/>
                  <a:cs typeface="Arial Unicode MS"/>
                </a:rPr>
                <a:t>(Marks and Brady ‘10)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257833" y="2680812"/>
            <a:ext cx="607160" cy="227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50"/>
    </mc:Choice>
    <mc:Fallback xmlns="">
      <p:transition xmlns:p14="http://schemas.microsoft.com/office/powerpoint/2010/main" spd="slow" advTm="553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roup 333"/>
          <p:cNvGrpSpPr>
            <a:grpSpLocks/>
          </p:cNvGrpSpPr>
          <p:nvPr/>
        </p:nvGrpSpPr>
        <p:grpSpPr bwMode="auto">
          <a:xfrm>
            <a:off x="3129995" y="1303940"/>
            <a:ext cx="4225925" cy="1752600"/>
            <a:chOff x="3592600" y="1905000"/>
            <a:chExt cx="4225721" cy="1752600"/>
          </a:xfrm>
        </p:grpSpPr>
        <p:sp>
          <p:nvSpPr>
            <p:cNvPr id="315" name="Oval 314"/>
            <p:cNvSpPr/>
            <p:nvPr/>
          </p:nvSpPr>
          <p:spPr>
            <a:xfrm>
              <a:off x="5257808" y="1981200"/>
              <a:ext cx="1600123" cy="1600200"/>
            </a:xfrm>
            <a:prstGeom prst="ellipse">
              <a:avLst/>
            </a:prstGeom>
            <a:solidFill>
              <a:srgbClr val="A7D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2600" y="2253289"/>
              <a:ext cx="1480540" cy="10261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perspectiveContrastingRightFacing" fov="7200000">
                <a:rot lat="0" lon="17400000" rev="0"/>
              </a:camera>
              <a:lightRig rig="threePt" dir="t"/>
            </a:scene3d>
          </p:spPr>
        </p:pic>
        <p:sp>
          <p:nvSpPr>
            <p:cNvPr id="183314" name="Rectangle 266"/>
            <p:cNvSpPr>
              <a:spLocks noChangeArrowheads="1"/>
            </p:cNvSpPr>
            <p:nvPr/>
          </p:nvSpPr>
          <p:spPr bwMode="auto">
            <a:xfrm>
              <a:off x="6049533" y="32004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315" name="Rectangle 267"/>
            <p:cNvSpPr>
              <a:spLocks noChangeArrowheads="1"/>
            </p:cNvSpPr>
            <p:nvPr/>
          </p:nvSpPr>
          <p:spPr bwMode="auto">
            <a:xfrm>
              <a:off x="6049533" y="19050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322" name="Straight Arrow Connector 321"/>
            <p:cNvCxnSpPr/>
            <p:nvPr/>
          </p:nvCxnSpPr>
          <p:spPr>
            <a:xfrm flipV="1">
              <a:off x="4237094" y="2466975"/>
              <a:ext cx="2468444" cy="379413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endCxn id="315" idx="6"/>
            </p:cNvCxnSpPr>
            <p:nvPr/>
          </p:nvCxnSpPr>
          <p:spPr>
            <a:xfrm>
              <a:off x="4237094" y="2755900"/>
              <a:ext cx="2620836" cy="254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/>
            <p:nvPr/>
          </p:nvCxnSpPr>
          <p:spPr>
            <a:xfrm>
              <a:off x="4237094" y="2665413"/>
              <a:ext cx="2544640" cy="382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/>
            <p:nvPr/>
          </p:nvCxnSpPr>
          <p:spPr>
            <a:xfrm>
              <a:off x="6705538" y="2470150"/>
              <a:ext cx="1112783" cy="158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/>
            <p:nvPr/>
          </p:nvCxnSpPr>
          <p:spPr>
            <a:xfrm>
              <a:off x="6705538" y="2773363"/>
              <a:ext cx="1112783" cy="1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/>
            <p:nvPr/>
          </p:nvCxnSpPr>
          <p:spPr>
            <a:xfrm>
              <a:off x="6705538" y="3038475"/>
              <a:ext cx="1112783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15" idx="7"/>
            </p:cNvCxnSpPr>
            <p:nvPr/>
          </p:nvCxnSpPr>
          <p:spPr>
            <a:xfrm rot="5400000" flipH="1" flipV="1">
              <a:off x="7219069" y="1616898"/>
              <a:ext cx="3175" cy="119532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/>
            <p:nvPr/>
          </p:nvCxnSpPr>
          <p:spPr>
            <a:xfrm>
              <a:off x="6705538" y="3273425"/>
              <a:ext cx="1112783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>
              <a:endCxn id="315" idx="7"/>
            </p:cNvCxnSpPr>
            <p:nvPr/>
          </p:nvCxnSpPr>
          <p:spPr>
            <a:xfrm flipV="1">
              <a:off x="4237094" y="2216150"/>
              <a:ext cx="2385898" cy="80962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>
              <a:off x="4237094" y="2484438"/>
              <a:ext cx="2468444" cy="79216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83301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Deblurring Error vs. Lens Scale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90" y="1835205"/>
            <a:ext cx="1736725" cy="762000"/>
          </a:xfrm>
          <a:prstGeom prst="rect">
            <a:avLst/>
          </a:prstGeom>
          <a:noFill/>
          <a:ln w="19050">
            <a:solidFill>
              <a:srgbClr val="F69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Computations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293015" y="2216205"/>
            <a:ext cx="533400" cy="1588"/>
          </a:xfrm>
          <a:prstGeom prst="straightConnector1">
            <a:avLst/>
          </a:prstGeom>
          <a:ln w="25400">
            <a:solidFill>
              <a:srgbClr val="F6924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156725" y="3211458"/>
            <a:ext cx="3249608" cy="369332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1) Pixel size remains constant</a:t>
            </a:r>
            <a:endParaRPr lang="en-US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4"/>
    </mc:Choice>
    <mc:Fallback xmlns="">
      <p:transition xmlns:p14="http://schemas.microsoft.com/office/powerpoint/2010/main" spd="slow" advTm="330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65" y="1897370"/>
            <a:ext cx="8028700" cy="1396031"/>
          </a:xfrm>
          <a:prstGeom prst="rect">
            <a:avLst/>
          </a:prstGeom>
        </p:spPr>
      </p:pic>
      <p:pic>
        <p:nvPicPr>
          <p:cNvPr id="117762" name="Picture 2" descr="C:\Users\TEMP.Mohism\AppData\Local\Microsoft\Windows\Temporary Internet Files\Content.IE5\RJMLAU5H\MC90019552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0974" y="3886200"/>
            <a:ext cx="3409900" cy="1981200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with a Billion Pixels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57400" y="1531625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Gigapixel</a:t>
            </a:r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image from gigapan.org (stitched)</a:t>
            </a:r>
            <a:endParaRPr lang="en-US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354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6354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6354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6354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29732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29732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29732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29732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486932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86932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86932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86932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50310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950310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50310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50310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401332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401332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01332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401332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864710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864710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864710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864710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321910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321910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21910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321910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785288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785288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785288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785288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242488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242488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242488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242488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705866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05866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705866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705866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163066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163066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63066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163066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626444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626444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626444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626444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077466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77466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077466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77466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540844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540844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540844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540844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998044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998044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998044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998044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461422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461422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461422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461422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7918622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918622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7918622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918622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8382000" y="19126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8382000" y="224831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382000" y="2598425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382000" y="2936753"/>
            <a:ext cx="457200" cy="3474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1759324" y="3478304"/>
            <a:ext cx="5562600" cy="589428"/>
            <a:chOff x="1766048" y="3478304"/>
            <a:chExt cx="5562600" cy="589428"/>
          </a:xfrm>
        </p:grpSpPr>
        <p:grpSp>
          <p:nvGrpSpPr>
            <p:cNvPr id="101" name="Group 100"/>
            <p:cNvGrpSpPr/>
            <p:nvPr/>
          </p:nvGrpSpPr>
          <p:grpSpPr>
            <a:xfrm>
              <a:off x="2286000" y="3478304"/>
              <a:ext cx="5042648" cy="589428"/>
              <a:chOff x="2286000" y="3478304"/>
              <a:chExt cx="5042648" cy="589428"/>
            </a:xfrm>
          </p:grpSpPr>
          <p:sp>
            <p:nvSpPr>
              <p:cNvPr id="96" name="Isosceles Triangle 95"/>
              <p:cNvSpPr/>
              <p:nvPr/>
            </p:nvSpPr>
            <p:spPr>
              <a:xfrm rot="16200000">
                <a:off x="4471148" y="1306604"/>
                <a:ext cx="457200" cy="4800600"/>
              </a:xfrm>
              <a:prstGeom prst="triangle">
                <a:avLst>
                  <a:gd name="adj" fmla="val 32353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Isosceles Triangle 94"/>
              <p:cNvSpPr/>
              <p:nvPr/>
            </p:nvSpPr>
            <p:spPr>
              <a:xfrm rot="16200000">
                <a:off x="4572000" y="1324532"/>
                <a:ext cx="457200" cy="5029200"/>
              </a:xfrm>
              <a:prstGeom prst="triangle">
                <a:avLst>
                  <a:gd name="adj" fmla="val 63235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Parallelogram 97"/>
              <p:cNvSpPr/>
              <p:nvPr/>
            </p:nvSpPr>
            <p:spPr>
              <a:xfrm rot="5400000">
                <a:off x="6928598" y="3649754"/>
                <a:ext cx="571500" cy="228600"/>
              </a:xfrm>
              <a:prstGeom prst="parallelogram">
                <a:avLst>
                  <a:gd name="adj" fmla="val 51471"/>
                </a:avLst>
              </a:prstGeom>
              <a:solidFill>
                <a:srgbClr val="FFFF00">
                  <a:alpha val="49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3" name="Picture 272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1766048" y="3597084"/>
              <a:ext cx="560456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4" name="Group 103"/>
          <p:cNvGrpSpPr/>
          <p:nvPr/>
        </p:nvGrpSpPr>
        <p:grpSpPr>
          <a:xfrm>
            <a:off x="1759324" y="3962400"/>
            <a:ext cx="5562600" cy="589428"/>
            <a:chOff x="1766048" y="3478304"/>
            <a:chExt cx="5562600" cy="589428"/>
          </a:xfrm>
        </p:grpSpPr>
        <p:grpSp>
          <p:nvGrpSpPr>
            <p:cNvPr id="105" name="Group 100"/>
            <p:cNvGrpSpPr/>
            <p:nvPr/>
          </p:nvGrpSpPr>
          <p:grpSpPr>
            <a:xfrm>
              <a:off x="2286000" y="3478304"/>
              <a:ext cx="5042648" cy="589428"/>
              <a:chOff x="2286000" y="3478304"/>
              <a:chExt cx="5042648" cy="589428"/>
            </a:xfrm>
          </p:grpSpPr>
          <p:sp>
            <p:nvSpPr>
              <p:cNvPr id="107" name="Isosceles Triangle 106"/>
              <p:cNvSpPr/>
              <p:nvPr/>
            </p:nvSpPr>
            <p:spPr>
              <a:xfrm rot="16200000">
                <a:off x="4471148" y="1306604"/>
                <a:ext cx="457200" cy="4800600"/>
              </a:xfrm>
              <a:prstGeom prst="triangle">
                <a:avLst>
                  <a:gd name="adj" fmla="val 32353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Isosceles Triangle 107"/>
              <p:cNvSpPr/>
              <p:nvPr/>
            </p:nvSpPr>
            <p:spPr>
              <a:xfrm rot="16200000">
                <a:off x="4572000" y="1324532"/>
                <a:ext cx="457200" cy="5029200"/>
              </a:xfrm>
              <a:prstGeom prst="triangle">
                <a:avLst>
                  <a:gd name="adj" fmla="val 63235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Parallelogram 108"/>
              <p:cNvSpPr/>
              <p:nvPr/>
            </p:nvSpPr>
            <p:spPr>
              <a:xfrm rot="5400000">
                <a:off x="6928598" y="3649754"/>
                <a:ext cx="571500" cy="228600"/>
              </a:xfrm>
              <a:prstGeom prst="parallelogram">
                <a:avLst>
                  <a:gd name="adj" fmla="val 51471"/>
                </a:avLst>
              </a:prstGeom>
              <a:solidFill>
                <a:srgbClr val="FFFF00">
                  <a:alpha val="49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6" name="Picture 272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1766048" y="3597084"/>
              <a:ext cx="560456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0" name="Group 109"/>
          <p:cNvGrpSpPr/>
          <p:nvPr/>
        </p:nvGrpSpPr>
        <p:grpSpPr>
          <a:xfrm>
            <a:off x="1759324" y="4439772"/>
            <a:ext cx="5562600" cy="589428"/>
            <a:chOff x="1766048" y="3478304"/>
            <a:chExt cx="5562600" cy="589428"/>
          </a:xfrm>
        </p:grpSpPr>
        <p:grpSp>
          <p:nvGrpSpPr>
            <p:cNvPr id="111" name="Group 100"/>
            <p:cNvGrpSpPr/>
            <p:nvPr/>
          </p:nvGrpSpPr>
          <p:grpSpPr>
            <a:xfrm>
              <a:off x="2286000" y="3478304"/>
              <a:ext cx="5042648" cy="589428"/>
              <a:chOff x="2286000" y="3478304"/>
              <a:chExt cx="5042648" cy="589428"/>
            </a:xfrm>
          </p:grpSpPr>
          <p:sp>
            <p:nvSpPr>
              <p:cNvPr id="113" name="Isosceles Triangle 112"/>
              <p:cNvSpPr/>
              <p:nvPr/>
            </p:nvSpPr>
            <p:spPr>
              <a:xfrm rot="16200000">
                <a:off x="4471148" y="1306604"/>
                <a:ext cx="457200" cy="4800600"/>
              </a:xfrm>
              <a:prstGeom prst="triangle">
                <a:avLst>
                  <a:gd name="adj" fmla="val 32353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Isosceles Triangle 113"/>
              <p:cNvSpPr/>
              <p:nvPr/>
            </p:nvSpPr>
            <p:spPr>
              <a:xfrm rot="16200000">
                <a:off x="4572000" y="1324532"/>
                <a:ext cx="457200" cy="5029200"/>
              </a:xfrm>
              <a:prstGeom prst="triangle">
                <a:avLst>
                  <a:gd name="adj" fmla="val 63235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Parallelogram 114"/>
              <p:cNvSpPr/>
              <p:nvPr/>
            </p:nvSpPr>
            <p:spPr>
              <a:xfrm rot="5400000">
                <a:off x="6928598" y="3649754"/>
                <a:ext cx="571500" cy="228600"/>
              </a:xfrm>
              <a:prstGeom prst="parallelogram">
                <a:avLst>
                  <a:gd name="adj" fmla="val 51471"/>
                </a:avLst>
              </a:prstGeom>
              <a:solidFill>
                <a:srgbClr val="FFFF00">
                  <a:alpha val="49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2" name="Picture 272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1766048" y="3597084"/>
              <a:ext cx="560456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6" name="Group 115"/>
          <p:cNvGrpSpPr/>
          <p:nvPr/>
        </p:nvGrpSpPr>
        <p:grpSpPr>
          <a:xfrm>
            <a:off x="1759324" y="4876800"/>
            <a:ext cx="5562600" cy="589428"/>
            <a:chOff x="1766048" y="3478304"/>
            <a:chExt cx="5562600" cy="589428"/>
          </a:xfrm>
        </p:grpSpPr>
        <p:grpSp>
          <p:nvGrpSpPr>
            <p:cNvPr id="117" name="Group 100"/>
            <p:cNvGrpSpPr/>
            <p:nvPr/>
          </p:nvGrpSpPr>
          <p:grpSpPr>
            <a:xfrm>
              <a:off x="2286000" y="3478304"/>
              <a:ext cx="5042648" cy="589428"/>
              <a:chOff x="2286000" y="3478304"/>
              <a:chExt cx="5042648" cy="589428"/>
            </a:xfrm>
          </p:grpSpPr>
          <p:sp>
            <p:nvSpPr>
              <p:cNvPr id="119" name="Isosceles Triangle 118"/>
              <p:cNvSpPr/>
              <p:nvPr/>
            </p:nvSpPr>
            <p:spPr>
              <a:xfrm rot="16200000">
                <a:off x="4471148" y="1306604"/>
                <a:ext cx="457200" cy="4800600"/>
              </a:xfrm>
              <a:prstGeom prst="triangle">
                <a:avLst>
                  <a:gd name="adj" fmla="val 32353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Isosceles Triangle 119"/>
              <p:cNvSpPr/>
              <p:nvPr/>
            </p:nvSpPr>
            <p:spPr>
              <a:xfrm rot="16200000">
                <a:off x="4572000" y="1324532"/>
                <a:ext cx="457200" cy="5029200"/>
              </a:xfrm>
              <a:prstGeom prst="triangle">
                <a:avLst>
                  <a:gd name="adj" fmla="val 63235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Parallelogram 120"/>
              <p:cNvSpPr/>
              <p:nvPr/>
            </p:nvSpPr>
            <p:spPr>
              <a:xfrm rot="5400000">
                <a:off x="6928598" y="3649754"/>
                <a:ext cx="571500" cy="228600"/>
              </a:xfrm>
              <a:prstGeom prst="parallelogram">
                <a:avLst>
                  <a:gd name="adj" fmla="val 51471"/>
                </a:avLst>
              </a:prstGeom>
              <a:solidFill>
                <a:srgbClr val="FFFF00">
                  <a:alpha val="49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8" name="Picture 272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1766048" y="3597084"/>
              <a:ext cx="560456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14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7"/>
    </mc:Choice>
    <mc:Fallback xmlns="">
      <p:transition xmlns:p14="http://schemas.microsoft.com/office/powerpoint/2010/main" spd="slow" advTm="136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3281 0.11065 " pathEditMode="relative" ptsTypes="AA">
                                      <p:cBhvr>
                                        <p:cTn id="6" dur="18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3281 0.11065 " pathEditMode="relative" ptsTypes="AA">
                                      <p:cBhvr>
                                        <p:cTn id="48" dur="18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6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3281 0.11065 " pathEditMode="relative" ptsTypes="AA">
                                      <p:cBhvr>
                                        <p:cTn id="92" dur="18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0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3281 0.11065 " pathEditMode="relative" ptsTypes="AA">
                                      <p:cBhvr>
                                        <p:cTn id="13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roup 333"/>
          <p:cNvGrpSpPr>
            <a:grpSpLocks/>
          </p:cNvGrpSpPr>
          <p:nvPr/>
        </p:nvGrpSpPr>
        <p:grpSpPr bwMode="auto">
          <a:xfrm>
            <a:off x="3129995" y="1303940"/>
            <a:ext cx="4225925" cy="1752600"/>
            <a:chOff x="3592600" y="1905000"/>
            <a:chExt cx="4225721" cy="1752600"/>
          </a:xfrm>
        </p:grpSpPr>
        <p:sp>
          <p:nvSpPr>
            <p:cNvPr id="315" name="Oval 314"/>
            <p:cNvSpPr/>
            <p:nvPr/>
          </p:nvSpPr>
          <p:spPr>
            <a:xfrm>
              <a:off x="5257808" y="1981200"/>
              <a:ext cx="1600123" cy="1600200"/>
            </a:xfrm>
            <a:prstGeom prst="ellipse">
              <a:avLst/>
            </a:prstGeom>
            <a:solidFill>
              <a:srgbClr val="A7D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92600" y="2253289"/>
              <a:ext cx="1480540" cy="10261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perspectiveContrastingRightFacing" fov="7200000">
                <a:rot lat="0" lon="17400000" rev="0"/>
              </a:camera>
              <a:lightRig rig="threePt" dir="t"/>
            </a:scene3d>
          </p:spPr>
        </p:pic>
        <p:sp>
          <p:nvSpPr>
            <p:cNvPr id="183314" name="Rectangle 266"/>
            <p:cNvSpPr>
              <a:spLocks noChangeArrowheads="1"/>
            </p:cNvSpPr>
            <p:nvPr/>
          </p:nvSpPr>
          <p:spPr bwMode="auto">
            <a:xfrm>
              <a:off x="6049533" y="32004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315" name="Rectangle 267"/>
            <p:cNvSpPr>
              <a:spLocks noChangeArrowheads="1"/>
            </p:cNvSpPr>
            <p:nvPr/>
          </p:nvSpPr>
          <p:spPr bwMode="auto">
            <a:xfrm>
              <a:off x="6049533" y="19050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322" name="Straight Arrow Connector 321"/>
            <p:cNvCxnSpPr/>
            <p:nvPr/>
          </p:nvCxnSpPr>
          <p:spPr>
            <a:xfrm flipV="1">
              <a:off x="4237094" y="2466975"/>
              <a:ext cx="2468444" cy="379413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endCxn id="315" idx="6"/>
            </p:cNvCxnSpPr>
            <p:nvPr/>
          </p:nvCxnSpPr>
          <p:spPr>
            <a:xfrm>
              <a:off x="4237094" y="2755900"/>
              <a:ext cx="2620836" cy="254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/>
            <p:nvPr/>
          </p:nvCxnSpPr>
          <p:spPr>
            <a:xfrm>
              <a:off x="4237094" y="2665413"/>
              <a:ext cx="2544640" cy="382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/>
            <p:nvPr/>
          </p:nvCxnSpPr>
          <p:spPr>
            <a:xfrm>
              <a:off x="6705538" y="2470150"/>
              <a:ext cx="1112783" cy="158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/>
            <p:nvPr/>
          </p:nvCxnSpPr>
          <p:spPr>
            <a:xfrm>
              <a:off x="6705538" y="2773363"/>
              <a:ext cx="1112783" cy="1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/>
            <p:nvPr/>
          </p:nvCxnSpPr>
          <p:spPr>
            <a:xfrm>
              <a:off x="6705538" y="3038475"/>
              <a:ext cx="1112783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15" idx="7"/>
            </p:cNvCxnSpPr>
            <p:nvPr/>
          </p:nvCxnSpPr>
          <p:spPr>
            <a:xfrm rot="5400000" flipH="1" flipV="1">
              <a:off x="7219069" y="1616898"/>
              <a:ext cx="3175" cy="119532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/>
            <p:nvPr/>
          </p:nvCxnSpPr>
          <p:spPr>
            <a:xfrm>
              <a:off x="6705538" y="3273425"/>
              <a:ext cx="1112783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>
              <a:endCxn id="315" idx="7"/>
            </p:cNvCxnSpPr>
            <p:nvPr/>
          </p:nvCxnSpPr>
          <p:spPr>
            <a:xfrm flipV="1">
              <a:off x="4237094" y="2216150"/>
              <a:ext cx="2385898" cy="80962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>
              <a:off x="4237094" y="2484438"/>
              <a:ext cx="2468444" cy="79216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83301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Deblurring Error vs. Lens Scale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90" y="1835205"/>
            <a:ext cx="1736725" cy="762000"/>
          </a:xfrm>
          <a:prstGeom prst="rect">
            <a:avLst/>
          </a:prstGeom>
          <a:noFill/>
          <a:ln w="19050">
            <a:solidFill>
              <a:srgbClr val="F69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Computations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2293015" y="2216205"/>
            <a:ext cx="533400" cy="1588"/>
          </a:xfrm>
          <a:prstGeom prst="straightConnector1">
            <a:avLst/>
          </a:prstGeom>
          <a:ln w="25400">
            <a:solidFill>
              <a:srgbClr val="F6924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psf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8971" y="3701934"/>
            <a:ext cx="1970187" cy="27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4844094" y="3971508"/>
            <a:ext cx="2637325" cy="1878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3" name="Rectangle 22"/>
          <p:cNvSpPr/>
          <p:nvPr/>
        </p:nvSpPr>
        <p:spPr>
          <a:xfrm>
            <a:off x="1515158" y="5883010"/>
            <a:ext cx="2513686" cy="20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2" name="Rectangle 21"/>
          <p:cNvSpPr/>
          <p:nvPr/>
        </p:nvSpPr>
        <p:spPr>
          <a:xfrm>
            <a:off x="1621311" y="3747226"/>
            <a:ext cx="2362242" cy="2125876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83305" name="TextBox 23"/>
          <p:cNvSpPr txBox="1">
            <a:spLocks noChangeArrowheads="1"/>
          </p:cNvSpPr>
          <p:nvPr/>
        </p:nvSpPr>
        <p:spPr bwMode="auto">
          <a:xfrm>
            <a:off x="2453545" y="5943870"/>
            <a:ext cx="593037" cy="27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Pixels</a:t>
            </a:r>
          </a:p>
        </p:txBody>
      </p:sp>
      <p:sp>
        <p:nvSpPr>
          <p:cNvPr id="183306" name="TextBox 24"/>
          <p:cNvSpPr txBox="1">
            <a:spLocks noChangeArrowheads="1"/>
          </p:cNvSpPr>
          <p:nvPr/>
        </p:nvSpPr>
        <p:spPr bwMode="auto">
          <a:xfrm rot="16200000">
            <a:off x="573942" y="4687027"/>
            <a:ext cx="1743728" cy="27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Point Spread Function</a:t>
            </a:r>
          </a:p>
        </p:txBody>
      </p:sp>
      <p:sp>
        <p:nvSpPr>
          <p:cNvPr id="183307" name="TextBox 25"/>
          <p:cNvSpPr txBox="1">
            <a:spLocks noChangeArrowheads="1"/>
          </p:cNvSpPr>
          <p:nvPr/>
        </p:nvSpPr>
        <p:spPr bwMode="auto">
          <a:xfrm>
            <a:off x="2635953" y="5830641"/>
            <a:ext cx="2423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0</a:t>
            </a:r>
          </a:p>
        </p:txBody>
      </p:sp>
      <p:sp>
        <p:nvSpPr>
          <p:cNvPr id="183308" name="TextBox 26"/>
          <p:cNvSpPr txBox="1">
            <a:spLocks noChangeArrowheads="1"/>
          </p:cNvSpPr>
          <p:nvPr/>
        </p:nvSpPr>
        <p:spPr bwMode="auto">
          <a:xfrm>
            <a:off x="1432500" y="5830641"/>
            <a:ext cx="3337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-50</a:t>
            </a:r>
          </a:p>
        </p:txBody>
      </p:sp>
      <p:sp>
        <p:nvSpPr>
          <p:cNvPr id="183309" name="TextBox 27"/>
          <p:cNvSpPr txBox="1">
            <a:spLocks noChangeArrowheads="1"/>
          </p:cNvSpPr>
          <p:nvPr/>
        </p:nvSpPr>
        <p:spPr bwMode="auto">
          <a:xfrm>
            <a:off x="3845543" y="5830641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50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156725" y="3211458"/>
            <a:ext cx="3249608" cy="369332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1) Pixel size remains constant</a:t>
            </a:r>
            <a:endParaRPr lang="en-US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156725" y="6247258"/>
            <a:ext cx="3223959" cy="369332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2) PSF size increases linearly</a:t>
            </a:r>
            <a:endParaRPr lang="en-US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823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3"/>
    </mc:Choice>
    <mc:Fallback xmlns="">
      <p:transition xmlns:p14="http://schemas.microsoft.com/office/powerpoint/2010/main" spd="slow" advTm="148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8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00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7" descr="psf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8971" y="3701934"/>
            <a:ext cx="1970187" cy="27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2"/>
          <p:cNvSpPr>
            <a:spLocks/>
          </p:cNvSpPr>
          <p:nvPr/>
        </p:nvSpPr>
        <p:spPr bwMode="auto">
          <a:xfrm>
            <a:off x="5157678" y="4388056"/>
            <a:ext cx="2526196" cy="1237852"/>
          </a:xfrm>
          <a:custGeom>
            <a:avLst/>
            <a:gdLst>
              <a:gd name="T0" fmla="*/ 3161 w 3161"/>
              <a:gd name="T1" fmla="*/ 80 h 1548"/>
              <a:gd name="T2" fmla="*/ 3161 w 3161"/>
              <a:gd name="T3" fmla="*/ 80 h 1548"/>
              <a:gd name="T4" fmla="*/ 2856 w 3161"/>
              <a:gd name="T5" fmla="*/ 80 h 1548"/>
              <a:gd name="T6" fmla="*/ 2673 w 3161"/>
              <a:gd name="T7" fmla="*/ 80 h 1548"/>
              <a:gd name="T8" fmla="*/ 2529 w 3161"/>
              <a:gd name="T9" fmla="*/ 80 h 1548"/>
              <a:gd name="T10" fmla="*/ 2406 w 3161"/>
              <a:gd name="T11" fmla="*/ 80 h 1548"/>
              <a:gd name="T12" fmla="*/ 2277 w 3161"/>
              <a:gd name="T13" fmla="*/ 81 h 1548"/>
              <a:gd name="T14" fmla="*/ 2180 w 3161"/>
              <a:gd name="T15" fmla="*/ 79 h 1548"/>
              <a:gd name="T16" fmla="*/ 2090 w 3161"/>
              <a:gd name="T17" fmla="*/ 0 h 1548"/>
              <a:gd name="T18" fmla="*/ 2006 w 3161"/>
              <a:gd name="T19" fmla="*/ 76 h 1548"/>
              <a:gd name="T20" fmla="*/ 1927 w 3161"/>
              <a:gd name="T21" fmla="*/ 92 h 1548"/>
              <a:gd name="T22" fmla="*/ 1838 w 3161"/>
              <a:gd name="T23" fmla="*/ 116 h 1548"/>
              <a:gd name="T24" fmla="*/ 1767 w 3161"/>
              <a:gd name="T25" fmla="*/ 120 h 1548"/>
              <a:gd name="T26" fmla="*/ 1700 w 3161"/>
              <a:gd name="T27" fmla="*/ 95 h 1548"/>
              <a:gd name="T28" fmla="*/ 1634 w 3161"/>
              <a:gd name="T29" fmla="*/ 140 h 1548"/>
              <a:gd name="T30" fmla="*/ 1572 w 3161"/>
              <a:gd name="T31" fmla="*/ 141 h 1548"/>
              <a:gd name="T32" fmla="*/ 1499 w 3161"/>
              <a:gd name="T33" fmla="*/ 165 h 1548"/>
              <a:gd name="T34" fmla="*/ 1441 w 3161"/>
              <a:gd name="T35" fmla="*/ 178 h 1548"/>
              <a:gd name="T36" fmla="*/ 1384 w 3161"/>
              <a:gd name="T37" fmla="*/ 101 h 1548"/>
              <a:gd name="T38" fmla="*/ 1329 w 3161"/>
              <a:gd name="T39" fmla="*/ 163 h 1548"/>
              <a:gd name="T40" fmla="*/ 1275 w 3161"/>
              <a:gd name="T41" fmla="*/ 210 h 1548"/>
              <a:gd name="T42" fmla="*/ 1213 w 3161"/>
              <a:gd name="T43" fmla="*/ 159 h 1548"/>
              <a:gd name="T44" fmla="*/ 1162 w 3161"/>
              <a:gd name="T45" fmla="*/ 210 h 1548"/>
              <a:gd name="T46" fmla="*/ 1112 w 3161"/>
              <a:gd name="T47" fmla="*/ 223 h 1548"/>
              <a:gd name="T48" fmla="*/ 1064 w 3161"/>
              <a:gd name="T49" fmla="*/ 199 h 1548"/>
              <a:gd name="T50" fmla="*/ 1016 w 3161"/>
              <a:gd name="T51" fmla="*/ 221 h 1548"/>
              <a:gd name="T52" fmla="*/ 960 w 3161"/>
              <a:gd name="T53" fmla="*/ 240 h 1548"/>
              <a:gd name="T54" fmla="*/ 915 w 3161"/>
              <a:gd name="T55" fmla="*/ 245 h 1548"/>
              <a:gd name="T56" fmla="*/ 870 w 3161"/>
              <a:gd name="T57" fmla="*/ 271 h 1548"/>
              <a:gd name="T58" fmla="*/ 826 w 3161"/>
              <a:gd name="T59" fmla="*/ 262 h 1548"/>
              <a:gd name="T60" fmla="*/ 783 w 3161"/>
              <a:gd name="T61" fmla="*/ 306 h 1548"/>
              <a:gd name="T62" fmla="*/ 732 w 3161"/>
              <a:gd name="T63" fmla="*/ 357 h 1548"/>
              <a:gd name="T64" fmla="*/ 690 w 3161"/>
              <a:gd name="T65" fmla="*/ 368 h 1548"/>
              <a:gd name="T66" fmla="*/ 649 w 3161"/>
              <a:gd name="T67" fmla="*/ 330 h 1548"/>
              <a:gd name="T68" fmla="*/ 608 w 3161"/>
              <a:gd name="T69" fmla="*/ 382 h 1548"/>
              <a:gd name="T70" fmla="*/ 568 w 3161"/>
              <a:gd name="T71" fmla="*/ 425 h 1548"/>
              <a:gd name="T72" fmla="*/ 521 w 3161"/>
              <a:gd name="T73" fmla="*/ 421 h 1548"/>
              <a:gd name="T74" fmla="*/ 483 w 3161"/>
              <a:gd name="T75" fmla="*/ 419 h 1548"/>
              <a:gd name="T76" fmla="*/ 445 w 3161"/>
              <a:gd name="T77" fmla="*/ 451 h 1548"/>
              <a:gd name="T78" fmla="*/ 407 w 3161"/>
              <a:gd name="T79" fmla="*/ 483 h 1548"/>
              <a:gd name="T80" fmla="*/ 370 w 3161"/>
              <a:gd name="T81" fmla="*/ 518 h 1548"/>
              <a:gd name="T82" fmla="*/ 326 w 3161"/>
              <a:gd name="T83" fmla="*/ 518 h 1548"/>
              <a:gd name="T84" fmla="*/ 289 w 3161"/>
              <a:gd name="T85" fmla="*/ 563 h 1548"/>
              <a:gd name="T86" fmla="*/ 254 w 3161"/>
              <a:gd name="T87" fmla="*/ 593 h 1548"/>
              <a:gd name="T88" fmla="*/ 218 w 3161"/>
              <a:gd name="T89" fmla="*/ 623 h 1548"/>
              <a:gd name="T90" fmla="*/ 183 w 3161"/>
              <a:gd name="T91" fmla="*/ 679 h 1548"/>
              <a:gd name="T92" fmla="*/ 142 w 3161"/>
              <a:gd name="T93" fmla="*/ 745 h 1548"/>
              <a:gd name="T94" fmla="*/ 107 w 3161"/>
              <a:gd name="T95" fmla="*/ 821 h 1548"/>
              <a:gd name="T96" fmla="*/ 74 w 3161"/>
              <a:gd name="T97" fmla="*/ 928 h 1548"/>
              <a:gd name="T98" fmla="*/ 40 w 3161"/>
              <a:gd name="T99" fmla="*/ 1105 h 1548"/>
              <a:gd name="T100" fmla="*/ 0 w 3161"/>
              <a:gd name="T101" fmla="*/ 1548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61" h="1548">
                <a:moveTo>
                  <a:pt x="3161" y="80"/>
                </a:moveTo>
                <a:lnTo>
                  <a:pt x="3161" y="80"/>
                </a:lnTo>
                <a:lnTo>
                  <a:pt x="2856" y="80"/>
                </a:lnTo>
                <a:lnTo>
                  <a:pt x="2673" y="80"/>
                </a:lnTo>
                <a:lnTo>
                  <a:pt x="2529" y="80"/>
                </a:lnTo>
                <a:lnTo>
                  <a:pt x="2406" y="80"/>
                </a:lnTo>
                <a:lnTo>
                  <a:pt x="2277" y="81"/>
                </a:lnTo>
                <a:lnTo>
                  <a:pt x="2180" y="79"/>
                </a:lnTo>
                <a:lnTo>
                  <a:pt x="2090" y="0"/>
                </a:lnTo>
                <a:lnTo>
                  <a:pt x="2006" y="76"/>
                </a:lnTo>
                <a:lnTo>
                  <a:pt x="1927" y="92"/>
                </a:lnTo>
                <a:lnTo>
                  <a:pt x="1838" y="116"/>
                </a:lnTo>
                <a:lnTo>
                  <a:pt x="1767" y="120"/>
                </a:lnTo>
                <a:lnTo>
                  <a:pt x="1700" y="95"/>
                </a:lnTo>
                <a:lnTo>
                  <a:pt x="1634" y="140"/>
                </a:lnTo>
                <a:lnTo>
                  <a:pt x="1572" y="141"/>
                </a:lnTo>
                <a:lnTo>
                  <a:pt x="1499" y="165"/>
                </a:lnTo>
                <a:lnTo>
                  <a:pt x="1441" y="178"/>
                </a:lnTo>
                <a:lnTo>
                  <a:pt x="1384" y="101"/>
                </a:lnTo>
                <a:lnTo>
                  <a:pt x="1329" y="163"/>
                </a:lnTo>
                <a:lnTo>
                  <a:pt x="1275" y="210"/>
                </a:lnTo>
                <a:lnTo>
                  <a:pt x="1213" y="159"/>
                </a:lnTo>
                <a:lnTo>
                  <a:pt x="1162" y="210"/>
                </a:lnTo>
                <a:lnTo>
                  <a:pt x="1112" y="223"/>
                </a:lnTo>
                <a:lnTo>
                  <a:pt x="1064" y="199"/>
                </a:lnTo>
                <a:lnTo>
                  <a:pt x="1016" y="221"/>
                </a:lnTo>
                <a:lnTo>
                  <a:pt x="960" y="240"/>
                </a:lnTo>
                <a:lnTo>
                  <a:pt x="915" y="245"/>
                </a:lnTo>
                <a:lnTo>
                  <a:pt x="870" y="271"/>
                </a:lnTo>
                <a:lnTo>
                  <a:pt x="826" y="262"/>
                </a:lnTo>
                <a:lnTo>
                  <a:pt x="783" y="306"/>
                </a:lnTo>
                <a:lnTo>
                  <a:pt x="732" y="357"/>
                </a:lnTo>
                <a:lnTo>
                  <a:pt x="690" y="368"/>
                </a:lnTo>
                <a:lnTo>
                  <a:pt x="649" y="330"/>
                </a:lnTo>
                <a:lnTo>
                  <a:pt x="608" y="382"/>
                </a:lnTo>
                <a:lnTo>
                  <a:pt x="568" y="425"/>
                </a:lnTo>
                <a:lnTo>
                  <a:pt x="521" y="421"/>
                </a:lnTo>
                <a:lnTo>
                  <a:pt x="483" y="419"/>
                </a:lnTo>
                <a:lnTo>
                  <a:pt x="445" y="451"/>
                </a:lnTo>
                <a:lnTo>
                  <a:pt x="407" y="483"/>
                </a:lnTo>
                <a:lnTo>
                  <a:pt x="370" y="518"/>
                </a:lnTo>
                <a:lnTo>
                  <a:pt x="326" y="518"/>
                </a:lnTo>
                <a:lnTo>
                  <a:pt x="289" y="563"/>
                </a:lnTo>
                <a:lnTo>
                  <a:pt x="254" y="593"/>
                </a:lnTo>
                <a:lnTo>
                  <a:pt x="218" y="623"/>
                </a:lnTo>
                <a:lnTo>
                  <a:pt x="183" y="679"/>
                </a:lnTo>
                <a:lnTo>
                  <a:pt x="142" y="745"/>
                </a:lnTo>
                <a:lnTo>
                  <a:pt x="107" y="821"/>
                </a:lnTo>
                <a:lnTo>
                  <a:pt x="74" y="928"/>
                </a:lnTo>
                <a:lnTo>
                  <a:pt x="40" y="1105"/>
                </a:lnTo>
                <a:lnTo>
                  <a:pt x="0" y="1548"/>
                </a:lnTo>
              </a:path>
            </a:pathLst>
          </a:custGeom>
          <a:noFill/>
          <a:ln w="19050" cap="flat">
            <a:solidFill>
              <a:srgbClr val="FF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1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Deblurring Error vs. Lens Scale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15158" y="5883010"/>
            <a:ext cx="2513686" cy="20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0" name="Rectangle 39"/>
          <p:cNvSpPr/>
          <p:nvPr/>
        </p:nvSpPr>
        <p:spPr>
          <a:xfrm>
            <a:off x="1621311" y="3747226"/>
            <a:ext cx="2362242" cy="2125876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1" name="TextBox 23"/>
          <p:cNvSpPr txBox="1">
            <a:spLocks noChangeArrowheads="1"/>
          </p:cNvSpPr>
          <p:nvPr/>
        </p:nvSpPr>
        <p:spPr bwMode="auto">
          <a:xfrm>
            <a:off x="2453545" y="5943870"/>
            <a:ext cx="593037" cy="27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Pixels</a:t>
            </a:r>
          </a:p>
        </p:txBody>
      </p:sp>
      <p:sp>
        <p:nvSpPr>
          <p:cNvPr id="42" name="TextBox 24"/>
          <p:cNvSpPr txBox="1">
            <a:spLocks noChangeArrowheads="1"/>
          </p:cNvSpPr>
          <p:nvPr/>
        </p:nvSpPr>
        <p:spPr bwMode="auto">
          <a:xfrm rot="16200000">
            <a:off x="573942" y="4687027"/>
            <a:ext cx="1743728" cy="27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Point Spread Function</a:t>
            </a:r>
          </a:p>
        </p:txBody>
      </p:sp>
      <p:sp>
        <p:nvSpPr>
          <p:cNvPr id="43" name="TextBox 25"/>
          <p:cNvSpPr txBox="1">
            <a:spLocks noChangeArrowheads="1"/>
          </p:cNvSpPr>
          <p:nvPr/>
        </p:nvSpPr>
        <p:spPr bwMode="auto">
          <a:xfrm>
            <a:off x="2635953" y="5830641"/>
            <a:ext cx="2423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0</a:t>
            </a:r>
          </a:p>
        </p:txBody>
      </p:sp>
      <p:sp>
        <p:nvSpPr>
          <p:cNvPr id="44" name="TextBox 26"/>
          <p:cNvSpPr txBox="1">
            <a:spLocks noChangeArrowheads="1"/>
          </p:cNvSpPr>
          <p:nvPr/>
        </p:nvSpPr>
        <p:spPr bwMode="auto">
          <a:xfrm>
            <a:off x="1432500" y="5830641"/>
            <a:ext cx="3337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-50</a:t>
            </a:r>
          </a:p>
        </p:txBody>
      </p:sp>
      <p:sp>
        <p:nvSpPr>
          <p:cNvPr id="45" name="TextBox 27"/>
          <p:cNvSpPr txBox="1">
            <a:spLocks noChangeArrowheads="1"/>
          </p:cNvSpPr>
          <p:nvPr/>
        </p:nvSpPr>
        <p:spPr bwMode="auto">
          <a:xfrm>
            <a:off x="3845543" y="5830641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50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156725" y="3211458"/>
            <a:ext cx="3249608" cy="369332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1) Pixel size remains constant</a:t>
            </a:r>
            <a:endParaRPr lang="en-US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156725" y="6247258"/>
            <a:ext cx="3223959" cy="369332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2) PSF size increases linearly</a:t>
            </a:r>
            <a:endParaRPr lang="en-US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3129995" y="1303940"/>
            <a:ext cx="4225925" cy="1752600"/>
            <a:chOff x="3592600" y="1905000"/>
            <a:chExt cx="4225721" cy="1752600"/>
          </a:xfrm>
        </p:grpSpPr>
        <p:sp>
          <p:nvSpPr>
            <p:cNvPr id="49" name="Oval 48"/>
            <p:cNvSpPr/>
            <p:nvPr/>
          </p:nvSpPr>
          <p:spPr>
            <a:xfrm>
              <a:off x="5257808" y="1981200"/>
              <a:ext cx="1600123" cy="1600200"/>
            </a:xfrm>
            <a:prstGeom prst="ellipse">
              <a:avLst/>
            </a:prstGeom>
            <a:solidFill>
              <a:srgbClr val="A7D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92600" y="2253289"/>
              <a:ext cx="1480540" cy="10261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perspectiveContrastingRightFacing" fov="7200000">
                <a:rot lat="0" lon="17400000" rev="0"/>
              </a:camera>
              <a:lightRig rig="threePt" dir="t"/>
            </a:scene3d>
          </p:spPr>
        </p:pic>
        <p:sp>
          <p:nvSpPr>
            <p:cNvPr id="51" name="Rectangle 266"/>
            <p:cNvSpPr>
              <a:spLocks noChangeArrowheads="1"/>
            </p:cNvSpPr>
            <p:nvPr/>
          </p:nvSpPr>
          <p:spPr bwMode="auto">
            <a:xfrm>
              <a:off x="6049533" y="32004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3" name="Rectangle 267"/>
            <p:cNvSpPr>
              <a:spLocks noChangeArrowheads="1"/>
            </p:cNvSpPr>
            <p:nvPr/>
          </p:nvSpPr>
          <p:spPr bwMode="auto">
            <a:xfrm>
              <a:off x="6049533" y="19050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4237094" y="2466975"/>
              <a:ext cx="2468444" cy="379413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49" idx="6"/>
            </p:cNvCxnSpPr>
            <p:nvPr/>
          </p:nvCxnSpPr>
          <p:spPr>
            <a:xfrm>
              <a:off x="4237094" y="2755900"/>
              <a:ext cx="2620836" cy="254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4237094" y="2665413"/>
              <a:ext cx="2544640" cy="382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705538" y="2470150"/>
              <a:ext cx="1112783" cy="158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705538" y="2773363"/>
              <a:ext cx="1112783" cy="1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705538" y="3038475"/>
              <a:ext cx="1112783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49" idx="7"/>
            </p:cNvCxnSpPr>
            <p:nvPr/>
          </p:nvCxnSpPr>
          <p:spPr>
            <a:xfrm rot="5400000" flipH="1" flipV="1">
              <a:off x="7219069" y="1616898"/>
              <a:ext cx="3175" cy="1195329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6705538" y="3273425"/>
              <a:ext cx="1112783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endCxn id="49" idx="7"/>
            </p:cNvCxnSpPr>
            <p:nvPr/>
          </p:nvCxnSpPr>
          <p:spPr>
            <a:xfrm flipV="1">
              <a:off x="4237094" y="2216150"/>
              <a:ext cx="2385898" cy="80962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4237094" y="2484438"/>
              <a:ext cx="2468444" cy="79216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5" name="Rectangle 64"/>
          <p:cNvSpPr/>
          <p:nvPr/>
        </p:nvSpPr>
        <p:spPr>
          <a:xfrm>
            <a:off x="480090" y="1835205"/>
            <a:ext cx="1736725" cy="762000"/>
          </a:xfrm>
          <a:prstGeom prst="rect">
            <a:avLst/>
          </a:prstGeom>
          <a:noFill/>
          <a:ln w="19050">
            <a:solidFill>
              <a:srgbClr val="F69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Computations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rot="10800000">
            <a:off x="2293015" y="2216205"/>
            <a:ext cx="533400" cy="1588"/>
          </a:xfrm>
          <a:prstGeom prst="straightConnector1">
            <a:avLst/>
          </a:prstGeom>
          <a:ln w="25400">
            <a:solidFill>
              <a:srgbClr val="F6924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>
            <a:off x="5165613" y="3969630"/>
            <a:ext cx="2518261" cy="1861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grpSp>
        <p:nvGrpSpPr>
          <p:cNvPr id="302" name="Group 301"/>
          <p:cNvGrpSpPr/>
          <p:nvPr/>
        </p:nvGrpSpPr>
        <p:grpSpPr>
          <a:xfrm>
            <a:off x="4689871" y="3703980"/>
            <a:ext cx="3133315" cy="2493607"/>
            <a:chOff x="4689871" y="3703980"/>
            <a:chExt cx="3133315" cy="2493607"/>
          </a:xfrm>
        </p:grpSpPr>
        <p:sp>
          <p:nvSpPr>
            <p:cNvPr id="35" name="TextBox 23"/>
            <p:cNvSpPr txBox="1">
              <a:spLocks noChangeArrowheads="1"/>
            </p:cNvSpPr>
            <p:nvPr/>
          </p:nvSpPr>
          <p:spPr bwMode="auto">
            <a:xfrm>
              <a:off x="6089197" y="5913390"/>
              <a:ext cx="863775" cy="284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Scale (M)</a:t>
              </a:r>
              <a:endParaRPr lang="en-US" sz="12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  <p:sp>
          <p:nvSpPr>
            <p:cNvPr id="36" name="TextBox 24"/>
            <p:cNvSpPr txBox="1">
              <a:spLocks noChangeArrowheads="1"/>
            </p:cNvSpPr>
            <p:nvPr/>
          </p:nvSpPr>
          <p:spPr bwMode="auto">
            <a:xfrm rot="16200000">
              <a:off x="3958491" y="4843436"/>
              <a:ext cx="1746957" cy="284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RMS </a:t>
              </a:r>
              <a:r>
                <a:rPr lang="en-US" sz="1200" dirty="0" err="1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Deblurring</a:t>
              </a:r>
              <a:r>
                <a:rPr lang="en-US" sz="1200" dirty="0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 Error</a:t>
              </a:r>
              <a:endParaRPr lang="en-US" sz="12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5153660" y="3752843"/>
              <a:ext cx="2535969" cy="2076660"/>
            </a:xfrm>
            <a:custGeom>
              <a:avLst/>
              <a:gdLst>
                <a:gd name="T0" fmla="*/ 0 w 3157"/>
                <a:gd name="T1" fmla="*/ 0 h 2540"/>
                <a:gd name="T2" fmla="*/ 0 w 3157"/>
                <a:gd name="T3" fmla="*/ 0 h 2540"/>
                <a:gd name="T4" fmla="*/ 0 w 3157"/>
                <a:gd name="T5" fmla="*/ 50 h 2540"/>
                <a:gd name="T6" fmla="*/ 0 w 3157"/>
                <a:gd name="T7" fmla="*/ 2540 h 2540"/>
                <a:gd name="T8" fmla="*/ 0 w 3157"/>
                <a:gd name="T9" fmla="*/ 2540 h 2540"/>
                <a:gd name="T10" fmla="*/ 0 w 3157"/>
                <a:gd name="T11" fmla="*/ 2490 h 2540"/>
                <a:gd name="T12" fmla="*/ 0 w 3157"/>
                <a:gd name="T13" fmla="*/ 2540 h 2540"/>
                <a:gd name="T14" fmla="*/ 0 w 3157"/>
                <a:gd name="T15" fmla="*/ 2540 h 2540"/>
                <a:gd name="T16" fmla="*/ 0 w 3157"/>
                <a:gd name="T17" fmla="*/ 0 h 2540"/>
                <a:gd name="T18" fmla="*/ 0 w 3157"/>
                <a:gd name="T19" fmla="*/ 2540 h 2540"/>
                <a:gd name="T20" fmla="*/ 0 w 3157"/>
                <a:gd name="T21" fmla="*/ 2540 h 2540"/>
                <a:gd name="T22" fmla="*/ 3157 w 3157"/>
                <a:gd name="T23" fmla="*/ 2540 h 2540"/>
                <a:gd name="T24" fmla="*/ 3157 w 3157"/>
                <a:gd name="T25" fmla="*/ 2540 h 2540"/>
                <a:gd name="T26" fmla="*/ 3157 w 3157"/>
                <a:gd name="T27" fmla="*/ 2540 h 2540"/>
                <a:gd name="T28" fmla="*/ 3157 w 3157"/>
                <a:gd name="T29" fmla="*/ 0 h 2540"/>
                <a:gd name="T30" fmla="*/ 0 w 3157"/>
                <a:gd name="T31" fmla="*/ 2540 h 2540"/>
                <a:gd name="T32" fmla="*/ 0 w 3157"/>
                <a:gd name="T33" fmla="*/ 2540 h 2540"/>
                <a:gd name="T34" fmla="*/ 0 w 3157"/>
                <a:gd name="T35" fmla="*/ 0 h 2540"/>
                <a:gd name="T36" fmla="*/ 0 w 3157"/>
                <a:gd name="T37" fmla="*/ 0 h 2540"/>
                <a:gd name="T38" fmla="*/ 0 w 3157"/>
                <a:gd name="T39" fmla="*/ 0 h 2540"/>
                <a:gd name="T40" fmla="*/ 3157 w 3157"/>
                <a:gd name="T41" fmla="*/ 0 h 2540"/>
                <a:gd name="T42" fmla="*/ 0 w 3157"/>
                <a:gd name="T43" fmla="*/ 2540 h 2540"/>
                <a:gd name="T44" fmla="*/ 0 w 3157"/>
                <a:gd name="T45" fmla="*/ 2540 h 2540"/>
                <a:gd name="T46" fmla="*/ 3157 w 3157"/>
                <a:gd name="T47" fmla="*/ 254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57"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3157" y="2540"/>
                  </a:lnTo>
                  <a:moveTo>
                    <a:pt x="3157" y="2540"/>
                  </a:moveTo>
                  <a:lnTo>
                    <a:pt x="3157" y="254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3157" y="254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>
              <a:off x="5153660" y="3752843"/>
              <a:ext cx="2535969" cy="2076660"/>
            </a:xfrm>
            <a:custGeom>
              <a:avLst/>
              <a:gdLst>
                <a:gd name="T0" fmla="*/ 0 w 3157"/>
                <a:gd name="T1" fmla="*/ 0 h 2540"/>
                <a:gd name="T2" fmla="*/ 0 w 3157"/>
                <a:gd name="T3" fmla="*/ 0 h 2540"/>
                <a:gd name="T4" fmla="*/ 0 w 3157"/>
                <a:gd name="T5" fmla="*/ 50 h 2540"/>
                <a:gd name="T6" fmla="*/ 0 w 3157"/>
                <a:gd name="T7" fmla="*/ 2540 h 2540"/>
                <a:gd name="T8" fmla="*/ 0 w 3157"/>
                <a:gd name="T9" fmla="*/ 2540 h 2540"/>
                <a:gd name="T10" fmla="*/ 0 w 3157"/>
                <a:gd name="T11" fmla="*/ 2490 h 2540"/>
                <a:gd name="T12" fmla="*/ 0 w 3157"/>
                <a:gd name="T13" fmla="*/ 2540 h 2540"/>
                <a:gd name="T14" fmla="*/ 0 w 3157"/>
                <a:gd name="T15" fmla="*/ 2540 h 2540"/>
                <a:gd name="T16" fmla="*/ 0 w 3157"/>
                <a:gd name="T17" fmla="*/ 0 h 2540"/>
                <a:gd name="T18" fmla="*/ 0 w 3157"/>
                <a:gd name="T19" fmla="*/ 2540 h 2540"/>
                <a:gd name="T20" fmla="*/ 0 w 3157"/>
                <a:gd name="T21" fmla="*/ 2540 h 2540"/>
                <a:gd name="T22" fmla="*/ 3157 w 3157"/>
                <a:gd name="T23" fmla="*/ 2540 h 2540"/>
                <a:gd name="T24" fmla="*/ 3157 w 3157"/>
                <a:gd name="T25" fmla="*/ 2540 h 2540"/>
                <a:gd name="T26" fmla="*/ 3157 w 3157"/>
                <a:gd name="T27" fmla="*/ 2540 h 2540"/>
                <a:gd name="T28" fmla="*/ 3157 w 3157"/>
                <a:gd name="T29" fmla="*/ 0 h 2540"/>
                <a:gd name="T30" fmla="*/ 0 w 3157"/>
                <a:gd name="T31" fmla="*/ 2540 h 2540"/>
                <a:gd name="T32" fmla="*/ 0 w 3157"/>
                <a:gd name="T33" fmla="*/ 2540 h 2540"/>
                <a:gd name="T34" fmla="*/ 0 w 3157"/>
                <a:gd name="T35" fmla="*/ 0 h 2540"/>
                <a:gd name="T36" fmla="*/ 0 w 3157"/>
                <a:gd name="T37" fmla="*/ 0 h 2540"/>
                <a:gd name="T38" fmla="*/ 0 w 3157"/>
                <a:gd name="T39" fmla="*/ 0 h 2540"/>
                <a:gd name="T40" fmla="*/ 3157 w 3157"/>
                <a:gd name="T41" fmla="*/ 0 h 2540"/>
                <a:gd name="T42" fmla="*/ 0 w 3157"/>
                <a:gd name="T43" fmla="*/ 2540 h 2540"/>
                <a:gd name="T44" fmla="*/ 0 w 3157"/>
                <a:gd name="T45" fmla="*/ 2540 h 2540"/>
                <a:gd name="T46" fmla="*/ 3157 w 3157"/>
                <a:gd name="T47" fmla="*/ 254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57"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3157" y="2540"/>
                  </a:lnTo>
                  <a:moveTo>
                    <a:pt x="3157" y="2540"/>
                  </a:moveTo>
                  <a:lnTo>
                    <a:pt x="3157" y="254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3157" y="254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5142258" y="5827874"/>
              <a:ext cx="105869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5471266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auto">
            <a:xfrm>
              <a:off x="5471266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424033" y="5827874"/>
              <a:ext cx="162875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12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5787244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5787244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751412" y="5827874"/>
              <a:ext cx="162875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25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6104851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104851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6059246" y="5827874"/>
              <a:ext cx="162875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37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Freeform 30"/>
            <p:cNvSpPr>
              <a:spLocks noEditPoints="1"/>
            </p:cNvSpPr>
            <p:nvPr/>
          </p:nvSpPr>
          <p:spPr bwMode="auto">
            <a:xfrm>
              <a:off x="6420829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6420829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296" name="Rectangle 32"/>
            <p:cNvSpPr>
              <a:spLocks noChangeArrowheads="1"/>
            </p:cNvSpPr>
            <p:nvPr/>
          </p:nvSpPr>
          <p:spPr bwMode="auto">
            <a:xfrm>
              <a:off x="6371967" y="5827874"/>
              <a:ext cx="162875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50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298" name="Freeform 33"/>
            <p:cNvSpPr>
              <a:spLocks noEditPoints="1"/>
            </p:cNvSpPr>
            <p:nvPr/>
          </p:nvSpPr>
          <p:spPr bwMode="auto">
            <a:xfrm>
              <a:off x="6738436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299" name="Freeform 34"/>
            <p:cNvSpPr>
              <a:spLocks noEditPoints="1"/>
            </p:cNvSpPr>
            <p:nvPr/>
          </p:nvSpPr>
          <p:spPr bwMode="auto">
            <a:xfrm>
              <a:off x="6738436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00" name="Rectangle 35"/>
            <p:cNvSpPr>
              <a:spLocks noChangeArrowheads="1"/>
            </p:cNvSpPr>
            <p:nvPr/>
          </p:nvSpPr>
          <p:spPr bwMode="auto">
            <a:xfrm>
              <a:off x="6692831" y="5827874"/>
              <a:ext cx="162875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62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02" name="Freeform 36"/>
            <p:cNvSpPr>
              <a:spLocks noEditPoints="1"/>
            </p:cNvSpPr>
            <p:nvPr/>
          </p:nvSpPr>
          <p:spPr bwMode="auto">
            <a:xfrm>
              <a:off x="7056043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03" name="Freeform 37"/>
            <p:cNvSpPr>
              <a:spLocks noEditPoints="1"/>
            </p:cNvSpPr>
            <p:nvPr/>
          </p:nvSpPr>
          <p:spPr bwMode="auto">
            <a:xfrm>
              <a:off x="7056043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04" name="Rectangle 38"/>
            <p:cNvSpPr>
              <a:spLocks noChangeArrowheads="1"/>
            </p:cNvSpPr>
            <p:nvPr/>
          </p:nvSpPr>
          <p:spPr bwMode="auto">
            <a:xfrm>
              <a:off x="7010438" y="5827874"/>
              <a:ext cx="162875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75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10" name="Freeform 39"/>
            <p:cNvSpPr>
              <a:spLocks noEditPoints="1"/>
            </p:cNvSpPr>
            <p:nvPr/>
          </p:nvSpPr>
          <p:spPr bwMode="auto">
            <a:xfrm>
              <a:off x="7372021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12" name="Freeform 40"/>
            <p:cNvSpPr>
              <a:spLocks noEditPoints="1"/>
            </p:cNvSpPr>
            <p:nvPr/>
          </p:nvSpPr>
          <p:spPr bwMode="auto">
            <a:xfrm>
              <a:off x="7372021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13" name="Rectangle 41"/>
            <p:cNvSpPr>
              <a:spLocks noChangeArrowheads="1"/>
            </p:cNvSpPr>
            <p:nvPr/>
          </p:nvSpPr>
          <p:spPr bwMode="auto">
            <a:xfrm>
              <a:off x="7323158" y="5827874"/>
              <a:ext cx="162875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87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16" name="Freeform 42"/>
            <p:cNvSpPr>
              <a:spLocks noEditPoints="1"/>
            </p:cNvSpPr>
            <p:nvPr/>
          </p:nvSpPr>
          <p:spPr bwMode="auto">
            <a:xfrm>
              <a:off x="7689627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17" name="Freeform 43"/>
            <p:cNvSpPr>
              <a:spLocks noEditPoints="1"/>
            </p:cNvSpPr>
            <p:nvPr/>
          </p:nvSpPr>
          <p:spPr bwMode="auto">
            <a:xfrm>
              <a:off x="7689627" y="3752843"/>
              <a:ext cx="0" cy="2076660"/>
            </a:xfrm>
            <a:custGeom>
              <a:avLst/>
              <a:gdLst>
                <a:gd name="T0" fmla="*/ 0 h 2540"/>
                <a:gd name="T1" fmla="*/ 0 h 2540"/>
                <a:gd name="T2" fmla="*/ 50 h 2540"/>
                <a:gd name="T3" fmla="*/ 2540 h 2540"/>
                <a:gd name="T4" fmla="*/ 2540 h 2540"/>
                <a:gd name="T5" fmla="*/ 2490 h 25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540">
                  <a:moveTo>
                    <a:pt x="0" y="0"/>
                  </a:moveTo>
                  <a:lnTo>
                    <a:pt x="0" y="0"/>
                  </a:lnTo>
                  <a:lnTo>
                    <a:pt x="0" y="5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249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18" name="Rectangle 44"/>
            <p:cNvSpPr>
              <a:spLocks noChangeArrowheads="1"/>
            </p:cNvSpPr>
            <p:nvPr/>
          </p:nvSpPr>
          <p:spPr bwMode="auto">
            <a:xfrm>
              <a:off x="7603304" y="5827874"/>
              <a:ext cx="219882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100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19" name="Freeform 45"/>
            <p:cNvSpPr>
              <a:spLocks noEditPoints="1"/>
            </p:cNvSpPr>
            <p:nvPr/>
          </p:nvSpPr>
          <p:spPr bwMode="auto">
            <a:xfrm>
              <a:off x="5153660" y="5829502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20" name="Freeform 46"/>
            <p:cNvSpPr>
              <a:spLocks noEditPoints="1"/>
            </p:cNvSpPr>
            <p:nvPr/>
          </p:nvSpPr>
          <p:spPr bwMode="auto">
            <a:xfrm>
              <a:off x="5153660" y="5829502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21" name="Freeform 47"/>
            <p:cNvSpPr>
              <a:spLocks noEditPoints="1"/>
            </p:cNvSpPr>
            <p:nvPr/>
          </p:nvSpPr>
          <p:spPr bwMode="auto">
            <a:xfrm>
              <a:off x="5153660" y="5570531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22" name="Freeform 48"/>
            <p:cNvSpPr>
              <a:spLocks noEditPoints="1"/>
            </p:cNvSpPr>
            <p:nvPr/>
          </p:nvSpPr>
          <p:spPr bwMode="auto">
            <a:xfrm>
              <a:off x="5153660" y="5570531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23" name="Rectangle 49"/>
            <p:cNvSpPr>
              <a:spLocks noChangeArrowheads="1"/>
            </p:cNvSpPr>
            <p:nvPr/>
          </p:nvSpPr>
          <p:spPr bwMode="auto">
            <a:xfrm>
              <a:off x="4964724" y="5515153"/>
              <a:ext cx="247570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0.02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24" name="Freeform 50"/>
            <p:cNvSpPr>
              <a:spLocks noEditPoints="1"/>
            </p:cNvSpPr>
            <p:nvPr/>
          </p:nvSpPr>
          <p:spPr bwMode="auto">
            <a:xfrm>
              <a:off x="5153660" y="5309930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25" name="Freeform 51"/>
            <p:cNvSpPr>
              <a:spLocks noEditPoints="1"/>
            </p:cNvSpPr>
            <p:nvPr/>
          </p:nvSpPr>
          <p:spPr bwMode="auto">
            <a:xfrm>
              <a:off x="5153660" y="5309930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26" name="Rectangle 52"/>
            <p:cNvSpPr>
              <a:spLocks noChangeArrowheads="1"/>
            </p:cNvSpPr>
            <p:nvPr/>
          </p:nvSpPr>
          <p:spPr bwMode="auto">
            <a:xfrm>
              <a:off x="4964724" y="5256181"/>
              <a:ext cx="247570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0.04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27" name="Freeform 53"/>
            <p:cNvSpPr>
              <a:spLocks noEditPoints="1"/>
            </p:cNvSpPr>
            <p:nvPr/>
          </p:nvSpPr>
          <p:spPr bwMode="auto">
            <a:xfrm>
              <a:off x="5153660" y="5050958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4"/>
            <p:cNvSpPr>
              <a:spLocks noEditPoints="1"/>
            </p:cNvSpPr>
            <p:nvPr/>
          </p:nvSpPr>
          <p:spPr bwMode="auto">
            <a:xfrm>
              <a:off x="5153660" y="5050958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55"/>
            <p:cNvSpPr>
              <a:spLocks noChangeArrowheads="1"/>
            </p:cNvSpPr>
            <p:nvPr/>
          </p:nvSpPr>
          <p:spPr bwMode="auto">
            <a:xfrm>
              <a:off x="4964724" y="4995581"/>
              <a:ext cx="247570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0.06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Freeform 56"/>
            <p:cNvSpPr>
              <a:spLocks noEditPoints="1"/>
            </p:cNvSpPr>
            <p:nvPr/>
          </p:nvSpPr>
          <p:spPr bwMode="auto">
            <a:xfrm>
              <a:off x="5153660" y="4791987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7"/>
            <p:cNvSpPr>
              <a:spLocks noEditPoints="1"/>
            </p:cNvSpPr>
            <p:nvPr/>
          </p:nvSpPr>
          <p:spPr bwMode="auto">
            <a:xfrm>
              <a:off x="5153660" y="4791987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58"/>
            <p:cNvSpPr>
              <a:spLocks noChangeArrowheads="1"/>
            </p:cNvSpPr>
            <p:nvPr/>
          </p:nvSpPr>
          <p:spPr bwMode="auto">
            <a:xfrm>
              <a:off x="4964724" y="4736609"/>
              <a:ext cx="247570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0.08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Freeform 59"/>
            <p:cNvSpPr>
              <a:spLocks noEditPoints="1"/>
            </p:cNvSpPr>
            <p:nvPr/>
          </p:nvSpPr>
          <p:spPr bwMode="auto">
            <a:xfrm>
              <a:off x="5153660" y="4531387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0"/>
            <p:cNvSpPr>
              <a:spLocks noEditPoints="1"/>
            </p:cNvSpPr>
            <p:nvPr/>
          </p:nvSpPr>
          <p:spPr bwMode="auto">
            <a:xfrm>
              <a:off x="5153660" y="4531387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4964724" y="4476009"/>
              <a:ext cx="247570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0.10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Freeform 62"/>
            <p:cNvSpPr>
              <a:spLocks noEditPoints="1"/>
            </p:cNvSpPr>
            <p:nvPr/>
          </p:nvSpPr>
          <p:spPr bwMode="auto">
            <a:xfrm>
              <a:off x="5153660" y="4272414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3"/>
            <p:cNvSpPr>
              <a:spLocks noEditPoints="1"/>
            </p:cNvSpPr>
            <p:nvPr/>
          </p:nvSpPr>
          <p:spPr bwMode="auto">
            <a:xfrm>
              <a:off x="5153660" y="4272414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64"/>
            <p:cNvSpPr>
              <a:spLocks noChangeArrowheads="1"/>
            </p:cNvSpPr>
            <p:nvPr/>
          </p:nvSpPr>
          <p:spPr bwMode="auto">
            <a:xfrm>
              <a:off x="4964724" y="4217037"/>
              <a:ext cx="247570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0.12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Freeform 65"/>
            <p:cNvSpPr>
              <a:spLocks noEditPoints="1"/>
            </p:cNvSpPr>
            <p:nvPr/>
          </p:nvSpPr>
          <p:spPr bwMode="auto">
            <a:xfrm>
              <a:off x="5153660" y="4013443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6"/>
            <p:cNvSpPr>
              <a:spLocks noEditPoints="1"/>
            </p:cNvSpPr>
            <p:nvPr/>
          </p:nvSpPr>
          <p:spPr bwMode="auto">
            <a:xfrm>
              <a:off x="5153660" y="4013443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67"/>
            <p:cNvSpPr>
              <a:spLocks noChangeArrowheads="1"/>
            </p:cNvSpPr>
            <p:nvPr/>
          </p:nvSpPr>
          <p:spPr bwMode="auto">
            <a:xfrm>
              <a:off x="4964724" y="3958065"/>
              <a:ext cx="247570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0.14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Freeform 68"/>
            <p:cNvSpPr>
              <a:spLocks noEditPoints="1"/>
            </p:cNvSpPr>
            <p:nvPr/>
          </p:nvSpPr>
          <p:spPr bwMode="auto">
            <a:xfrm>
              <a:off x="5153660" y="3752843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9"/>
            <p:cNvSpPr>
              <a:spLocks noEditPoints="1"/>
            </p:cNvSpPr>
            <p:nvPr/>
          </p:nvSpPr>
          <p:spPr bwMode="auto">
            <a:xfrm>
              <a:off x="5153660" y="3752843"/>
              <a:ext cx="2535969" cy="0"/>
            </a:xfrm>
            <a:custGeom>
              <a:avLst/>
              <a:gdLst>
                <a:gd name="T0" fmla="*/ 3157 w 3157"/>
                <a:gd name="T1" fmla="*/ 3157 w 3157"/>
                <a:gd name="T2" fmla="*/ 3125 w 3157"/>
                <a:gd name="T3" fmla="*/ 0 w 3157"/>
                <a:gd name="T4" fmla="*/ 0 w 3157"/>
                <a:gd name="T5" fmla="*/ 32 w 3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57">
                  <a:moveTo>
                    <a:pt x="3157" y="0"/>
                  </a:moveTo>
                  <a:lnTo>
                    <a:pt x="3157" y="0"/>
                  </a:lnTo>
                  <a:lnTo>
                    <a:pt x="3125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0"/>
            <p:cNvSpPr>
              <a:spLocks noEditPoints="1"/>
            </p:cNvSpPr>
            <p:nvPr/>
          </p:nvSpPr>
          <p:spPr bwMode="auto">
            <a:xfrm>
              <a:off x="5153660" y="3752843"/>
              <a:ext cx="2535969" cy="2076660"/>
            </a:xfrm>
            <a:custGeom>
              <a:avLst/>
              <a:gdLst>
                <a:gd name="T0" fmla="*/ 3157 w 3157"/>
                <a:gd name="T1" fmla="*/ 2540 h 2540"/>
                <a:gd name="T2" fmla="*/ 3157 w 3157"/>
                <a:gd name="T3" fmla="*/ 2540 h 2540"/>
                <a:gd name="T4" fmla="*/ 3157 w 3157"/>
                <a:gd name="T5" fmla="*/ 0 h 2540"/>
                <a:gd name="T6" fmla="*/ 0 w 3157"/>
                <a:gd name="T7" fmla="*/ 2540 h 2540"/>
                <a:gd name="T8" fmla="*/ 0 w 3157"/>
                <a:gd name="T9" fmla="*/ 2540 h 2540"/>
                <a:gd name="T10" fmla="*/ 0 w 3157"/>
                <a:gd name="T11" fmla="*/ 0 h 2540"/>
                <a:gd name="T12" fmla="*/ 0 w 3157"/>
                <a:gd name="T13" fmla="*/ 0 h 2540"/>
                <a:gd name="T14" fmla="*/ 0 w 3157"/>
                <a:gd name="T15" fmla="*/ 0 h 2540"/>
                <a:gd name="T16" fmla="*/ 3157 w 3157"/>
                <a:gd name="T17" fmla="*/ 0 h 2540"/>
                <a:gd name="T18" fmla="*/ 0 w 3157"/>
                <a:gd name="T19" fmla="*/ 2540 h 2540"/>
                <a:gd name="T20" fmla="*/ 0 w 3157"/>
                <a:gd name="T21" fmla="*/ 2540 h 2540"/>
                <a:gd name="T22" fmla="*/ 3157 w 3157"/>
                <a:gd name="T23" fmla="*/ 254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57" h="2540">
                  <a:moveTo>
                    <a:pt x="3157" y="2540"/>
                  </a:moveTo>
                  <a:lnTo>
                    <a:pt x="3157" y="254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3157" y="2540"/>
                  </a:ln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1"/>
            <p:cNvSpPr>
              <a:spLocks noEditPoints="1"/>
            </p:cNvSpPr>
            <p:nvPr/>
          </p:nvSpPr>
          <p:spPr bwMode="auto">
            <a:xfrm>
              <a:off x="5153660" y="3752843"/>
              <a:ext cx="2535969" cy="2076660"/>
            </a:xfrm>
            <a:custGeom>
              <a:avLst/>
              <a:gdLst>
                <a:gd name="T0" fmla="*/ 3157 w 3157"/>
                <a:gd name="T1" fmla="*/ 2540 h 2540"/>
                <a:gd name="T2" fmla="*/ 3157 w 3157"/>
                <a:gd name="T3" fmla="*/ 2540 h 2540"/>
                <a:gd name="T4" fmla="*/ 3157 w 3157"/>
                <a:gd name="T5" fmla="*/ 0 h 2540"/>
                <a:gd name="T6" fmla="*/ 0 w 3157"/>
                <a:gd name="T7" fmla="*/ 2540 h 2540"/>
                <a:gd name="T8" fmla="*/ 0 w 3157"/>
                <a:gd name="T9" fmla="*/ 2540 h 2540"/>
                <a:gd name="T10" fmla="*/ 0 w 3157"/>
                <a:gd name="T11" fmla="*/ 0 h 2540"/>
                <a:gd name="T12" fmla="*/ 0 w 3157"/>
                <a:gd name="T13" fmla="*/ 0 h 2540"/>
                <a:gd name="T14" fmla="*/ 0 w 3157"/>
                <a:gd name="T15" fmla="*/ 0 h 2540"/>
                <a:gd name="T16" fmla="*/ 3157 w 3157"/>
                <a:gd name="T17" fmla="*/ 0 h 2540"/>
                <a:gd name="T18" fmla="*/ 0 w 3157"/>
                <a:gd name="T19" fmla="*/ 2540 h 2540"/>
                <a:gd name="T20" fmla="*/ 0 w 3157"/>
                <a:gd name="T21" fmla="*/ 2540 h 2540"/>
                <a:gd name="T22" fmla="*/ 3157 w 3157"/>
                <a:gd name="T23" fmla="*/ 254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57" h="2540">
                  <a:moveTo>
                    <a:pt x="3157" y="2540"/>
                  </a:moveTo>
                  <a:lnTo>
                    <a:pt x="3157" y="254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3157" y="0"/>
                  </a:lnTo>
                  <a:moveTo>
                    <a:pt x="0" y="2540"/>
                  </a:moveTo>
                  <a:lnTo>
                    <a:pt x="0" y="2540"/>
                  </a:lnTo>
                  <a:lnTo>
                    <a:pt x="3157" y="2540"/>
                  </a:lnTo>
                </a:path>
              </a:pathLst>
            </a:custGeom>
            <a:noFill/>
            <a:ln w="6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2"/>
            <p:cNvSpPr>
              <a:spLocks noChangeArrowheads="1"/>
            </p:cNvSpPr>
            <p:nvPr/>
          </p:nvSpPr>
          <p:spPr bwMode="auto">
            <a:xfrm>
              <a:off x="5145515" y="5805071"/>
              <a:ext cx="43977" cy="14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73"/>
            <p:cNvSpPr>
              <a:spLocks noChangeArrowheads="1"/>
            </p:cNvSpPr>
            <p:nvPr/>
          </p:nvSpPr>
          <p:spPr bwMode="auto">
            <a:xfrm>
              <a:off x="7687999" y="3703980"/>
              <a:ext cx="27689" cy="89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Bold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11" name="TextBox 29"/>
            <p:cNvSpPr txBox="1">
              <a:spLocks noChangeArrowheads="1"/>
            </p:cNvSpPr>
            <p:nvPr/>
          </p:nvSpPr>
          <p:spPr bwMode="auto">
            <a:xfrm>
              <a:off x="5276690" y="3775654"/>
              <a:ext cx="2314364" cy="268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Simulations using natural images</a:t>
              </a:r>
            </a:p>
          </p:txBody>
        </p:sp>
      </p:grpSp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4841424" y="6247258"/>
            <a:ext cx="3262432" cy="369332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) Error increases sub-linearly</a:t>
            </a:r>
            <a:endParaRPr lang="en-US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9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652143"/>
              </p:ext>
            </p:extLst>
          </p:nvPr>
        </p:nvGraphicFramePr>
        <p:xfrm>
          <a:off x="5832475" y="5099050"/>
          <a:ext cx="12573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685800" imgH="241300" progId="Equation.3">
                  <p:embed/>
                </p:oleObj>
              </mc:Choice>
              <mc:Fallback>
                <p:oleObj name="Equation" r:id="rId5" imgW="685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lum bright="100000" contras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75" y="5099050"/>
                        <a:ext cx="1257300" cy="4397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56376" y="3886182"/>
            <a:ext cx="379632" cy="25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8"/>
    </mc:Choice>
    <mc:Fallback xmlns="">
      <p:transition xmlns:p14="http://schemas.microsoft.com/office/powerpoint/2010/main" spd="slow" advTm="260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8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00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66081E-6 L 0.27882 0.0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0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Resolution and Deblurring Error</a:t>
            </a:r>
          </a:p>
        </p:txBody>
      </p:sp>
      <p:sp>
        <p:nvSpPr>
          <p:cNvPr id="204811" name="Content Placeholder 33"/>
          <p:cNvSpPr>
            <a:spLocks noGrp="1"/>
          </p:cNvSpPr>
          <p:nvPr>
            <p:ph idx="1"/>
          </p:nvPr>
        </p:nvSpPr>
        <p:spPr>
          <a:xfrm>
            <a:off x="991820" y="1676095"/>
            <a:ext cx="7223140" cy="46269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bg1"/>
                </a:solidFill>
              </a:rPr>
              <a:t>Deblurring</a:t>
            </a:r>
            <a:r>
              <a:rPr lang="en-US" sz="2000" dirty="0" smtClean="0">
                <a:solidFill>
                  <a:schemeClr val="bg1"/>
                </a:solidFill>
              </a:rPr>
              <a:t> error is proportional to pixel size (shot noise limited)</a:t>
            </a:r>
          </a:p>
        </p:txBody>
      </p:sp>
      <p:graphicFrame>
        <p:nvGraphicFramePr>
          <p:cNvPr id="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469729"/>
              </p:ext>
            </p:extLst>
          </p:nvPr>
        </p:nvGraphicFramePr>
        <p:xfrm>
          <a:off x="3375025" y="4989513"/>
          <a:ext cx="217487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3" name="Equation" r:id="rId3" imgW="863600" imgH="228600" progId="Equation.3">
                  <p:embed/>
                </p:oleObj>
              </mc:Choice>
              <mc:Fallback>
                <p:oleObj name="Equation" r:id="rId3" imgW="86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lum bright="100000" contras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025" y="4989513"/>
                        <a:ext cx="2174875" cy="5730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3124200" y="2590800"/>
            <a:ext cx="2889805" cy="1158875"/>
            <a:chOff x="3124200" y="2590800"/>
            <a:chExt cx="2889805" cy="1158875"/>
          </a:xfrm>
        </p:grpSpPr>
        <p:graphicFrame>
          <p:nvGraphicFramePr>
            <p:cNvPr id="204809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97515"/>
                </p:ext>
              </p:extLst>
            </p:nvPr>
          </p:nvGraphicFramePr>
          <p:xfrm>
            <a:off x="3160713" y="3108325"/>
            <a:ext cx="2744787" cy="641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304" name="Equation" r:id="rId5" imgW="876300" imgH="241300" progId="Equation.3">
                    <p:embed/>
                  </p:oleObj>
                </mc:Choice>
                <mc:Fallback>
                  <p:oleObj name="Equation" r:id="rId5" imgW="876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100000" contrast="-100000"/>
                          <a:grayscl/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0713" y="3108325"/>
                          <a:ext cx="2744787" cy="641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99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14" name="TextBox 42"/>
            <p:cNvSpPr txBox="1">
              <a:spLocks noChangeArrowheads="1"/>
            </p:cNvSpPr>
            <p:nvPr/>
          </p:nvSpPr>
          <p:spPr bwMode="auto">
            <a:xfrm>
              <a:off x="5329202" y="2590800"/>
              <a:ext cx="68480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Pixel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Size</a:t>
              </a:r>
            </a:p>
          </p:txBody>
        </p:sp>
        <p:sp>
          <p:nvSpPr>
            <p:cNvPr id="204815" name="TextBox 43"/>
            <p:cNvSpPr txBox="1">
              <a:spLocks noChangeArrowheads="1"/>
            </p:cNvSpPr>
            <p:nvPr/>
          </p:nvSpPr>
          <p:spPr bwMode="auto">
            <a:xfrm>
              <a:off x="4116461" y="2590800"/>
              <a:ext cx="83388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Sensor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Noise</a:t>
              </a:r>
            </a:p>
          </p:txBody>
        </p:sp>
        <p:sp>
          <p:nvSpPr>
            <p:cNvPr id="204816" name="TextBox 44"/>
            <p:cNvSpPr txBox="1">
              <a:spLocks noChangeArrowheads="1"/>
            </p:cNvSpPr>
            <p:nvPr/>
          </p:nvSpPr>
          <p:spPr bwMode="auto">
            <a:xfrm>
              <a:off x="3124200" y="2709446"/>
              <a:ext cx="6158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SNR</a:t>
              </a:r>
            </a:p>
          </p:txBody>
        </p:sp>
      </p:grpSp>
      <p:sp>
        <p:nvSpPr>
          <p:cNvPr id="46" name="Content Placeholder 33"/>
          <p:cNvSpPr txBox="1">
            <a:spLocks/>
          </p:cNvSpPr>
          <p:nvPr/>
        </p:nvSpPr>
        <p:spPr>
          <a:xfrm>
            <a:off x="991820" y="4114800"/>
            <a:ext cx="691956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pixel size will produce a SNR invariant to lens scale?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277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TextBox 310"/>
          <p:cNvSpPr txBox="1">
            <a:spLocks noChangeArrowheads="1"/>
          </p:cNvSpPr>
          <p:nvPr/>
        </p:nvSpPr>
        <p:spPr bwMode="auto">
          <a:xfrm>
            <a:off x="2674625" y="4419600"/>
            <a:ext cx="7276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00B0F0"/>
                </a:solidFill>
                <a:latin typeface="Arial Unicode MS"/>
                <a:ea typeface="Arial Unicode MS"/>
                <a:cs typeface="Arial Unicode MS"/>
              </a:rPr>
              <a:t>comp</a:t>
            </a:r>
            <a:endParaRPr lang="en-US" baseline="-25000" dirty="0">
              <a:solidFill>
                <a:srgbClr val="00B0F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82276" name="Freeform 108"/>
          <p:cNvSpPr>
            <a:spLocks/>
          </p:cNvSpPr>
          <p:nvPr/>
        </p:nvSpPr>
        <p:spPr bwMode="auto">
          <a:xfrm>
            <a:off x="1838325" y="4860925"/>
            <a:ext cx="1123950" cy="1131888"/>
          </a:xfrm>
          <a:custGeom>
            <a:avLst/>
            <a:gdLst>
              <a:gd name="T0" fmla="*/ 531 w 546"/>
              <a:gd name="T1" fmla="*/ 0 h 1227"/>
              <a:gd name="T2" fmla="*/ 546 w 546"/>
              <a:gd name="T3" fmla="*/ 7 h 1227"/>
              <a:gd name="T4" fmla="*/ 538 w 546"/>
              <a:gd name="T5" fmla="*/ 34 h 1227"/>
              <a:gd name="T6" fmla="*/ 479 w 546"/>
              <a:gd name="T7" fmla="*/ 229 h 1227"/>
              <a:gd name="T8" fmla="*/ 479 w 546"/>
              <a:gd name="T9" fmla="*/ 230 h 1227"/>
              <a:gd name="T10" fmla="*/ 421 w 546"/>
              <a:gd name="T11" fmla="*/ 411 h 1227"/>
              <a:gd name="T12" fmla="*/ 421 w 546"/>
              <a:gd name="T13" fmla="*/ 412 h 1227"/>
              <a:gd name="T14" fmla="*/ 362 w 546"/>
              <a:gd name="T15" fmla="*/ 578 h 1227"/>
              <a:gd name="T16" fmla="*/ 362 w 546"/>
              <a:gd name="T17" fmla="*/ 578 h 1227"/>
              <a:gd name="T18" fmla="*/ 304 w 546"/>
              <a:gd name="T19" fmla="*/ 731 h 1227"/>
              <a:gd name="T20" fmla="*/ 304 w 546"/>
              <a:gd name="T21" fmla="*/ 731 h 1227"/>
              <a:gd name="T22" fmla="*/ 245 w 546"/>
              <a:gd name="T23" fmla="*/ 867 h 1227"/>
              <a:gd name="T24" fmla="*/ 245 w 546"/>
              <a:gd name="T25" fmla="*/ 867 h 1227"/>
              <a:gd name="T26" fmla="*/ 187 w 546"/>
              <a:gd name="T27" fmla="*/ 987 h 1227"/>
              <a:gd name="T28" fmla="*/ 186 w 546"/>
              <a:gd name="T29" fmla="*/ 987 h 1227"/>
              <a:gd name="T30" fmla="*/ 128 w 546"/>
              <a:gd name="T31" fmla="*/ 1087 h 1227"/>
              <a:gd name="T32" fmla="*/ 128 w 546"/>
              <a:gd name="T33" fmla="*/ 1089 h 1227"/>
              <a:gd name="T34" fmla="*/ 69 w 546"/>
              <a:gd name="T35" fmla="*/ 1169 h 1227"/>
              <a:gd name="T36" fmla="*/ 68 w 546"/>
              <a:gd name="T37" fmla="*/ 1169 h 1227"/>
              <a:gd name="T38" fmla="*/ 68 w 546"/>
              <a:gd name="T39" fmla="*/ 1169 h 1227"/>
              <a:gd name="T40" fmla="*/ 9 w 546"/>
              <a:gd name="T41" fmla="*/ 1227 h 1227"/>
              <a:gd name="T42" fmla="*/ 0 w 546"/>
              <a:gd name="T43" fmla="*/ 1211 h 1227"/>
              <a:gd name="T44" fmla="*/ 58 w 546"/>
              <a:gd name="T45" fmla="*/ 1154 h 1227"/>
              <a:gd name="T46" fmla="*/ 117 w 546"/>
              <a:gd name="T47" fmla="*/ 1075 h 1227"/>
              <a:gd name="T48" fmla="*/ 174 w 546"/>
              <a:gd name="T49" fmla="*/ 975 h 1227"/>
              <a:gd name="T50" fmla="*/ 232 w 546"/>
              <a:gd name="T51" fmla="*/ 857 h 1227"/>
              <a:gd name="T52" fmla="*/ 290 w 546"/>
              <a:gd name="T53" fmla="*/ 721 h 1227"/>
              <a:gd name="T54" fmla="*/ 349 w 546"/>
              <a:gd name="T55" fmla="*/ 570 h 1227"/>
              <a:gd name="T56" fmla="*/ 407 w 546"/>
              <a:gd name="T57" fmla="*/ 403 h 1227"/>
              <a:gd name="T58" fmla="*/ 465 w 546"/>
              <a:gd name="T59" fmla="*/ 222 h 1227"/>
              <a:gd name="T60" fmla="*/ 524 w 546"/>
              <a:gd name="T61" fmla="*/ 27 h 1227"/>
              <a:gd name="T62" fmla="*/ 531 w 546"/>
              <a:gd name="T63" fmla="*/ 0 h 122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46"/>
              <a:gd name="T97" fmla="*/ 0 h 1227"/>
              <a:gd name="T98" fmla="*/ 546 w 546"/>
              <a:gd name="T99" fmla="*/ 1227 h 122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46" h="1227">
                <a:moveTo>
                  <a:pt x="531" y="0"/>
                </a:moveTo>
                <a:lnTo>
                  <a:pt x="546" y="7"/>
                </a:lnTo>
                <a:lnTo>
                  <a:pt x="538" y="34"/>
                </a:lnTo>
                <a:lnTo>
                  <a:pt x="479" y="229"/>
                </a:lnTo>
                <a:lnTo>
                  <a:pt x="479" y="230"/>
                </a:lnTo>
                <a:lnTo>
                  <a:pt x="421" y="411"/>
                </a:lnTo>
                <a:lnTo>
                  <a:pt x="421" y="412"/>
                </a:lnTo>
                <a:lnTo>
                  <a:pt x="362" y="578"/>
                </a:lnTo>
                <a:lnTo>
                  <a:pt x="304" y="731"/>
                </a:lnTo>
                <a:lnTo>
                  <a:pt x="245" y="867"/>
                </a:lnTo>
                <a:lnTo>
                  <a:pt x="187" y="987"/>
                </a:lnTo>
                <a:lnTo>
                  <a:pt x="186" y="987"/>
                </a:lnTo>
                <a:lnTo>
                  <a:pt x="128" y="1087"/>
                </a:lnTo>
                <a:lnTo>
                  <a:pt x="128" y="1089"/>
                </a:lnTo>
                <a:lnTo>
                  <a:pt x="69" y="1169"/>
                </a:lnTo>
                <a:lnTo>
                  <a:pt x="68" y="1169"/>
                </a:lnTo>
                <a:lnTo>
                  <a:pt x="9" y="1227"/>
                </a:lnTo>
                <a:lnTo>
                  <a:pt x="0" y="1211"/>
                </a:lnTo>
                <a:lnTo>
                  <a:pt x="58" y="1154"/>
                </a:lnTo>
                <a:lnTo>
                  <a:pt x="117" y="1075"/>
                </a:lnTo>
                <a:lnTo>
                  <a:pt x="174" y="975"/>
                </a:lnTo>
                <a:lnTo>
                  <a:pt x="232" y="857"/>
                </a:lnTo>
                <a:lnTo>
                  <a:pt x="290" y="721"/>
                </a:lnTo>
                <a:lnTo>
                  <a:pt x="349" y="570"/>
                </a:lnTo>
                <a:lnTo>
                  <a:pt x="407" y="403"/>
                </a:lnTo>
                <a:lnTo>
                  <a:pt x="465" y="222"/>
                </a:lnTo>
                <a:lnTo>
                  <a:pt x="524" y="27"/>
                </a:lnTo>
                <a:lnTo>
                  <a:pt x="531" y="0"/>
                </a:lnTo>
                <a:close/>
              </a:path>
            </a:pathLst>
          </a:custGeom>
          <a:solidFill>
            <a:srgbClr val="00B0F0"/>
          </a:solidFill>
          <a:ln w="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839780" y="4495800"/>
            <a:ext cx="1496237" cy="15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2278" name="Freeform 105"/>
          <p:cNvSpPr>
            <a:spLocks/>
          </p:cNvSpPr>
          <p:nvPr/>
        </p:nvSpPr>
        <p:spPr bwMode="auto">
          <a:xfrm>
            <a:off x="1838325" y="5664200"/>
            <a:ext cx="2047875" cy="319088"/>
          </a:xfrm>
          <a:custGeom>
            <a:avLst/>
            <a:gdLst>
              <a:gd name="T0" fmla="*/ 1114 w 1115"/>
              <a:gd name="T1" fmla="*/ 0 h 346"/>
              <a:gd name="T2" fmla="*/ 1115 w 1115"/>
              <a:gd name="T3" fmla="*/ 20 h 346"/>
              <a:gd name="T4" fmla="*/ 1056 w 1115"/>
              <a:gd name="T5" fmla="*/ 21 h 346"/>
              <a:gd name="T6" fmla="*/ 998 w 1115"/>
              <a:gd name="T7" fmla="*/ 23 h 346"/>
              <a:gd name="T8" fmla="*/ 940 w 1115"/>
              <a:gd name="T9" fmla="*/ 24 h 346"/>
              <a:gd name="T10" fmla="*/ 881 w 1115"/>
              <a:gd name="T11" fmla="*/ 26 h 346"/>
              <a:gd name="T12" fmla="*/ 764 w 1115"/>
              <a:gd name="T13" fmla="*/ 32 h 346"/>
              <a:gd name="T14" fmla="*/ 706 w 1115"/>
              <a:gd name="T15" fmla="*/ 35 h 346"/>
              <a:gd name="T16" fmla="*/ 648 w 1115"/>
              <a:gd name="T17" fmla="*/ 40 h 346"/>
              <a:gd name="T18" fmla="*/ 590 w 1115"/>
              <a:gd name="T19" fmla="*/ 46 h 346"/>
              <a:gd name="T20" fmla="*/ 531 w 1115"/>
              <a:gd name="T21" fmla="*/ 52 h 346"/>
              <a:gd name="T22" fmla="*/ 473 w 1115"/>
              <a:gd name="T23" fmla="*/ 61 h 346"/>
              <a:gd name="T24" fmla="*/ 415 w 1115"/>
              <a:gd name="T25" fmla="*/ 73 h 346"/>
              <a:gd name="T26" fmla="*/ 357 w 1115"/>
              <a:gd name="T27" fmla="*/ 87 h 346"/>
              <a:gd name="T28" fmla="*/ 299 w 1115"/>
              <a:gd name="T29" fmla="*/ 107 h 346"/>
              <a:gd name="T30" fmla="*/ 242 w 1115"/>
              <a:gd name="T31" fmla="*/ 134 h 346"/>
              <a:gd name="T32" fmla="*/ 184 w 1115"/>
              <a:gd name="T33" fmla="*/ 170 h 346"/>
              <a:gd name="T34" fmla="*/ 126 w 1115"/>
              <a:gd name="T35" fmla="*/ 220 h 346"/>
              <a:gd name="T36" fmla="*/ 68 w 1115"/>
              <a:gd name="T37" fmla="*/ 282 h 346"/>
              <a:gd name="T38" fmla="*/ 10 w 1115"/>
              <a:gd name="T39" fmla="*/ 346 h 346"/>
              <a:gd name="T40" fmla="*/ 0 w 1115"/>
              <a:gd name="T41" fmla="*/ 330 h 346"/>
              <a:gd name="T42" fmla="*/ 2 w 1115"/>
              <a:gd name="T43" fmla="*/ 329 h 346"/>
              <a:gd name="T44" fmla="*/ 11 w 1115"/>
              <a:gd name="T45" fmla="*/ 339 h 346"/>
              <a:gd name="T46" fmla="*/ 43 w 1115"/>
              <a:gd name="T47" fmla="*/ 283 h 346"/>
              <a:gd name="T48" fmla="*/ 59 w 1115"/>
              <a:gd name="T49" fmla="*/ 266 h 346"/>
              <a:gd name="T50" fmla="*/ 117 w 1115"/>
              <a:gd name="T51" fmla="*/ 204 h 346"/>
              <a:gd name="T52" fmla="*/ 118 w 1115"/>
              <a:gd name="T53" fmla="*/ 204 h 346"/>
              <a:gd name="T54" fmla="*/ 176 w 1115"/>
              <a:gd name="T55" fmla="*/ 153 h 346"/>
              <a:gd name="T56" fmla="*/ 177 w 1115"/>
              <a:gd name="T57" fmla="*/ 153 h 346"/>
              <a:gd name="T58" fmla="*/ 236 w 1115"/>
              <a:gd name="T59" fmla="*/ 115 h 346"/>
              <a:gd name="T60" fmla="*/ 236 w 1115"/>
              <a:gd name="T61" fmla="*/ 115 h 346"/>
              <a:gd name="T62" fmla="*/ 294 w 1115"/>
              <a:gd name="T63" fmla="*/ 88 h 346"/>
              <a:gd name="T64" fmla="*/ 295 w 1115"/>
              <a:gd name="T65" fmla="*/ 87 h 346"/>
              <a:gd name="T66" fmla="*/ 353 w 1115"/>
              <a:gd name="T67" fmla="*/ 67 h 346"/>
              <a:gd name="T68" fmla="*/ 354 w 1115"/>
              <a:gd name="T69" fmla="*/ 67 h 346"/>
              <a:gd name="T70" fmla="*/ 412 w 1115"/>
              <a:gd name="T71" fmla="*/ 52 h 346"/>
              <a:gd name="T72" fmla="*/ 413 w 1115"/>
              <a:gd name="T73" fmla="*/ 52 h 346"/>
              <a:gd name="T74" fmla="*/ 471 w 1115"/>
              <a:gd name="T75" fmla="*/ 41 h 346"/>
              <a:gd name="T76" fmla="*/ 530 w 1115"/>
              <a:gd name="T77" fmla="*/ 32 h 346"/>
              <a:gd name="T78" fmla="*/ 530 w 1115"/>
              <a:gd name="T79" fmla="*/ 32 h 346"/>
              <a:gd name="T80" fmla="*/ 589 w 1115"/>
              <a:gd name="T81" fmla="*/ 25 h 346"/>
              <a:gd name="T82" fmla="*/ 646 w 1115"/>
              <a:gd name="T83" fmla="*/ 19 h 346"/>
              <a:gd name="T84" fmla="*/ 647 w 1115"/>
              <a:gd name="T85" fmla="*/ 19 h 346"/>
              <a:gd name="T86" fmla="*/ 705 w 1115"/>
              <a:gd name="T87" fmla="*/ 15 h 346"/>
              <a:gd name="T88" fmla="*/ 764 w 1115"/>
              <a:gd name="T89" fmla="*/ 12 h 346"/>
              <a:gd name="T90" fmla="*/ 764 w 1115"/>
              <a:gd name="T91" fmla="*/ 11 h 346"/>
              <a:gd name="T92" fmla="*/ 822 w 1115"/>
              <a:gd name="T93" fmla="*/ 9 h 346"/>
              <a:gd name="T94" fmla="*/ 881 w 1115"/>
              <a:gd name="T95" fmla="*/ 6 h 346"/>
              <a:gd name="T96" fmla="*/ 939 w 1115"/>
              <a:gd name="T97" fmla="*/ 4 h 346"/>
              <a:gd name="T98" fmla="*/ 997 w 1115"/>
              <a:gd name="T99" fmla="*/ 3 h 346"/>
              <a:gd name="T100" fmla="*/ 1056 w 1115"/>
              <a:gd name="T101" fmla="*/ 1 h 346"/>
              <a:gd name="T102" fmla="*/ 1114 w 1115"/>
              <a:gd name="T103" fmla="*/ 0 h 3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15"/>
              <a:gd name="T157" fmla="*/ 0 h 346"/>
              <a:gd name="T158" fmla="*/ 1115 w 1115"/>
              <a:gd name="T159" fmla="*/ 346 h 3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15" h="346">
                <a:moveTo>
                  <a:pt x="1114" y="0"/>
                </a:moveTo>
                <a:lnTo>
                  <a:pt x="1115" y="20"/>
                </a:lnTo>
                <a:lnTo>
                  <a:pt x="1056" y="21"/>
                </a:lnTo>
                <a:lnTo>
                  <a:pt x="998" y="23"/>
                </a:lnTo>
                <a:lnTo>
                  <a:pt x="940" y="24"/>
                </a:lnTo>
                <a:lnTo>
                  <a:pt x="881" y="26"/>
                </a:lnTo>
                <a:lnTo>
                  <a:pt x="764" y="32"/>
                </a:lnTo>
                <a:lnTo>
                  <a:pt x="706" y="35"/>
                </a:lnTo>
                <a:lnTo>
                  <a:pt x="648" y="40"/>
                </a:lnTo>
                <a:lnTo>
                  <a:pt x="590" y="46"/>
                </a:lnTo>
                <a:lnTo>
                  <a:pt x="531" y="52"/>
                </a:lnTo>
                <a:lnTo>
                  <a:pt x="473" y="61"/>
                </a:lnTo>
                <a:lnTo>
                  <a:pt x="415" y="73"/>
                </a:lnTo>
                <a:lnTo>
                  <a:pt x="357" y="87"/>
                </a:lnTo>
                <a:lnTo>
                  <a:pt x="299" y="107"/>
                </a:lnTo>
                <a:lnTo>
                  <a:pt x="242" y="134"/>
                </a:lnTo>
                <a:lnTo>
                  <a:pt x="184" y="170"/>
                </a:lnTo>
                <a:lnTo>
                  <a:pt x="126" y="220"/>
                </a:lnTo>
                <a:lnTo>
                  <a:pt x="68" y="282"/>
                </a:lnTo>
                <a:lnTo>
                  <a:pt x="10" y="346"/>
                </a:lnTo>
                <a:lnTo>
                  <a:pt x="0" y="330"/>
                </a:lnTo>
                <a:lnTo>
                  <a:pt x="2" y="329"/>
                </a:lnTo>
                <a:lnTo>
                  <a:pt x="11" y="339"/>
                </a:lnTo>
                <a:lnTo>
                  <a:pt x="43" y="283"/>
                </a:lnTo>
                <a:lnTo>
                  <a:pt x="59" y="266"/>
                </a:lnTo>
                <a:lnTo>
                  <a:pt x="117" y="204"/>
                </a:lnTo>
                <a:lnTo>
                  <a:pt x="118" y="204"/>
                </a:lnTo>
                <a:lnTo>
                  <a:pt x="176" y="153"/>
                </a:lnTo>
                <a:lnTo>
                  <a:pt x="177" y="153"/>
                </a:lnTo>
                <a:lnTo>
                  <a:pt x="236" y="115"/>
                </a:lnTo>
                <a:lnTo>
                  <a:pt x="294" y="88"/>
                </a:lnTo>
                <a:lnTo>
                  <a:pt x="295" y="87"/>
                </a:lnTo>
                <a:lnTo>
                  <a:pt x="353" y="67"/>
                </a:lnTo>
                <a:lnTo>
                  <a:pt x="354" y="67"/>
                </a:lnTo>
                <a:lnTo>
                  <a:pt x="412" y="52"/>
                </a:lnTo>
                <a:lnTo>
                  <a:pt x="413" y="52"/>
                </a:lnTo>
                <a:lnTo>
                  <a:pt x="471" y="41"/>
                </a:lnTo>
                <a:lnTo>
                  <a:pt x="530" y="32"/>
                </a:lnTo>
                <a:lnTo>
                  <a:pt x="589" y="25"/>
                </a:lnTo>
                <a:lnTo>
                  <a:pt x="646" y="19"/>
                </a:lnTo>
                <a:lnTo>
                  <a:pt x="647" y="19"/>
                </a:lnTo>
                <a:lnTo>
                  <a:pt x="705" y="15"/>
                </a:lnTo>
                <a:lnTo>
                  <a:pt x="764" y="12"/>
                </a:lnTo>
                <a:lnTo>
                  <a:pt x="764" y="11"/>
                </a:lnTo>
                <a:lnTo>
                  <a:pt x="822" y="9"/>
                </a:lnTo>
                <a:lnTo>
                  <a:pt x="881" y="6"/>
                </a:lnTo>
                <a:lnTo>
                  <a:pt x="939" y="4"/>
                </a:lnTo>
                <a:lnTo>
                  <a:pt x="997" y="3"/>
                </a:lnTo>
                <a:lnTo>
                  <a:pt x="1056" y="1"/>
                </a:lnTo>
                <a:lnTo>
                  <a:pt x="1114" y="0"/>
                </a:lnTo>
                <a:close/>
              </a:path>
            </a:pathLst>
          </a:custGeom>
          <a:solidFill>
            <a:srgbClr val="39521F"/>
          </a:solidFill>
          <a:ln w="0">
            <a:solidFill>
              <a:srgbClr val="39521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79" name="Freeform 107"/>
          <p:cNvSpPr>
            <a:spLocks/>
          </p:cNvSpPr>
          <p:nvPr/>
        </p:nvSpPr>
        <p:spPr bwMode="auto">
          <a:xfrm>
            <a:off x="1843088" y="5924550"/>
            <a:ext cx="84137" cy="52388"/>
          </a:xfrm>
          <a:custGeom>
            <a:avLst/>
            <a:gdLst>
              <a:gd name="T0" fmla="*/ 41 w 41"/>
              <a:gd name="T1" fmla="*/ 0 h 56"/>
              <a:gd name="T2" fmla="*/ 9 w 41"/>
              <a:gd name="T3" fmla="*/ 56 h 56"/>
              <a:gd name="T4" fmla="*/ 0 w 41"/>
              <a:gd name="T5" fmla="*/ 46 h 56"/>
              <a:gd name="T6" fmla="*/ 41 w 41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56"/>
              <a:gd name="T14" fmla="*/ 41 w 41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56">
                <a:moveTo>
                  <a:pt x="41" y="0"/>
                </a:moveTo>
                <a:lnTo>
                  <a:pt x="9" y="56"/>
                </a:lnTo>
                <a:lnTo>
                  <a:pt x="0" y="46"/>
                </a:lnTo>
                <a:lnTo>
                  <a:pt x="41" y="0"/>
                </a:lnTo>
                <a:close/>
              </a:path>
            </a:pathLst>
          </a:custGeom>
          <a:solidFill>
            <a:srgbClr val="BD973E"/>
          </a:solidFill>
          <a:ln w="0">
            <a:solidFill>
              <a:srgbClr val="BD973E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0" name="Freeform 107"/>
          <p:cNvSpPr>
            <a:spLocks/>
          </p:cNvSpPr>
          <p:nvPr/>
        </p:nvSpPr>
        <p:spPr bwMode="auto">
          <a:xfrm>
            <a:off x="1841500" y="5924550"/>
            <a:ext cx="65088" cy="52388"/>
          </a:xfrm>
          <a:custGeom>
            <a:avLst/>
            <a:gdLst>
              <a:gd name="T0" fmla="*/ 41 w 41"/>
              <a:gd name="T1" fmla="*/ 0 h 56"/>
              <a:gd name="T2" fmla="*/ 9 w 41"/>
              <a:gd name="T3" fmla="*/ 56 h 56"/>
              <a:gd name="T4" fmla="*/ 0 w 41"/>
              <a:gd name="T5" fmla="*/ 46 h 56"/>
              <a:gd name="T6" fmla="*/ 41 w 41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56"/>
              <a:gd name="T14" fmla="*/ 41 w 41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56">
                <a:moveTo>
                  <a:pt x="41" y="0"/>
                </a:moveTo>
                <a:lnTo>
                  <a:pt x="9" y="56"/>
                </a:lnTo>
                <a:lnTo>
                  <a:pt x="0" y="46"/>
                </a:lnTo>
                <a:lnTo>
                  <a:pt x="41" y="0"/>
                </a:lnTo>
                <a:close/>
              </a:path>
            </a:pathLst>
          </a:custGeom>
          <a:solidFill>
            <a:srgbClr val="BD973E"/>
          </a:solidFill>
          <a:ln w="0">
            <a:solidFill>
              <a:srgbClr val="BD973E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00" name="Straight Arrow Connector 399"/>
          <p:cNvCxnSpPr/>
          <p:nvPr/>
        </p:nvCxnSpPr>
        <p:spPr>
          <a:xfrm rot="5400000">
            <a:off x="1143001" y="5408612"/>
            <a:ext cx="1371600" cy="3175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1" name="Straight Arrow Connector 400"/>
          <p:cNvCxnSpPr/>
          <p:nvPr/>
        </p:nvCxnSpPr>
        <p:spPr>
          <a:xfrm rot="10800000">
            <a:off x="1822450" y="6089650"/>
            <a:ext cx="2438400" cy="1588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2284" name="TextBox 402"/>
          <p:cNvSpPr txBox="1">
            <a:spLocks noChangeArrowheads="1"/>
          </p:cNvSpPr>
          <p:nvPr/>
        </p:nvSpPr>
        <p:spPr bwMode="auto">
          <a:xfrm>
            <a:off x="2590800" y="6096000"/>
            <a:ext cx="950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Scale (M)</a:t>
            </a:r>
          </a:p>
        </p:txBody>
      </p:sp>
      <p:cxnSp>
        <p:nvCxnSpPr>
          <p:cNvPr id="300" name="Straight Arrow Connector 299"/>
          <p:cNvCxnSpPr/>
          <p:nvPr/>
        </p:nvCxnSpPr>
        <p:spPr>
          <a:xfrm rot="5400000">
            <a:off x="1143001" y="5408612"/>
            <a:ext cx="1371600" cy="3175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>
            <a:off x="777875" y="2362200"/>
            <a:ext cx="1736725" cy="762000"/>
          </a:xfrm>
          <a:prstGeom prst="rect">
            <a:avLst/>
          </a:prstGeom>
          <a:noFill/>
          <a:ln w="19050">
            <a:solidFill>
              <a:srgbClr val="F69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Computations</a:t>
            </a:r>
          </a:p>
        </p:txBody>
      </p:sp>
      <p:cxnSp>
        <p:nvCxnSpPr>
          <p:cNvPr id="318" name="Straight Arrow Connector 317"/>
          <p:cNvCxnSpPr/>
          <p:nvPr/>
        </p:nvCxnSpPr>
        <p:spPr>
          <a:xfrm rot="10800000">
            <a:off x="2590800" y="2743200"/>
            <a:ext cx="533400" cy="1588"/>
          </a:xfrm>
          <a:prstGeom prst="straightConnector1">
            <a:avLst/>
          </a:prstGeom>
          <a:ln w="25400">
            <a:solidFill>
              <a:srgbClr val="F6924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33"/>
          <p:cNvGrpSpPr>
            <a:grpSpLocks/>
          </p:cNvGrpSpPr>
          <p:nvPr/>
        </p:nvGrpSpPr>
        <p:grpSpPr bwMode="auto">
          <a:xfrm>
            <a:off x="3592513" y="1905000"/>
            <a:ext cx="4225925" cy="1752600"/>
            <a:chOff x="3592600" y="1905000"/>
            <a:chExt cx="4225721" cy="1752600"/>
          </a:xfrm>
        </p:grpSpPr>
        <p:sp>
          <p:nvSpPr>
            <p:cNvPr id="315" name="Oval 314"/>
            <p:cNvSpPr/>
            <p:nvPr/>
          </p:nvSpPr>
          <p:spPr>
            <a:xfrm>
              <a:off x="5257807" y="1981200"/>
              <a:ext cx="1600123" cy="1600200"/>
            </a:xfrm>
            <a:prstGeom prst="ellipse">
              <a:avLst/>
            </a:prstGeom>
            <a:solidFill>
              <a:srgbClr val="A7D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92600" y="2253289"/>
              <a:ext cx="1480540" cy="10261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perspectiveContrastingRightFacing" fov="7200000">
                <a:rot lat="0" lon="17400000" rev="0"/>
              </a:camera>
              <a:lightRig rig="threePt" dir="t"/>
            </a:scene3d>
          </p:spPr>
        </p:pic>
        <p:sp>
          <p:nvSpPr>
            <p:cNvPr id="182305" name="Rectangle 266"/>
            <p:cNvSpPr>
              <a:spLocks noChangeArrowheads="1"/>
            </p:cNvSpPr>
            <p:nvPr/>
          </p:nvSpPr>
          <p:spPr bwMode="auto">
            <a:xfrm>
              <a:off x="6049533" y="32004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306" name="Rectangle 267"/>
            <p:cNvSpPr>
              <a:spLocks noChangeArrowheads="1"/>
            </p:cNvSpPr>
            <p:nvPr/>
          </p:nvSpPr>
          <p:spPr bwMode="auto">
            <a:xfrm>
              <a:off x="6049533" y="1905000"/>
              <a:ext cx="21755" cy="457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322" name="Straight Arrow Connector 321"/>
            <p:cNvCxnSpPr/>
            <p:nvPr/>
          </p:nvCxnSpPr>
          <p:spPr>
            <a:xfrm flipV="1">
              <a:off x="4237094" y="2466975"/>
              <a:ext cx="2468443" cy="379413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endCxn id="315" idx="6"/>
            </p:cNvCxnSpPr>
            <p:nvPr/>
          </p:nvCxnSpPr>
          <p:spPr>
            <a:xfrm>
              <a:off x="4237094" y="2755900"/>
              <a:ext cx="2620835" cy="254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/>
            <p:nvPr/>
          </p:nvCxnSpPr>
          <p:spPr>
            <a:xfrm>
              <a:off x="4237094" y="2665413"/>
              <a:ext cx="2544639" cy="382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/>
            <p:nvPr/>
          </p:nvCxnSpPr>
          <p:spPr>
            <a:xfrm>
              <a:off x="6705537" y="2470150"/>
              <a:ext cx="1112784" cy="158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/>
            <p:nvPr/>
          </p:nvCxnSpPr>
          <p:spPr>
            <a:xfrm>
              <a:off x="6705537" y="2773363"/>
              <a:ext cx="1112784" cy="1587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/>
            <p:nvPr/>
          </p:nvCxnSpPr>
          <p:spPr>
            <a:xfrm>
              <a:off x="6705537" y="3038475"/>
              <a:ext cx="1112784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15" idx="7"/>
            </p:cNvCxnSpPr>
            <p:nvPr/>
          </p:nvCxnSpPr>
          <p:spPr>
            <a:xfrm rot="5400000" flipH="1" flipV="1">
              <a:off x="7219068" y="1616898"/>
              <a:ext cx="3175" cy="119533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/>
            <p:nvPr/>
          </p:nvCxnSpPr>
          <p:spPr>
            <a:xfrm>
              <a:off x="6705537" y="3273425"/>
              <a:ext cx="1112784" cy="317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0" name="Straight Arrow Connector 329"/>
            <p:cNvCxnSpPr>
              <a:endCxn id="315" idx="7"/>
            </p:cNvCxnSpPr>
            <p:nvPr/>
          </p:nvCxnSpPr>
          <p:spPr>
            <a:xfrm flipV="1">
              <a:off x="4237094" y="2216150"/>
              <a:ext cx="2385897" cy="80962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>
              <a:off x="4237094" y="2484438"/>
              <a:ext cx="2468443" cy="79216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82289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A Scaling Law for Computational Imaging</a:t>
            </a:r>
          </a:p>
        </p:txBody>
      </p:sp>
      <p:grpSp>
        <p:nvGrpSpPr>
          <p:cNvPr id="3" name="Group 302"/>
          <p:cNvGrpSpPr>
            <a:grpSpLocks/>
          </p:cNvGrpSpPr>
          <p:nvPr/>
        </p:nvGrpSpPr>
        <p:grpSpPr bwMode="auto">
          <a:xfrm>
            <a:off x="1828800" y="5029200"/>
            <a:ext cx="2250401" cy="1066800"/>
            <a:chOff x="1828800" y="5029200"/>
            <a:chExt cx="4338575" cy="1066800"/>
          </a:xfrm>
        </p:grpSpPr>
        <p:cxnSp>
          <p:nvCxnSpPr>
            <p:cNvPr id="304" name="Straight Arrow Connector 303"/>
            <p:cNvCxnSpPr/>
            <p:nvPr/>
          </p:nvCxnSpPr>
          <p:spPr>
            <a:xfrm rot="10800000">
              <a:off x="1828800" y="5030788"/>
              <a:ext cx="1980183" cy="1587"/>
            </a:xfrm>
            <a:prstGeom prst="straightConnector1">
              <a:avLst/>
            </a:prstGeom>
            <a:ln w="12700">
              <a:prstDash val="dash"/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 rot="16200000">
              <a:off x="3281704" y="5562600"/>
              <a:ext cx="1066800" cy="0"/>
            </a:xfrm>
            <a:prstGeom prst="straightConnector1">
              <a:avLst/>
            </a:prstGeom>
            <a:ln w="12700">
              <a:prstDash val="dash"/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82302" name="TextBox 305"/>
            <p:cNvSpPr txBox="1">
              <a:spLocks noChangeArrowheads="1"/>
            </p:cNvSpPr>
            <p:nvPr/>
          </p:nvSpPr>
          <p:spPr bwMode="auto">
            <a:xfrm>
              <a:off x="3722212" y="5334000"/>
              <a:ext cx="24451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75mm sensor</a:t>
              </a:r>
              <a:endParaRPr lang="en-US" sz="14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</p:grpSp>
      <p:sp>
        <p:nvSpPr>
          <p:cNvPr id="182291" name="TextBox 350"/>
          <p:cNvSpPr txBox="1">
            <a:spLocks noChangeArrowheads="1"/>
          </p:cNvSpPr>
          <p:nvPr/>
        </p:nvSpPr>
        <p:spPr bwMode="auto">
          <a:xfrm>
            <a:off x="3886200" y="5486400"/>
            <a:ext cx="736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39521F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39521F"/>
                </a:solidFill>
                <a:latin typeface="Arial Unicode MS"/>
                <a:ea typeface="Arial Unicode MS"/>
                <a:cs typeface="Arial Unicode MS"/>
              </a:rPr>
              <a:t>geom</a:t>
            </a:r>
            <a:endParaRPr lang="en-US" baseline="-25000" dirty="0">
              <a:solidFill>
                <a:srgbClr val="39521F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353" name="TextBox 352"/>
          <p:cNvSpPr txBox="1">
            <a:spLocks noChangeArrowheads="1"/>
          </p:cNvSpPr>
          <p:nvPr/>
        </p:nvSpPr>
        <p:spPr bwMode="auto">
          <a:xfrm>
            <a:off x="914400" y="4873625"/>
            <a:ext cx="47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10</a:t>
            </a:r>
            <a:r>
              <a:rPr lang="en-US" sz="1400" baseline="300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9 </a:t>
            </a:r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pixels</a:t>
            </a:r>
          </a:p>
        </p:txBody>
      </p:sp>
      <p:grpSp>
        <p:nvGrpSpPr>
          <p:cNvPr id="182293" name="Group 103"/>
          <p:cNvGrpSpPr>
            <a:grpSpLocks noChangeAspect="1"/>
          </p:cNvGrpSpPr>
          <p:nvPr/>
        </p:nvGrpSpPr>
        <p:grpSpPr bwMode="auto">
          <a:xfrm>
            <a:off x="1836738" y="4862513"/>
            <a:ext cx="676275" cy="1114425"/>
            <a:chOff x="2259" y="1648"/>
            <a:chExt cx="329" cy="1207"/>
          </a:xfrm>
          <a:solidFill>
            <a:srgbClr val="77393A"/>
          </a:solidFill>
        </p:grpSpPr>
        <p:sp>
          <p:nvSpPr>
            <p:cNvPr id="182298" name="Freeform 106"/>
            <p:cNvSpPr>
              <a:spLocks/>
            </p:cNvSpPr>
            <p:nvPr/>
          </p:nvSpPr>
          <p:spPr bwMode="auto">
            <a:xfrm>
              <a:off x="2259" y="1648"/>
              <a:ext cx="329" cy="1197"/>
            </a:xfrm>
            <a:custGeom>
              <a:avLst/>
              <a:gdLst>
                <a:gd name="T0" fmla="*/ 315 w 329"/>
                <a:gd name="T1" fmla="*/ 0 h 1197"/>
                <a:gd name="T2" fmla="*/ 329 w 329"/>
                <a:gd name="T3" fmla="*/ 4 h 1197"/>
                <a:gd name="T4" fmla="*/ 305 w 329"/>
                <a:gd name="T5" fmla="*/ 157 h 1197"/>
                <a:gd name="T6" fmla="*/ 247 w 329"/>
                <a:gd name="T7" fmla="*/ 474 h 1197"/>
                <a:gd name="T8" fmla="*/ 247 w 329"/>
                <a:gd name="T9" fmla="*/ 475 h 1197"/>
                <a:gd name="T10" fmla="*/ 188 w 329"/>
                <a:gd name="T11" fmla="*/ 738 h 1197"/>
                <a:gd name="T12" fmla="*/ 188 w 329"/>
                <a:gd name="T13" fmla="*/ 739 h 1197"/>
                <a:gd name="T14" fmla="*/ 130 w 329"/>
                <a:gd name="T15" fmla="*/ 948 h 1197"/>
                <a:gd name="T16" fmla="*/ 130 w 329"/>
                <a:gd name="T17" fmla="*/ 949 h 1197"/>
                <a:gd name="T18" fmla="*/ 72 w 329"/>
                <a:gd name="T19" fmla="*/ 1104 h 1197"/>
                <a:gd name="T20" fmla="*/ 71 w 329"/>
                <a:gd name="T21" fmla="*/ 1105 h 1197"/>
                <a:gd name="T22" fmla="*/ 71 w 329"/>
                <a:gd name="T23" fmla="*/ 1106 h 1197"/>
                <a:gd name="T24" fmla="*/ 44 w 329"/>
                <a:gd name="T25" fmla="*/ 1151 h 1197"/>
                <a:gd name="T26" fmla="*/ 3 w 329"/>
                <a:gd name="T27" fmla="*/ 1197 h 1197"/>
                <a:gd name="T28" fmla="*/ 0 w 329"/>
                <a:gd name="T29" fmla="*/ 1194 h 1197"/>
                <a:gd name="T30" fmla="*/ 58 w 329"/>
                <a:gd name="T31" fmla="*/ 1095 h 1197"/>
                <a:gd name="T32" fmla="*/ 116 w 329"/>
                <a:gd name="T33" fmla="*/ 941 h 1197"/>
                <a:gd name="T34" fmla="*/ 174 w 329"/>
                <a:gd name="T35" fmla="*/ 732 h 1197"/>
                <a:gd name="T36" fmla="*/ 232 w 329"/>
                <a:gd name="T37" fmla="*/ 469 h 1197"/>
                <a:gd name="T38" fmla="*/ 291 w 329"/>
                <a:gd name="T39" fmla="*/ 152 h 1197"/>
                <a:gd name="T40" fmla="*/ 315 w 329"/>
                <a:gd name="T41" fmla="*/ 0 h 1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9"/>
                <a:gd name="T64" fmla="*/ 0 h 1197"/>
                <a:gd name="T65" fmla="*/ 329 w 329"/>
                <a:gd name="T66" fmla="*/ 1197 h 1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9" h="1197">
                  <a:moveTo>
                    <a:pt x="315" y="0"/>
                  </a:moveTo>
                  <a:lnTo>
                    <a:pt x="329" y="4"/>
                  </a:lnTo>
                  <a:lnTo>
                    <a:pt x="305" y="157"/>
                  </a:lnTo>
                  <a:lnTo>
                    <a:pt x="247" y="474"/>
                  </a:lnTo>
                  <a:lnTo>
                    <a:pt x="247" y="475"/>
                  </a:lnTo>
                  <a:lnTo>
                    <a:pt x="188" y="738"/>
                  </a:lnTo>
                  <a:lnTo>
                    <a:pt x="188" y="739"/>
                  </a:lnTo>
                  <a:lnTo>
                    <a:pt x="130" y="948"/>
                  </a:lnTo>
                  <a:lnTo>
                    <a:pt x="130" y="949"/>
                  </a:lnTo>
                  <a:lnTo>
                    <a:pt x="72" y="1104"/>
                  </a:lnTo>
                  <a:lnTo>
                    <a:pt x="71" y="1105"/>
                  </a:lnTo>
                  <a:lnTo>
                    <a:pt x="71" y="1106"/>
                  </a:lnTo>
                  <a:lnTo>
                    <a:pt x="44" y="1151"/>
                  </a:lnTo>
                  <a:lnTo>
                    <a:pt x="3" y="1197"/>
                  </a:lnTo>
                  <a:lnTo>
                    <a:pt x="0" y="1194"/>
                  </a:lnTo>
                  <a:lnTo>
                    <a:pt x="58" y="1095"/>
                  </a:lnTo>
                  <a:lnTo>
                    <a:pt x="116" y="941"/>
                  </a:lnTo>
                  <a:lnTo>
                    <a:pt x="174" y="732"/>
                  </a:lnTo>
                  <a:lnTo>
                    <a:pt x="232" y="469"/>
                  </a:lnTo>
                  <a:lnTo>
                    <a:pt x="291" y="152"/>
                  </a:lnTo>
                  <a:lnTo>
                    <a:pt x="315" y="0"/>
                  </a:lnTo>
                  <a:close/>
                </a:path>
              </a:pathLst>
            </a:custGeom>
            <a:grpFill/>
            <a:ln w="0">
              <a:solidFill>
                <a:srgbClr val="77393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99" name="Freeform 107"/>
            <p:cNvSpPr>
              <a:spLocks/>
            </p:cNvSpPr>
            <p:nvPr/>
          </p:nvSpPr>
          <p:spPr bwMode="auto">
            <a:xfrm>
              <a:off x="2262" y="2799"/>
              <a:ext cx="41" cy="56"/>
            </a:xfrm>
            <a:custGeom>
              <a:avLst/>
              <a:gdLst>
                <a:gd name="T0" fmla="*/ 41 w 41"/>
                <a:gd name="T1" fmla="*/ 0 h 56"/>
                <a:gd name="T2" fmla="*/ 9 w 41"/>
                <a:gd name="T3" fmla="*/ 56 h 56"/>
                <a:gd name="T4" fmla="*/ 0 w 41"/>
                <a:gd name="T5" fmla="*/ 46 h 56"/>
                <a:gd name="T6" fmla="*/ 41 w 41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56"/>
                <a:gd name="T14" fmla="*/ 41 w 41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56">
                  <a:moveTo>
                    <a:pt x="41" y="0"/>
                  </a:moveTo>
                  <a:lnTo>
                    <a:pt x="9" y="56"/>
                  </a:lnTo>
                  <a:lnTo>
                    <a:pt x="0" y="46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>
              <a:solidFill>
                <a:srgbClr val="77393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294" name="TextBox 45"/>
          <p:cNvSpPr txBox="1">
            <a:spLocks noChangeArrowheads="1"/>
          </p:cNvSpPr>
          <p:nvPr/>
        </p:nvSpPr>
        <p:spPr bwMode="auto">
          <a:xfrm>
            <a:off x="2143360" y="4419600"/>
            <a:ext cx="556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77393A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77393A"/>
                </a:solidFill>
                <a:latin typeface="Arial Unicode MS"/>
                <a:ea typeface="Arial Unicode MS"/>
                <a:cs typeface="Arial Unicode MS"/>
              </a:rPr>
              <a:t>diff</a:t>
            </a:r>
            <a:endParaRPr lang="en-US" baseline="-25000" dirty="0">
              <a:solidFill>
                <a:srgbClr val="77393A"/>
              </a:solidFill>
              <a:latin typeface="Arial Unicode MS"/>
              <a:ea typeface="Arial Unicode MS"/>
              <a:cs typeface="Arial Unicode MS"/>
            </a:endParaRPr>
          </a:p>
        </p:txBody>
      </p:sp>
      <p:graphicFrame>
        <p:nvGraphicFramePr>
          <p:cNvPr id="1822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50341"/>
              </p:ext>
            </p:extLst>
          </p:nvPr>
        </p:nvGraphicFramePr>
        <p:xfrm>
          <a:off x="4845050" y="4981575"/>
          <a:ext cx="34988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49" name="Equation" r:id="rId5" imgW="1905000" imgH="444500" progId="Equation.3">
                  <p:embed/>
                </p:oleObj>
              </mc:Choice>
              <mc:Fallback>
                <p:oleObj name="Equation" r:id="rId5" imgW="19050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lum bright="100000" contras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050" y="4981575"/>
                        <a:ext cx="3498850" cy="8112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95" name="TextBox 47"/>
          <p:cNvSpPr txBox="1">
            <a:spLocks noChangeArrowheads="1"/>
          </p:cNvSpPr>
          <p:nvPr/>
        </p:nvSpPr>
        <p:spPr bwMode="auto">
          <a:xfrm>
            <a:off x="4673600" y="4572000"/>
            <a:ext cx="386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Computational Imaging Scaling Law</a:t>
            </a:r>
          </a:p>
        </p:txBody>
      </p:sp>
      <p:sp>
        <p:nvSpPr>
          <p:cNvPr id="182296" name="TextBox 49"/>
          <p:cNvSpPr txBox="1">
            <a:spLocks noChangeArrowheads="1"/>
          </p:cNvSpPr>
          <p:nvPr/>
        </p:nvSpPr>
        <p:spPr bwMode="auto">
          <a:xfrm>
            <a:off x="3357680" y="4419600"/>
            <a:ext cx="873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384754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384754"/>
                </a:solidFill>
                <a:latin typeface="Arial Unicode MS"/>
                <a:ea typeface="Arial Unicode MS"/>
                <a:cs typeface="Arial Unicode MS"/>
              </a:rPr>
              <a:t>tradeoff</a:t>
            </a:r>
            <a:endParaRPr lang="en-US" baseline="-25000" dirty="0">
              <a:solidFill>
                <a:srgbClr val="384754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82297" name="Freeform 10"/>
          <p:cNvSpPr>
            <a:spLocks noEditPoints="1"/>
          </p:cNvSpPr>
          <p:nvPr/>
        </p:nvSpPr>
        <p:spPr bwMode="auto">
          <a:xfrm>
            <a:off x="1893888" y="4860925"/>
            <a:ext cx="1579562" cy="1093788"/>
          </a:xfrm>
          <a:custGeom>
            <a:avLst/>
            <a:gdLst>
              <a:gd name="T0" fmla="*/ 17 w 795"/>
              <a:gd name="T1" fmla="*/ 1167 h 1185"/>
              <a:gd name="T2" fmla="*/ 0 w 795"/>
              <a:gd name="T3" fmla="*/ 1185 h 1185"/>
              <a:gd name="T4" fmla="*/ 3 w 795"/>
              <a:gd name="T5" fmla="*/ 1180 h 1185"/>
              <a:gd name="T6" fmla="*/ 17 w 795"/>
              <a:gd name="T7" fmla="*/ 1167 h 1185"/>
              <a:gd name="T8" fmla="*/ 115 w 795"/>
              <a:gd name="T9" fmla="*/ 1077 h 1185"/>
              <a:gd name="T10" fmla="*/ 105 w 795"/>
              <a:gd name="T11" fmla="*/ 1089 h 1185"/>
              <a:gd name="T12" fmla="*/ 104 w 795"/>
              <a:gd name="T13" fmla="*/ 1089 h 1185"/>
              <a:gd name="T14" fmla="*/ 46 w 795"/>
              <a:gd name="T15" fmla="*/ 1152 h 1185"/>
              <a:gd name="T16" fmla="*/ 21 w 795"/>
              <a:gd name="T17" fmla="*/ 1175 h 1185"/>
              <a:gd name="T18" fmla="*/ 46 w 795"/>
              <a:gd name="T19" fmla="*/ 1148 h 1185"/>
              <a:gd name="T20" fmla="*/ 104 w 795"/>
              <a:gd name="T21" fmla="*/ 1086 h 1185"/>
              <a:gd name="T22" fmla="*/ 115 w 795"/>
              <a:gd name="T23" fmla="*/ 1077 h 1185"/>
              <a:gd name="T24" fmla="*/ 789 w 795"/>
              <a:gd name="T25" fmla="*/ 0 h 1185"/>
              <a:gd name="T26" fmla="*/ 795 w 795"/>
              <a:gd name="T27" fmla="*/ 6 h 1185"/>
              <a:gd name="T28" fmla="*/ 747 w 795"/>
              <a:gd name="T29" fmla="*/ 95 h 1185"/>
              <a:gd name="T30" fmla="*/ 689 w 795"/>
              <a:gd name="T31" fmla="*/ 201 h 1185"/>
              <a:gd name="T32" fmla="*/ 630 w 795"/>
              <a:gd name="T33" fmla="*/ 306 h 1185"/>
              <a:gd name="T34" fmla="*/ 572 w 795"/>
              <a:gd name="T35" fmla="*/ 407 h 1185"/>
              <a:gd name="T36" fmla="*/ 572 w 795"/>
              <a:gd name="T37" fmla="*/ 407 h 1185"/>
              <a:gd name="T38" fmla="*/ 513 w 795"/>
              <a:gd name="T39" fmla="*/ 505 h 1185"/>
              <a:gd name="T40" fmla="*/ 455 w 795"/>
              <a:gd name="T41" fmla="*/ 600 h 1185"/>
              <a:gd name="T42" fmla="*/ 397 w 795"/>
              <a:gd name="T43" fmla="*/ 692 h 1185"/>
              <a:gd name="T44" fmla="*/ 397 w 795"/>
              <a:gd name="T45" fmla="*/ 692 h 1185"/>
              <a:gd name="T46" fmla="*/ 338 w 795"/>
              <a:gd name="T47" fmla="*/ 780 h 1185"/>
              <a:gd name="T48" fmla="*/ 280 w 795"/>
              <a:gd name="T49" fmla="*/ 864 h 1185"/>
              <a:gd name="T50" fmla="*/ 280 w 795"/>
              <a:gd name="T51" fmla="*/ 865 h 1185"/>
              <a:gd name="T52" fmla="*/ 222 w 795"/>
              <a:gd name="T53" fmla="*/ 944 h 1185"/>
              <a:gd name="T54" fmla="*/ 221 w 795"/>
              <a:gd name="T55" fmla="*/ 944 h 1185"/>
              <a:gd name="T56" fmla="*/ 163 w 795"/>
              <a:gd name="T57" fmla="*/ 1019 h 1185"/>
              <a:gd name="T58" fmla="*/ 163 w 795"/>
              <a:gd name="T59" fmla="*/ 1020 h 1185"/>
              <a:gd name="T60" fmla="*/ 151 w 795"/>
              <a:gd name="T61" fmla="*/ 1034 h 1185"/>
              <a:gd name="T62" fmla="*/ 110 w 795"/>
              <a:gd name="T63" fmla="*/ 1069 h 1185"/>
              <a:gd name="T64" fmla="*/ 158 w 795"/>
              <a:gd name="T65" fmla="*/ 1012 h 1185"/>
              <a:gd name="T66" fmla="*/ 216 w 795"/>
              <a:gd name="T67" fmla="*/ 937 h 1185"/>
              <a:gd name="T68" fmla="*/ 274 w 795"/>
              <a:gd name="T69" fmla="*/ 857 h 1185"/>
              <a:gd name="T70" fmla="*/ 333 w 795"/>
              <a:gd name="T71" fmla="*/ 773 h 1185"/>
              <a:gd name="T72" fmla="*/ 391 w 795"/>
              <a:gd name="T73" fmla="*/ 685 h 1185"/>
              <a:gd name="T74" fmla="*/ 449 w 795"/>
              <a:gd name="T75" fmla="*/ 594 h 1185"/>
              <a:gd name="T76" fmla="*/ 507 w 795"/>
              <a:gd name="T77" fmla="*/ 499 h 1185"/>
              <a:gd name="T78" fmla="*/ 566 w 795"/>
              <a:gd name="T79" fmla="*/ 401 h 1185"/>
              <a:gd name="T80" fmla="*/ 624 w 795"/>
              <a:gd name="T81" fmla="*/ 299 h 1185"/>
              <a:gd name="T82" fmla="*/ 683 w 795"/>
              <a:gd name="T83" fmla="*/ 195 h 1185"/>
              <a:gd name="T84" fmla="*/ 741 w 795"/>
              <a:gd name="T85" fmla="*/ 89 h 1185"/>
              <a:gd name="T86" fmla="*/ 789 w 795"/>
              <a:gd name="T87" fmla="*/ 0 h 118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95"/>
              <a:gd name="T133" fmla="*/ 0 h 1185"/>
              <a:gd name="T134" fmla="*/ 795 w 795"/>
              <a:gd name="T135" fmla="*/ 1185 h 118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95" h="1185">
                <a:moveTo>
                  <a:pt x="17" y="1167"/>
                </a:moveTo>
                <a:lnTo>
                  <a:pt x="0" y="1185"/>
                </a:lnTo>
                <a:lnTo>
                  <a:pt x="3" y="1180"/>
                </a:lnTo>
                <a:lnTo>
                  <a:pt x="17" y="1167"/>
                </a:lnTo>
                <a:close/>
                <a:moveTo>
                  <a:pt x="115" y="1077"/>
                </a:moveTo>
                <a:lnTo>
                  <a:pt x="105" y="1089"/>
                </a:lnTo>
                <a:lnTo>
                  <a:pt x="104" y="1089"/>
                </a:lnTo>
                <a:lnTo>
                  <a:pt x="46" y="1152"/>
                </a:lnTo>
                <a:lnTo>
                  <a:pt x="21" y="1175"/>
                </a:lnTo>
                <a:lnTo>
                  <a:pt x="46" y="1148"/>
                </a:lnTo>
                <a:lnTo>
                  <a:pt x="104" y="1086"/>
                </a:lnTo>
                <a:lnTo>
                  <a:pt x="115" y="1077"/>
                </a:lnTo>
                <a:close/>
                <a:moveTo>
                  <a:pt x="789" y="0"/>
                </a:moveTo>
                <a:lnTo>
                  <a:pt x="795" y="6"/>
                </a:lnTo>
                <a:lnTo>
                  <a:pt x="747" y="95"/>
                </a:lnTo>
                <a:lnTo>
                  <a:pt x="689" y="201"/>
                </a:lnTo>
                <a:lnTo>
                  <a:pt x="630" y="306"/>
                </a:lnTo>
                <a:lnTo>
                  <a:pt x="572" y="407"/>
                </a:lnTo>
                <a:lnTo>
                  <a:pt x="513" y="505"/>
                </a:lnTo>
                <a:lnTo>
                  <a:pt x="455" y="600"/>
                </a:lnTo>
                <a:lnTo>
                  <a:pt x="397" y="692"/>
                </a:lnTo>
                <a:lnTo>
                  <a:pt x="338" y="780"/>
                </a:lnTo>
                <a:lnTo>
                  <a:pt x="280" y="864"/>
                </a:lnTo>
                <a:lnTo>
                  <a:pt x="280" y="865"/>
                </a:lnTo>
                <a:lnTo>
                  <a:pt x="222" y="944"/>
                </a:lnTo>
                <a:lnTo>
                  <a:pt x="221" y="944"/>
                </a:lnTo>
                <a:lnTo>
                  <a:pt x="163" y="1019"/>
                </a:lnTo>
                <a:lnTo>
                  <a:pt x="163" y="1020"/>
                </a:lnTo>
                <a:lnTo>
                  <a:pt x="151" y="1034"/>
                </a:lnTo>
                <a:lnTo>
                  <a:pt x="110" y="1069"/>
                </a:lnTo>
                <a:lnTo>
                  <a:pt x="158" y="1012"/>
                </a:lnTo>
                <a:lnTo>
                  <a:pt x="216" y="937"/>
                </a:lnTo>
                <a:lnTo>
                  <a:pt x="274" y="857"/>
                </a:lnTo>
                <a:lnTo>
                  <a:pt x="333" y="773"/>
                </a:lnTo>
                <a:lnTo>
                  <a:pt x="391" y="685"/>
                </a:lnTo>
                <a:lnTo>
                  <a:pt x="449" y="594"/>
                </a:lnTo>
                <a:lnTo>
                  <a:pt x="507" y="499"/>
                </a:lnTo>
                <a:lnTo>
                  <a:pt x="566" y="401"/>
                </a:lnTo>
                <a:lnTo>
                  <a:pt x="624" y="299"/>
                </a:lnTo>
                <a:lnTo>
                  <a:pt x="683" y="195"/>
                </a:lnTo>
                <a:lnTo>
                  <a:pt x="741" y="89"/>
                </a:lnTo>
                <a:lnTo>
                  <a:pt x="789" y="0"/>
                </a:lnTo>
                <a:close/>
              </a:path>
            </a:pathLst>
          </a:custGeom>
          <a:solidFill>
            <a:srgbClr val="A7D0F9"/>
          </a:solidFill>
          <a:ln w="12700">
            <a:solidFill>
              <a:srgbClr val="38475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Box 401"/>
          <p:cNvSpPr txBox="1">
            <a:spLocks noChangeArrowheads="1"/>
          </p:cNvSpPr>
          <p:nvPr/>
        </p:nvSpPr>
        <p:spPr bwMode="auto">
          <a:xfrm rot="16200000">
            <a:off x="1150439" y="5461298"/>
            <a:ext cx="10329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Resolution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4"/>
    </mc:Choice>
    <mc:Fallback xmlns="">
      <p:transition xmlns:p14="http://schemas.microsoft.com/office/powerpoint/2010/main" spd="slow" advTm="281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45000" y="14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989E-6 7.61398E-7 L 0.16716 -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Ball Lens </a:t>
            </a:r>
            <a:r>
              <a:rPr lang="en-US" dirty="0" err="1" smtClean="0"/>
              <a:t>Gigapixel</a:t>
            </a:r>
            <a:r>
              <a:rPr lang="en-US" dirty="0" smtClean="0"/>
              <a:t> Camera </a:t>
            </a:r>
            <a:endParaRPr lang="en-US" dirty="0"/>
          </a:p>
        </p:txBody>
      </p:sp>
      <p:pic>
        <p:nvPicPr>
          <p:cNvPr id="3" name="Picture 2" descr="ball_single3_sans_gray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85" y="1152150"/>
            <a:ext cx="5948271" cy="4326015"/>
          </a:xfrm>
          <a:prstGeom prst="rect">
            <a:avLst/>
          </a:prstGeom>
        </p:spPr>
      </p:pic>
      <p:sp>
        <p:nvSpPr>
          <p:cNvPr id="250" name="TextBox 43"/>
          <p:cNvSpPr txBox="1">
            <a:spLocks noChangeArrowheads="1"/>
          </p:cNvSpPr>
          <p:nvPr/>
        </p:nvSpPr>
        <p:spPr bwMode="auto">
          <a:xfrm>
            <a:off x="2010200" y="5705850"/>
            <a:ext cx="5455640" cy="400110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15 x 15 Array of 5Mpix ½” </a:t>
            </a:r>
            <a:r>
              <a:rPr lang="en-US" sz="2000" dirty="0" err="1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Lumenera</a:t>
            </a:r>
            <a:r>
              <a:rPr lang="en-US" sz="20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 Sensors</a:t>
            </a:r>
            <a:endParaRPr lang="en-US" sz="2000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5"/>
    </mc:Choice>
    <mc:Fallback xmlns="">
      <p:transition xmlns:p14="http://schemas.microsoft.com/office/powerpoint/2010/main" spd="slow" advTm="299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Proof of Concept</a:t>
            </a:r>
          </a:p>
        </p:txBody>
      </p:sp>
      <p:pic>
        <p:nvPicPr>
          <p:cNvPr id="207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1575" y="1600200"/>
            <a:ext cx="6800850" cy="4525963"/>
          </a:xfrm>
        </p:spPr>
      </p:pic>
      <p:sp>
        <p:nvSpPr>
          <p:cNvPr id="207875" name="TextBox 4"/>
          <p:cNvSpPr txBox="1">
            <a:spLocks noChangeArrowheads="1"/>
          </p:cNvSpPr>
          <p:nvPr/>
        </p:nvSpPr>
        <p:spPr bwMode="auto">
          <a:xfrm>
            <a:off x="1371600" y="2590800"/>
            <a:ext cx="1452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Ball Lens</a:t>
            </a:r>
          </a:p>
        </p:txBody>
      </p:sp>
      <p:sp>
        <p:nvSpPr>
          <p:cNvPr id="207876" name="TextBox 5"/>
          <p:cNvSpPr txBox="1">
            <a:spLocks noChangeArrowheads="1"/>
          </p:cNvSpPr>
          <p:nvPr/>
        </p:nvSpPr>
        <p:spPr bwMode="auto">
          <a:xfrm>
            <a:off x="6096000" y="2286000"/>
            <a:ext cx="1160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Sensor</a:t>
            </a:r>
          </a:p>
        </p:txBody>
      </p:sp>
      <p:sp>
        <p:nvSpPr>
          <p:cNvPr id="207877" name="TextBox 6"/>
          <p:cNvSpPr txBox="1">
            <a:spLocks noChangeArrowheads="1"/>
          </p:cNvSpPr>
          <p:nvPr/>
        </p:nvSpPr>
        <p:spPr bwMode="auto">
          <a:xfrm>
            <a:off x="4495800" y="4953000"/>
            <a:ext cx="1312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Pan/Tilt 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Motor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"/>
    </mc:Choice>
    <mc:Fallback xmlns="">
      <p:transition xmlns:p14="http://schemas.microsoft.com/office/powerpoint/2010/main" spd="slow" advTm="102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Proof of Concept: Image Quality</a:t>
            </a:r>
          </a:p>
        </p:txBody>
      </p:sp>
      <p:pic>
        <p:nvPicPr>
          <p:cNvPr id="208898" name="Content Placeholder 5" descr="captured_cropped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1824" r="-31824"/>
          <a:stretch>
            <a:fillRect/>
          </a:stretch>
        </p:blipFill>
        <p:spPr>
          <a:xfrm>
            <a:off x="457200" y="1835205"/>
            <a:ext cx="8229600" cy="4525963"/>
          </a:xfr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846606" y="1303940"/>
            <a:ext cx="1450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Captured</a:t>
            </a:r>
            <a:endParaRPr lang="en-US" sz="2400" u="sng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"/>
    </mc:Choice>
    <mc:Fallback xmlns="">
      <p:transition xmlns:p14="http://schemas.microsoft.com/office/powerpoint/2010/main" spd="slow" advTm="9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Proof of Concept: Image Quality</a:t>
            </a:r>
          </a:p>
        </p:txBody>
      </p:sp>
      <p:pic>
        <p:nvPicPr>
          <p:cNvPr id="209922" name="Content Placeholder 4" descr="deblurred_denoised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1824" r="-31824"/>
          <a:stretch>
            <a:fillRect/>
          </a:stretch>
        </p:blipFill>
        <p:spPr>
          <a:xfrm>
            <a:off x="457200" y="1862942"/>
            <a:ext cx="8229600" cy="4525963"/>
          </a:xfrm>
        </p:spPr>
      </p:pic>
      <p:pic>
        <p:nvPicPr>
          <p:cNvPr id="209924" name="Picture 12" descr="deblurred_cropped_denoised_1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899455"/>
            <a:ext cx="48768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5" name="Picture 15" descr="deblurred_cropped_denoised_1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057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451100" y="3535363"/>
            <a:ext cx="533400" cy="47466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84638" y="3943350"/>
            <a:ext cx="533400" cy="474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73688" y="2039938"/>
            <a:ext cx="533400" cy="47466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803926" y="1303940"/>
            <a:ext cx="153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Deblurred</a:t>
            </a:r>
            <a:endParaRPr lang="en-US" sz="2400" u="sng" dirty="0">
              <a:solidFill>
                <a:schemeClr val="bg1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2"/>
    </mc:Choice>
    <mc:Fallback xmlns="">
      <p:transition xmlns:p14="http://schemas.microsoft.com/office/powerpoint/2010/main" spd="slow" advTm="78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itle 3"/>
          <p:cNvSpPr>
            <a:spLocks noGrp="1"/>
          </p:cNvSpPr>
          <p:nvPr>
            <p:ph type="ctrTitle"/>
          </p:nvPr>
        </p:nvSpPr>
        <p:spPr>
          <a:xfrm>
            <a:off x="685800" y="1654175"/>
            <a:ext cx="7772400" cy="1470025"/>
          </a:xfrm>
        </p:spPr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Example Gigapixel Images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"/>
    </mc:Choice>
    <mc:Fallback xmlns="">
      <p:transition xmlns:p14="http://schemas.microsoft.com/office/powerpoint/2010/main" spd="slow" advTm="32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extBox 9"/>
          <p:cNvSpPr txBox="1">
            <a:spLocks noChangeArrowheads="1"/>
          </p:cNvSpPr>
          <p:nvPr/>
        </p:nvSpPr>
        <p:spPr bwMode="auto">
          <a:xfrm>
            <a:off x="2068472" y="209550"/>
            <a:ext cx="506581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Example </a:t>
            </a:r>
            <a:r>
              <a:rPr lang="en-US" sz="3200" dirty="0" err="1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Gigapixel</a:t>
            </a:r>
            <a:r>
              <a:rPr lang="en-US" sz="3200" dirty="0" smtClean="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 Images</a:t>
            </a:r>
            <a:endParaRPr lang="en-US" sz="3200" dirty="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046858" y="784015"/>
            <a:ext cx="6668830" cy="5807987"/>
            <a:chOff x="1470235" y="784015"/>
            <a:chExt cx="6668830" cy="5807987"/>
          </a:xfrm>
        </p:grpSpPr>
        <p:grpSp>
          <p:nvGrpSpPr>
            <p:cNvPr id="5" name="Group 4"/>
            <p:cNvGrpSpPr/>
            <p:nvPr/>
          </p:nvGrpSpPr>
          <p:grpSpPr>
            <a:xfrm>
              <a:off x="1490843" y="784015"/>
              <a:ext cx="6648222" cy="5781039"/>
              <a:chOff x="616231" y="684335"/>
              <a:chExt cx="7916790" cy="6884133"/>
            </a:xfrm>
          </p:grpSpPr>
          <p:grpSp>
            <p:nvGrpSpPr>
              <p:cNvPr id="3" name="Group 2"/>
              <p:cNvGrpSpPr>
                <a:grpSpLocks noChangeAspect="1"/>
              </p:cNvGrpSpPr>
              <p:nvPr/>
            </p:nvGrpSpPr>
            <p:grpSpPr>
              <a:xfrm>
                <a:off x="616231" y="684335"/>
                <a:ext cx="7826414" cy="3163186"/>
                <a:chOff x="291301" y="680955"/>
                <a:chExt cx="8166899" cy="3300799"/>
              </a:xfrm>
            </p:grpSpPr>
            <p:pic>
              <p:nvPicPr>
                <p:cNvPr id="211970" name="Picture 18" descr="people.png">
                  <a:hlinkClick r:id="rId2"/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85800" y="1109663"/>
                  <a:ext cx="7772400" cy="2806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1" name="Straight Arrow Connector 20"/>
                <p:cNvCxnSpPr/>
                <p:nvPr/>
              </p:nvCxnSpPr>
              <p:spPr>
                <a:xfrm rot="10800000">
                  <a:off x="685800" y="914400"/>
                  <a:ext cx="3200400" cy="158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534634" y="915988"/>
                  <a:ext cx="2923566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533401" y="1058188"/>
                  <a:ext cx="0" cy="565853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15938" y="3321596"/>
                  <a:ext cx="0" cy="660158"/>
                </a:xfrm>
                <a:prstGeom prst="straightConnector1">
                  <a:avLst/>
                </a:prstGeom>
                <a:ln>
                  <a:solidFill>
                    <a:srgbClr val="FFFFFF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991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3872108" y="680955"/>
                  <a:ext cx="1732001" cy="4206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</a:rPr>
                    <a:t>65,269 pixels</a:t>
                  </a:r>
                </a:p>
              </p:txBody>
            </p:sp>
            <p:sp>
              <p:nvSpPr>
                <p:cNvPr id="211992" name="TextBox 3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364352" y="2231155"/>
                  <a:ext cx="1732000" cy="4206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</a:rPr>
                    <a:t>24,801 pixels</a:t>
                  </a:r>
                  <a:endParaRPr lang="en-US" sz="1600" dirty="0">
                    <a:solidFill>
                      <a:srgbClr val="FFFFFF"/>
                    </a:solidFill>
                    <a:latin typeface="Arial Unicode MS"/>
                    <a:ea typeface="Arial Unicode MS"/>
                    <a:cs typeface="Arial Unicode MS"/>
                  </a:endParaRPr>
                </a:p>
              </p:txBody>
            </p:sp>
          </p:grpSp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628598" y="3865745"/>
                <a:ext cx="7904423" cy="2202345"/>
                <a:chOff x="28835" y="3735964"/>
                <a:chExt cx="8989346" cy="2504624"/>
              </a:xfrm>
            </p:grpSpPr>
            <p:pic>
              <p:nvPicPr>
                <p:cNvPr id="27" name="Picture 16" descr="closeup.png">
                  <a:hlinkClick r:id="rId4"/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83781" y="4187950"/>
                  <a:ext cx="8534400" cy="20256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6" name="Straight Arrow Connector 35"/>
                <p:cNvCxnSpPr/>
                <p:nvPr/>
              </p:nvCxnSpPr>
              <p:spPr>
                <a:xfrm rot="10800000">
                  <a:off x="304800" y="3997450"/>
                  <a:ext cx="3657600" cy="158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5831958" y="3997450"/>
                  <a:ext cx="3083443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280468" y="4181601"/>
                  <a:ext cx="0" cy="45727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>
                  <a:stCxn id="44" idx="1"/>
                </p:cNvCxnSpPr>
                <p:nvPr/>
              </p:nvCxnSpPr>
              <p:spPr>
                <a:xfrm flipH="1">
                  <a:off x="257285" y="5738861"/>
                  <a:ext cx="792" cy="501727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3962400" y="3735964"/>
                  <a:ext cx="1887607" cy="458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</a:rPr>
                    <a:t>82,000 pixels</a:t>
                  </a:r>
                </a:p>
              </p:txBody>
            </p:sp>
            <p:sp>
              <p:nvSpPr>
                <p:cNvPr id="44" name="TextBox 3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291913" y="4959624"/>
                  <a:ext cx="1099985" cy="4584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</a:rPr>
                    <a:t>22,000</a:t>
                  </a:r>
                  <a:endParaRPr lang="en-US" sz="1600" dirty="0">
                    <a:solidFill>
                      <a:srgbClr val="FFFFFF"/>
                    </a:solidFill>
                    <a:latin typeface="Arial Unicode MS"/>
                    <a:ea typeface="Arial Unicode MS"/>
                    <a:cs typeface="Arial Unicode MS"/>
                  </a:endParaRPr>
                </a:p>
              </p:txBody>
            </p:sp>
          </p:grpSp>
          <p:grpSp>
            <p:nvGrpSpPr>
              <p:cNvPr id="4" name="Group 3"/>
              <p:cNvGrpSpPr>
                <a:grpSpLocks noChangeAspect="1"/>
              </p:cNvGrpSpPr>
              <p:nvPr/>
            </p:nvGrpSpPr>
            <p:grpSpPr>
              <a:xfrm>
                <a:off x="899704" y="6125585"/>
                <a:ext cx="7606309" cy="1442883"/>
                <a:chOff x="272553" y="6436695"/>
                <a:chExt cx="8682938" cy="1647112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 rot="10800000">
                  <a:off x="272553" y="6704270"/>
                  <a:ext cx="3657600" cy="1587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5891251" y="6704269"/>
                  <a:ext cx="2991902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3853954" y="6436695"/>
                  <a:ext cx="2049849" cy="460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</a:rPr>
                    <a:t>110,000 pixels</a:t>
                  </a:r>
                </a:p>
              </p:txBody>
            </p:sp>
            <p:pic>
              <p:nvPicPr>
                <p:cNvPr id="49" name="Picture 1" descr="Manhattan[Cropped,-20inchs].jpg">
                  <a:hlinkClick r:id="rId6"/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 bright="6000"/>
                </a:blip>
                <a:srcRect/>
                <a:stretch>
                  <a:fillRect/>
                </a:stretch>
              </p:blipFill>
              <p:spPr bwMode="auto">
                <a:xfrm>
                  <a:off x="457605" y="6920170"/>
                  <a:ext cx="8497886" cy="11636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1" name="TextBox 30"/>
            <p:cNvSpPr txBox="1">
              <a:spLocks noChangeArrowheads="1"/>
            </p:cNvSpPr>
            <p:nvPr/>
          </p:nvSpPr>
          <p:spPr bwMode="auto">
            <a:xfrm rot="16200000">
              <a:off x="1233391" y="6016604"/>
              <a:ext cx="81224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</a:rPr>
                <a:t>22,000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70090" y="1911100"/>
            <a:ext cx="1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Portrait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(1.6 </a:t>
            </a:r>
            <a:r>
              <a:rPr lang="en-US" dirty="0" err="1" smtClean="0">
                <a:solidFill>
                  <a:srgbClr val="FFFFFF"/>
                </a:solidFill>
              </a:rPr>
              <a:t>Gigapixels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0090" y="4112055"/>
            <a:ext cx="1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Still Life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(1.7 </a:t>
            </a:r>
            <a:r>
              <a:rPr lang="en-US" dirty="0" err="1" smtClean="0">
                <a:solidFill>
                  <a:srgbClr val="FFFFFF"/>
                </a:solidFill>
              </a:rPr>
              <a:t>Gigapixels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70090" y="5705850"/>
            <a:ext cx="180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Skyline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(1.4 </a:t>
            </a:r>
            <a:r>
              <a:rPr lang="en-US" dirty="0" err="1" smtClean="0">
                <a:solidFill>
                  <a:srgbClr val="FFFFFF"/>
                </a:solidFill>
              </a:rPr>
              <a:t>Gigapixels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6"/>
    </mc:Choice>
    <mc:Fallback xmlns="">
      <p:transition xmlns:p14="http://schemas.microsoft.com/office/powerpoint/2010/main" spd="slow" advTm="126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65" y="1897370"/>
            <a:ext cx="8028700" cy="1396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with a Billion Pixels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609600" y="2350088"/>
            <a:ext cx="7682783" cy="2602912"/>
            <a:chOff x="609600" y="2045288"/>
            <a:chExt cx="7682783" cy="2602912"/>
          </a:xfrm>
        </p:grpSpPr>
        <p:sp>
          <p:nvSpPr>
            <p:cNvPr id="8" name="Rectangle 7"/>
            <p:cNvSpPr/>
            <p:nvPr/>
          </p:nvSpPr>
          <p:spPr>
            <a:xfrm>
              <a:off x="838200" y="3352800"/>
              <a:ext cx="13716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05200" y="3352800"/>
              <a:ext cx="13716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pic>
          <p:nvPicPr>
            <p:cNvPr id="2051" name="Picture 3" descr="\\tsclient\Macint1\Users\ollie\Desktop\Research Files\Gigapixel Camera\MOSAIC Presentation\mountains\Screen shot 2010-12-02 at 3.54.45 PM.png"/>
            <p:cNvPicPr>
              <a:picLocks noChangeAspect="1" noChangeArrowheads="1"/>
            </p:cNvPicPr>
            <p:nvPr/>
          </p:nvPicPr>
          <p:blipFill>
            <a:blip r:embed="rId4" cstate="print"/>
            <a:srcRect l="15512"/>
            <a:stretch>
              <a:fillRect/>
            </a:stretch>
          </p:blipFill>
          <p:spPr bwMode="auto">
            <a:xfrm>
              <a:off x="3496308" y="3276600"/>
              <a:ext cx="2075184" cy="13716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</p:pic>
        <p:pic>
          <p:nvPicPr>
            <p:cNvPr id="2052" name="Picture 4" descr="\\tsclient\Macint1\Users\ollie\Desktop\Research Files\Gigapixel Camera\MOSAIC Presentation\mountains\Screen shot 2010-12-02 at 3.55.09 PM.png"/>
            <p:cNvPicPr>
              <a:picLocks noChangeAspect="1" noChangeArrowheads="1"/>
            </p:cNvPicPr>
            <p:nvPr/>
          </p:nvPicPr>
          <p:blipFill>
            <a:blip r:embed="rId5" cstate="print"/>
            <a:srcRect l="6939"/>
            <a:stretch>
              <a:fillRect/>
            </a:stretch>
          </p:blipFill>
          <p:spPr bwMode="auto">
            <a:xfrm>
              <a:off x="6248400" y="3276600"/>
              <a:ext cx="2043983" cy="13716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</p:pic>
        <p:pic>
          <p:nvPicPr>
            <p:cNvPr id="2053" name="Picture 5" descr="\\tsclient\Macint1\Users\ollie\Desktop\Research Files\Gigapixel Camera\MOSAIC Presentation\mountains\Screen shot 2010-12-02 at 3.55.40 PM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7216" t="7216"/>
            <a:stretch/>
          </p:blipFill>
          <p:spPr bwMode="auto">
            <a:xfrm>
              <a:off x="777250" y="3275990"/>
              <a:ext cx="2069432" cy="137160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rot="16200000" flipV="1">
              <a:off x="701842" y="2175590"/>
              <a:ext cx="990600" cy="1175084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V="1">
              <a:off x="3559342" y="2219746"/>
              <a:ext cx="1143000" cy="946484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7064542" y="2251830"/>
              <a:ext cx="1219200" cy="806116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86182" y="5562600"/>
            <a:ext cx="7971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Why is there no </a:t>
            </a:r>
            <a:r>
              <a:rPr lang="en-US" sz="3200" dirty="0" err="1" smtClean="0">
                <a:solidFill>
                  <a:srgbClr val="FFC000"/>
                </a:solidFill>
              </a:rPr>
              <a:t>Gigapixel</a:t>
            </a:r>
            <a:r>
              <a:rPr lang="en-US" sz="3200" dirty="0" smtClean="0">
                <a:solidFill>
                  <a:srgbClr val="FFC000"/>
                </a:solidFill>
              </a:rPr>
              <a:t> Camera Today ?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7400" y="1524000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Gigapixel</a:t>
            </a:r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image from gigapan.org (stitched)</a:t>
            </a:r>
            <a:endParaRPr lang="en-US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4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1"/>
    </mc:Choice>
    <mc:Fallback xmlns="">
      <p:transition xmlns:p14="http://schemas.microsoft.com/office/powerpoint/2010/main" spd="slow" advTm="327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A Single Element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2883" y="5857640"/>
            <a:ext cx="7058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Parallel effort by DARPA MOSAIC Program led by D. Brady </a:t>
            </a:r>
          </a:p>
          <a:p>
            <a:pPr algn="ctr"/>
            <a:r>
              <a:rPr lang="en-US" dirty="0" smtClean="0">
                <a:solidFill>
                  <a:srgbClr val="F69240"/>
                </a:solidFill>
              </a:rPr>
              <a:t>(Brady and Hagen ‘09)(Marks and Brady ‘10)</a:t>
            </a:r>
            <a:endParaRPr lang="en-US" dirty="0">
              <a:solidFill>
                <a:srgbClr val="F69240"/>
              </a:solidFill>
            </a:endParaRPr>
          </a:p>
        </p:txBody>
      </p:sp>
      <p:pic>
        <p:nvPicPr>
          <p:cNvPr id="2" name="Picture 1" descr="single_element_sans_gr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31900"/>
            <a:ext cx="5486400" cy="439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61"/>
    </mc:Choice>
    <mc:Fallback xmlns="">
      <p:transition xmlns:p14="http://schemas.microsoft.com/office/powerpoint/2010/main" spd="slow" advTm="539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2" descr="C:\Users\TEMP.Mohism\Desktop\AnimationSeq1\LensSensor_Seq.10 copy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1" descr="C:\Users\TEMP.Mohism\Desktop\AnimationSeq1\LensSensor_Seq.09 copy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0" descr="C:\Users\TEMP.Mohism\Desktop\AnimationSeq1\LensSensor_Seq.08 co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9" descr="C:\Users\TEMP.Mohism\Desktop\AnimationSeq1\LensSensor_Seq.07 cop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8" descr="C:\Users\TEMP.Mohism\Desktop\AnimationSeq1\LensSensor_Seq.06 cop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7" descr="C:\Users\TEMP.Mohism\Desktop\AnimationSeq1\LensSensor_Seq.05 copy cop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 descr="C:\Users\TEMP.Mohism\Desktop\AnimationSeq1\LensSensor_Seq.04 copy copy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 descr="C:\Users\TEMP.Mohism\Desktop\AnimationSeq1\LensSensor_Seq.03 copy copy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C:\Users\TEMP.Mohism\Desktop\AnimationSeq1\LensSensor_Seq.02 copy copy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 descr="C:\Users\TEMP.Mohism\Desktop\AnimationSeq1\LensSensor_Seq.01 copy copy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479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A Single Element Design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438400" y="1981200"/>
            <a:ext cx="4029075" cy="3954463"/>
            <a:chOff x="2438400" y="1981200"/>
            <a:chExt cx="4028672" cy="3955197"/>
          </a:xfrm>
        </p:grpSpPr>
        <p:sp>
          <p:nvSpPr>
            <p:cNvPr id="223252" name="TextBox 12"/>
            <p:cNvSpPr txBox="1">
              <a:spLocks noChangeArrowheads="1"/>
            </p:cNvSpPr>
            <p:nvPr/>
          </p:nvSpPr>
          <p:spPr bwMode="auto">
            <a:xfrm>
              <a:off x="2438400" y="1981200"/>
              <a:ext cx="85311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Ball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Lens</a:t>
              </a:r>
            </a:p>
          </p:txBody>
        </p:sp>
        <p:sp>
          <p:nvSpPr>
            <p:cNvPr id="223253" name="TextBox 13"/>
            <p:cNvSpPr txBox="1">
              <a:spLocks noChangeArrowheads="1"/>
            </p:cNvSpPr>
            <p:nvPr/>
          </p:nvSpPr>
          <p:spPr bwMode="auto">
            <a:xfrm>
              <a:off x="5546627" y="5105400"/>
              <a:ext cx="92044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Lens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Array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16200000" flipV="1">
              <a:off x="4669251" y="4551144"/>
              <a:ext cx="1100342" cy="685731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23252" idx="2"/>
            </p:cNvCxnSpPr>
            <p:nvPr/>
          </p:nvCxnSpPr>
          <p:spPr>
            <a:xfrm rot="16200000" flipH="1">
              <a:off x="3028835" y="2648177"/>
              <a:ext cx="389009" cy="71589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438400" y="1752600"/>
            <a:ext cx="4208463" cy="4267200"/>
            <a:chOff x="2438400" y="1752600"/>
            <a:chExt cx="4208895" cy="4267200"/>
          </a:xfrm>
        </p:grpSpPr>
        <p:sp>
          <p:nvSpPr>
            <p:cNvPr id="223246" name="TextBox 23"/>
            <p:cNvSpPr txBox="1">
              <a:spLocks noChangeArrowheads="1"/>
            </p:cNvSpPr>
            <p:nvPr/>
          </p:nvSpPr>
          <p:spPr bwMode="auto">
            <a:xfrm>
              <a:off x="2438400" y="1981200"/>
              <a:ext cx="85311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Ball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Lens</a:t>
              </a:r>
            </a:p>
          </p:txBody>
        </p:sp>
        <p:sp>
          <p:nvSpPr>
            <p:cNvPr id="223247" name="TextBox 24"/>
            <p:cNvSpPr txBox="1">
              <a:spLocks noChangeArrowheads="1"/>
            </p:cNvSpPr>
            <p:nvPr/>
          </p:nvSpPr>
          <p:spPr bwMode="auto">
            <a:xfrm>
              <a:off x="5546627" y="5188803"/>
              <a:ext cx="92044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Lens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Array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6200000" flipV="1">
              <a:off x="4973942" y="4856147"/>
              <a:ext cx="873125" cy="304831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3246" idx="2"/>
            </p:cNvCxnSpPr>
            <p:nvPr/>
          </p:nvCxnSpPr>
          <p:spPr>
            <a:xfrm rot="16200000" flipH="1">
              <a:off x="3029031" y="2647914"/>
              <a:ext cx="388937" cy="71603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250" name="TextBox 27"/>
            <p:cNvSpPr txBox="1">
              <a:spLocks noChangeArrowheads="1"/>
            </p:cNvSpPr>
            <p:nvPr/>
          </p:nvSpPr>
          <p:spPr bwMode="auto">
            <a:xfrm>
              <a:off x="5486400" y="1752600"/>
              <a:ext cx="116089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Sensor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Array</a:t>
              </a:r>
            </a:p>
          </p:txBody>
        </p:sp>
        <p:cxnSp>
          <p:nvCxnSpPr>
            <p:cNvPr id="29" name="Straight Arrow Connector 28"/>
            <p:cNvCxnSpPr>
              <a:stCxn id="223250" idx="1"/>
            </p:cNvCxnSpPr>
            <p:nvPr/>
          </p:nvCxnSpPr>
          <p:spPr>
            <a:xfrm rot="10800000" flipV="1">
              <a:off x="4648427" y="2168525"/>
              <a:ext cx="838286" cy="26987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8"/>
    </mc:Choice>
    <mc:Fallback xmlns="">
      <p:transition xmlns:p14="http://schemas.microsoft.com/office/powerpoint/2010/main" spd="slow" advTm="384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Unicode MS"/>
                <a:ea typeface="Arial Unicode MS"/>
                <a:cs typeface="Arial Unicode MS"/>
              </a:rPr>
              <a:t>Next Steps: SNR vs. Complexity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351201" y="2396781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Raytrace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7775" y="1455730"/>
            <a:ext cx="1371600" cy="1761269"/>
            <a:chOff x="397775" y="1455730"/>
            <a:chExt cx="1371600" cy="1761269"/>
          </a:xfrm>
        </p:grpSpPr>
        <p:sp>
          <p:nvSpPr>
            <p:cNvPr id="22" name="TextBox 21"/>
            <p:cNvSpPr txBox="1"/>
            <p:nvPr/>
          </p:nvSpPr>
          <p:spPr>
            <a:xfrm>
              <a:off x="625460" y="1455730"/>
              <a:ext cx="90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1-Shell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67" name="Picture 66" descr="1Shell_rt.ai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75" y="1845399"/>
              <a:ext cx="1371600" cy="1371600"/>
            </a:xfrm>
            <a:prstGeom prst="rect">
              <a:avLst/>
            </a:prstGeom>
          </p:spPr>
        </p:pic>
      </p:grpSp>
      <p:pic>
        <p:nvPicPr>
          <p:cNvPr id="69" name="Picture 68" descr="6Shell_rt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310" y="1845399"/>
            <a:ext cx="1371600" cy="1371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38682" y="1455730"/>
            <a:ext cx="5694321" cy="1761269"/>
            <a:chOff x="1838682" y="1455730"/>
            <a:chExt cx="5694321" cy="1761269"/>
          </a:xfrm>
        </p:grpSpPr>
        <p:sp>
          <p:nvSpPr>
            <p:cNvPr id="17" name="TextBox 16"/>
            <p:cNvSpPr txBox="1"/>
            <p:nvPr/>
          </p:nvSpPr>
          <p:spPr>
            <a:xfrm>
              <a:off x="2067465" y="1455730"/>
              <a:ext cx="90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r>
                <a:rPr lang="en-US" dirty="0" smtClean="0">
                  <a:solidFill>
                    <a:schemeClr val="bg1"/>
                  </a:solidFill>
                </a:rPr>
                <a:t>-Shell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09470" y="1455730"/>
              <a:ext cx="90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r>
                <a:rPr lang="en-US" dirty="0" smtClean="0">
                  <a:solidFill>
                    <a:schemeClr val="bg1"/>
                  </a:solidFill>
                </a:rPr>
                <a:t>-Shell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1475" y="1455730"/>
              <a:ext cx="90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</a:t>
              </a:r>
              <a:r>
                <a:rPr lang="en-US" dirty="0" smtClean="0">
                  <a:solidFill>
                    <a:schemeClr val="bg1"/>
                  </a:solidFill>
                </a:rPr>
                <a:t>-Shell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93480" y="1455730"/>
              <a:ext cx="90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</a:t>
              </a:r>
              <a:r>
                <a:rPr lang="en-US" dirty="0" smtClean="0">
                  <a:solidFill>
                    <a:schemeClr val="bg1"/>
                  </a:solidFill>
                </a:rPr>
                <a:t>-Shell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68" name="Picture 67" descr="4Shell_rt.ai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496" y="1845399"/>
              <a:ext cx="1371600" cy="1371600"/>
            </a:xfrm>
            <a:prstGeom prst="rect">
              <a:avLst/>
            </a:prstGeom>
          </p:spPr>
        </p:pic>
        <p:pic>
          <p:nvPicPr>
            <p:cNvPr id="70" name="Picture 69" descr="3Shell_rt.ai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589" y="1845399"/>
              <a:ext cx="1371600" cy="1371600"/>
            </a:xfrm>
            <a:prstGeom prst="rect">
              <a:avLst/>
            </a:prstGeom>
          </p:spPr>
        </p:pic>
        <p:pic>
          <p:nvPicPr>
            <p:cNvPr id="71" name="Picture 70" descr="2Shell_rt.ai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682" y="1845399"/>
              <a:ext cx="1371600" cy="1371600"/>
            </a:xfrm>
            <a:prstGeom prst="rect">
              <a:avLst/>
            </a:prstGeom>
          </p:spPr>
        </p:pic>
        <p:pic>
          <p:nvPicPr>
            <p:cNvPr id="72" name="Picture 71" descr="5Shell_rt.ai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403" y="1845399"/>
              <a:ext cx="1371600" cy="1371600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7835485" y="1476067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-Shell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8515" y="3363301"/>
            <a:ext cx="6906445" cy="597015"/>
            <a:chOff x="1308515" y="3363301"/>
            <a:chExt cx="6906445" cy="597015"/>
          </a:xfrm>
        </p:grpSpPr>
        <p:sp>
          <p:nvSpPr>
            <p:cNvPr id="65" name="TextBox 64"/>
            <p:cNvSpPr txBox="1"/>
            <p:nvPr/>
          </p:nvSpPr>
          <p:spPr>
            <a:xfrm>
              <a:off x="3908842" y="3590984"/>
              <a:ext cx="1326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A7D0F9"/>
                  </a:solidFill>
                </a:rPr>
                <a:t>Complexity</a:t>
              </a:r>
              <a:endParaRPr lang="en-US" dirty="0">
                <a:solidFill>
                  <a:srgbClr val="A7D0F9"/>
                </a:solidFill>
              </a:endParaRPr>
            </a:p>
          </p:txBody>
        </p:sp>
        <p:sp>
          <p:nvSpPr>
            <p:cNvPr id="2" name="Notched Right Arrow 1"/>
            <p:cNvSpPr/>
            <p:nvPr/>
          </p:nvSpPr>
          <p:spPr>
            <a:xfrm>
              <a:off x="1308515" y="3363301"/>
              <a:ext cx="6906445" cy="303578"/>
            </a:xfrm>
            <a:prstGeom prst="notchedRightArrow">
              <a:avLst>
                <a:gd name="adj1" fmla="val 40704"/>
                <a:gd name="adj2" fmla="val 8951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915" y="4112055"/>
            <a:ext cx="8968653" cy="2125060"/>
            <a:chOff x="12915" y="4112055"/>
            <a:chExt cx="8968653" cy="2125060"/>
          </a:xfrm>
        </p:grpSpPr>
        <p:grpSp>
          <p:nvGrpSpPr>
            <p:cNvPr id="3" name="Group 2"/>
            <p:cNvGrpSpPr/>
            <p:nvPr/>
          </p:nvGrpSpPr>
          <p:grpSpPr>
            <a:xfrm>
              <a:off x="12915" y="4863367"/>
              <a:ext cx="8968653" cy="1373748"/>
              <a:chOff x="12915" y="4305521"/>
              <a:chExt cx="8968653" cy="1373748"/>
            </a:xfrm>
          </p:grpSpPr>
          <p:sp>
            <p:nvSpPr>
              <p:cNvPr id="15" name="TextBox 14"/>
              <p:cNvSpPr txBox="1"/>
              <p:nvPr/>
            </p:nvSpPr>
            <p:spPr>
              <a:xfrm rot="16200000">
                <a:off x="-131896" y="4560446"/>
                <a:ext cx="658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MTF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" name="Picture 4" descr="1Shell_MTF.eps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775" y="4339740"/>
                <a:ext cx="1371600" cy="1100023"/>
              </a:xfrm>
              <a:prstGeom prst="rect">
                <a:avLst/>
              </a:prstGeom>
            </p:spPr>
          </p:pic>
          <p:pic>
            <p:nvPicPr>
              <p:cNvPr id="6" name="Picture 5" descr="2Shell_MTF.eps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780" y="4339740"/>
                <a:ext cx="1371600" cy="1100023"/>
              </a:xfrm>
              <a:prstGeom prst="rect">
                <a:avLst/>
              </a:prstGeom>
            </p:spPr>
          </p:pic>
          <p:pic>
            <p:nvPicPr>
              <p:cNvPr id="7" name="Picture 6" descr="3Shell_MTF.eps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1785" y="4339740"/>
                <a:ext cx="1371600" cy="1100023"/>
              </a:xfrm>
              <a:prstGeom prst="rect">
                <a:avLst/>
              </a:prstGeom>
            </p:spPr>
          </p:pic>
          <p:pic>
            <p:nvPicPr>
              <p:cNvPr id="8" name="Picture 7" descr="4Shell_MTF.eps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3790" y="4339740"/>
                <a:ext cx="1371600" cy="1100023"/>
              </a:xfrm>
              <a:prstGeom prst="rect">
                <a:avLst/>
              </a:prstGeom>
            </p:spPr>
          </p:pic>
          <p:pic>
            <p:nvPicPr>
              <p:cNvPr id="10" name="Picture 9" descr="5Shell_MTF.eps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5795" y="4339740"/>
                <a:ext cx="1371600" cy="1100023"/>
              </a:xfrm>
              <a:prstGeom prst="rect">
                <a:avLst/>
              </a:prstGeom>
            </p:spPr>
          </p:pic>
          <p:pic>
            <p:nvPicPr>
              <p:cNvPr id="11" name="Picture 10" descr="6Shell_MTF.eps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7800" y="4339740"/>
                <a:ext cx="1371600" cy="1100023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955025" y="4305521"/>
                <a:ext cx="759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Diffraction</a:t>
                </a:r>
              </a:p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limit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>
                <a:off x="1239412" y="4518698"/>
                <a:ext cx="75895" cy="151790"/>
              </a:xfrm>
              <a:prstGeom prst="straightConnector1">
                <a:avLst/>
              </a:prstGeom>
              <a:ln w="19050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97775" y="5402270"/>
                <a:ext cx="13737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Spatial frequency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39780" y="5402270"/>
                <a:ext cx="13737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Spatial frequency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281785" y="5402270"/>
                <a:ext cx="13737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Spatial frequency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723790" y="5402270"/>
                <a:ext cx="13737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Spatial frequency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165795" y="5402270"/>
                <a:ext cx="13737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Spatial frequency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607800" y="5402270"/>
                <a:ext cx="13737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Spatial frequency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371045" y="4305521"/>
                <a:ext cx="759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Diffraction</a:t>
                </a:r>
              </a:p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limit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flipH="1">
                <a:off x="2655432" y="4518698"/>
                <a:ext cx="75895" cy="151790"/>
              </a:xfrm>
              <a:prstGeom prst="straightConnector1">
                <a:avLst/>
              </a:prstGeom>
              <a:ln w="19050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3813050" y="4305521"/>
                <a:ext cx="759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Diffraction</a:t>
                </a:r>
              </a:p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limit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097437" y="4518698"/>
                <a:ext cx="75895" cy="151790"/>
              </a:xfrm>
              <a:prstGeom prst="straightConnector1">
                <a:avLst/>
              </a:prstGeom>
              <a:ln w="19050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5255055" y="4305521"/>
                <a:ext cx="759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Diffraction</a:t>
                </a:r>
              </a:p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limit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>
                <a:off x="5539442" y="4518698"/>
                <a:ext cx="75895" cy="151790"/>
              </a:xfrm>
              <a:prstGeom prst="straightConnector1">
                <a:avLst/>
              </a:prstGeom>
              <a:ln w="19050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6697060" y="4305521"/>
                <a:ext cx="759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Diffraction</a:t>
                </a:r>
              </a:p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limit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H="1">
                <a:off x="6981447" y="4518698"/>
                <a:ext cx="75895" cy="151790"/>
              </a:xfrm>
              <a:prstGeom prst="straightConnector1">
                <a:avLst/>
              </a:prstGeom>
              <a:ln w="19050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8139065" y="4305521"/>
                <a:ext cx="759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Diffraction</a:t>
                </a:r>
              </a:p>
              <a:p>
                <a:pPr algn="r"/>
                <a:r>
                  <a:rPr lang="en-US" sz="1000" dirty="0" smtClean="0">
                    <a:solidFill>
                      <a:srgbClr val="000000"/>
                    </a:solidFill>
                  </a:rPr>
                  <a:t>limit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>
                <a:off x="8423452" y="4518698"/>
                <a:ext cx="75895" cy="151790"/>
              </a:xfrm>
              <a:prstGeom prst="straightConnector1">
                <a:avLst/>
              </a:prstGeom>
              <a:ln w="19050"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1156724" y="4112055"/>
              <a:ext cx="6906445" cy="607160"/>
              <a:chOff x="1156724" y="4112055"/>
              <a:chExt cx="6906445" cy="607160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3658679" y="4112055"/>
                <a:ext cx="1826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7C80"/>
                    </a:solidFill>
                  </a:rPr>
                  <a:t>Deblurring</a:t>
                </a:r>
                <a:r>
                  <a:rPr lang="en-US" dirty="0" smtClean="0">
                    <a:solidFill>
                      <a:srgbClr val="FF7C80"/>
                    </a:solidFill>
                  </a:rPr>
                  <a:t> Error</a:t>
                </a:r>
                <a:endParaRPr lang="en-US" dirty="0">
                  <a:solidFill>
                    <a:srgbClr val="FF7C80"/>
                  </a:solidFill>
                </a:endParaRPr>
              </a:p>
            </p:txBody>
          </p:sp>
          <p:sp>
            <p:nvSpPr>
              <p:cNvPr id="59" name="Notched Right Arrow 58"/>
              <p:cNvSpPr/>
              <p:nvPr/>
            </p:nvSpPr>
            <p:spPr>
              <a:xfrm rot="10800000">
                <a:off x="1156724" y="4415635"/>
                <a:ext cx="6906445" cy="303580"/>
              </a:xfrm>
              <a:prstGeom prst="notchedRightArrow">
                <a:avLst>
                  <a:gd name="adj1" fmla="val 40704"/>
                  <a:gd name="adj2" fmla="val 89510"/>
                </a:avLst>
              </a:prstGeom>
              <a:solidFill>
                <a:srgbClr val="FF7C80"/>
              </a:solidFill>
              <a:ln>
                <a:solidFill>
                  <a:srgbClr val="FF7C8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3" name="TextBox 25"/>
          <p:cNvSpPr txBox="1">
            <a:spLocks noChangeArrowheads="1"/>
          </p:cNvSpPr>
          <p:nvPr/>
        </p:nvSpPr>
        <p:spPr bwMode="auto">
          <a:xfrm>
            <a:off x="7456010" y="1303940"/>
            <a:ext cx="15824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(Marks and Brady ‘10)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8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8"/>
    </mc:Choice>
    <mc:Fallback xmlns="">
      <p:transition xmlns:p14="http://schemas.microsoft.com/office/powerpoint/2010/main" spd="slow" advTm="260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Unicode MS"/>
                <a:ea typeface="Arial Unicode MS"/>
                <a:cs typeface="Arial Unicode MS"/>
              </a:rPr>
              <a:t>Next Steps: SNR vs. Complexity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44262" y="3636063"/>
            <a:ext cx="157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Relative SNR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4673" y="6237115"/>
            <a:ext cx="331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Number of Shells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(Complexity)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9505" y="1573981"/>
            <a:ext cx="7743140" cy="4693192"/>
            <a:chOff x="699505" y="1389978"/>
            <a:chExt cx="8046720" cy="4877195"/>
          </a:xfrm>
        </p:grpSpPr>
        <p:pic>
          <p:nvPicPr>
            <p:cNvPr id="29" name="Picture 28" descr="RMSE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05" y="1997138"/>
              <a:ext cx="8046720" cy="4270035"/>
            </a:xfrm>
            <a:prstGeom prst="rect">
              <a:avLst/>
            </a:prstGeom>
          </p:spPr>
        </p:pic>
        <p:pic>
          <p:nvPicPr>
            <p:cNvPr id="7" name="Picture 6" descr="1Shell_rt.ai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032" y="4425778"/>
              <a:ext cx="1005840" cy="1005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2Shell_rt.ai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668" y="3897100"/>
              <a:ext cx="1005840" cy="1005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 descr="6Shell_rt.ai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330" y="1389978"/>
              <a:ext cx="1005840" cy="1005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 descr="3Shell_rt.ai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144" y="3419938"/>
              <a:ext cx="1005840" cy="1005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 descr="4Shell_rt.ai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427" y="2680193"/>
              <a:ext cx="1005840" cy="1005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 descr="5Shell_rt.ai"/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878" y="1826143"/>
              <a:ext cx="1005840" cy="1005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1384410" y="5436407"/>
              <a:ext cx="1366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SNR = .01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46940" y="4907729"/>
              <a:ext cx="1366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SNR = .19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85365" y="4425778"/>
              <a:ext cx="1366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SNR = .22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47895" y="3710027"/>
              <a:ext cx="1366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SNR = .44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10425" y="2831983"/>
              <a:ext cx="1366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SNR = .74</a:t>
              </a:r>
              <a:endParaRPr lang="en-US" sz="1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48850" y="2400607"/>
              <a:ext cx="1366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SNR= .85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6545270" y="1303940"/>
            <a:ext cx="15824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(Marks and Brady ‘10)</a:t>
            </a:r>
          </a:p>
        </p:txBody>
      </p:sp>
    </p:spTree>
    <p:extLst>
      <p:ext uri="{BB962C8B-B14F-4D97-AF65-F5344CB8AC3E}">
        <p14:creationId xmlns:p14="http://schemas.microsoft.com/office/powerpoint/2010/main" val="32712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90"/>
    </mc:Choice>
    <mc:Fallback xmlns="">
      <p:transition xmlns:p14="http://schemas.microsoft.com/office/powerpoint/2010/main" spd="slow" advTm="1048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Unicode MS"/>
                <a:ea typeface="Arial Unicode MS"/>
                <a:cs typeface="Arial Unicode MS"/>
              </a:rPr>
              <a:t>Conclusion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4117" y="1303940"/>
            <a:ext cx="2799983" cy="2245641"/>
            <a:chOff x="254117" y="1303940"/>
            <a:chExt cx="2799983" cy="2245641"/>
          </a:xfrm>
        </p:grpSpPr>
        <p:grpSp>
          <p:nvGrpSpPr>
            <p:cNvPr id="7" name="Group 6"/>
            <p:cNvGrpSpPr/>
            <p:nvPr/>
          </p:nvGrpSpPr>
          <p:grpSpPr>
            <a:xfrm>
              <a:off x="254117" y="1759311"/>
              <a:ext cx="2799983" cy="1790270"/>
              <a:chOff x="1122050" y="1531625"/>
              <a:chExt cx="3103563" cy="1984375"/>
            </a:xfrm>
          </p:grpSpPr>
          <p:sp>
            <p:nvSpPr>
              <p:cNvPr id="28" name="TextBox 310"/>
              <p:cNvSpPr txBox="1">
                <a:spLocks noChangeArrowheads="1"/>
              </p:cNvSpPr>
              <p:nvPr/>
            </p:nvSpPr>
            <p:spPr bwMode="auto">
              <a:xfrm>
                <a:off x="2674625" y="1531625"/>
                <a:ext cx="42862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B0F0"/>
                    </a:solidFill>
                    <a:latin typeface="Arial Unicode MS"/>
                    <a:ea typeface="Arial Unicode MS"/>
                    <a:cs typeface="Arial Unicode MS"/>
                  </a:rPr>
                  <a:t>R</a:t>
                </a:r>
                <a:r>
                  <a:rPr lang="en-US" baseline="-25000">
                    <a:solidFill>
                      <a:srgbClr val="00B0F0"/>
                    </a:solidFill>
                    <a:latin typeface="Arial Unicode MS"/>
                    <a:ea typeface="Arial Unicode MS"/>
                    <a:cs typeface="Arial Unicode MS"/>
                  </a:rPr>
                  <a:t>c</a:t>
                </a:r>
              </a:p>
            </p:txBody>
          </p:sp>
          <p:sp>
            <p:nvSpPr>
              <p:cNvPr id="30" name="Freeform 108"/>
              <p:cNvSpPr>
                <a:spLocks/>
              </p:cNvSpPr>
              <p:nvPr/>
            </p:nvSpPr>
            <p:spPr bwMode="auto">
              <a:xfrm>
                <a:off x="1741175" y="1972950"/>
                <a:ext cx="1123950" cy="1131888"/>
              </a:xfrm>
              <a:custGeom>
                <a:avLst/>
                <a:gdLst>
                  <a:gd name="T0" fmla="*/ 531 w 546"/>
                  <a:gd name="T1" fmla="*/ 0 h 1227"/>
                  <a:gd name="T2" fmla="*/ 546 w 546"/>
                  <a:gd name="T3" fmla="*/ 7 h 1227"/>
                  <a:gd name="T4" fmla="*/ 538 w 546"/>
                  <a:gd name="T5" fmla="*/ 34 h 1227"/>
                  <a:gd name="T6" fmla="*/ 479 w 546"/>
                  <a:gd name="T7" fmla="*/ 229 h 1227"/>
                  <a:gd name="T8" fmla="*/ 479 w 546"/>
                  <a:gd name="T9" fmla="*/ 230 h 1227"/>
                  <a:gd name="T10" fmla="*/ 421 w 546"/>
                  <a:gd name="T11" fmla="*/ 411 h 1227"/>
                  <a:gd name="T12" fmla="*/ 421 w 546"/>
                  <a:gd name="T13" fmla="*/ 412 h 1227"/>
                  <a:gd name="T14" fmla="*/ 362 w 546"/>
                  <a:gd name="T15" fmla="*/ 578 h 1227"/>
                  <a:gd name="T16" fmla="*/ 362 w 546"/>
                  <a:gd name="T17" fmla="*/ 578 h 1227"/>
                  <a:gd name="T18" fmla="*/ 304 w 546"/>
                  <a:gd name="T19" fmla="*/ 731 h 1227"/>
                  <a:gd name="T20" fmla="*/ 304 w 546"/>
                  <a:gd name="T21" fmla="*/ 731 h 1227"/>
                  <a:gd name="T22" fmla="*/ 245 w 546"/>
                  <a:gd name="T23" fmla="*/ 867 h 1227"/>
                  <a:gd name="T24" fmla="*/ 245 w 546"/>
                  <a:gd name="T25" fmla="*/ 867 h 1227"/>
                  <a:gd name="T26" fmla="*/ 187 w 546"/>
                  <a:gd name="T27" fmla="*/ 987 h 1227"/>
                  <a:gd name="T28" fmla="*/ 186 w 546"/>
                  <a:gd name="T29" fmla="*/ 987 h 1227"/>
                  <a:gd name="T30" fmla="*/ 128 w 546"/>
                  <a:gd name="T31" fmla="*/ 1087 h 1227"/>
                  <a:gd name="T32" fmla="*/ 128 w 546"/>
                  <a:gd name="T33" fmla="*/ 1089 h 1227"/>
                  <a:gd name="T34" fmla="*/ 69 w 546"/>
                  <a:gd name="T35" fmla="*/ 1169 h 1227"/>
                  <a:gd name="T36" fmla="*/ 68 w 546"/>
                  <a:gd name="T37" fmla="*/ 1169 h 1227"/>
                  <a:gd name="T38" fmla="*/ 68 w 546"/>
                  <a:gd name="T39" fmla="*/ 1169 h 1227"/>
                  <a:gd name="T40" fmla="*/ 9 w 546"/>
                  <a:gd name="T41" fmla="*/ 1227 h 1227"/>
                  <a:gd name="T42" fmla="*/ 0 w 546"/>
                  <a:gd name="T43" fmla="*/ 1211 h 1227"/>
                  <a:gd name="T44" fmla="*/ 58 w 546"/>
                  <a:gd name="T45" fmla="*/ 1154 h 1227"/>
                  <a:gd name="T46" fmla="*/ 117 w 546"/>
                  <a:gd name="T47" fmla="*/ 1075 h 1227"/>
                  <a:gd name="T48" fmla="*/ 174 w 546"/>
                  <a:gd name="T49" fmla="*/ 975 h 1227"/>
                  <a:gd name="T50" fmla="*/ 232 w 546"/>
                  <a:gd name="T51" fmla="*/ 857 h 1227"/>
                  <a:gd name="T52" fmla="*/ 290 w 546"/>
                  <a:gd name="T53" fmla="*/ 721 h 1227"/>
                  <a:gd name="T54" fmla="*/ 349 w 546"/>
                  <a:gd name="T55" fmla="*/ 570 h 1227"/>
                  <a:gd name="T56" fmla="*/ 407 w 546"/>
                  <a:gd name="T57" fmla="*/ 403 h 1227"/>
                  <a:gd name="T58" fmla="*/ 465 w 546"/>
                  <a:gd name="T59" fmla="*/ 222 h 1227"/>
                  <a:gd name="T60" fmla="*/ 524 w 546"/>
                  <a:gd name="T61" fmla="*/ 27 h 1227"/>
                  <a:gd name="T62" fmla="*/ 531 w 546"/>
                  <a:gd name="T63" fmla="*/ 0 h 12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46"/>
                  <a:gd name="T97" fmla="*/ 0 h 1227"/>
                  <a:gd name="T98" fmla="*/ 546 w 546"/>
                  <a:gd name="T99" fmla="*/ 1227 h 122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46" h="1227">
                    <a:moveTo>
                      <a:pt x="531" y="0"/>
                    </a:moveTo>
                    <a:lnTo>
                      <a:pt x="546" y="7"/>
                    </a:lnTo>
                    <a:lnTo>
                      <a:pt x="538" y="34"/>
                    </a:lnTo>
                    <a:lnTo>
                      <a:pt x="479" y="229"/>
                    </a:lnTo>
                    <a:lnTo>
                      <a:pt x="479" y="230"/>
                    </a:lnTo>
                    <a:lnTo>
                      <a:pt x="421" y="411"/>
                    </a:lnTo>
                    <a:lnTo>
                      <a:pt x="421" y="412"/>
                    </a:lnTo>
                    <a:lnTo>
                      <a:pt x="362" y="578"/>
                    </a:lnTo>
                    <a:lnTo>
                      <a:pt x="304" y="731"/>
                    </a:lnTo>
                    <a:lnTo>
                      <a:pt x="245" y="867"/>
                    </a:lnTo>
                    <a:lnTo>
                      <a:pt x="187" y="987"/>
                    </a:lnTo>
                    <a:lnTo>
                      <a:pt x="186" y="987"/>
                    </a:lnTo>
                    <a:lnTo>
                      <a:pt x="128" y="1087"/>
                    </a:lnTo>
                    <a:lnTo>
                      <a:pt x="128" y="1089"/>
                    </a:lnTo>
                    <a:lnTo>
                      <a:pt x="69" y="1169"/>
                    </a:lnTo>
                    <a:lnTo>
                      <a:pt x="68" y="1169"/>
                    </a:lnTo>
                    <a:lnTo>
                      <a:pt x="9" y="1227"/>
                    </a:lnTo>
                    <a:lnTo>
                      <a:pt x="0" y="1211"/>
                    </a:lnTo>
                    <a:lnTo>
                      <a:pt x="58" y="1154"/>
                    </a:lnTo>
                    <a:lnTo>
                      <a:pt x="117" y="1075"/>
                    </a:lnTo>
                    <a:lnTo>
                      <a:pt x="174" y="975"/>
                    </a:lnTo>
                    <a:lnTo>
                      <a:pt x="232" y="857"/>
                    </a:lnTo>
                    <a:lnTo>
                      <a:pt x="290" y="721"/>
                    </a:lnTo>
                    <a:lnTo>
                      <a:pt x="349" y="570"/>
                    </a:lnTo>
                    <a:lnTo>
                      <a:pt x="407" y="403"/>
                    </a:lnTo>
                    <a:lnTo>
                      <a:pt x="465" y="222"/>
                    </a:lnTo>
                    <a:lnTo>
                      <a:pt x="524" y="27"/>
                    </a:ln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solidFill>
                  <a:srgbClr val="00B0F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05"/>
              <p:cNvSpPr>
                <a:spLocks/>
              </p:cNvSpPr>
              <p:nvPr/>
            </p:nvSpPr>
            <p:spPr bwMode="auto">
              <a:xfrm>
                <a:off x="1741175" y="2776225"/>
                <a:ext cx="2047875" cy="319088"/>
              </a:xfrm>
              <a:custGeom>
                <a:avLst/>
                <a:gdLst>
                  <a:gd name="T0" fmla="*/ 1114 w 1115"/>
                  <a:gd name="T1" fmla="*/ 0 h 346"/>
                  <a:gd name="T2" fmla="*/ 1115 w 1115"/>
                  <a:gd name="T3" fmla="*/ 20 h 346"/>
                  <a:gd name="T4" fmla="*/ 1056 w 1115"/>
                  <a:gd name="T5" fmla="*/ 21 h 346"/>
                  <a:gd name="T6" fmla="*/ 998 w 1115"/>
                  <a:gd name="T7" fmla="*/ 23 h 346"/>
                  <a:gd name="T8" fmla="*/ 940 w 1115"/>
                  <a:gd name="T9" fmla="*/ 24 h 346"/>
                  <a:gd name="T10" fmla="*/ 881 w 1115"/>
                  <a:gd name="T11" fmla="*/ 26 h 346"/>
                  <a:gd name="T12" fmla="*/ 764 w 1115"/>
                  <a:gd name="T13" fmla="*/ 32 h 346"/>
                  <a:gd name="T14" fmla="*/ 706 w 1115"/>
                  <a:gd name="T15" fmla="*/ 35 h 346"/>
                  <a:gd name="T16" fmla="*/ 648 w 1115"/>
                  <a:gd name="T17" fmla="*/ 40 h 346"/>
                  <a:gd name="T18" fmla="*/ 590 w 1115"/>
                  <a:gd name="T19" fmla="*/ 46 h 346"/>
                  <a:gd name="T20" fmla="*/ 531 w 1115"/>
                  <a:gd name="T21" fmla="*/ 52 h 346"/>
                  <a:gd name="T22" fmla="*/ 473 w 1115"/>
                  <a:gd name="T23" fmla="*/ 61 h 346"/>
                  <a:gd name="T24" fmla="*/ 415 w 1115"/>
                  <a:gd name="T25" fmla="*/ 73 h 346"/>
                  <a:gd name="T26" fmla="*/ 357 w 1115"/>
                  <a:gd name="T27" fmla="*/ 87 h 346"/>
                  <a:gd name="T28" fmla="*/ 299 w 1115"/>
                  <a:gd name="T29" fmla="*/ 107 h 346"/>
                  <a:gd name="T30" fmla="*/ 242 w 1115"/>
                  <a:gd name="T31" fmla="*/ 134 h 346"/>
                  <a:gd name="T32" fmla="*/ 184 w 1115"/>
                  <a:gd name="T33" fmla="*/ 170 h 346"/>
                  <a:gd name="T34" fmla="*/ 126 w 1115"/>
                  <a:gd name="T35" fmla="*/ 220 h 346"/>
                  <a:gd name="T36" fmla="*/ 68 w 1115"/>
                  <a:gd name="T37" fmla="*/ 282 h 346"/>
                  <a:gd name="T38" fmla="*/ 10 w 1115"/>
                  <a:gd name="T39" fmla="*/ 346 h 346"/>
                  <a:gd name="T40" fmla="*/ 0 w 1115"/>
                  <a:gd name="T41" fmla="*/ 330 h 346"/>
                  <a:gd name="T42" fmla="*/ 2 w 1115"/>
                  <a:gd name="T43" fmla="*/ 329 h 346"/>
                  <a:gd name="T44" fmla="*/ 11 w 1115"/>
                  <a:gd name="T45" fmla="*/ 339 h 346"/>
                  <a:gd name="T46" fmla="*/ 43 w 1115"/>
                  <a:gd name="T47" fmla="*/ 283 h 346"/>
                  <a:gd name="T48" fmla="*/ 59 w 1115"/>
                  <a:gd name="T49" fmla="*/ 266 h 346"/>
                  <a:gd name="T50" fmla="*/ 117 w 1115"/>
                  <a:gd name="T51" fmla="*/ 204 h 346"/>
                  <a:gd name="T52" fmla="*/ 118 w 1115"/>
                  <a:gd name="T53" fmla="*/ 204 h 346"/>
                  <a:gd name="T54" fmla="*/ 176 w 1115"/>
                  <a:gd name="T55" fmla="*/ 153 h 346"/>
                  <a:gd name="T56" fmla="*/ 177 w 1115"/>
                  <a:gd name="T57" fmla="*/ 153 h 346"/>
                  <a:gd name="T58" fmla="*/ 236 w 1115"/>
                  <a:gd name="T59" fmla="*/ 115 h 346"/>
                  <a:gd name="T60" fmla="*/ 236 w 1115"/>
                  <a:gd name="T61" fmla="*/ 115 h 346"/>
                  <a:gd name="T62" fmla="*/ 294 w 1115"/>
                  <a:gd name="T63" fmla="*/ 88 h 346"/>
                  <a:gd name="T64" fmla="*/ 295 w 1115"/>
                  <a:gd name="T65" fmla="*/ 87 h 346"/>
                  <a:gd name="T66" fmla="*/ 353 w 1115"/>
                  <a:gd name="T67" fmla="*/ 67 h 346"/>
                  <a:gd name="T68" fmla="*/ 354 w 1115"/>
                  <a:gd name="T69" fmla="*/ 67 h 346"/>
                  <a:gd name="T70" fmla="*/ 412 w 1115"/>
                  <a:gd name="T71" fmla="*/ 52 h 346"/>
                  <a:gd name="T72" fmla="*/ 413 w 1115"/>
                  <a:gd name="T73" fmla="*/ 52 h 346"/>
                  <a:gd name="T74" fmla="*/ 471 w 1115"/>
                  <a:gd name="T75" fmla="*/ 41 h 346"/>
                  <a:gd name="T76" fmla="*/ 530 w 1115"/>
                  <a:gd name="T77" fmla="*/ 32 h 346"/>
                  <a:gd name="T78" fmla="*/ 530 w 1115"/>
                  <a:gd name="T79" fmla="*/ 32 h 346"/>
                  <a:gd name="T80" fmla="*/ 589 w 1115"/>
                  <a:gd name="T81" fmla="*/ 25 h 346"/>
                  <a:gd name="T82" fmla="*/ 646 w 1115"/>
                  <a:gd name="T83" fmla="*/ 19 h 346"/>
                  <a:gd name="T84" fmla="*/ 647 w 1115"/>
                  <a:gd name="T85" fmla="*/ 19 h 346"/>
                  <a:gd name="T86" fmla="*/ 705 w 1115"/>
                  <a:gd name="T87" fmla="*/ 15 h 346"/>
                  <a:gd name="T88" fmla="*/ 764 w 1115"/>
                  <a:gd name="T89" fmla="*/ 12 h 346"/>
                  <a:gd name="T90" fmla="*/ 764 w 1115"/>
                  <a:gd name="T91" fmla="*/ 11 h 346"/>
                  <a:gd name="T92" fmla="*/ 822 w 1115"/>
                  <a:gd name="T93" fmla="*/ 9 h 346"/>
                  <a:gd name="T94" fmla="*/ 881 w 1115"/>
                  <a:gd name="T95" fmla="*/ 6 h 346"/>
                  <a:gd name="T96" fmla="*/ 939 w 1115"/>
                  <a:gd name="T97" fmla="*/ 4 h 346"/>
                  <a:gd name="T98" fmla="*/ 997 w 1115"/>
                  <a:gd name="T99" fmla="*/ 3 h 346"/>
                  <a:gd name="T100" fmla="*/ 1056 w 1115"/>
                  <a:gd name="T101" fmla="*/ 1 h 346"/>
                  <a:gd name="T102" fmla="*/ 1114 w 1115"/>
                  <a:gd name="T103" fmla="*/ 0 h 34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15"/>
                  <a:gd name="T157" fmla="*/ 0 h 346"/>
                  <a:gd name="T158" fmla="*/ 1115 w 1115"/>
                  <a:gd name="T159" fmla="*/ 346 h 34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15" h="346">
                    <a:moveTo>
                      <a:pt x="1114" y="0"/>
                    </a:moveTo>
                    <a:lnTo>
                      <a:pt x="1115" y="20"/>
                    </a:lnTo>
                    <a:lnTo>
                      <a:pt x="1056" y="21"/>
                    </a:lnTo>
                    <a:lnTo>
                      <a:pt x="998" y="23"/>
                    </a:lnTo>
                    <a:lnTo>
                      <a:pt x="940" y="24"/>
                    </a:lnTo>
                    <a:lnTo>
                      <a:pt x="881" y="26"/>
                    </a:lnTo>
                    <a:lnTo>
                      <a:pt x="764" y="32"/>
                    </a:lnTo>
                    <a:lnTo>
                      <a:pt x="706" y="35"/>
                    </a:lnTo>
                    <a:lnTo>
                      <a:pt x="648" y="40"/>
                    </a:lnTo>
                    <a:lnTo>
                      <a:pt x="590" y="46"/>
                    </a:lnTo>
                    <a:lnTo>
                      <a:pt x="531" y="52"/>
                    </a:lnTo>
                    <a:lnTo>
                      <a:pt x="473" y="61"/>
                    </a:lnTo>
                    <a:lnTo>
                      <a:pt x="415" y="73"/>
                    </a:lnTo>
                    <a:lnTo>
                      <a:pt x="357" y="87"/>
                    </a:lnTo>
                    <a:lnTo>
                      <a:pt x="299" y="107"/>
                    </a:lnTo>
                    <a:lnTo>
                      <a:pt x="242" y="134"/>
                    </a:lnTo>
                    <a:lnTo>
                      <a:pt x="184" y="170"/>
                    </a:lnTo>
                    <a:lnTo>
                      <a:pt x="126" y="220"/>
                    </a:lnTo>
                    <a:lnTo>
                      <a:pt x="68" y="282"/>
                    </a:lnTo>
                    <a:lnTo>
                      <a:pt x="10" y="346"/>
                    </a:lnTo>
                    <a:lnTo>
                      <a:pt x="0" y="330"/>
                    </a:lnTo>
                    <a:lnTo>
                      <a:pt x="2" y="329"/>
                    </a:lnTo>
                    <a:lnTo>
                      <a:pt x="11" y="339"/>
                    </a:lnTo>
                    <a:lnTo>
                      <a:pt x="43" y="283"/>
                    </a:lnTo>
                    <a:lnTo>
                      <a:pt x="59" y="266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76" y="153"/>
                    </a:lnTo>
                    <a:lnTo>
                      <a:pt x="177" y="153"/>
                    </a:lnTo>
                    <a:lnTo>
                      <a:pt x="236" y="115"/>
                    </a:lnTo>
                    <a:lnTo>
                      <a:pt x="294" y="88"/>
                    </a:lnTo>
                    <a:lnTo>
                      <a:pt x="295" y="87"/>
                    </a:lnTo>
                    <a:lnTo>
                      <a:pt x="353" y="67"/>
                    </a:lnTo>
                    <a:lnTo>
                      <a:pt x="354" y="67"/>
                    </a:lnTo>
                    <a:lnTo>
                      <a:pt x="412" y="52"/>
                    </a:lnTo>
                    <a:lnTo>
                      <a:pt x="413" y="52"/>
                    </a:lnTo>
                    <a:lnTo>
                      <a:pt x="471" y="41"/>
                    </a:lnTo>
                    <a:lnTo>
                      <a:pt x="530" y="32"/>
                    </a:lnTo>
                    <a:lnTo>
                      <a:pt x="589" y="25"/>
                    </a:lnTo>
                    <a:lnTo>
                      <a:pt x="646" y="19"/>
                    </a:lnTo>
                    <a:lnTo>
                      <a:pt x="647" y="19"/>
                    </a:lnTo>
                    <a:lnTo>
                      <a:pt x="705" y="15"/>
                    </a:lnTo>
                    <a:lnTo>
                      <a:pt x="764" y="12"/>
                    </a:lnTo>
                    <a:lnTo>
                      <a:pt x="764" y="11"/>
                    </a:lnTo>
                    <a:lnTo>
                      <a:pt x="822" y="9"/>
                    </a:lnTo>
                    <a:lnTo>
                      <a:pt x="881" y="6"/>
                    </a:lnTo>
                    <a:lnTo>
                      <a:pt x="939" y="4"/>
                    </a:lnTo>
                    <a:lnTo>
                      <a:pt x="997" y="3"/>
                    </a:lnTo>
                    <a:lnTo>
                      <a:pt x="1056" y="1"/>
                    </a:lnTo>
                    <a:lnTo>
                      <a:pt x="1114" y="0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rgbClr val="92D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7"/>
              <p:cNvSpPr>
                <a:spLocks/>
              </p:cNvSpPr>
              <p:nvPr/>
            </p:nvSpPr>
            <p:spPr bwMode="auto">
              <a:xfrm>
                <a:off x="1745938" y="3036575"/>
                <a:ext cx="84137" cy="52388"/>
              </a:xfrm>
              <a:custGeom>
                <a:avLst/>
                <a:gdLst>
                  <a:gd name="T0" fmla="*/ 41 w 41"/>
                  <a:gd name="T1" fmla="*/ 0 h 56"/>
                  <a:gd name="T2" fmla="*/ 9 w 41"/>
                  <a:gd name="T3" fmla="*/ 56 h 56"/>
                  <a:gd name="T4" fmla="*/ 0 w 41"/>
                  <a:gd name="T5" fmla="*/ 46 h 56"/>
                  <a:gd name="T6" fmla="*/ 41 w 41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56"/>
                  <a:gd name="T14" fmla="*/ 41 w 41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56">
                    <a:moveTo>
                      <a:pt x="41" y="0"/>
                    </a:moveTo>
                    <a:lnTo>
                      <a:pt x="9" y="56"/>
                    </a:lnTo>
                    <a:lnTo>
                      <a:pt x="0" y="46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BD973E"/>
              </a:solidFill>
              <a:ln w="0">
                <a:solidFill>
                  <a:srgbClr val="BD973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07"/>
              <p:cNvSpPr>
                <a:spLocks/>
              </p:cNvSpPr>
              <p:nvPr/>
            </p:nvSpPr>
            <p:spPr bwMode="auto">
              <a:xfrm>
                <a:off x="1744350" y="3036575"/>
                <a:ext cx="65088" cy="52388"/>
              </a:xfrm>
              <a:custGeom>
                <a:avLst/>
                <a:gdLst>
                  <a:gd name="T0" fmla="*/ 41 w 41"/>
                  <a:gd name="T1" fmla="*/ 0 h 56"/>
                  <a:gd name="T2" fmla="*/ 9 w 41"/>
                  <a:gd name="T3" fmla="*/ 56 h 56"/>
                  <a:gd name="T4" fmla="*/ 0 w 41"/>
                  <a:gd name="T5" fmla="*/ 46 h 56"/>
                  <a:gd name="T6" fmla="*/ 41 w 41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56"/>
                  <a:gd name="T14" fmla="*/ 41 w 41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56">
                    <a:moveTo>
                      <a:pt x="41" y="0"/>
                    </a:moveTo>
                    <a:lnTo>
                      <a:pt x="9" y="56"/>
                    </a:lnTo>
                    <a:lnTo>
                      <a:pt x="0" y="46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BD973E"/>
              </a:solidFill>
              <a:ln w="0">
                <a:solidFill>
                  <a:srgbClr val="BD973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rot="5400000">
                <a:off x="1045851" y="2520637"/>
                <a:ext cx="1371600" cy="3175"/>
              </a:xfrm>
              <a:prstGeom prst="straightConnector1">
                <a:avLst/>
              </a:prstGeom>
              <a:ln w="12700">
                <a:headEnd type="triangl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10800000">
                <a:off x="1725300" y="3201675"/>
                <a:ext cx="2438400" cy="1588"/>
              </a:xfrm>
              <a:prstGeom prst="straightConnector1">
                <a:avLst/>
              </a:prstGeom>
              <a:ln w="12700">
                <a:headEnd type="triangl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7" name="TextBox 401"/>
              <p:cNvSpPr txBox="1">
                <a:spLocks noChangeArrowheads="1"/>
              </p:cNvSpPr>
              <p:nvPr/>
            </p:nvSpPr>
            <p:spPr bwMode="auto">
              <a:xfrm>
                <a:off x="1122050" y="2446025"/>
                <a:ext cx="5461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SBP</a:t>
                </a:r>
              </a:p>
            </p:txBody>
          </p:sp>
          <p:sp>
            <p:nvSpPr>
              <p:cNvPr id="38" name="TextBox 402"/>
              <p:cNvSpPr txBox="1">
                <a:spLocks noChangeArrowheads="1"/>
              </p:cNvSpPr>
              <p:nvPr/>
            </p:nvSpPr>
            <p:spPr bwMode="auto">
              <a:xfrm>
                <a:off x="2493650" y="3208025"/>
                <a:ext cx="950913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Scale (M)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1045851" y="2520637"/>
                <a:ext cx="1371600" cy="3175"/>
              </a:xfrm>
              <a:prstGeom prst="straightConnector1">
                <a:avLst/>
              </a:prstGeom>
              <a:ln w="12700">
                <a:headEnd type="triangl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4" name="TextBox 350"/>
              <p:cNvSpPr txBox="1">
                <a:spLocks noChangeArrowheads="1"/>
              </p:cNvSpPr>
              <p:nvPr/>
            </p:nvSpPr>
            <p:spPr bwMode="auto">
              <a:xfrm>
                <a:off x="3789050" y="2598425"/>
                <a:ext cx="436563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92D050"/>
                    </a:solidFill>
                    <a:latin typeface="Arial Unicode MS"/>
                    <a:ea typeface="Arial Unicode MS"/>
                    <a:cs typeface="Arial Unicode MS"/>
                  </a:rPr>
                  <a:t>R</a:t>
                </a:r>
                <a:r>
                  <a:rPr lang="en-US" baseline="-25000">
                    <a:solidFill>
                      <a:srgbClr val="92D050"/>
                    </a:solidFill>
                    <a:latin typeface="Arial Unicode MS"/>
                    <a:ea typeface="Arial Unicode MS"/>
                    <a:cs typeface="Arial Unicode MS"/>
                  </a:rPr>
                  <a:t>g</a:t>
                </a:r>
              </a:p>
            </p:txBody>
          </p:sp>
          <p:grpSp>
            <p:nvGrpSpPr>
              <p:cNvPr id="46" name="Group 103"/>
              <p:cNvGrpSpPr>
                <a:grpSpLocks noChangeAspect="1"/>
              </p:cNvGrpSpPr>
              <p:nvPr/>
            </p:nvGrpSpPr>
            <p:grpSpPr bwMode="auto">
              <a:xfrm>
                <a:off x="1739588" y="1974538"/>
                <a:ext cx="676275" cy="1114425"/>
                <a:chOff x="2259" y="1648"/>
                <a:chExt cx="329" cy="1207"/>
              </a:xfrm>
            </p:grpSpPr>
            <p:sp>
              <p:nvSpPr>
                <p:cNvPr id="47" name="Freeform 106"/>
                <p:cNvSpPr>
                  <a:spLocks/>
                </p:cNvSpPr>
                <p:nvPr/>
              </p:nvSpPr>
              <p:spPr bwMode="auto">
                <a:xfrm>
                  <a:off x="2259" y="1648"/>
                  <a:ext cx="329" cy="1197"/>
                </a:xfrm>
                <a:custGeom>
                  <a:avLst/>
                  <a:gdLst>
                    <a:gd name="T0" fmla="*/ 315 w 329"/>
                    <a:gd name="T1" fmla="*/ 0 h 1197"/>
                    <a:gd name="T2" fmla="*/ 329 w 329"/>
                    <a:gd name="T3" fmla="*/ 4 h 1197"/>
                    <a:gd name="T4" fmla="*/ 305 w 329"/>
                    <a:gd name="T5" fmla="*/ 157 h 1197"/>
                    <a:gd name="T6" fmla="*/ 247 w 329"/>
                    <a:gd name="T7" fmla="*/ 474 h 1197"/>
                    <a:gd name="T8" fmla="*/ 247 w 329"/>
                    <a:gd name="T9" fmla="*/ 475 h 1197"/>
                    <a:gd name="T10" fmla="*/ 188 w 329"/>
                    <a:gd name="T11" fmla="*/ 738 h 1197"/>
                    <a:gd name="T12" fmla="*/ 188 w 329"/>
                    <a:gd name="T13" fmla="*/ 739 h 1197"/>
                    <a:gd name="T14" fmla="*/ 130 w 329"/>
                    <a:gd name="T15" fmla="*/ 948 h 1197"/>
                    <a:gd name="T16" fmla="*/ 130 w 329"/>
                    <a:gd name="T17" fmla="*/ 949 h 1197"/>
                    <a:gd name="T18" fmla="*/ 72 w 329"/>
                    <a:gd name="T19" fmla="*/ 1104 h 1197"/>
                    <a:gd name="T20" fmla="*/ 71 w 329"/>
                    <a:gd name="T21" fmla="*/ 1105 h 1197"/>
                    <a:gd name="T22" fmla="*/ 71 w 329"/>
                    <a:gd name="T23" fmla="*/ 1106 h 1197"/>
                    <a:gd name="T24" fmla="*/ 44 w 329"/>
                    <a:gd name="T25" fmla="*/ 1151 h 1197"/>
                    <a:gd name="T26" fmla="*/ 3 w 329"/>
                    <a:gd name="T27" fmla="*/ 1197 h 1197"/>
                    <a:gd name="T28" fmla="*/ 0 w 329"/>
                    <a:gd name="T29" fmla="*/ 1194 h 1197"/>
                    <a:gd name="T30" fmla="*/ 58 w 329"/>
                    <a:gd name="T31" fmla="*/ 1095 h 1197"/>
                    <a:gd name="T32" fmla="*/ 116 w 329"/>
                    <a:gd name="T33" fmla="*/ 941 h 1197"/>
                    <a:gd name="T34" fmla="*/ 174 w 329"/>
                    <a:gd name="T35" fmla="*/ 732 h 1197"/>
                    <a:gd name="T36" fmla="*/ 232 w 329"/>
                    <a:gd name="T37" fmla="*/ 469 h 1197"/>
                    <a:gd name="T38" fmla="*/ 291 w 329"/>
                    <a:gd name="T39" fmla="*/ 152 h 1197"/>
                    <a:gd name="T40" fmla="*/ 315 w 329"/>
                    <a:gd name="T41" fmla="*/ 0 h 11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29"/>
                    <a:gd name="T64" fmla="*/ 0 h 1197"/>
                    <a:gd name="T65" fmla="*/ 329 w 329"/>
                    <a:gd name="T66" fmla="*/ 1197 h 119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29" h="1197">
                      <a:moveTo>
                        <a:pt x="315" y="0"/>
                      </a:moveTo>
                      <a:lnTo>
                        <a:pt x="329" y="4"/>
                      </a:lnTo>
                      <a:lnTo>
                        <a:pt x="305" y="157"/>
                      </a:lnTo>
                      <a:lnTo>
                        <a:pt x="247" y="474"/>
                      </a:lnTo>
                      <a:lnTo>
                        <a:pt x="247" y="475"/>
                      </a:lnTo>
                      <a:lnTo>
                        <a:pt x="188" y="738"/>
                      </a:lnTo>
                      <a:lnTo>
                        <a:pt x="188" y="739"/>
                      </a:lnTo>
                      <a:lnTo>
                        <a:pt x="130" y="948"/>
                      </a:lnTo>
                      <a:lnTo>
                        <a:pt x="130" y="949"/>
                      </a:lnTo>
                      <a:lnTo>
                        <a:pt x="72" y="1104"/>
                      </a:lnTo>
                      <a:lnTo>
                        <a:pt x="71" y="1105"/>
                      </a:lnTo>
                      <a:lnTo>
                        <a:pt x="71" y="1106"/>
                      </a:lnTo>
                      <a:lnTo>
                        <a:pt x="44" y="1151"/>
                      </a:lnTo>
                      <a:lnTo>
                        <a:pt x="3" y="1197"/>
                      </a:lnTo>
                      <a:lnTo>
                        <a:pt x="0" y="1194"/>
                      </a:lnTo>
                      <a:lnTo>
                        <a:pt x="58" y="1095"/>
                      </a:lnTo>
                      <a:lnTo>
                        <a:pt x="116" y="941"/>
                      </a:lnTo>
                      <a:lnTo>
                        <a:pt x="174" y="732"/>
                      </a:lnTo>
                      <a:lnTo>
                        <a:pt x="232" y="469"/>
                      </a:lnTo>
                      <a:lnTo>
                        <a:pt x="291" y="152"/>
                      </a:lnTo>
                      <a:lnTo>
                        <a:pt x="315" y="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107"/>
                <p:cNvSpPr>
                  <a:spLocks/>
                </p:cNvSpPr>
                <p:nvPr/>
              </p:nvSpPr>
              <p:spPr bwMode="auto">
                <a:xfrm>
                  <a:off x="2262" y="2799"/>
                  <a:ext cx="41" cy="56"/>
                </a:xfrm>
                <a:custGeom>
                  <a:avLst/>
                  <a:gdLst>
                    <a:gd name="T0" fmla="*/ 41 w 41"/>
                    <a:gd name="T1" fmla="*/ 0 h 56"/>
                    <a:gd name="T2" fmla="*/ 9 w 41"/>
                    <a:gd name="T3" fmla="*/ 56 h 56"/>
                    <a:gd name="T4" fmla="*/ 0 w 41"/>
                    <a:gd name="T5" fmla="*/ 46 h 56"/>
                    <a:gd name="T6" fmla="*/ 41 w 41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1"/>
                    <a:gd name="T13" fmla="*/ 0 h 56"/>
                    <a:gd name="T14" fmla="*/ 41 w 41"/>
                    <a:gd name="T15" fmla="*/ 56 h 5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1" h="56">
                      <a:moveTo>
                        <a:pt x="41" y="0"/>
                      </a:moveTo>
                      <a:lnTo>
                        <a:pt x="9" y="56"/>
                      </a:lnTo>
                      <a:lnTo>
                        <a:pt x="0" y="46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" name="TextBox 45"/>
              <p:cNvSpPr txBox="1">
                <a:spLocks noChangeArrowheads="1"/>
              </p:cNvSpPr>
              <p:nvPr/>
            </p:nvSpPr>
            <p:spPr bwMode="auto">
              <a:xfrm>
                <a:off x="2209488" y="1531625"/>
                <a:ext cx="436562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7C80"/>
                    </a:solidFill>
                    <a:latin typeface="Arial Unicode MS"/>
                    <a:ea typeface="Arial Unicode MS"/>
                    <a:cs typeface="Arial Unicode MS"/>
                  </a:rPr>
                  <a:t>R</a:t>
                </a:r>
                <a:r>
                  <a:rPr lang="en-US" baseline="-25000">
                    <a:solidFill>
                      <a:srgbClr val="FF7C80"/>
                    </a:solidFill>
                    <a:latin typeface="Arial Unicode MS"/>
                    <a:ea typeface="Arial Unicode MS"/>
                    <a:cs typeface="Arial Unicode MS"/>
                  </a:rPr>
                  <a:t>d</a:t>
                </a:r>
              </a:p>
            </p:txBody>
          </p:sp>
          <p:sp>
            <p:nvSpPr>
              <p:cNvPr id="50" name="TextBox 49"/>
              <p:cNvSpPr txBox="1">
                <a:spLocks noChangeArrowheads="1"/>
              </p:cNvSpPr>
              <p:nvPr/>
            </p:nvSpPr>
            <p:spPr bwMode="auto">
              <a:xfrm>
                <a:off x="3179450" y="1531625"/>
                <a:ext cx="3952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A7D0F9"/>
                    </a:solidFill>
                    <a:latin typeface="Arial Unicode MS"/>
                    <a:ea typeface="Arial Unicode MS"/>
                    <a:cs typeface="Arial Unicode MS"/>
                  </a:rPr>
                  <a:t>R</a:t>
                </a:r>
                <a:r>
                  <a:rPr lang="en-US" baseline="-25000">
                    <a:solidFill>
                      <a:srgbClr val="A7D0F9"/>
                    </a:solidFill>
                    <a:latin typeface="Arial Unicode MS"/>
                    <a:ea typeface="Arial Unicode MS"/>
                    <a:cs typeface="Arial Unicode MS"/>
                  </a:rPr>
                  <a:t>f</a:t>
                </a:r>
              </a:p>
            </p:txBody>
          </p:sp>
          <p:sp>
            <p:nvSpPr>
              <p:cNvPr id="51" name="Freeform 10"/>
              <p:cNvSpPr>
                <a:spLocks noEditPoints="1"/>
              </p:cNvSpPr>
              <p:nvPr/>
            </p:nvSpPr>
            <p:spPr bwMode="auto">
              <a:xfrm>
                <a:off x="1796738" y="1972950"/>
                <a:ext cx="1579562" cy="1093788"/>
              </a:xfrm>
              <a:custGeom>
                <a:avLst/>
                <a:gdLst>
                  <a:gd name="T0" fmla="*/ 17 w 795"/>
                  <a:gd name="T1" fmla="*/ 1167 h 1185"/>
                  <a:gd name="T2" fmla="*/ 0 w 795"/>
                  <a:gd name="T3" fmla="*/ 1185 h 1185"/>
                  <a:gd name="T4" fmla="*/ 3 w 795"/>
                  <a:gd name="T5" fmla="*/ 1180 h 1185"/>
                  <a:gd name="T6" fmla="*/ 17 w 795"/>
                  <a:gd name="T7" fmla="*/ 1167 h 1185"/>
                  <a:gd name="T8" fmla="*/ 115 w 795"/>
                  <a:gd name="T9" fmla="*/ 1077 h 1185"/>
                  <a:gd name="T10" fmla="*/ 105 w 795"/>
                  <a:gd name="T11" fmla="*/ 1089 h 1185"/>
                  <a:gd name="T12" fmla="*/ 104 w 795"/>
                  <a:gd name="T13" fmla="*/ 1089 h 1185"/>
                  <a:gd name="T14" fmla="*/ 46 w 795"/>
                  <a:gd name="T15" fmla="*/ 1152 h 1185"/>
                  <a:gd name="T16" fmla="*/ 21 w 795"/>
                  <a:gd name="T17" fmla="*/ 1175 h 1185"/>
                  <a:gd name="T18" fmla="*/ 46 w 795"/>
                  <a:gd name="T19" fmla="*/ 1148 h 1185"/>
                  <a:gd name="T20" fmla="*/ 104 w 795"/>
                  <a:gd name="T21" fmla="*/ 1086 h 1185"/>
                  <a:gd name="T22" fmla="*/ 115 w 795"/>
                  <a:gd name="T23" fmla="*/ 1077 h 1185"/>
                  <a:gd name="T24" fmla="*/ 789 w 795"/>
                  <a:gd name="T25" fmla="*/ 0 h 1185"/>
                  <a:gd name="T26" fmla="*/ 795 w 795"/>
                  <a:gd name="T27" fmla="*/ 6 h 1185"/>
                  <a:gd name="T28" fmla="*/ 747 w 795"/>
                  <a:gd name="T29" fmla="*/ 95 h 1185"/>
                  <a:gd name="T30" fmla="*/ 689 w 795"/>
                  <a:gd name="T31" fmla="*/ 201 h 1185"/>
                  <a:gd name="T32" fmla="*/ 630 w 795"/>
                  <a:gd name="T33" fmla="*/ 306 h 1185"/>
                  <a:gd name="T34" fmla="*/ 572 w 795"/>
                  <a:gd name="T35" fmla="*/ 407 h 1185"/>
                  <a:gd name="T36" fmla="*/ 572 w 795"/>
                  <a:gd name="T37" fmla="*/ 407 h 1185"/>
                  <a:gd name="T38" fmla="*/ 513 w 795"/>
                  <a:gd name="T39" fmla="*/ 505 h 1185"/>
                  <a:gd name="T40" fmla="*/ 455 w 795"/>
                  <a:gd name="T41" fmla="*/ 600 h 1185"/>
                  <a:gd name="T42" fmla="*/ 397 w 795"/>
                  <a:gd name="T43" fmla="*/ 692 h 1185"/>
                  <a:gd name="T44" fmla="*/ 397 w 795"/>
                  <a:gd name="T45" fmla="*/ 692 h 1185"/>
                  <a:gd name="T46" fmla="*/ 338 w 795"/>
                  <a:gd name="T47" fmla="*/ 780 h 1185"/>
                  <a:gd name="T48" fmla="*/ 280 w 795"/>
                  <a:gd name="T49" fmla="*/ 864 h 1185"/>
                  <a:gd name="T50" fmla="*/ 280 w 795"/>
                  <a:gd name="T51" fmla="*/ 865 h 1185"/>
                  <a:gd name="T52" fmla="*/ 222 w 795"/>
                  <a:gd name="T53" fmla="*/ 944 h 1185"/>
                  <a:gd name="T54" fmla="*/ 221 w 795"/>
                  <a:gd name="T55" fmla="*/ 944 h 1185"/>
                  <a:gd name="T56" fmla="*/ 163 w 795"/>
                  <a:gd name="T57" fmla="*/ 1019 h 1185"/>
                  <a:gd name="T58" fmla="*/ 163 w 795"/>
                  <a:gd name="T59" fmla="*/ 1020 h 1185"/>
                  <a:gd name="T60" fmla="*/ 151 w 795"/>
                  <a:gd name="T61" fmla="*/ 1034 h 1185"/>
                  <a:gd name="T62" fmla="*/ 110 w 795"/>
                  <a:gd name="T63" fmla="*/ 1069 h 1185"/>
                  <a:gd name="T64" fmla="*/ 158 w 795"/>
                  <a:gd name="T65" fmla="*/ 1012 h 1185"/>
                  <a:gd name="T66" fmla="*/ 216 w 795"/>
                  <a:gd name="T67" fmla="*/ 937 h 1185"/>
                  <a:gd name="T68" fmla="*/ 274 w 795"/>
                  <a:gd name="T69" fmla="*/ 857 h 1185"/>
                  <a:gd name="T70" fmla="*/ 333 w 795"/>
                  <a:gd name="T71" fmla="*/ 773 h 1185"/>
                  <a:gd name="T72" fmla="*/ 391 w 795"/>
                  <a:gd name="T73" fmla="*/ 685 h 1185"/>
                  <a:gd name="T74" fmla="*/ 449 w 795"/>
                  <a:gd name="T75" fmla="*/ 594 h 1185"/>
                  <a:gd name="T76" fmla="*/ 507 w 795"/>
                  <a:gd name="T77" fmla="*/ 499 h 1185"/>
                  <a:gd name="T78" fmla="*/ 566 w 795"/>
                  <a:gd name="T79" fmla="*/ 401 h 1185"/>
                  <a:gd name="T80" fmla="*/ 624 w 795"/>
                  <a:gd name="T81" fmla="*/ 299 h 1185"/>
                  <a:gd name="T82" fmla="*/ 683 w 795"/>
                  <a:gd name="T83" fmla="*/ 195 h 1185"/>
                  <a:gd name="T84" fmla="*/ 741 w 795"/>
                  <a:gd name="T85" fmla="*/ 89 h 1185"/>
                  <a:gd name="T86" fmla="*/ 789 w 795"/>
                  <a:gd name="T87" fmla="*/ 0 h 118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95"/>
                  <a:gd name="T133" fmla="*/ 0 h 1185"/>
                  <a:gd name="T134" fmla="*/ 795 w 795"/>
                  <a:gd name="T135" fmla="*/ 1185 h 118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95" h="1185">
                    <a:moveTo>
                      <a:pt x="17" y="1167"/>
                    </a:moveTo>
                    <a:lnTo>
                      <a:pt x="0" y="1185"/>
                    </a:lnTo>
                    <a:lnTo>
                      <a:pt x="3" y="1180"/>
                    </a:lnTo>
                    <a:lnTo>
                      <a:pt x="17" y="1167"/>
                    </a:lnTo>
                    <a:close/>
                    <a:moveTo>
                      <a:pt x="115" y="1077"/>
                    </a:moveTo>
                    <a:lnTo>
                      <a:pt x="105" y="1089"/>
                    </a:lnTo>
                    <a:lnTo>
                      <a:pt x="104" y="1089"/>
                    </a:lnTo>
                    <a:lnTo>
                      <a:pt x="46" y="1152"/>
                    </a:lnTo>
                    <a:lnTo>
                      <a:pt x="21" y="1175"/>
                    </a:lnTo>
                    <a:lnTo>
                      <a:pt x="46" y="1148"/>
                    </a:lnTo>
                    <a:lnTo>
                      <a:pt x="104" y="1086"/>
                    </a:lnTo>
                    <a:lnTo>
                      <a:pt x="115" y="1077"/>
                    </a:lnTo>
                    <a:close/>
                    <a:moveTo>
                      <a:pt x="789" y="0"/>
                    </a:moveTo>
                    <a:lnTo>
                      <a:pt x="795" y="6"/>
                    </a:lnTo>
                    <a:lnTo>
                      <a:pt x="747" y="95"/>
                    </a:lnTo>
                    <a:lnTo>
                      <a:pt x="689" y="201"/>
                    </a:lnTo>
                    <a:lnTo>
                      <a:pt x="630" y="306"/>
                    </a:lnTo>
                    <a:lnTo>
                      <a:pt x="572" y="407"/>
                    </a:lnTo>
                    <a:lnTo>
                      <a:pt x="513" y="505"/>
                    </a:lnTo>
                    <a:lnTo>
                      <a:pt x="455" y="600"/>
                    </a:lnTo>
                    <a:lnTo>
                      <a:pt x="397" y="692"/>
                    </a:lnTo>
                    <a:lnTo>
                      <a:pt x="338" y="780"/>
                    </a:lnTo>
                    <a:lnTo>
                      <a:pt x="280" y="864"/>
                    </a:lnTo>
                    <a:lnTo>
                      <a:pt x="280" y="865"/>
                    </a:lnTo>
                    <a:lnTo>
                      <a:pt x="222" y="944"/>
                    </a:lnTo>
                    <a:lnTo>
                      <a:pt x="221" y="944"/>
                    </a:lnTo>
                    <a:lnTo>
                      <a:pt x="163" y="1019"/>
                    </a:lnTo>
                    <a:lnTo>
                      <a:pt x="163" y="1020"/>
                    </a:lnTo>
                    <a:lnTo>
                      <a:pt x="151" y="1034"/>
                    </a:lnTo>
                    <a:lnTo>
                      <a:pt x="110" y="1069"/>
                    </a:lnTo>
                    <a:lnTo>
                      <a:pt x="158" y="1012"/>
                    </a:lnTo>
                    <a:lnTo>
                      <a:pt x="216" y="937"/>
                    </a:lnTo>
                    <a:lnTo>
                      <a:pt x="274" y="857"/>
                    </a:lnTo>
                    <a:lnTo>
                      <a:pt x="333" y="773"/>
                    </a:lnTo>
                    <a:lnTo>
                      <a:pt x="391" y="685"/>
                    </a:lnTo>
                    <a:lnTo>
                      <a:pt x="449" y="594"/>
                    </a:lnTo>
                    <a:lnTo>
                      <a:pt x="507" y="499"/>
                    </a:lnTo>
                    <a:lnTo>
                      <a:pt x="566" y="401"/>
                    </a:lnTo>
                    <a:lnTo>
                      <a:pt x="624" y="299"/>
                    </a:lnTo>
                    <a:lnTo>
                      <a:pt x="683" y="195"/>
                    </a:lnTo>
                    <a:lnTo>
                      <a:pt x="741" y="89"/>
                    </a:lnTo>
                    <a:lnTo>
                      <a:pt x="789" y="0"/>
                    </a:lnTo>
                    <a:close/>
                  </a:path>
                </a:pathLst>
              </a:custGeom>
              <a:solidFill>
                <a:srgbClr val="A7D0F9"/>
              </a:solidFill>
              <a:ln w="12700">
                <a:solidFill>
                  <a:srgbClr val="A7D0F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906338" y="1303940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New Scaling Law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6200" y="3884370"/>
            <a:ext cx="2519928" cy="2407828"/>
            <a:chOff x="1763885" y="3884370"/>
            <a:chExt cx="2519928" cy="2407828"/>
          </a:xfrm>
        </p:grpSpPr>
        <p:pic>
          <p:nvPicPr>
            <p:cNvPr id="59" name="Picture 3" descr="C:\Users\TEMP.Mohism\Desktop\AnimationSeq1\LensSensor_Seq.01 copy copy.jpg"/>
            <p:cNvPicPr>
              <a:picLocks noChangeAspect="1" noChangeArrowheads="1"/>
            </p:cNvPicPr>
            <p:nvPr/>
          </p:nvPicPr>
          <p:blipFill rotWithShape="1">
            <a:blip r:embed="rId3"/>
            <a:srcRect l="13588" t="13588" r="14613" b="14613"/>
            <a:stretch/>
          </p:blipFill>
          <p:spPr bwMode="auto">
            <a:xfrm>
              <a:off x="1991570" y="4318928"/>
              <a:ext cx="1973270" cy="197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TextBox 63"/>
            <p:cNvSpPr txBox="1"/>
            <p:nvPr/>
          </p:nvSpPr>
          <p:spPr>
            <a:xfrm>
              <a:off x="1763885" y="3884370"/>
              <a:ext cx="2519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Single Element Design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50446" y="1303940"/>
            <a:ext cx="1968094" cy="2200955"/>
            <a:chOff x="6550446" y="1303940"/>
            <a:chExt cx="1968094" cy="2200955"/>
          </a:xfrm>
        </p:grpSpPr>
        <p:grpSp>
          <p:nvGrpSpPr>
            <p:cNvPr id="8" name="Group 7"/>
            <p:cNvGrpSpPr/>
            <p:nvPr/>
          </p:nvGrpSpPr>
          <p:grpSpPr>
            <a:xfrm>
              <a:off x="6574037" y="1835205"/>
              <a:ext cx="1944503" cy="1669690"/>
              <a:chOff x="7683695" y="924465"/>
              <a:chExt cx="6330748" cy="5436035"/>
            </a:xfrm>
          </p:grpSpPr>
          <p:pic>
            <p:nvPicPr>
              <p:cNvPr id="55" name="Picture 18" descr="people.png">
                <a:hlinkClick r:id="rId4"/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683695" y="924465"/>
                <a:ext cx="6254854" cy="2258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16" descr="closeup.png">
                <a:hlinkClick r:id="rId6"/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12542" y="3584842"/>
                <a:ext cx="6301901" cy="1495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1" descr="Manhattan[Cropped,-20inchs].jpg">
                <a:hlinkClick r:id="rId8"/>
              </p:cNvPr>
              <p:cNvPicPr>
                <a:picLocks noChangeAspect="1"/>
              </p:cNvPicPr>
              <p:nvPr/>
            </p:nvPicPr>
            <p:blipFill>
              <a:blip r:embed="rId9">
                <a:lum bright="6000"/>
              </a:blip>
              <a:srcRect/>
              <a:stretch>
                <a:fillRect/>
              </a:stretch>
            </p:blipFill>
            <p:spPr bwMode="auto">
              <a:xfrm>
                <a:off x="7740402" y="5504484"/>
                <a:ext cx="6251361" cy="856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3" name="TextBox 62"/>
            <p:cNvSpPr txBox="1"/>
            <p:nvPr/>
          </p:nvSpPr>
          <p:spPr>
            <a:xfrm>
              <a:off x="6550446" y="1303940"/>
              <a:ext cx="1968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Gigapixel</a:t>
              </a:r>
              <a:r>
                <a:rPr lang="en-US" dirty="0" smtClean="0">
                  <a:solidFill>
                    <a:schemeClr val="bg1"/>
                  </a:solidFill>
                </a:rPr>
                <a:t> Images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47896" y="3894514"/>
            <a:ext cx="3187590" cy="2342601"/>
            <a:chOff x="4875581" y="3884370"/>
            <a:chExt cx="3187590" cy="2342601"/>
          </a:xfrm>
        </p:grpSpPr>
        <p:grpSp>
          <p:nvGrpSpPr>
            <p:cNvPr id="40" name="Group 39"/>
            <p:cNvGrpSpPr/>
            <p:nvPr/>
          </p:nvGrpSpPr>
          <p:grpSpPr>
            <a:xfrm>
              <a:off x="4875581" y="4345566"/>
              <a:ext cx="3187590" cy="1881405"/>
              <a:chOff x="699505" y="1431736"/>
              <a:chExt cx="8046720" cy="4749399"/>
            </a:xfrm>
          </p:grpSpPr>
          <p:pic>
            <p:nvPicPr>
              <p:cNvPr id="41" name="Picture 40" descr="RMSE.eps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505" y="1911100"/>
                <a:ext cx="8046720" cy="4270035"/>
              </a:xfrm>
              <a:prstGeom prst="rect">
                <a:avLst/>
              </a:prstGeom>
            </p:spPr>
          </p:pic>
          <p:pic>
            <p:nvPicPr>
              <p:cNvPr id="42" name="Picture 41" descr="1Shell_rt.ai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9032" y="4467536"/>
                <a:ext cx="1005840" cy="10058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3" name="Picture 42" descr="2Shell_rt.ai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4668" y="3860376"/>
                <a:ext cx="1005840" cy="10058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5" name="Picture 44" descr="6Shell_rt.ai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7330" y="1431736"/>
                <a:ext cx="1005840" cy="10058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3Shell_rt.ai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6144" y="3253216"/>
                <a:ext cx="1005840" cy="10058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4Shell_rt.ai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8427" y="2550956"/>
                <a:ext cx="1005840" cy="10058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8" name="Picture 57" descr="5Shell_rt.ai"/>
              <p:cNvPicPr>
                <a:picLocks noChangeAspect="1"/>
              </p:cNvPicPr>
              <p:nvPr/>
            </p:nvPicPr>
            <p:blipFill>
              <a:blip r:embed="rId16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7878" y="1792006"/>
                <a:ext cx="1005840" cy="10058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66" name="TextBox 65"/>
            <p:cNvSpPr txBox="1"/>
            <p:nvPr/>
          </p:nvSpPr>
          <p:spPr>
            <a:xfrm>
              <a:off x="5330950" y="3884370"/>
              <a:ext cx="223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SNR vs. Complexity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33575" y="1303940"/>
            <a:ext cx="2675300" cy="2249252"/>
            <a:chOff x="3433575" y="1303940"/>
            <a:chExt cx="2675300" cy="2249252"/>
          </a:xfrm>
        </p:grpSpPr>
        <p:pic>
          <p:nvPicPr>
            <p:cNvPr id="67" name="Picture 66" descr="ball_single3_sans_gray3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3575" y="1607519"/>
              <a:ext cx="2675300" cy="1945673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3755168" y="1303940"/>
              <a:ext cx="2032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Gigapixel</a:t>
              </a:r>
              <a:r>
                <a:rPr lang="en-US" dirty="0" smtClean="0">
                  <a:solidFill>
                    <a:schemeClr val="bg1"/>
                  </a:solidFill>
                </a:rPr>
                <a:t> Camera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5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7"/>
    </mc:Choice>
    <mc:Fallback xmlns="">
      <p:transition xmlns:p14="http://schemas.microsoft.com/office/powerpoint/2010/main" spd="slow" advTm="520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Ball Lens </a:t>
            </a:r>
            <a:r>
              <a:rPr lang="en-US" dirty="0" err="1" smtClean="0"/>
              <a:t>Gigapixel</a:t>
            </a:r>
            <a:r>
              <a:rPr lang="en-US" dirty="0" smtClean="0"/>
              <a:t> Camera </a:t>
            </a:r>
            <a:endParaRPr lang="en-US" dirty="0"/>
          </a:p>
        </p:txBody>
      </p:sp>
      <p:pic>
        <p:nvPicPr>
          <p:cNvPr id="206851" name="Picture 3" descr="ball_psfs3_sans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8463" y="3983038"/>
            <a:ext cx="2903537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4" descr="ball_mtfs3_sans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038600"/>
            <a:ext cx="284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all_single3_sans_gray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20" y="1228045"/>
            <a:ext cx="3671421" cy="26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extBox 9"/>
          <p:cNvSpPr txBox="1">
            <a:spLocks noChangeArrowheads="1"/>
          </p:cNvSpPr>
          <p:nvPr/>
        </p:nvSpPr>
        <p:spPr bwMode="auto">
          <a:xfrm>
            <a:off x="2532063" y="209550"/>
            <a:ext cx="4138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Portrait </a:t>
            </a:r>
            <a:r>
              <a:rPr lang="en-US" sz="28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(1.6 Gigapixels)</a:t>
            </a:r>
            <a:endParaRPr lang="en-US" sz="320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211970" name="Picture 18" descr="peopl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09663"/>
            <a:ext cx="77724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1" name="Picture 3" descr="[P]DanielEye.jpg"/>
          <p:cNvPicPr>
            <a:picLocks noChangeAspect="1"/>
          </p:cNvPicPr>
          <p:nvPr/>
        </p:nvPicPr>
        <p:blipFill>
          <a:blip r:embed="rId3">
            <a:lum bright="8000" contrast="6000"/>
          </a:blip>
          <a:srcRect l="15660" t="12527" r="12305" b="15436"/>
          <a:stretch>
            <a:fillRect/>
          </a:stretch>
        </p:blipFill>
        <p:spPr bwMode="auto">
          <a:xfrm>
            <a:off x="2755900" y="4168775"/>
            <a:ext cx="16637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10" descr="[P]Lamp.jpg"/>
          <p:cNvPicPr>
            <a:picLocks noChangeAspect="1"/>
          </p:cNvPicPr>
          <p:nvPr/>
        </p:nvPicPr>
        <p:blipFill>
          <a:blip r:embed="rId4"/>
          <a:srcRect b="-204"/>
          <a:stretch>
            <a:fillRect/>
          </a:stretch>
        </p:blipFill>
        <p:spPr bwMode="auto">
          <a:xfrm>
            <a:off x="4813300" y="4157663"/>
            <a:ext cx="1663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12" descr="[P]ResolutionChar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2913" y="4162425"/>
            <a:ext cx="16652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4" name="Picture 13" descr="[P]Timepiec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4162425"/>
            <a:ext cx="16652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 flipV="1">
            <a:off x="3392488" y="2011363"/>
            <a:ext cx="0" cy="215106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44825" y="2011363"/>
            <a:ext cx="347663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849813" y="2913063"/>
            <a:ext cx="2151062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281238" y="3260725"/>
            <a:ext cx="0" cy="90170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335588" y="1663700"/>
            <a:ext cx="0" cy="249872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948113" y="1663700"/>
            <a:ext cx="1387475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000875" y="2913063"/>
            <a:ext cx="0" cy="124936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58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67000" y="5834063"/>
            <a:ext cx="1752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Eye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244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Lamp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818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Resolution chart</a:t>
            </a:r>
          </a:p>
        </p:txBody>
      </p:sp>
      <p:sp>
        <p:nvSpPr>
          <p:cNvPr id="40" name="TextBox 39">
            <a:hlinkClick r:id="rId7"/>
          </p:cNvPr>
          <p:cNvSpPr txBox="1"/>
          <p:nvPr/>
        </p:nvSpPr>
        <p:spPr>
          <a:xfrm>
            <a:off x="990600" y="6324600"/>
            <a:ext cx="7623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http://gigapan.org/gigapans/09d557515ee4cc1c8c2e33bf4f27485a/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685800" y="914400"/>
            <a:ext cx="3200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257800" y="914400"/>
            <a:ext cx="3200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1992" idx="3"/>
          </p:cNvCxnSpPr>
          <p:nvPr/>
        </p:nvCxnSpPr>
        <p:spPr>
          <a:xfrm rot="5400000" flipH="1" flipV="1">
            <a:off x="149225" y="1493838"/>
            <a:ext cx="7683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1992" idx="1"/>
          </p:cNvCxnSpPr>
          <p:nvPr/>
        </p:nvCxnSpPr>
        <p:spPr>
          <a:xfrm rot="16200000" flipH="1">
            <a:off x="154781" y="3631407"/>
            <a:ext cx="722313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991" name="TextBox 26"/>
          <p:cNvSpPr txBox="1">
            <a:spLocks noChangeArrowheads="1"/>
          </p:cNvSpPr>
          <p:nvPr/>
        </p:nvSpPr>
        <p:spPr bwMode="auto">
          <a:xfrm>
            <a:off x="3886200" y="762000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65,269 pixels</a:t>
            </a:r>
          </a:p>
        </p:txBody>
      </p:sp>
      <p:sp>
        <p:nvSpPr>
          <p:cNvPr id="211992" name="TextBox 35"/>
          <p:cNvSpPr txBox="1">
            <a:spLocks noChangeArrowheads="1"/>
          </p:cNvSpPr>
          <p:nvPr/>
        </p:nvSpPr>
        <p:spPr bwMode="auto">
          <a:xfrm rot="-5400000">
            <a:off x="-179387" y="2405063"/>
            <a:ext cx="13922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24,801 pixels</a:t>
            </a:r>
          </a:p>
        </p:txBody>
      </p:sp>
    </p:spTree>
    <p:extLst>
      <p:ext uri="{BB962C8B-B14F-4D97-AF65-F5344CB8AC3E}">
        <p14:creationId xmlns:p14="http://schemas.microsoft.com/office/powerpoint/2010/main" val="382751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7" descr="peopl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09663"/>
            <a:ext cx="77724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4" name="Picture 4" descr="[P]do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5" name="Picture 6" descr="[P]Tex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0975" y="4092575"/>
            <a:ext cx="16652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8" descr="[P]ThomasHai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 flipV="1">
            <a:off x="2005013" y="2635250"/>
            <a:ext cx="0" cy="145732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05013" y="2635250"/>
            <a:ext cx="2289175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322638" y="3398838"/>
            <a:ext cx="0" cy="69373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322638" y="3398838"/>
            <a:ext cx="1179512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43550" y="1803400"/>
            <a:ext cx="0" cy="228917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43550" y="1803400"/>
            <a:ext cx="763588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138988" y="2149475"/>
            <a:ext cx="0" cy="19431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584950" y="2149475"/>
            <a:ext cx="554038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58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Figurine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90800" y="5834063"/>
            <a:ext cx="19812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Text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244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Hair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72263" y="5834063"/>
            <a:ext cx="1905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Skin</a:t>
            </a:r>
          </a:p>
        </p:txBody>
      </p:sp>
      <p:pic>
        <p:nvPicPr>
          <p:cNvPr id="213009" name="Picture 29" descr="[P]ThomasNose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>
            <a:hlinkClick r:id="rId7"/>
          </p:cNvPr>
          <p:cNvSpPr txBox="1"/>
          <p:nvPr/>
        </p:nvSpPr>
        <p:spPr>
          <a:xfrm>
            <a:off x="990600" y="6324600"/>
            <a:ext cx="7623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http://gigapan.org/gigapans/09d557515ee4cc1c8c2e33bf4f27485a/</a:t>
            </a:r>
          </a:p>
        </p:txBody>
      </p:sp>
      <p:sp>
        <p:nvSpPr>
          <p:cNvPr id="213011" name="TextBox 27"/>
          <p:cNvSpPr txBox="1">
            <a:spLocks noChangeArrowheads="1"/>
          </p:cNvSpPr>
          <p:nvPr/>
        </p:nvSpPr>
        <p:spPr bwMode="auto">
          <a:xfrm>
            <a:off x="2532063" y="209550"/>
            <a:ext cx="4138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Portrait </a:t>
            </a:r>
            <a:r>
              <a:rPr lang="en-US" sz="28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(1.6 Gigapixels)</a:t>
            </a:r>
            <a:endParaRPr lang="en-US" sz="320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685800" y="914400"/>
            <a:ext cx="3200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257800" y="914400"/>
            <a:ext cx="3200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13017" idx="3"/>
          </p:cNvCxnSpPr>
          <p:nvPr/>
        </p:nvCxnSpPr>
        <p:spPr>
          <a:xfrm rot="5400000" flipH="1" flipV="1">
            <a:off x="149225" y="1493838"/>
            <a:ext cx="7683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3017" idx="1"/>
          </p:cNvCxnSpPr>
          <p:nvPr/>
        </p:nvCxnSpPr>
        <p:spPr>
          <a:xfrm rot="16200000" flipH="1">
            <a:off x="154781" y="3631407"/>
            <a:ext cx="722313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016" name="TextBox 35"/>
          <p:cNvSpPr txBox="1">
            <a:spLocks noChangeArrowheads="1"/>
          </p:cNvSpPr>
          <p:nvPr/>
        </p:nvSpPr>
        <p:spPr bwMode="auto">
          <a:xfrm>
            <a:off x="3886200" y="762000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65,269 pixels</a:t>
            </a:r>
          </a:p>
        </p:txBody>
      </p:sp>
      <p:sp>
        <p:nvSpPr>
          <p:cNvPr id="213017" name="TextBox 38"/>
          <p:cNvSpPr txBox="1">
            <a:spLocks noChangeArrowheads="1"/>
          </p:cNvSpPr>
          <p:nvPr/>
        </p:nvSpPr>
        <p:spPr bwMode="auto">
          <a:xfrm rot="-5400000">
            <a:off x="-179387" y="2405063"/>
            <a:ext cx="13922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24,801 pixels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17" descr="peopl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09663"/>
            <a:ext cx="77724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Picture 10" descr="[P]Fabri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9" name="Picture 11" descr="[P]Skin.jpg"/>
          <p:cNvPicPr>
            <a:picLocks noChangeAspect="1"/>
          </p:cNvPicPr>
          <p:nvPr/>
        </p:nvPicPr>
        <p:blipFill>
          <a:blip r:embed="rId4">
            <a:lum bright="20000" contrast="32000"/>
          </a:blip>
          <a:srcRect/>
          <a:stretch>
            <a:fillRect/>
          </a:stretch>
        </p:blipFill>
        <p:spPr bwMode="auto">
          <a:xfrm>
            <a:off x="6858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flipV="1">
            <a:off x="1935163" y="2149475"/>
            <a:ext cx="0" cy="19431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35163" y="2149475"/>
            <a:ext cx="763587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2674938" y="3440113"/>
            <a:ext cx="1309687" cy="158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322638" y="2786063"/>
            <a:ext cx="1630362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127625" y="2705100"/>
            <a:ext cx="0" cy="138747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127625" y="2705100"/>
            <a:ext cx="1387475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624763" y="3538538"/>
            <a:ext cx="0" cy="55403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792913" y="3538538"/>
            <a:ext cx="8318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58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Facial Hair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834063"/>
            <a:ext cx="1752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Stuffed animal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244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Pattern on shirt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1800" y="58340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Denim weave</a:t>
            </a:r>
          </a:p>
        </p:txBody>
      </p:sp>
      <p:pic>
        <p:nvPicPr>
          <p:cNvPr id="214032" name="Picture 3" descr="[P]Jea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45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3" name="Picture 26" descr="[P]StuffedAnimal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4" name="Picture 33" descr="[P]Skin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4081463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>
            <a:hlinkClick r:id="rId8"/>
          </p:cNvPr>
          <p:cNvSpPr txBox="1"/>
          <p:nvPr/>
        </p:nvSpPr>
        <p:spPr>
          <a:xfrm>
            <a:off x="990600" y="6324600"/>
            <a:ext cx="7623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http://gigapan.org/gigapans/09d557515ee4cc1c8c2e33bf4f27485a/</a:t>
            </a:r>
          </a:p>
        </p:txBody>
      </p:sp>
      <p:sp>
        <p:nvSpPr>
          <p:cNvPr id="214036" name="TextBox 27"/>
          <p:cNvSpPr txBox="1">
            <a:spLocks noChangeArrowheads="1"/>
          </p:cNvSpPr>
          <p:nvPr/>
        </p:nvSpPr>
        <p:spPr bwMode="auto">
          <a:xfrm>
            <a:off x="2532063" y="209550"/>
            <a:ext cx="4138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Portrait </a:t>
            </a:r>
            <a:r>
              <a:rPr lang="en-US" sz="28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(1.6 Gigapixels)</a:t>
            </a:r>
            <a:endParaRPr lang="en-US" sz="320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685800" y="914400"/>
            <a:ext cx="3200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57800" y="914400"/>
            <a:ext cx="3200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4042" idx="3"/>
          </p:cNvCxnSpPr>
          <p:nvPr/>
        </p:nvCxnSpPr>
        <p:spPr>
          <a:xfrm rot="5400000" flipH="1" flipV="1">
            <a:off x="149225" y="1493838"/>
            <a:ext cx="7683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14042" idx="1"/>
          </p:cNvCxnSpPr>
          <p:nvPr/>
        </p:nvCxnSpPr>
        <p:spPr>
          <a:xfrm rot="16200000" flipH="1">
            <a:off x="154781" y="3631407"/>
            <a:ext cx="722313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041" name="TextBox 38"/>
          <p:cNvSpPr txBox="1">
            <a:spLocks noChangeArrowheads="1"/>
          </p:cNvSpPr>
          <p:nvPr/>
        </p:nvSpPr>
        <p:spPr bwMode="auto">
          <a:xfrm>
            <a:off x="3886200" y="762000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65,269 pixels</a:t>
            </a:r>
          </a:p>
        </p:txBody>
      </p:sp>
      <p:sp>
        <p:nvSpPr>
          <p:cNvPr id="214042" name="TextBox 39"/>
          <p:cNvSpPr txBox="1">
            <a:spLocks noChangeArrowheads="1"/>
          </p:cNvSpPr>
          <p:nvPr/>
        </p:nvSpPr>
        <p:spPr bwMode="auto">
          <a:xfrm rot="-5400000">
            <a:off x="-179387" y="2405063"/>
            <a:ext cx="13922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24,801 pixels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6" descr="closeu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25550"/>
            <a:ext cx="85344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1752600" y="2176463"/>
            <a:ext cx="0" cy="16002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28800" y="2176463"/>
            <a:ext cx="990600" cy="15875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05200" y="1490663"/>
            <a:ext cx="251460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505200" y="1490663"/>
            <a:ext cx="0" cy="23622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5715000" y="2873375"/>
            <a:ext cx="9525" cy="9794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715000" y="2862263"/>
            <a:ext cx="2066925" cy="11112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8280400" y="2481263"/>
            <a:ext cx="9525" cy="137160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049" name="Picture 21" descr="barcode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548063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0" name="Picture 22" descr="fingerprint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548063"/>
            <a:ext cx="201136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1" name="Picture 23" descr="dollar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548063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2" name="Picture 24" descr="resistor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548063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334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Resistor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432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Dollar bill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768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Fingerprint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104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2D barcode</a:t>
            </a:r>
          </a:p>
        </p:txBody>
      </p:sp>
      <p:sp>
        <p:nvSpPr>
          <p:cNvPr id="34" name="TextBox 33">
            <a:hlinkClick r:id="rId7"/>
          </p:cNvPr>
          <p:cNvSpPr txBox="1"/>
          <p:nvPr/>
        </p:nvSpPr>
        <p:spPr>
          <a:xfrm>
            <a:off x="990600" y="6324600"/>
            <a:ext cx="7623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http://gigapan.org/gigapans/0dca576c3a040561b4371cf1d92c93fe/</a:t>
            </a:r>
          </a:p>
        </p:txBody>
      </p:sp>
      <p:sp>
        <p:nvSpPr>
          <p:cNvPr id="215058" name="TextBox 20"/>
          <p:cNvSpPr txBox="1">
            <a:spLocks noChangeArrowheads="1"/>
          </p:cNvSpPr>
          <p:nvPr/>
        </p:nvSpPr>
        <p:spPr bwMode="auto">
          <a:xfrm>
            <a:off x="2474913" y="209550"/>
            <a:ext cx="425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Still Life </a:t>
            </a:r>
            <a:r>
              <a:rPr lang="en-US" sz="28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(1.7 Gigapixels)</a:t>
            </a:r>
            <a:endParaRPr lang="en-US" sz="320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304800" y="1035050"/>
            <a:ext cx="36576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334000" y="1033463"/>
            <a:ext cx="35814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5064" idx="3"/>
          </p:cNvCxnSpPr>
          <p:nvPr/>
        </p:nvCxnSpPr>
        <p:spPr>
          <a:xfrm rot="5400000" flipH="1" flipV="1">
            <a:off x="106363" y="1374775"/>
            <a:ext cx="3111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15064" idx="1"/>
          </p:cNvCxnSpPr>
          <p:nvPr/>
        </p:nvCxnSpPr>
        <p:spPr>
          <a:xfrm rot="5400000">
            <a:off x="67469" y="3099594"/>
            <a:ext cx="3556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63" name="TextBox 37"/>
          <p:cNvSpPr txBox="1">
            <a:spLocks noChangeArrowheads="1"/>
          </p:cNvSpPr>
          <p:nvPr/>
        </p:nvSpPr>
        <p:spPr bwMode="auto">
          <a:xfrm>
            <a:off x="3962400" y="881063"/>
            <a:ext cx="1392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82,000 pixels</a:t>
            </a:r>
          </a:p>
        </p:txBody>
      </p:sp>
      <p:sp>
        <p:nvSpPr>
          <p:cNvPr id="215064" name="TextBox 38"/>
          <p:cNvSpPr txBox="1">
            <a:spLocks noChangeArrowheads="1"/>
          </p:cNvSpPr>
          <p:nvPr/>
        </p:nvSpPr>
        <p:spPr bwMode="auto">
          <a:xfrm rot="-5400000">
            <a:off x="-450850" y="2057400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22,000 pixels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Is it Image Sensor Resolution?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Assume 1 micron pixels </a:t>
            </a:r>
            <a:r>
              <a:rPr lang="en-US" sz="2800" dirty="0" smtClean="0">
                <a:solidFill>
                  <a:srgbClr val="F69240"/>
                </a:solidFill>
              </a:rPr>
              <a:t>(Fife et. al 08)</a:t>
            </a:r>
            <a:endParaRPr lang="en-US" dirty="0" smtClean="0">
              <a:solidFill>
                <a:srgbClr val="F69240"/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2275" y="3103563"/>
            <a:ext cx="720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232275" y="3703638"/>
            <a:ext cx="720725" cy="158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3872706" y="3358357"/>
            <a:ext cx="481013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270" name="TextBox 12"/>
          <p:cNvSpPr txBox="1">
            <a:spLocks noChangeArrowheads="1"/>
          </p:cNvSpPr>
          <p:nvPr/>
        </p:nvSpPr>
        <p:spPr bwMode="auto">
          <a:xfrm>
            <a:off x="4267200" y="3703638"/>
            <a:ext cx="49847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4 mm</a:t>
            </a:r>
          </a:p>
        </p:txBody>
      </p:sp>
      <p:sp>
        <p:nvSpPr>
          <p:cNvPr id="11271" name="TextBox 13"/>
          <p:cNvSpPr txBox="1">
            <a:spLocks noChangeArrowheads="1"/>
          </p:cNvSpPr>
          <p:nvPr/>
        </p:nvSpPr>
        <p:spPr bwMode="auto">
          <a:xfrm rot="-5400000">
            <a:off x="3623469" y="3304381"/>
            <a:ext cx="61595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2.5 mm</a:t>
            </a:r>
          </a:p>
        </p:txBody>
      </p:sp>
      <p:sp>
        <p:nvSpPr>
          <p:cNvPr id="11272" name="TextBox 14"/>
          <p:cNvSpPr txBox="1">
            <a:spLocks noChangeArrowheads="1"/>
          </p:cNvSpPr>
          <p:nvPr/>
        </p:nvSpPr>
        <p:spPr bwMode="auto">
          <a:xfrm>
            <a:off x="3057525" y="2438400"/>
            <a:ext cx="302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10 megapixel sensor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7"/>
    </mc:Choice>
    <mc:Fallback xmlns="">
      <p:transition xmlns:p14="http://schemas.microsoft.com/office/powerpoint/2010/main" spd="slow" advTm="169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44" descr="closeu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25550"/>
            <a:ext cx="85344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096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 flower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94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Plastic flower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530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Loofah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66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Fabric weave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600200" y="2100263"/>
            <a:ext cx="6350" cy="167640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2170113" y="2595563"/>
            <a:ext cx="2363787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410200" y="2873375"/>
            <a:ext cx="9525" cy="9794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4267200" y="2862263"/>
            <a:ext cx="1143000" cy="11112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943725" y="2176463"/>
            <a:ext cx="676275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20000" y="2176463"/>
            <a:ext cx="0" cy="16002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6076" name="Picture 26" descr="[S]Fib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548063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7" name="Picture 27" descr="[S]Hydrangea.jpg"/>
          <p:cNvPicPr>
            <a:picLocks noChangeAspect="1"/>
          </p:cNvPicPr>
          <p:nvPr/>
        </p:nvPicPr>
        <p:blipFill>
          <a:blip r:embed="rId4">
            <a:lum bright="4000" contrast="6000"/>
          </a:blip>
          <a:srcRect l="5804" t="10039" r="10039" b="5804"/>
          <a:stretch>
            <a:fillRect/>
          </a:stretch>
        </p:blipFill>
        <p:spPr bwMode="auto">
          <a:xfrm>
            <a:off x="427038" y="3548063"/>
            <a:ext cx="201136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8" name="Picture 30" descr="[S}Fabri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3548063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9" name="Picture 42" descr="flowe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36838" y="3548063"/>
            <a:ext cx="201136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hlinkClick r:id="rId7"/>
          </p:cNvPr>
          <p:cNvSpPr txBox="1"/>
          <p:nvPr/>
        </p:nvSpPr>
        <p:spPr>
          <a:xfrm>
            <a:off x="990600" y="6324600"/>
            <a:ext cx="7623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http://gigapan.org/gigapans/0dca576c3a040561b4371cf1d92c93fe/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2119313" y="1414463"/>
            <a:ext cx="1233487" cy="11112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082" name="TextBox 64"/>
          <p:cNvSpPr txBox="1">
            <a:spLocks noChangeArrowheads="1"/>
          </p:cNvSpPr>
          <p:nvPr/>
        </p:nvSpPr>
        <p:spPr bwMode="auto">
          <a:xfrm>
            <a:off x="2474913" y="209550"/>
            <a:ext cx="425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Still Life </a:t>
            </a:r>
            <a:r>
              <a:rPr lang="en-US" sz="28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(1.7 Gigapixels)</a:t>
            </a:r>
            <a:endParaRPr lang="en-US" sz="320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rot="10800000">
            <a:off x="304800" y="1035050"/>
            <a:ext cx="36576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334000" y="1033463"/>
            <a:ext cx="35814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16088" idx="3"/>
          </p:cNvCxnSpPr>
          <p:nvPr/>
        </p:nvCxnSpPr>
        <p:spPr>
          <a:xfrm rot="5400000" flipH="1" flipV="1">
            <a:off x="106363" y="1374775"/>
            <a:ext cx="3111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16088" idx="1"/>
          </p:cNvCxnSpPr>
          <p:nvPr/>
        </p:nvCxnSpPr>
        <p:spPr>
          <a:xfrm rot="5400000">
            <a:off x="67469" y="3099594"/>
            <a:ext cx="3556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087" name="TextBox 69"/>
          <p:cNvSpPr txBox="1">
            <a:spLocks noChangeArrowheads="1"/>
          </p:cNvSpPr>
          <p:nvPr/>
        </p:nvSpPr>
        <p:spPr bwMode="auto">
          <a:xfrm>
            <a:off x="3962400" y="881063"/>
            <a:ext cx="1392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82,000 pixels</a:t>
            </a:r>
          </a:p>
        </p:txBody>
      </p:sp>
      <p:sp>
        <p:nvSpPr>
          <p:cNvPr id="216088" name="TextBox 70"/>
          <p:cNvSpPr txBox="1">
            <a:spLocks noChangeArrowheads="1"/>
          </p:cNvSpPr>
          <p:nvPr/>
        </p:nvSpPr>
        <p:spPr bwMode="auto">
          <a:xfrm rot="-5400000">
            <a:off x="-450850" y="2057400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22,000 pixels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51" descr="closeu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25550"/>
            <a:ext cx="85344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0" name="Picture 27" descr="[S]Subwa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48063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41" descr="[S]Steelbrush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548063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 flipH="1" flipV="1">
            <a:off x="1339850" y="3281363"/>
            <a:ext cx="992187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28800" y="2776538"/>
            <a:ext cx="16002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9400" y="56054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0600" y="5605463"/>
            <a:ext cx="19812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Steel brush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10400" y="5605463"/>
            <a:ext cx="1828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Bolt threads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806282" y="3226594"/>
            <a:ext cx="884237" cy="3175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17938" y="1806575"/>
            <a:ext cx="0" cy="17414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10000" y="1795463"/>
            <a:ext cx="9906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96000" y="1947863"/>
            <a:ext cx="152400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620000" y="1947863"/>
            <a:ext cx="0" cy="16002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7103" name="Picture 34" descr="[S]Screws.jpg"/>
          <p:cNvPicPr>
            <a:picLocks noChangeAspect="1"/>
          </p:cNvPicPr>
          <p:nvPr/>
        </p:nvPicPr>
        <p:blipFill>
          <a:blip r:embed="rId5">
            <a:lum bright="4000"/>
          </a:blip>
          <a:srcRect l="26707" t="22839" r="-900"/>
          <a:stretch>
            <a:fillRect/>
          </a:stretch>
        </p:blipFill>
        <p:spPr bwMode="auto">
          <a:xfrm>
            <a:off x="6934200" y="3548063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104" name="Picture 42" descr="[S] Bread.jpeg"/>
          <p:cNvPicPr>
            <a:picLocks noChangeAspect="1"/>
          </p:cNvPicPr>
          <p:nvPr/>
        </p:nvPicPr>
        <p:blipFill>
          <a:blip r:embed="rId6">
            <a:lum bright="4000"/>
          </a:blip>
          <a:srcRect/>
          <a:stretch>
            <a:fillRect/>
          </a:stretch>
        </p:blipFill>
        <p:spPr bwMode="auto">
          <a:xfrm>
            <a:off x="2636838" y="3548063"/>
            <a:ext cx="201136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>
            <a:hlinkClick r:id="rId7"/>
          </p:cNvPr>
          <p:cNvSpPr txBox="1"/>
          <p:nvPr/>
        </p:nvSpPr>
        <p:spPr>
          <a:xfrm>
            <a:off x="990600" y="6324600"/>
            <a:ext cx="7623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http://gigapan.org/gigapans/0dca576c3a040561b4371cf1d92c93fe/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10800000">
            <a:off x="304800" y="1035050"/>
            <a:ext cx="36576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334000" y="1033463"/>
            <a:ext cx="35814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17111" idx="3"/>
          </p:cNvCxnSpPr>
          <p:nvPr/>
        </p:nvCxnSpPr>
        <p:spPr>
          <a:xfrm rot="5400000" flipH="1" flipV="1">
            <a:off x="106363" y="1374775"/>
            <a:ext cx="3111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17111" idx="1"/>
          </p:cNvCxnSpPr>
          <p:nvPr/>
        </p:nvCxnSpPr>
        <p:spPr>
          <a:xfrm rot="5400000">
            <a:off x="67469" y="3099594"/>
            <a:ext cx="3556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110" name="TextBox 44"/>
          <p:cNvSpPr txBox="1">
            <a:spLocks noChangeArrowheads="1"/>
          </p:cNvSpPr>
          <p:nvPr/>
        </p:nvSpPr>
        <p:spPr bwMode="auto">
          <a:xfrm>
            <a:off x="3962400" y="881063"/>
            <a:ext cx="1392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82,000 pixels</a:t>
            </a:r>
          </a:p>
        </p:txBody>
      </p:sp>
      <p:sp>
        <p:nvSpPr>
          <p:cNvPr id="217111" name="TextBox 45"/>
          <p:cNvSpPr txBox="1">
            <a:spLocks noChangeArrowheads="1"/>
          </p:cNvSpPr>
          <p:nvPr/>
        </p:nvSpPr>
        <p:spPr bwMode="auto">
          <a:xfrm rot="-5400000">
            <a:off x="-450850" y="2057400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22,000 pixels</a:t>
            </a:r>
          </a:p>
        </p:txBody>
      </p:sp>
      <p:sp>
        <p:nvSpPr>
          <p:cNvPr id="217112" name="TextBox 46"/>
          <p:cNvSpPr txBox="1">
            <a:spLocks noChangeArrowheads="1"/>
          </p:cNvSpPr>
          <p:nvPr/>
        </p:nvSpPr>
        <p:spPr bwMode="auto">
          <a:xfrm>
            <a:off x="2474913" y="209550"/>
            <a:ext cx="425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Still Life </a:t>
            </a:r>
            <a:r>
              <a:rPr lang="en-US" sz="28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(1.7 Gigapixels)</a:t>
            </a:r>
            <a:endParaRPr lang="en-US" sz="3200">
              <a:solidFill>
                <a:srgbClr val="FFC000"/>
              </a:solidFill>
              <a:latin typeface="Arial Unicode MS"/>
              <a:ea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hlinkClick r:id="rId2"/>
          </p:cNvPr>
          <p:cNvSpPr txBox="1"/>
          <p:nvPr/>
        </p:nvSpPr>
        <p:spPr>
          <a:xfrm>
            <a:off x="990600" y="6096000"/>
            <a:ext cx="77628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http://gigapan.org/gigapans/7173ad0acace87100a3ca728d40a3772/</a:t>
            </a:r>
          </a:p>
        </p:txBody>
      </p:sp>
      <p:sp>
        <p:nvSpPr>
          <p:cNvPr id="218114" name="TextBox 21"/>
          <p:cNvSpPr txBox="1">
            <a:spLocks noChangeArrowheads="1"/>
          </p:cNvSpPr>
          <p:nvPr/>
        </p:nvSpPr>
        <p:spPr bwMode="auto">
          <a:xfrm>
            <a:off x="1004888" y="209550"/>
            <a:ext cx="7134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New York and New Jersey Skyline (1.4 Gigapixels)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04800" y="915988"/>
            <a:ext cx="36576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34000" y="914400"/>
            <a:ext cx="3581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117" name="TextBox 29"/>
          <p:cNvSpPr txBox="1">
            <a:spLocks noChangeArrowheads="1"/>
          </p:cNvSpPr>
          <p:nvPr/>
        </p:nvSpPr>
        <p:spPr bwMode="auto">
          <a:xfrm>
            <a:off x="3886200" y="725488"/>
            <a:ext cx="1504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110,000 pixels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850" y="4764088"/>
            <a:ext cx="1814513" cy="79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Statue of Liberty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(~2.32km)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8119" name="Picture 1" descr="Manhattan[Cropped,-20inchs].jpg"/>
          <p:cNvPicPr>
            <a:picLocks noChangeAspect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41313" y="1131888"/>
            <a:ext cx="8497887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0" name="Picture 6" descr="ManOnTheDeck.jpg"/>
          <p:cNvPicPr>
            <a:picLocks noChangeAspect="1"/>
          </p:cNvPicPr>
          <p:nvPr/>
        </p:nvPicPr>
        <p:blipFill>
          <a:blip r:embed="rId4">
            <a:lum bright="8000"/>
          </a:blip>
          <a:srcRect/>
          <a:stretch>
            <a:fillRect/>
          </a:stretch>
        </p:blipFill>
        <p:spPr bwMode="auto">
          <a:xfrm>
            <a:off x="4759325" y="2730500"/>
            <a:ext cx="19177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1" name="Picture 7" descr="LuxuryApartmen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5088" y="2730500"/>
            <a:ext cx="19177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2" name="Picture 11" descr="EmpireState.jpg"/>
          <p:cNvPicPr>
            <a:picLocks noChangeAspect="1"/>
          </p:cNvPicPr>
          <p:nvPr/>
        </p:nvPicPr>
        <p:blipFill>
          <a:blip r:embed="rId6">
            <a:lum bright="8000"/>
          </a:blip>
          <a:srcRect/>
          <a:stretch>
            <a:fillRect/>
          </a:stretch>
        </p:blipFill>
        <p:spPr bwMode="auto">
          <a:xfrm>
            <a:off x="6915150" y="2730500"/>
            <a:ext cx="19177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23" name="Picture 17" descr="[M]StatueOfLiberty1.jpg"/>
          <p:cNvPicPr>
            <a:picLocks noChangeAspect="1"/>
          </p:cNvPicPr>
          <p:nvPr/>
        </p:nvPicPr>
        <p:blipFill>
          <a:blip r:embed="rId7"/>
          <a:srcRect l="19753" t="9259" b="10493"/>
          <a:stretch>
            <a:fillRect/>
          </a:stretch>
        </p:blipFill>
        <p:spPr bwMode="auto">
          <a:xfrm>
            <a:off x="450850" y="2730500"/>
            <a:ext cx="19161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856163" y="4764088"/>
            <a:ext cx="1816100" cy="1027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 on boat deck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(~860m)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2713" y="4764088"/>
            <a:ext cx="1816100" cy="79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Apartments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(~860m)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15150" y="4764088"/>
            <a:ext cx="1887538" cy="1027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Empire State Building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(~6.45km)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>
                  <a:lumMod val="8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66850" y="1712913"/>
            <a:ext cx="0" cy="101758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22288" y="1712913"/>
            <a:ext cx="944562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500438" y="1785938"/>
            <a:ext cx="0" cy="944562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00438" y="1785938"/>
            <a:ext cx="2252662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88075" y="1931988"/>
            <a:ext cx="0" cy="798512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496175" y="1568450"/>
            <a:ext cx="0" cy="116205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842125" y="1568450"/>
            <a:ext cx="654050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84137" y="1236663"/>
            <a:ext cx="269875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8136" idx="1"/>
          </p:cNvCxnSpPr>
          <p:nvPr/>
        </p:nvCxnSpPr>
        <p:spPr>
          <a:xfrm rot="5400000">
            <a:off x="103982" y="2226469"/>
            <a:ext cx="2159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136" name="TextBox 30"/>
          <p:cNvSpPr txBox="1">
            <a:spLocks noChangeArrowheads="1"/>
          </p:cNvSpPr>
          <p:nvPr/>
        </p:nvSpPr>
        <p:spPr bwMode="auto">
          <a:xfrm rot="-5400000">
            <a:off x="-193675" y="1544638"/>
            <a:ext cx="8112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22,000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37" name="Group 24"/>
          <p:cNvGrpSpPr>
            <a:grpSpLocks/>
          </p:cNvGrpSpPr>
          <p:nvPr/>
        </p:nvGrpSpPr>
        <p:grpSpPr bwMode="auto">
          <a:xfrm>
            <a:off x="338138" y="1130300"/>
            <a:ext cx="8458200" cy="4635500"/>
            <a:chOff x="114300" y="838200"/>
            <a:chExt cx="8915400" cy="4887218"/>
          </a:xfrm>
        </p:grpSpPr>
        <p:sp>
          <p:nvSpPr>
            <p:cNvPr id="23" name="TextBox 22"/>
            <p:cNvSpPr txBox="1"/>
            <p:nvPr/>
          </p:nvSpPr>
          <p:spPr>
            <a:xfrm>
              <a:off x="2513828" y="4647552"/>
              <a:ext cx="1905900" cy="831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People on Boat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(~860m)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19147" name="Picture 25" descr="Manhattan[Cropped,-20inchs].jpg"/>
            <p:cNvPicPr>
              <a:picLocks noChangeAspect="1"/>
            </p:cNvPicPr>
            <p:nvPr/>
          </p:nvPicPr>
          <p:blipFill>
            <a:blip r:embed="rId2">
              <a:lum bright="6000"/>
            </a:blip>
            <a:srcRect/>
            <a:stretch>
              <a:fillRect/>
            </a:stretch>
          </p:blipFill>
          <p:spPr bwMode="auto">
            <a:xfrm>
              <a:off x="114300" y="838200"/>
              <a:ext cx="8915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648972" y="4647552"/>
              <a:ext cx="2133471" cy="10778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Flag on Brooklyn Bridge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(~2.19km)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0356" y="4647552"/>
              <a:ext cx="1905902" cy="831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Sailboat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(~1.61km)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10013" y="4647552"/>
              <a:ext cx="1905902" cy="831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Cars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(~1.5km)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745778" y="1599736"/>
              <a:ext cx="6693" cy="11197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733671" y="1599736"/>
              <a:ext cx="2285743" cy="1673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8838943" y="1752043"/>
              <a:ext cx="0" cy="990833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3174653" y="2160427"/>
              <a:ext cx="1119709" cy="167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323956" y="1599736"/>
              <a:ext cx="0" cy="11197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323956" y="1599736"/>
              <a:ext cx="2133472" cy="0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9157" name="Picture 3" descr="[M]Flag.jpg"/>
            <p:cNvPicPr>
              <a:picLocks noChangeAspect="1"/>
            </p:cNvPicPr>
            <p:nvPr/>
          </p:nvPicPr>
          <p:blipFill>
            <a:blip r:embed="rId3">
              <a:lum bright="10000"/>
            </a:blip>
            <a:srcRect/>
            <a:stretch>
              <a:fillRect/>
            </a:stretch>
          </p:blipFill>
          <p:spPr bwMode="auto">
            <a:xfrm>
              <a:off x="4775200" y="2514600"/>
              <a:ext cx="2011680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158" name="Picture 5" descr="[M]PeopleOnABoat.jpg"/>
            <p:cNvPicPr>
              <a:picLocks noChangeAspect="1"/>
            </p:cNvPicPr>
            <p:nvPr/>
          </p:nvPicPr>
          <p:blipFill>
            <a:blip r:embed="rId4">
              <a:lum bright="10000"/>
            </a:blip>
            <a:srcRect/>
            <a:stretch>
              <a:fillRect/>
            </a:stretch>
          </p:blipFill>
          <p:spPr bwMode="auto">
            <a:xfrm>
              <a:off x="2560320" y="2514600"/>
              <a:ext cx="2011680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159" name="Picture 9" descr="[M]Highway.jpg"/>
            <p:cNvPicPr>
              <a:picLocks noChangeAspect="1"/>
            </p:cNvPicPr>
            <p:nvPr/>
          </p:nvPicPr>
          <p:blipFill>
            <a:blip r:embed="rId5">
              <a:lum bright="6000"/>
            </a:blip>
            <a:srcRect/>
            <a:stretch>
              <a:fillRect/>
            </a:stretch>
          </p:blipFill>
          <p:spPr bwMode="auto">
            <a:xfrm>
              <a:off x="7010400" y="2514600"/>
              <a:ext cx="2011680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160" name="Picture 42" descr="[M]sailboat.jpe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800" y="2514600"/>
              <a:ext cx="2011680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Arrow Connector 44"/>
            <p:cNvCxnSpPr/>
            <p:nvPr/>
          </p:nvCxnSpPr>
          <p:spPr>
            <a:xfrm>
              <a:off x="1752471" y="1599736"/>
              <a:ext cx="456814" cy="1673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hlinkClick r:id="rId7"/>
          </p:cNvPr>
          <p:cNvSpPr txBox="1"/>
          <p:nvPr/>
        </p:nvSpPr>
        <p:spPr>
          <a:xfrm>
            <a:off x="990600" y="6096000"/>
            <a:ext cx="77628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URL: </a:t>
            </a:r>
            <a:r>
              <a:rPr lang="en-US" u="sng" dirty="0">
                <a:solidFill>
                  <a:schemeClr val="bg1">
                    <a:lumMod val="8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http://gigapan.org/gigapans/7173ad0acace87100a3ca728d40a3772/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10800000">
            <a:off x="304800" y="915988"/>
            <a:ext cx="36576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334000" y="914400"/>
            <a:ext cx="3581400" cy="1588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41" name="TextBox 62"/>
          <p:cNvSpPr txBox="1">
            <a:spLocks noChangeArrowheads="1"/>
          </p:cNvSpPr>
          <p:nvPr/>
        </p:nvSpPr>
        <p:spPr bwMode="auto">
          <a:xfrm>
            <a:off x="3886200" y="725488"/>
            <a:ext cx="1504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110,000 pixels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5400000" flipH="1" flipV="1">
            <a:off x="84137" y="1236663"/>
            <a:ext cx="269875" cy="0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19144" idx="1"/>
          </p:cNvCxnSpPr>
          <p:nvPr/>
        </p:nvCxnSpPr>
        <p:spPr>
          <a:xfrm rot="5400000">
            <a:off x="103982" y="2226469"/>
            <a:ext cx="215900" cy="1587"/>
          </a:xfrm>
          <a:prstGeom prst="straightConnector1">
            <a:avLst/>
          </a:prstGeom>
          <a:ln>
            <a:solidFill>
              <a:srgbClr val="F79646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44" name="TextBox 65"/>
          <p:cNvSpPr txBox="1">
            <a:spLocks noChangeArrowheads="1"/>
          </p:cNvSpPr>
          <p:nvPr/>
        </p:nvSpPr>
        <p:spPr bwMode="auto">
          <a:xfrm rot="-5400000">
            <a:off x="-193675" y="1544638"/>
            <a:ext cx="8112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69240"/>
                </a:solidFill>
                <a:latin typeface="Arial Unicode MS"/>
                <a:ea typeface="Arial Unicode MS"/>
                <a:cs typeface="Arial Unicode MS"/>
              </a:rPr>
              <a:t>22,000</a:t>
            </a:r>
          </a:p>
        </p:txBody>
      </p:sp>
      <p:sp>
        <p:nvSpPr>
          <p:cNvPr id="219145" name="TextBox 66"/>
          <p:cNvSpPr txBox="1">
            <a:spLocks noChangeArrowheads="1"/>
          </p:cNvSpPr>
          <p:nvPr/>
        </p:nvSpPr>
        <p:spPr bwMode="auto">
          <a:xfrm>
            <a:off x="1004888" y="209550"/>
            <a:ext cx="7134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Arial Unicode MS"/>
                <a:ea typeface="Arial Unicode MS"/>
                <a:cs typeface="Arial Unicode MS"/>
              </a:rPr>
              <a:t>New York and New Jersey Skyline (1.4 Gigapixels)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Is it Image Sensor Resolution?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Assume 1 micron pixels </a:t>
            </a:r>
            <a:r>
              <a:rPr lang="en-US" sz="2800" dirty="0" smtClean="0">
                <a:solidFill>
                  <a:srgbClr val="F69240"/>
                </a:solidFill>
              </a:rPr>
              <a:t>(Fife et. al 08)</a:t>
            </a:r>
            <a:endParaRPr lang="en-US" dirty="0" smtClean="0">
              <a:solidFill>
                <a:srgbClr val="F6924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29000" y="4981575"/>
            <a:ext cx="2209800" cy="1588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2286794" y="3925094"/>
            <a:ext cx="1600200" cy="1588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293" name="TextBox 12"/>
          <p:cNvSpPr txBox="1">
            <a:spLocks noChangeArrowheads="1"/>
          </p:cNvSpPr>
          <p:nvPr/>
        </p:nvSpPr>
        <p:spPr bwMode="auto">
          <a:xfrm>
            <a:off x="4267200" y="4976813"/>
            <a:ext cx="731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40 mm</a:t>
            </a:r>
          </a:p>
        </p:txBody>
      </p:sp>
      <p:sp>
        <p:nvSpPr>
          <p:cNvPr id="12294" name="TextBox 13"/>
          <p:cNvSpPr txBox="1">
            <a:spLocks noChangeArrowheads="1"/>
          </p:cNvSpPr>
          <p:nvPr/>
        </p:nvSpPr>
        <p:spPr bwMode="auto">
          <a:xfrm rot="-5400000">
            <a:off x="2565401" y="3667125"/>
            <a:ext cx="73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25 mm</a:t>
            </a:r>
          </a:p>
        </p:txBody>
      </p:sp>
      <p:sp>
        <p:nvSpPr>
          <p:cNvPr id="12295" name="TextBox 14"/>
          <p:cNvSpPr txBox="1">
            <a:spLocks noChangeArrowheads="1"/>
          </p:cNvSpPr>
          <p:nvPr/>
        </p:nvSpPr>
        <p:spPr bwMode="auto">
          <a:xfrm>
            <a:off x="3236913" y="2438400"/>
            <a:ext cx="2670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1 gigapixel sensor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971800"/>
            <a:ext cx="27432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33600" y="5562600"/>
            <a:ext cx="4873625" cy="584200"/>
          </a:xfrm>
          <a:prstGeom prst="rect">
            <a:avLst/>
          </a:prstGeom>
          <a:noFill/>
          <a:ln w="9525">
            <a:solidFill>
              <a:srgbClr val="F6924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The Limits are Due to Optics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6"/>
    </mc:Choice>
    <mc:Fallback xmlns="">
      <p:transition xmlns:p14="http://schemas.microsoft.com/office/powerpoint/2010/main" spd="slow" advTm="191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Defining Optical Resolution</a:t>
            </a:r>
          </a:p>
        </p:txBody>
      </p:sp>
      <p:pic>
        <p:nvPicPr>
          <p:cNvPr id="2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880" y="2527258"/>
            <a:ext cx="1480540" cy="10261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perspectiveContrastingRightFacing" fov="7200000">
              <a:rot lat="0" lon="17400000" rev="0"/>
            </a:camera>
            <a:lightRig rig="threePt" dir="t"/>
          </a:scene3d>
        </p:spPr>
      </p:pic>
      <p:sp>
        <p:nvSpPr>
          <p:cNvPr id="14339" name="Freeform 9"/>
          <p:cNvSpPr>
            <a:spLocks/>
          </p:cNvSpPr>
          <p:nvPr/>
        </p:nvSpPr>
        <p:spPr bwMode="auto">
          <a:xfrm>
            <a:off x="3487738" y="2481263"/>
            <a:ext cx="217487" cy="1085850"/>
          </a:xfrm>
          <a:custGeom>
            <a:avLst/>
            <a:gdLst>
              <a:gd name="T0" fmla="*/ 343 w 723"/>
              <a:gd name="T1" fmla="*/ 0 h 3597"/>
              <a:gd name="T2" fmla="*/ 723 w 723"/>
              <a:gd name="T3" fmla="*/ 0 h 3597"/>
              <a:gd name="T4" fmla="*/ 723 w 723"/>
              <a:gd name="T5" fmla="*/ 3597 h 3597"/>
              <a:gd name="T6" fmla="*/ 308 w 723"/>
              <a:gd name="T7" fmla="*/ 3597 h 3597"/>
              <a:gd name="T8" fmla="*/ 307 w 723"/>
              <a:gd name="T9" fmla="*/ 3593 h 3597"/>
              <a:gd name="T10" fmla="*/ 303 w 723"/>
              <a:gd name="T11" fmla="*/ 3583 h 3597"/>
              <a:gd name="T12" fmla="*/ 298 w 723"/>
              <a:gd name="T13" fmla="*/ 3567 h 3597"/>
              <a:gd name="T14" fmla="*/ 290 w 723"/>
              <a:gd name="T15" fmla="*/ 3544 h 3597"/>
              <a:gd name="T16" fmla="*/ 280 w 723"/>
              <a:gd name="T17" fmla="*/ 3516 h 3597"/>
              <a:gd name="T18" fmla="*/ 268 w 723"/>
              <a:gd name="T19" fmla="*/ 3480 h 3597"/>
              <a:gd name="T20" fmla="*/ 257 w 723"/>
              <a:gd name="T21" fmla="*/ 3441 h 3597"/>
              <a:gd name="T22" fmla="*/ 243 w 723"/>
              <a:gd name="T23" fmla="*/ 3395 h 3597"/>
              <a:gd name="T24" fmla="*/ 228 w 723"/>
              <a:gd name="T25" fmla="*/ 3344 h 3597"/>
              <a:gd name="T26" fmla="*/ 212 w 723"/>
              <a:gd name="T27" fmla="*/ 3288 h 3597"/>
              <a:gd name="T28" fmla="*/ 196 w 723"/>
              <a:gd name="T29" fmla="*/ 3227 h 3597"/>
              <a:gd name="T30" fmla="*/ 179 w 723"/>
              <a:gd name="T31" fmla="*/ 3162 h 3597"/>
              <a:gd name="T32" fmla="*/ 163 w 723"/>
              <a:gd name="T33" fmla="*/ 3093 h 3597"/>
              <a:gd name="T34" fmla="*/ 145 w 723"/>
              <a:gd name="T35" fmla="*/ 3019 h 3597"/>
              <a:gd name="T36" fmla="*/ 128 w 723"/>
              <a:gd name="T37" fmla="*/ 2942 h 3597"/>
              <a:gd name="T38" fmla="*/ 112 w 723"/>
              <a:gd name="T39" fmla="*/ 2861 h 3597"/>
              <a:gd name="T40" fmla="*/ 95 w 723"/>
              <a:gd name="T41" fmla="*/ 2777 h 3597"/>
              <a:gd name="T42" fmla="*/ 80 w 723"/>
              <a:gd name="T43" fmla="*/ 2690 h 3597"/>
              <a:gd name="T44" fmla="*/ 65 w 723"/>
              <a:gd name="T45" fmla="*/ 2599 h 3597"/>
              <a:gd name="T46" fmla="*/ 51 w 723"/>
              <a:gd name="T47" fmla="*/ 2506 h 3597"/>
              <a:gd name="T48" fmla="*/ 39 w 723"/>
              <a:gd name="T49" fmla="*/ 2411 h 3597"/>
              <a:gd name="T50" fmla="*/ 28 w 723"/>
              <a:gd name="T51" fmla="*/ 2313 h 3597"/>
              <a:gd name="T52" fmla="*/ 18 w 723"/>
              <a:gd name="T53" fmla="*/ 2212 h 3597"/>
              <a:gd name="T54" fmla="*/ 10 w 723"/>
              <a:gd name="T55" fmla="*/ 2111 h 3597"/>
              <a:gd name="T56" fmla="*/ 5 w 723"/>
              <a:gd name="T57" fmla="*/ 2007 h 3597"/>
              <a:gd name="T58" fmla="*/ 1 w 723"/>
              <a:gd name="T59" fmla="*/ 1902 h 3597"/>
              <a:gd name="T60" fmla="*/ 0 w 723"/>
              <a:gd name="T61" fmla="*/ 1796 h 3597"/>
              <a:gd name="T62" fmla="*/ 1 w 723"/>
              <a:gd name="T63" fmla="*/ 1691 h 3597"/>
              <a:gd name="T64" fmla="*/ 5 w 723"/>
              <a:gd name="T65" fmla="*/ 1585 h 3597"/>
              <a:gd name="T66" fmla="*/ 11 w 723"/>
              <a:gd name="T67" fmla="*/ 1482 h 3597"/>
              <a:gd name="T68" fmla="*/ 20 w 723"/>
              <a:gd name="T69" fmla="*/ 1380 h 3597"/>
              <a:gd name="T70" fmla="*/ 30 w 723"/>
              <a:gd name="T71" fmla="*/ 1279 h 3597"/>
              <a:gd name="T72" fmla="*/ 43 w 723"/>
              <a:gd name="T73" fmla="*/ 1181 h 3597"/>
              <a:gd name="T74" fmla="*/ 57 w 723"/>
              <a:gd name="T75" fmla="*/ 1086 h 3597"/>
              <a:gd name="T76" fmla="*/ 72 w 723"/>
              <a:gd name="T77" fmla="*/ 993 h 3597"/>
              <a:gd name="T78" fmla="*/ 89 w 723"/>
              <a:gd name="T79" fmla="*/ 904 h 3597"/>
              <a:gd name="T80" fmla="*/ 107 w 723"/>
              <a:gd name="T81" fmla="*/ 816 h 3597"/>
              <a:gd name="T82" fmla="*/ 125 w 723"/>
              <a:gd name="T83" fmla="*/ 732 h 3597"/>
              <a:gd name="T84" fmla="*/ 144 w 723"/>
              <a:gd name="T85" fmla="*/ 652 h 3597"/>
              <a:gd name="T86" fmla="*/ 163 w 723"/>
              <a:gd name="T87" fmla="*/ 574 h 3597"/>
              <a:gd name="T88" fmla="*/ 181 w 723"/>
              <a:gd name="T89" fmla="*/ 502 h 3597"/>
              <a:gd name="T90" fmla="*/ 200 w 723"/>
              <a:gd name="T91" fmla="*/ 433 h 3597"/>
              <a:gd name="T92" fmla="*/ 219 w 723"/>
              <a:gd name="T93" fmla="*/ 368 h 3597"/>
              <a:gd name="T94" fmla="*/ 237 w 723"/>
              <a:gd name="T95" fmla="*/ 308 h 3597"/>
              <a:gd name="T96" fmla="*/ 254 w 723"/>
              <a:gd name="T97" fmla="*/ 252 h 3597"/>
              <a:gd name="T98" fmla="*/ 271 w 723"/>
              <a:gd name="T99" fmla="*/ 201 h 3597"/>
              <a:gd name="T100" fmla="*/ 286 w 723"/>
              <a:gd name="T101" fmla="*/ 157 h 3597"/>
              <a:gd name="T102" fmla="*/ 300 w 723"/>
              <a:gd name="T103" fmla="*/ 116 h 3597"/>
              <a:gd name="T104" fmla="*/ 313 w 723"/>
              <a:gd name="T105" fmla="*/ 82 h 3597"/>
              <a:gd name="T106" fmla="*/ 323 w 723"/>
              <a:gd name="T107" fmla="*/ 53 h 3597"/>
              <a:gd name="T108" fmla="*/ 332 w 723"/>
              <a:gd name="T109" fmla="*/ 31 h 3597"/>
              <a:gd name="T110" fmla="*/ 338 w 723"/>
              <a:gd name="T111" fmla="*/ 14 h 3597"/>
              <a:gd name="T112" fmla="*/ 342 w 723"/>
              <a:gd name="T113" fmla="*/ 4 h 3597"/>
              <a:gd name="T114" fmla="*/ 343 w 723"/>
              <a:gd name="T115" fmla="*/ 0 h 35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23"/>
              <a:gd name="T175" fmla="*/ 0 h 3597"/>
              <a:gd name="T176" fmla="*/ 723 w 723"/>
              <a:gd name="T177" fmla="*/ 3597 h 359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23" h="3597">
                <a:moveTo>
                  <a:pt x="343" y="0"/>
                </a:moveTo>
                <a:lnTo>
                  <a:pt x="723" y="0"/>
                </a:lnTo>
                <a:lnTo>
                  <a:pt x="723" y="3597"/>
                </a:lnTo>
                <a:lnTo>
                  <a:pt x="308" y="3597"/>
                </a:lnTo>
                <a:lnTo>
                  <a:pt x="307" y="3593"/>
                </a:lnTo>
                <a:lnTo>
                  <a:pt x="303" y="3583"/>
                </a:lnTo>
                <a:lnTo>
                  <a:pt x="298" y="3567"/>
                </a:lnTo>
                <a:lnTo>
                  <a:pt x="290" y="3544"/>
                </a:lnTo>
                <a:lnTo>
                  <a:pt x="280" y="3516"/>
                </a:lnTo>
                <a:lnTo>
                  <a:pt x="268" y="3480"/>
                </a:lnTo>
                <a:lnTo>
                  <a:pt x="257" y="3441"/>
                </a:lnTo>
                <a:lnTo>
                  <a:pt x="243" y="3395"/>
                </a:lnTo>
                <a:lnTo>
                  <a:pt x="228" y="3344"/>
                </a:lnTo>
                <a:lnTo>
                  <a:pt x="212" y="3288"/>
                </a:lnTo>
                <a:lnTo>
                  <a:pt x="196" y="3227"/>
                </a:lnTo>
                <a:lnTo>
                  <a:pt x="179" y="3162"/>
                </a:lnTo>
                <a:lnTo>
                  <a:pt x="163" y="3093"/>
                </a:lnTo>
                <a:lnTo>
                  <a:pt x="145" y="3019"/>
                </a:lnTo>
                <a:lnTo>
                  <a:pt x="128" y="2942"/>
                </a:lnTo>
                <a:lnTo>
                  <a:pt x="112" y="2861"/>
                </a:lnTo>
                <a:lnTo>
                  <a:pt x="95" y="2777"/>
                </a:lnTo>
                <a:lnTo>
                  <a:pt x="80" y="2690"/>
                </a:lnTo>
                <a:lnTo>
                  <a:pt x="65" y="2599"/>
                </a:lnTo>
                <a:lnTo>
                  <a:pt x="51" y="2506"/>
                </a:lnTo>
                <a:lnTo>
                  <a:pt x="39" y="2411"/>
                </a:lnTo>
                <a:lnTo>
                  <a:pt x="28" y="2313"/>
                </a:lnTo>
                <a:lnTo>
                  <a:pt x="18" y="2212"/>
                </a:lnTo>
                <a:lnTo>
                  <a:pt x="10" y="2111"/>
                </a:lnTo>
                <a:lnTo>
                  <a:pt x="5" y="2007"/>
                </a:lnTo>
                <a:lnTo>
                  <a:pt x="1" y="1902"/>
                </a:lnTo>
                <a:lnTo>
                  <a:pt x="0" y="1796"/>
                </a:lnTo>
                <a:lnTo>
                  <a:pt x="1" y="1691"/>
                </a:lnTo>
                <a:lnTo>
                  <a:pt x="5" y="1585"/>
                </a:lnTo>
                <a:lnTo>
                  <a:pt x="11" y="1482"/>
                </a:lnTo>
                <a:lnTo>
                  <a:pt x="20" y="1380"/>
                </a:lnTo>
                <a:lnTo>
                  <a:pt x="30" y="1279"/>
                </a:lnTo>
                <a:lnTo>
                  <a:pt x="43" y="1181"/>
                </a:lnTo>
                <a:lnTo>
                  <a:pt x="57" y="1086"/>
                </a:lnTo>
                <a:lnTo>
                  <a:pt x="72" y="993"/>
                </a:lnTo>
                <a:lnTo>
                  <a:pt x="89" y="904"/>
                </a:lnTo>
                <a:lnTo>
                  <a:pt x="107" y="816"/>
                </a:lnTo>
                <a:lnTo>
                  <a:pt x="125" y="732"/>
                </a:lnTo>
                <a:lnTo>
                  <a:pt x="144" y="652"/>
                </a:lnTo>
                <a:lnTo>
                  <a:pt x="163" y="574"/>
                </a:lnTo>
                <a:lnTo>
                  <a:pt x="181" y="502"/>
                </a:lnTo>
                <a:lnTo>
                  <a:pt x="200" y="433"/>
                </a:lnTo>
                <a:lnTo>
                  <a:pt x="219" y="368"/>
                </a:lnTo>
                <a:lnTo>
                  <a:pt x="237" y="308"/>
                </a:lnTo>
                <a:lnTo>
                  <a:pt x="254" y="252"/>
                </a:lnTo>
                <a:lnTo>
                  <a:pt x="271" y="201"/>
                </a:lnTo>
                <a:lnTo>
                  <a:pt x="286" y="157"/>
                </a:lnTo>
                <a:lnTo>
                  <a:pt x="300" y="116"/>
                </a:lnTo>
                <a:lnTo>
                  <a:pt x="313" y="82"/>
                </a:lnTo>
                <a:lnTo>
                  <a:pt x="323" y="53"/>
                </a:lnTo>
                <a:lnTo>
                  <a:pt x="332" y="31"/>
                </a:lnTo>
                <a:lnTo>
                  <a:pt x="338" y="14"/>
                </a:lnTo>
                <a:lnTo>
                  <a:pt x="342" y="4"/>
                </a:lnTo>
                <a:lnTo>
                  <a:pt x="343" y="0"/>
                </a:lnTo>
                <a:close/>
              </a:path>
            </a:pathLst>
          </a:custGeom>
          <a:solidFill>
            <a:srgbClr val="A7D0F9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Line 10"/>
          <p:cNvSpPr>
            <a:spLocks noChangeShapeType="1"/>
          </p:cNvSpPr>
          <p:nvPr/>
        </p:nvSpPr>
        <p:spPr bwMode="auto">
          <a:xfrm>
            <a:off x="3705225" y="2481263"/>
            <a:ext cx="1588" cy="10858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Line 11"/>
          <p:cNvSpPr>
            <a:spLocks noChangeShapeType="1"/>
          </p:cNvSpPr>
          <p:nvPr/>
        </p:nvSpPr>
        <p:spPr bwMode="auto">
          <a:xfrm flipH="1">
            <a:off x="3581400" y="3567113"/>
            <a:ext cx="123825" cy="15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12"/>
          <p:cNvSpPr>
            <a:spLocks noChangeShapeType="1"/>
          </p:cNvSpPr>
          <p:nvPr/>
        </p:nvSpPr>
        <p:spPr bwMode="auto">
          <a:xfrm flipH="1" flipV="1">
            <a:off x="3579813" y="3567113"/>
            <a:ext cx="1587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13"/>
          <p:cNvSpPr>
            <a:spLocks noChangeShapeType="1"/>
          </p:cNvSpPr>
          <p:nvPr/>
        </p:nvSpPr>
        <p:spPr bwMode="auto">
          <a:xfrm flipH="1" flipV="1">
            <a:off x="3579813" y="3562350"/>
            <a:ext cx="0" cy="47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14"/>
          <p:cNvSpPr>
            <a:spLocks noChangeShapeType="1"/>
          </p:cNvSpPr>
          <p:nvPr/>
        </p:nvSpPr>
        <p:spPr bwMode="auto">
          <a:xfrm flipH="1" flipV="1">
            <a:off x="3576638" y="3559175"/>
            <a:ext cx="3175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15"/>
          <p:cNvSpPr>
            <a:spLocks noChangeShapeType="1"/>
          </p:cNvSpPr>
          <p:nvPr/>
        </p:nvSpPr>
        <p:spPr bwMode="auto">
          <a:xfrm flipH="1" flipV="1">
            <a:off x="3575050" y="3551238"/>
            <a:ext cx="1588" cy="79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Line 16"/>
          <p:cNvSpPr>
            <a:spLocks noChangeShapeType="1"/>
          </p:cNvSpPr>
          <p:nvPr/>
        </p:nvSpPr>
        <p:spPr bwMode="auto">
          <a:xfrm flipH="1" flipV="1">
            <a:off x="3571875" y="3543300"/>
            <a:ext cx="3175" cy="79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Line 17"/>
          <p:cNvSpPr>
            <a:spLocks noChangeShapeType="1"/>
          </p:cNvSpPr>
          <p:nvPr/>
        </p:nvSpPr>
        <p:spPr bwMode="auto">
          <a:xfrm flipH="1" flipV="1">
            <a:off x="3568700" y="3532188"/>
            <a:ext cx="3175" cy="111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Line 18"/>
          <p:cNvSpPr>
            <a:spLocks noChangeShapeType="1"/>
          </p:cNvSpPr>
          <p:nvPr/>
        </p:nvSpPr>
        <p:spPr bwMode="auto">
          <a:xfrm flipH="1" flipV="1">
            <a:off x="3565525" y="3521075"/>
            <a:ext cx="3175" cy="111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9" name="Line 19"/>
          <p:cNvSpPr>
            <a:spLocks noChangeShapeType="1"/>
          </p:cNvSpPr>
          <p:nvPr/>
        </p:nvSpPr>
        <p:spPr bwMode="auto">
          <a:xfrm flipH="1" flipV="1">
            <a:off x="3560763" y="3506788"/>
            <a:ext cx="4762" cy="142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Line 20"/>
          <p:cNvSpPr>
            <a:spLocks noChangeShapeType="1"/>
          </p:cNvSpPr>
          <p:nvPr/>
        </p:nvSpPr>
        <p:spPr bwMode="auto">
          <a:xfrm flipH="1" flipV="1">
            <a:off x="3556000" y="3490913"/>
            <a:ext cx="4763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Line 21"/>
          <p:cNvSpPr>
            <a:spLocks noChangeShapeType="1"/>
          </p:cNvSpPr>
          <p:nvPr/>
        </p:nvSpPr>
        <p:spPr bwMode="auto">
          <a:xfrm flipH="1" flipV="1">
            <a:off x="3551238" y="3473450"/>
            <a:ext cx="4762" cy="174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Line 22"/>
          <p:cNvSpPr>
            <a:spLocks noChangeShapeType="1"/>
          </p:cNvSpPr>
          <p:nvPr/>
        </p:nvSpPr>
        <p:spPr bwMode="auto">
          <a:xfrm flipH="1" flipV="1">
            <a:off x="3546475" y="3455988"/>
            <a:ext cx="4763" cy="174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Line 23"/>
          <p:cNvSpPr>
            <a:spLocks noChangeShapeType="1"/>
          </p:cNvSpPr>
          <p:nvPr/>
        </p:nvSpPr>
        <p:spPr bwMode="auto">
          <a:xfrm flipH="1" flipV="1">
            <a:off x="3541713" y="3435350"/>
            <a:ext cx="4762" cy="206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4" name="Line 24"/>
          <p:cNvSpPr>
            <a:spLocks noChangeShapeType="1"/>
          </p:cNvSpPr>
          <p:nvPr/>
        </p:nvSpPr>
        <p:spPr bwMode="auto">
          <a:xfrm flipH="1" flipV="1">
            <a:off x="3536950" y="3414713"/>
            <a:ext cx="4763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Line 25"/>
          <p:cNvSpPr>
            <a:spLocks noChangeShapeType="1"/>
          </p:cNvSpPr>
          <p:nvPr/>
        </p:nvSpPr>
        <p:spPr bwMode="auto">
          <a:xfrm flipH="1" flipV="1">
            <a:off x="3530600" y="3392488"/>
            <a:ext cx="6350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Line 26"/>
          <p:cNvSpPr>
            <a:spLocks noChangeShapeType="1"/>
          </p:cNvSpPr>
          <p:nvPr/>
        </p:nvSpPr>
        <p:spPr bwMode="auto">
          <a:xfrm flipH="1" flipV="1">
            <a:off x="3525838" y="3370263"/>
            <a:ext cx="4762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7" name="Line 27"/>
          <p:cNvSpPr>
            <a:spLocks noChangeShapeType="1"/>
          </p:cNvSpPr>
          <p:nvPr/>
        </p:nvSpPr>
        <p:spPr bwMode="auto">
          <a:xfrm flipH="1" flipV="1">
            <a:off x="3521075" y="3344863"/>
            <a:ext cx="4763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8" name="Line 28"/>
          <p:cNvSpPr>
            <a:spLocks noChangeShapeType="1"/>
          </p:cNvSpPr>
          <p:nvPr/>
        </p:nvSpPr>
        <p:spPr bwMode="auto">
          <a:xfrm flipH="1" flipV="1">
            <a:off x="3516313" y="3319463"/>
            <a:ext cx="4762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9" name="Line 29"/>
          <p:cNvSpPr>
            <a:spLocks noChangeShapeType="1"/>
          </p:cNvSpPr>
          <p:nvPr/>
        </p:nvSpPr>
        <p:spPr bwMode="auto">
          <a:xfrm flipH="1" flipV="1">
            <a:off x="3511550" y="3294063"/>
            <a:ext cx="4763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0" name="Line 30"/>
          <p:cNvSpPr>
            <a:spLocks noChangeShapeType="1"/>
          </p:cNvSpPr>
          <p:nvPr/>
        </p:nvSpPr>
        <p:spPr bwMode="auto">
          <a:xfrm flipH="1" flipV="1">
            <a:off x="3506788" y="3265488"/>
            <a:ext cx="4762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Line 31"/>
          <p:cNvSpPr>
            <a:spLocks noChangeShapeType="1"/>
          </p:cNvSpPr>
          <p:nvPr/>
        </p:nvSpPr>
        <p:spPr bwMode="auto">
          <a:xfrm flipH="1" flipV="1">
            <a:off x="3503613" y="3236913"/>
            <a:ext cx="3175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2" name="Line 32"/>
          <p:cNvSpPr>
            <a:spLocks noChangeShapeType="1"/>
          </p:cNvSpPr>
          <p:nvPr/>
        </p:nvSpPr>
        <p:spPr bwMode="auto">
          <a:xfrm flipH="1" flipV="1">
            <a:off x="3498850" y="3209925"/>
            <a:ext cx="4763" cy="269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Line 33"/>
          <p:cNvSpPr>
            <a:spLocks noChangeShapeType="1"/>
          </p:cNvSpPr>
          <p:nvPr/>
        </p:nvSpPr>
        <p:spPr bwMode="auto">
          <a:xfrm flipH="1" flipV="1">
            <a:off x="3495675" y="3179763"/>
            <a:ext cx="3175" cy="301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Line 34"/>
          <p:cNvSpPr>
            <a:spLocks noChangeShapeType="1"/>
          </p:cNvSpPr>
          <p:nvPr/>
        </p:nvSpPr>
        <p:spPr bwMode="auto">
          <a:xfrm flipH="1" flipV="1">
            <a:off x="3492500" y="3148013"/>
            <a:ext cx="3175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5" name="Line 35"/>
          <p:cNvSpPr>
            <a:spLocks noChangeShapeType="1"/>
          </p:cNvSpPr>
          <p:nvPr/>
        </p:nvSpPr>
        <p:spPr bwMode="auto">
          <a:xfrm flipH="1" flipV="1">
            <a:off x="3490913" y="3119438"/>
            <a:ext cx="1587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6" name="Line 36"/>
          <p:cNvSpPr>
            <a:spLocks noChangeShapeType="1"/>
          </p:cNvSpPr>
          <p:nvPr/>
        </p:nvSpPr>
        <p:spPr bwMode="auto">
          <a:xfrm flipH="1" flipV="1">
            <a:off x="3489325" y="3087688"/>
            <a:ext cx="1588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7" name="Line 37"/>
          <p:cNvSpPr>
            <a:spLocks noChangeShapeType="1"/>
          </p:cNvSpPr>
          <p:nvPr/>
        </p:nvSpPr>
        <p:spPr bwMode="auto">
          <a:xfrm flipH="1" flipV="1">
            <a:off x="3487738" y="3055938"/>
            <a:ext cx="1587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8" name="Line 38"/>
          <p:cNvSpPr>
            <a:spLocks noChangeShapeType="1"/>
          </p:cNvSpPr>
          <p:nvPr/>
        </p:nvSpPr>
        <p:spPr bwMode="auto">
          <a:xfrm flipH="1" flipV="1">
            <a:off x="3487738" y="3024188"/>
            <a:ext cx="0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9" name="Line 39"/>
          <p:cNvSpPr>
            <a:spLocks noChangeShapeType="1"/>
          </p:cNvSpPr>
          <p:nvPr/>
        </p:nvSpPr>
        <p:spPr bwMode="auto">
          <a:xfrm flipV="1">
            <a:off x="3487738" y="2992438"/>
            <a:ext cx="0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0" name="Line 40"/>
          <p:cNvSpPr>
            <a:spLocks noChangeShapeType="1"/>
          </p:cNvSpPr>
          <p:nvPr/>
        </p:nvSpPr>
        <p:spPr bwMode="auto">
          <a:xfrm flipV="1">
            <a:off x="3487738" y="2959100"/>
            <a:ext cx="1587" cy="333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1" name="Line 41"/>
          <p:cNvSpPr>
            <a:spLocks noChangeShapeType="1"/>
          </p:cNvSpPr>
          <p:nvPr/>
        </p:nvSpPr>
        <p:spPr bwMode="auto">
          <a:xfrm flipV="1">
            <a:off x="3489325" y="2928938"/>
            <a:ext cx="1588" cy="301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2" name="Line 42"/>
          <p:cNvSpPr>
            <a:spLocks noChangeShapeType="1"/>
          </p:cNvSpPr>
          <p:nvPr/>
        </p:nvSpPr>
        <p:spPr bwMode="auto">
          <a:xfrm flipV="1">
            <a:off x="3490913" y="2897188"/>
            <a:ext cx="3175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3" name="Line 43"/>
          <p:cNvSpPr>
            <a:spLocks noChangeShapeType="1"/>
          </p:cNvSpPr>
          <p:nvPr/>
        </p:nvSpPr>
        <p:spPr bwMode="auto">
          <a:xfrm flipV="1">
            <a:off x="3494088" y="2867025"/>
            <a:ext cx="3175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4" name="Line 44"/>
          <p:cNvSpPr>
            <a:spLocks noChangeShapeType="1"/>
          </p:cNvSpPr>
          <p:nvPr/>
        </p:nvSpPr>
        <p:spPr bwMode="auto">
          <a:xfrm flipV="1">
            <a:off x="3497263" y="2838450"/>
            <a:ext cx="3175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5" name="Line 45"/>
          <p:cNvSpPr>
            <a:spLocks noChangeShapeType="1"/>
          </p:cNvSpPr>
          <p:nvPr/>
        </p:nvSpPr>
        <p:spPr bwMode="auto">
          <a:xfrm flipV="1">
            <a:off x="3500438" y="2808288"/>
            <a:ext cx="4762" cy="301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6" name="Line 46"/>
          <p:cNvSpPr>
            <a:spLocks noChangeShapeType="1"/>
          </p:cNvSpPr>
          <p:nvPr/>
        </p:nvSpPr>
        <p:spPr bwMode="auto">
          <a:xfrm flipV="1">
            <a:off x="3505200" y="2781300"/>
            <a:ext cx="4763" cy="269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7" name="Line 47"/>
          <p:cNvSpPr>
            <a:spLocks noChangeShapeType="1"/>
          </p:cNvSpPr>
          <p:nvPr/>
        </p:nvSpPr>
        <p:spPr bwMode="auto">
          <a:xfrm flipV="1">
            <a:off x="3509963" y="2754313"/>
            <a:ext cx="4762" cy="269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8" name="Line 48"/>
          <p:cNvSpPr>
            <a:spLocks noChangeShapeType="1"/>
          </p:cNvSpPr>
          <p:nvPr/>
        </p:nvSpPr>
        <p:spPr bwMode="auto">
          <a:xfrm flipV="1">
            <a:off x="3514725" y="2727325"/>
            <a:ext cx="4763" cy="269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9" name="Line 49"/>
          <p:cNvSpPr>
            <a:spLocks noChangeShapeType="1"/>
          </p:cNvSpPr>
          <p:nvPr/>
        </p:nvSpPr>
        <p:spPr bwMode="auto">
          <a:xfrm flipV="1">
            <a:off x="3519488" y="2701925"/>
            <a:ext cx="6350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0" name="Line 50"/>
          <p:cNvSpPr>
            <a:spLocks noChangeShapeType="1"/>
          </p:cNvSpPr>
          <p:nvPr/>
        </p:nvSpPr>
        <p:spPr bwMode="auto">
          <a:xfrm flipV="1">
            <a:off x="3525838" y="2678113"/>
            <a:ext cx="4762" cy="238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1" name="Line 51"/>
          <p:cNvSpPr>
            <a:spLocks noChangeShapeType="1"/>
          </p:cNvSpPr>
          <p:nvPr/>
        </p:nvSpPr>
        <p:spPr bwMode="auto">
          <a:xfrm flipV="1">
            <a:off x="3530600" y="2654300"/>
            <a:ext cx="6350" cy="238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2" name="Line 52"/>
          <p:cNvSpPr>
            <a:spLocks noChangeShapeType="1"/>
          </p:cNvSpPr>
          <p:nvPr/>
        </p:nvSpPr>
        <p:spPr bwMode="auto">
          <a:xfrm flipV="1">
            <a:off x="3536950" y="2632075"/>
            <a:ext cx="4763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3" name="Line 53"/>
          <p:cNvSpPr>
            <a:spLocks noChangeShapeType="1"/>
          </p:cNvSpPr>
          <p:nvPr/>
        </p:nvSpPr>
        <p:spPr bwMode="auto">
          <a:xfrm flipV="1">
            <a:off x="3541713" y="2611438"/>
            <a:ext cx="6350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4" name="Line 54"/>
          <p:cNvSpPr>
            <a:spLocks noChangeShapeType="1"/>
          </p:cNvSpPr>
          <p:nvPr/>
        </p:nvSpPr>
        <p:spPr bwMode="auto">
          <a:xfrm flipV="1">
            <a:off x="3548063" y="2592388"/>
            <a:ext cx="6350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5" name="Line 55"/>
          <p:cNvSpPr>
            <a:spLocks noChangeShapeType="1"/>
          </p:cNvSpPr>
          <p:nvPr/>
        </p:nvSpPr>
        <p:spPr bwMode="auto">
          <a:xfrm flipV="1">
            <a:off x="3554413" y="2573338"/>
            <a:ext cx="4762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6" name="Line 56"/>
          <p:cNvSpPr>
            <a:spLocks noChangeShapeType="1"/>
          </p:cNvSpPr>
          <p:nvPr/>
        </p:nvSpPr>
        <p:spPr bwMode="auto">
          <a:xfrm flipV="1">
            <a:off x="3559175" y="2557463"/>
            <a:ext cx="4763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7" name="Line 57"/>
          <p:cNvSpPr>
            <a:spLocks noChangeShapeType="1"/>
          </p:cNvSpPr>
          <p:nvPr/>
        </p:nvSpPr>
        <p:spPr bwMode="auto">
          <a:xfrm flipV="1">
            <a:off x="3563938" y="2541588"/>
            <a:ext cx="4762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8" name="Line 58"/>
          <p:cNvSpPr>
            <a:spLocks noChangeShapeType="1"/>
          </p:cNvSpPr>
          <p:nvPr/>
        </p:nvSpPr>
        <p:spPr bwMode="auto">
          <a:xfrm flipV="1">
            <a:off x="3568700" y="2527300"/>
            <a:ext cx="4763" cy="142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9" name="Line 59"/>
          <p:cNvSpPr>
            <a:spLocks noChangeShapeType="1"/>
          </p:cNvSpPr>
          <p:nvPr/>
        </p:nvSpPr>
        <p:spPr bwMode="auto">
          <a:xfrm flipV="1">
            <a:off x="3573463" y="2516188"/>
            <a:ext cx="4762" cy="111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0" name="Line 60"/>
          <p:cNvSpPr>
            <a:spLocks noChangeShapeType="1"/>
          </p:cNvSpPr>
          <p:nvPr/>
        </p:nvSpPr>
        <p:spPr bwMode="auto">
          <a:xfrm flipV="1">
            <a:off x="3578225" y="2505075"/>
            <a:ext cx="3175" cy="111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1" name="Line 61"/>
          <p:cNvSpPr>
            <a:spLocks noChangeShapeType="1"/>
          </p:cNvSpPr>
          <p:nvPr/>
        </p:nvSpPr>
        <p:spPr bwMode="auto">
          <a:xfrm flipV="1">
            <a:off x="3581400" y="2497138"/>
            <a:ext cx="4763" cy="79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2" name="Line 62"/>
          <p:cNvSpPr>
            <a:spLocks noChangeShapeType="1"/>
          </p:cNvSpPr>
          <p:nvPr/>
        </p:nvSpPr>
        <p:spPr bwMode="auto">
          <a:xfrm flipV="1">
            <a:off x="3586163" y="2489200"/>
            <a:ext cx="1587" cy="79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3" name="Line 63"/>
          <p:cNvSpPr>
            <a:spLocks noChangeShapeType="1"/>
          </p:cNvSpPr>
          <p:nvPr/>
        </p:nvSpPr>
        <p:spPr bwMode="auto">
          <a:xfrm flipV="1">
            <a:off x="3587750" y="2486025"/>
            <a:ext cx="1588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4" name="Line 64"/>
          <p:cNvSpPr>
            <a:spLocks noChangeShapeType="1"/>
          </p:cNvSpPr>
          <p:nvPr/>
        </p:nvSpPr>
        <p:spPr bwMode="auto">
          <a:xfrm flipV="1">
            <a:off x="3589338" y="2481263"/>
            <a:ext cx="1587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5" name="Line 65"/>
          <p:cNvSpPr>
            <a:spLocks noChangeShapeType="1"/>
          </p:cNvSpPr>
          <p:nvPr/>
        </p:nvSpPr>
        <p:spPr bwMode="auto">
          <a:xfrm flipV="1">
            <a:off x="3590925" y="2481263"/>
            <a:ext cx="1588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6" name="Line 66"/>
          <p:cNvSpPr>
            <a:spLocks noChangeShapeType="1"/>
          </p:cNvSpPr>
          <p:nvPr/>
        </p:nvSpPr>
        <p:spPr bwMode="auto">
          <a:xfrm>
            <a:off x="3590925" y="2481263"/>
            <a:ext cx="114300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97" name="Group 337"/>
          <p:cNvGrpSpPr>
            <a:grpSpLocks/>
          </p:cNvGrpSpPr>
          <p:nvPr/>
        </p:nvGrpSpPr>
        <p:grpSpPr bwMode="auto">
          <a:xfrm>
            <a:off x="3810000" y="2540000"/>
            <a:ext cx="233363" cy="968375"/>
            <a:chOff x="4788954" y="3451083"/>
            <a:chExt cx="232959" cy="968091"/>
          </a:xfrm>
        </p:grpSpPr>
        <p:sp>
          <p:nvSpPr>
            <p:cNvPr id="14539" name="Freeform 67"/>
            <p:cNvSpPr>
              <a:spLocks/>
            </p:cNvSpPr>
            <p:nvPr/>
          </p:nvSpPr>
          <p:spPr bwMode="auto">
            <a:xfrm>
              <a:off x="4788954" y="3451083"/>
              <a:ext cx="232052" cy="967185"/>
            </a:xfrm>
            <a:custGeom>
              <a:avLst/>
              <a:gdLst>
                <a:gd name="T0" fmla="*/ 751 w 770"/>
                <a:gd name="T1" fmla="*/ 4 h 3201"/>
                <a:gd name="T2" fmla="*/ 742 w 770"/>
                <a:gd name="T3" fmla="*/ 33 h 3201"/>
                <a:gd name="T4" fmla="*/ 726 w 770"/>
                <a:gd name="T5" fmla="*/ 90 h 3201"/>
                <a:gd name="T6" fmla="*/ 703 w 770"/>
                <a:gd name="T7" fmla="*/ 174 h 3201"/>
                <a:gd name="T8" fmla="*/ 676 w 770"/>
                <a:gd name="T9" fmla="*/ 285 h 3201"/>
                <a:gd name="T10" fmla="*/ 649 w 770"/>
                <a:gd name="T11" fmla="*/ 423 h 3201"/>
                <a:gd name="T12" fmla="*/ 621 w 770"/>
                <a:gd name="T13" fmla="*/ 584 h 3201"/>
                <a:gd name="T14" fmla="*/ 595 w 770"/>
                <a:gd name="T15" fmla="*/ 771 h 3201"/>
                <a:gd name="T16" fmla="*/ 572 w 770"/>
                <a:gd name="T17" fmla="*/ 980 h 3201"/>
                <a:gd name="T18" fmla="*/ 555 w 770"/>
                <a:gd name="T19" fmla="*/ 1213 h 3201"/>
                <a:gd name="T20" fmla="*/ 546 w 770"/>
                <a:gd name="T21" fmla="*/ 1466 h 3201"/>
                <a:gd name="T22" fmla="*/ 546 w 770"/>
                <a:gd name="T23" fmla="*/ 1736 h 3201"/>
                <a:gd name="T24" fmla="*/ 556 w 770"/>
                <a:gd name="T25" fmla="*/ 1989 h 3201"/>
                <a:gd name="T26" fmla="*/ 574 w 770"/>
                <a:gd name="T27" fmla="*/ 2221 h 3201"/>
                <a:gd name="T28" fmla="*/ 598 w 770"/>
                <a:gd name="T29" fmla="*/ 2431 h 3201"/>
                <a:gd name="T30" fmla="*/ 628 w 770"/>
                <a:gd name="T31" fmla="*/ 2617 h 3201"/>
                <a:gd name="T32" fmla="*/ 658 w 770"/>
                <a:gd name="T33" fmla="*/ 2778 h 3201"/>
                <a:gd name="T34" fmla="*/ 687 w 770"/>
                <a:gd name="T35" fmla="*/ 2916 h 3201"/>
                <a:gd name="T36" fmla="*/ 717 w 770"/>
                <a:gd name="T37" fmla="*/ 3027 h 3201"/>
                <a:gd name="T38" fmla="*/ 741 w 770"/>
                <a:gd name="T39" fmla="*/ 3111 h 3201"/>
                <a:gd name="T40" fmla="*/ 759 w 770"/>
                <a:gd name="T41" fmla="*/ 3168 h 3201"/>
                <a:gd name="T42" fmla="*/ 769 w 770"/>
                <a:gd name="T43" fmla="*/ 3197 h 3201"/>
                <a:gd name="T44" fmla="*/ 7 w 770"/>
                <a:gd name="T45" fmla="*/ 3201 h 3201"/>
                <a:gd name="T46" fmla="*/ 12 w 770"/>
                <a:gd name="T47" fmla="*/ 3187 h 3201"/>
                <a:gd name="T48" fmla="*/ 23 w 770"/>
                <a:gd name="T49" fmla="*/ 3144 h 3201"/>
                <a:gd name="T50" fmla="*/ 42 w 770"/>
                <a:gd name="T51" fmla="*/ 3075 h 3201"/>
                <a:gd name="T52" fmla="*/ 66 w 770"/>
                <a:gd name="T53" fmla="*/ 2981 h 3201"/>
                <a:gd name="T54" fmla="*/ 92 w 770"/>
                <a:gd name="T55" fmla="*/ 2862 h 3201"/>
                <a:gd name="T56" fmla="*/ 120 w 770"/>
                <a:gd name="T57" fmla="*/ 2721 h 3201"/>
                <a:gd name="T58" fmla="*/ 147 w 770"/>
                <a:gd name="T59" fmla="*/ 2560 h 3201"/>
                <a:gd name="T60" fmla="*/ 172 w 770"/>
                <a:gd name="T61" fmla="*/ 2376 h 3201"/>
                <a:gd name="T62" fmla="*/ 194 w 770"/>
                <a:gd name="T63" fmla="*/ 2176 h 3201"/>
                <a:gd name="T64" fmla="*/ 209 w 770"/>
                <a:gd name="T65" fmla="*/ 1958 h 3201"/>
                <a:gd name="T66" fmla="*/ 218 w 770"/>
                <a:gd name="T67" fmla="*/ 1723 h 3201"/>
                <a:gd name="T68" fmla="*/ 218 w 770"/>
                <a:gd name="T69" fmla="*/ 1479 h 3201"/>
                <a:gd name="T70" fmla="*/ 209 w 770"/>
                <a:gd name="T71" fmla="*/ 1245 h 3201"/>
                <a:gd name="T72" fmla="*/ 192 w 770"/>
                <a:gd name="T73" fmla="*/ 1026 h 3201"/>
                <a:gd name="T74" fmla="*/ 171 w 770"/>
                <a:gd name="T75" fmla="*/ 825 h 3201"/>
                <a:gd name="T76" fmla="*/ 145 w 770"/>
                <a:gd name="T77" fmla="*/ 643 h 3201"/>
                <a:gd name="T78" fmla="*/ 117 w 770"/>
                <a:gd name="T79" fmla="*/ 481 h 3201"/>
                <a:gd name="T80" fmla="*/ 88 w 770"/>
                <a:gd name="T81" fmla="*/ 340 h 3201"/>
                <a:gd name="T82" fmla="*/ 61 w 770"/>
                <a:gd name="T83" fmla="*/ 222 h 3201"/>
                <a:gd name="T84" fmla="*/ 37 w 770"/>
                <a:gd name="T85" fmla="*/ 127 h 3201"/>
                <a:gd name="T86" fmla="*/ 18 w 770"/>
                <a:gd name="T87" fmla="*/ 59 h 3201"/>
                <a:gd name="T88" fmla="*/ 5 w 770"/>
                <a:gd name="T89" fmla="*/ 15 h 3201"/>
                <a:gd name="T90" fmla="*/ 0 w 770"/>
                <a:gd name="T91" fmla="*/ 1 h 320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0"/>
                <a:gd name="T139" fmla="*/ 0 h 3201"/>
                <a:gd name="T140" fmla="*/ 770 w 770"/>
                <a:gd name="T141" fmla="*/ 3201 h 320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0" h="3201">
                  <a:moveTo>
                    <a:pt x="752" y="0"/>
                  </a:moveTo>
                  <a:lnTo>
                    <a:pt x="751" y="4"/>
                  </a:lnTo>
                  <a:lnTo>
                    <a:pt x="747" y="14"/>
                  </a:lnTo>
                  <a:lnTo>
                    <a:pt x="742" y="33"/>
                  </a:lnTo>
                  <a:lnTo>
                    <a:pt x="735" y="57"/>
                  </a:lnTo>
                  <a:lnTo>
                    <a:pt x="726" y="90"/>
                  </a:lnTo>
                  <a:lnTo>
                    <a:pt x="714" y="129"/>
                  </a:lnTo>
                  <a:lnTo>
                    <a:pt x="703" y="174"/>
                  </a:lnTo>
                  <a:lnTo>
                    <a:pt x="690" y="227"/>
                  </a:lnTo>
                  <a:lnTo>
                    <a:pt x="676" y="285"/>
                  </a:lnTo>
                  <a:lnTo>
                    <a:pt x="663" y="351"/>
                  </a:lnTo>
                  <a:lnTo>
                    <a:pt x="649" y="423"/>
                  </a:lnTo>
                  <a:lnTo>
                    <a:pt x="634" y="500"/>
                  </a:lnTo>
                  <a:lnTo>
                    <a:pt x="621" y="584"/>
                  </a:lnTo>
                  <a:lnTo>
                    <a:pt x="607" y="675"/>
                  </a:lnTo>
                  <a:lnTo>
                    <a:pt x="595" y="771"/>
                  </a:lnTo>
                  <a:lnTo>
                    <a:pt x="583" y="873"/>
                  </a:lnTo>
                  <a:lnTo>
                    <a:pt x="572" y="980"/>
                  </a:lnTo>
                  <a:lnTo>
                    <a:pt x="563" y="1093"/>
                  </a:lnTo>
                  <a:lnTo>
                    <a:pt x="555" y="1213"/>
                  </a:lnTo>
                  <a:lnTo>
                    <a:pt x="550" y="1336"/>
                  </a:lnTo>
                  <a:lnTo>
                    <a:pt x="546" y="1466"/>
                  </a:lnTo>
                  <a:lnTo>
                    <a:pt x="545" y="1601"/>
                  </a:lnTo>
                  <a:lnTo>
                    <a:pt x="546" y="1736"/>
                  </a:lnTo>
                  <a:lnTo>
                    <a:pt x="550" y="1866"/>
                  </a:lnTo>
                  <a:lnTo>
                    <a:pt x="556" y="1989"/>
                  </a:lnTo>
                  <a:lnTo>
                    <a:pt x="564" y="2108"/>
                  </a:lnTo>
                  <a:lnTo>
                    <a:pt x="574" y="2221"/>
                  </a:lnTo>
                  <a:lnTo>
                    <a:pt x="586" y="2329"/>
                  </a:lnTo>
                  <a:lnTo>
                    <a:pt x="598" y="2431"/>
                  </a:lnTo>
                  <a:lnTo>
                    <a:pt x="612" y="2526"/>
                  </a:lnTo>
                  <a:lnTo>
                    <a:pt x="628" y="2617"/>
                  </a:lnTo>
                  <a:lnTo>
                    <a:pt x="642" y="2701"/>
                  </a:lnTo>
                  <a:lnTo>
                    <a:pt x="658" y="2778"/>
                  </a:lnTo>
                  <a:lnTo>
                    <a:pt x="673" y="2850"/>
                  </a:lnTo>
                  <a:lnTo>
                    <a:pt x="687" y="2916"/>
                  </a:lnTo>
                  <a:lnTo>
                    <a:pt x="703" y="2974"/>
                  </a:lnTo>
                  <a:lnTo>
                    <a:pt x="717" y="3027"/>
                  </a:lnTo>
                  <a:lnTo>
                    <a:pt x="729" y="3072"/>
                  </a:lnTo>
                  <a:lnTo>
                    <a:pt x="741" y="3111"/>
                  </a:lnTo>
                  <a:lnTo>
                    <a:pt x="751" y="3144"/>
                  </a:lnTo>
                  <a:lnTo>
                    <a:pt x="759" y="3168"/>
                  </a:lnTo>
                  <a:lnTo>
                    <a:pt x="765" y="3187"/>
                  </a:lnTo>
                  <a:lnTo>
                    <a:pt x="769" y="3197"/>
                  </a:lnTo>
                  <a:lnTo>
                    <a:pt x="770" y="3201"/>
                  </a:lnTo>
                  <a:lnTo>
                    <a:pt x="7" y="3201"/>
                  </a:lnTo>
                  <a:lnTo>
                    <a:pt x="8" y="3197"/>
                  </a:lnTo>
                  <a:lnTo>
                    <a:pt x="12" y="3187"/>
                  </a:lnTo>
                  <a:lnTo>
                    <a:pt x="17" y="3169"/>
                  </a:lnTo>
                  <a:lnTo>
                    <a:pt x="23" y="3144"/>
                  </a:lnTo>
                  <a:lnTo>
                    <a:pt x="32" y="3113"/>
                  </a:lnTo>
                  <a:lnTo>
                    <a:pt x="42" y="3075"/>
                  </a:lnTo>
                  <a:lnTo>
                    <a:pt x="54" y="3030"/>
                  </a:lnTo>
                  <a:lnTo>
                    <a:pt x="66" y="2981"/>
                  </a:lnTo>
                  <a:lnTo>
                    <a:pt x="79" y="2925"/>
                  </a:lnTo>
                  <a:lnTo>
                    <a:pt x="92" y="2862"/>
                  </a:lnTo>
                  <a:lnTo>
                    <a:pt x="106" y="2795"/>
                  </a:lnTo>
                  <a:lnTo>
                    <a:pt x="120" y="2721"/>
                  </a:lnTo>
                  <a:lnTo>
                    <a:pt x="134" y="2642"/>
                  </a:lnTo>
                  <a:lnTo>
                    <a:pt x="147" y="2560"/>
                  </a:lnTo>
                  <a:lnTo>
                    <a:pt x="159" y="2470"/>
                  </a:lnTo>
                  <a:lnTo>
                    <a:pt x="172" y="2376"/>
                  </a:lnTo>
                  <a:lnTo>
                    <a:pt x="183" y="2278"/>
                  </a:lnTo>
                  <a:lnTo>
                    <a:pt x="194" y="2176"/>
                  </a:lnTo>
                  <a:lnTo>
                    <a:pt x="203" y="2070"/>
                  </a:lnTo>
                  <a:lnTo>
                    <a:pt x="209" y="1958"/>
                  </a:lnTo>
                  <a:lnTo>
                    <a:pt x="214" y="1843"/>
                  </a:lnTo>
                  <a:lnTo>
                    <a:pt x="218" y="1723"/>
                  </a:lnTo>
                  <a:lnTo>
                    <a:pt x="219" y="1601"/>
                  </a:lnTo>
                  <a:lnTo>
                    <a:pt x="218" y="1479"/>
                  </a:lnTo>
                  <a:lnTo>
                    <a:pt x="214" y="1359"/>
                  </a:lnTo>
                  <a:lnTo>
                    <a:pt x="209" y="1245"/>
                  </a:lnTo>
                  <a:lnTo>
                    <a:pt x="201" y="1133"/>
                  </a:lnTo>
                  <a:lnTo>
                    <a:pt x="192" y="1026"/>
                  </a:lnTo>
                  <a:lnTo>
                    <a:pt x="182" y="923"/>
                  </a:lnTo>
                  <a:lnTo>
                    <a:pt x="171" y="825"/>
                  </a:lnTo>
                  <a:lnTo>
                    <a:pt x="158" y="732"/>
                  </a:lnTo>
                  <a:lnTo>
                    <a:pt x="145" y="643"/>
                  </a:lnTo>
                  <a:lnTo>
                    <a:pt x="131" y="559"/>
                  </a:lnTo>
                  <a:lnTo>
                    <a:pt x="117" y="481"/>
                  </a:lnTo>
                  <a:lnTo>
                    <a:pt x="102" y="407"/>
                  </a:lnTo>
                  <a:lnTo>
                    <a:pt x="88" y="340"/>
                  </a:lnTo>
                  <a:lnTo>
                    <a:pt x="74" y="278"/>
                  </a:lnTo>
                  <a:lnTo>
                    <a:pt x="61" y="222"/>
                  </a:lnTo>
                  <a:lnTo>
                    <a:pt x="49" y="171"/>
                  </a:lnTo>
                  <a:lnTo>
                    <a:pt x="37" y="127"/>
                  </a:lnTo>
                  <a:lnTo>
                    <a:pt x="27" y="89"/>
                  </a:lnTo>
                  <a:lnTo>
                    <a:pt x="18" y="59"/>
                  </a:lnTo>
                  <a:lnTo>
                    <a:pt x="10" y="33"/>
                  </a:lnTo>
                  <a:lnTo>
                    <a:pt x="5" y="15"/>
                  </a:lnTo>
                  <a:lnTo>
                    <a:pt x="1" y="5"/>
                  </a:lnTo>
                  <a:lnTo>
                    <a:pt x="0" y="1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0" name="Line 68"/>
            <p:cNvSpPr>
              <a:spLocks noChangeShapeType="1"/>
            </p:cNvSpPr>
            <p:nvPr/>
          </p:nvSpPr>
          <p:spPr bwMode="auto">
            <a:xfrm>
              <a:off x="4788954" y="3451083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1" name="Line 69"/>
            <p:cNvSpPr>
              <a:spLocks noChangeShapeType="1"/>
            </p:cNvSpPr>
            <p:nvPr/>
          </p:nvSpPr>
          <p:spPr bwMode="auto">
            <a:xfrm>
              <a:off x="4788954" y="3452896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" name="Line 70"/>
            <p:cNvSpPr>
              <a:spLocks noChangeShapeType="1"/>
            </p:cNvSpPr>
            <p:nvPr/>
          </p:nvSpPr>
          <p:spPr bwMode="auto">
            <a:xfrm>
              <a:off x="4789860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3" name="Line 71"/>
            <p:cNvSpPr>
              <a:spLocks noChangeShapeType="1"/>
            </p:cNvSpPr>
            <p:nvPr/>
          </p:nvSpPr>
          <p:spPr bwMode="auto">
            <a:xfrm>
              <a:off x="4791673" y="3461054"/>
              <a:ext cx="2720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4" name="Line 72"/>
            <p:cNvSpPr>
              <a:spLocks noChangeShapeType="1"/>
            </p:cNvSpPr>
            <p:nvPr/>
          </p:nvSpPr>
          <p:spPr bwMode="auto">
            <a:xfrm>
              <a:off x="4794393" y="3469212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5" name="Line 73"/>
            <p:cNvSpPr>
              <a:spLocks noChangeShapeType="1"/>
            </p:cNvSpPr>
            <p:nvPr/>
          </p:nvSpPr>
          <p:spPr bwMode="auto">
            <a:xfrm>
              <a:off x="4797112" y="3478277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6" name="Line 74"/>
            <p:cNvSpPr>
              <a:spLocks noChangeShapeType="1"/>
            </p:cNvSpPr>
            <p:nvPr/>
          </p:nvSpPr>
          <p:spPr bwMode="auto">
            <a:xfrm>
              <a:off x="4799832" y="3489154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7" name="Line 75"/>
            <p:cNvSpPr>
              <a:spLocks noChangeShapeType="1"/>
            </p:cNvSpPr>
            <p:nvPr/>
          </p:nvSpPr>
          <p:spPr bwMode="auto">
            <a:xfrm>
              <a:off x="4803458" y="3502751"/>
              <a:ext cx="3626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8" name="Line 76"/>
            <p:cNvSpPr>
              <a:spLocks noChangeShapeType="1"/>
            </p:cNvSpPr>
            <p:nvPr/>
          </p:nvSpPr>
          <p:spPr bwMode="auto">
            <a:xfrm>
              <a:off x="4807083" y="3518161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9" name="Line 77"/>
            <p:cNvSpPr>
              <a:spLocks noChangeShapeType="1"/>
            </p:cNvSpPr>
            <p:nvPr/>
          </p:nvSpPr>
          <p:spPr bwMode="auto">
            <a:xfrm>
              <a:off x="4810709" y="3535383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0" name="Line 78"/>
            <p:cNvSpPr>
              <a:spLocks noChangeShapeType="1"/>
            </p:cNvSpPr>
            <p:nvPr/>
          </p:nvSpPr>
          <p:spPr bwMode="auto">
            <a:xfrm>
              <a:off x="4815241" y="3553512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1" name="Line 79"/>
            <p:cNvSpPr>
              <a:spLocks noChangeShapeType="1"/>
            </p:cNvSpPr>
            <p:nvPr/>
          </p:nvSpPr>
          <p:spPr bwMode="auto">
            <a:xfrm>
              <a:off x="4819774" y="3574361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2" name="Line 80"/>
            <p:cNvSpPr>
              <a:spLocks noChangeShapeType="1"/>
            </p:cNvSpPr>
            <p:nvPr/>
          </p:nvSpPr>
          <p:spPr bwMode="auto">
            <a:xfrm>
              <a:off x="4824306" y="3596116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3" name="Line 81"/>
            <p:cNvSpPr>
              <a:spLocks noChangeShapeType="1"/>
            </p:cNvSpPr>
            <p:nvPr/>
          </p:nvSpPr>
          <p:spPr bwMode="auto">
            <a:xfrm>
              <a:off x="4827931" y="3619683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4" name="Line 82"/>
            <p:cNvSpPr>
              <a:spLocks noChangeShapeType="1"/>
            </p:cNvSpPr>
            <p:nvPr/>
          </p:nvSpPr>
          <p:spPr bwMode="auto">
            <a:xfrm>
              <a:off x="4832464" y="3645064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5" name="Line 83"/>
            <p:cNvSpPr>
              <a:spLocks noChangeShapeType="1"/>
            </p:cNvSpPr>
            <p:nvPr/>
          </p:nvSpPr>
          <p:spPr bwMode="auto">
            <a:xfrm>
              <a:off x="4836090" y="367225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6" name="Line 84"/>
            <p:cNvSpPr>
              <a:spLocks noChangeShapeType="1"/>
            </p:cNvSpPr>
            <p:nvPr/>
          </p:nvSpPr>
          <p:spPr bwMode="auto">
            <a:xfrm>
              <a:off x="4840622" y="3700357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7" name="Line 85"/>
            <p:cNvSpPr>
              <a:spLocks noChangeShapeType="1"/>
            </p:cNvSpPr>
            <p:nvPr/>
          </p:nvSpPr>
          <p:spPr bwMode="auto">
            <a:xfrm>
              <a:off x="4843341" y="373027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8" name="Line 86"/>
            <p:cNvSpPr>
              <a:spLocks noChangeShapeType="1"/>
            </p:cNvSpPr>
            <p:nvPr/>
          </p:nvSpPr>
          <p:spPr bwMode="auto">
            <a:xfrm>
              <a:off x="4846967" y="3761090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9" name="Line 87"/>
            <p:cNvSpPr>
              <a:spLocks noChangeShapeType="1"/>
            </p:cNvSpPr>
            <p:nvPr/>
          </p:nvSpPr>
          <p:spPr bwMode="auto">
            <a:xfrm>
              <a:off x="4849686" y="3793722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0" name="Line 88"/>
            <p:cNvSpPr>
              <a:spLocks noChangeShapeType="1"/>
            </p:cNvSpPr>
            <p:nvPr/>
          </p:nvSpPr>
          <p:spPr bwMode="auto">
            <a:xfrm>
              <a:off x="4851499" y="3827261"/>
              <a:ext cx="1813" cy="3444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1" name="Line 89"/>
            <p:cNvSpPr>
              <a:spLocks noChangeShapeType="1"/>
            </p:cNvSpPr>
            <p:nvPr/>
          </p:nvSpPr>
          <p:spPr bwMode="auto">
            <a:xfrm>
              <a:off x="4853312" y="3861706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2" name="Line 90"/>
            <p:cNvSpPr>
              <a:spLocks noChangeShapeType="1"/>
            </p:cNvSpPr>
            <p:nvPr/>
          </p:nvSpPr>
          <p:spPr bwMode="auto">
            <a:xfrm>
              <a:off x="4854219" y="389796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3" name="Line 91"/>
            <p:cNvSpPr>
              <a:spLocks noChangeShapeType="1"/>
            </p:cNvSpPr>
            <p:nvPr/>
          </p:nvSpPr>
          <p:spPr bwMode="auto">
            <a:xfrm flipH="1">
              <a:off x="4854219" y="3935129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4" name="Line 92"/>
            <p:cNvSpPr>
              <a:spLocks noChangeShapeType="1"/>
            </p:cNvSpPr>
            <p:nvPr/>
          </p:nvSpPr>
          <p:spPr bwMode="auto">
            <a:xfrm flipH="1">
              <a:off x="4853312" y="3971387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5" name="Line 93"/>
            <p:cNvSpPr>
              <a:spLocks noChangeShapeType="1"/>
            </p:cNvSpPr>
            <p:nvPr/>
          </p:nvSpPr>
          <p:spPr bwMode="auto">
            <a:xfrm flipH="1">
              <a:off x="4851499" y="4007645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6" name="Line 94"/>
            <p:cNvSpPr>
              <a:spLocks noChangeShapeType="1"/>
            </p:cNvSpPr>
            <p:nvPr/>
          </p:nvSpPr>
          <p:spPr bwMode="auto">
            <a:xfrm flipH="1">
              <a:off x="4849686" y="4042996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7" name="Line 95"/>
            <p:cNvSpPr>
              <a:spLocks noChangeShapeType="1"/>
            </p:cNvSpPr>
            <p:nvPr/>
          </p:nvSpPr>
          <p:spPr bwMode="auto">
            <a:xfrm flipH="1">
              <a:off x="4846967" y="4076535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8" name="Line 96"/>
            <p:cNvSpPr>
              <a:spLocks noChangeShapeType="1"/>
            </p:cNvSpPr>
            <p:nvPr/>
          </p:nvSpPr>
          <p:spPr bwMode="auto">
            <a:xfrm flipH="1">
              <a:off x="4844248" y="4108261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9" name="Line 97"/>
            <p:cNvSpPr>
              <a:spLocks noChangeShapeType="1"/>
            </p:cNvSpPr>
            <p:nvPr/>
          </p:nvSpPr>
          <p:spPr bwMode="auto">
            <a:xfrm flipH="1">
              <a:off x="4840622" y="4139080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0" name="Line 98"/>
            <p:cNvSpPr>
              <a:spLocks noChangeShapeType="1"/>
            </p:cNvSpPr>
            <p:nvPr/>
          </p:nvSpPr>
          <p:spPr bwMode="auto">
            <a:xfrm flipH="1">
              <a:off x="4836996" y="4168993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1" name="Line 99"/>
            <p:cNvSpPr>
              <a:spLocks noChangeShapeType="1"/>
            </p:cNvSpPr>
            <p:nvPr/>
          </p:nvSpPr>
          <p:spPr bwMode="auto">
            <a:xfrm flipH="1">
              <a:off x="4833370" y="4197093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2" name="Line 100"/>
            <p:cNvSpPr>
              <a:spLocks noChangeShapeType="1"/>
            </p:cNvSpPr>
            <p:nvPr/>
          </p:nvSpPr>
          <p:spPr bwMode="auto">
            <a:xfrm flipH="1">
              <a:off x="4828838" y="422428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3" name="Line 101"/>
            <p:cNvSpPr>
              <a:spLocks noChangeShapeType="1"/>
            </p:cNvSpPr>
            <p:nvPr/>
          </p:nvSpPr>
          <p:spPr bwMode="auto">
            <a:xfrm flipH="1">
              <a:off x="4825212" y="4249667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4" name="Line 102"/>
            <p:cNvSpPr>
              <a:spLocks noChangeShapeType="1"/>
            </p:cNvSpPr>
            <p:nvPr/>
          </p:nvSpPr>
          <p:spPr bwMode="auto">
            <a:xfrm flipH="1">
              <a:off x="4820680" y="4273235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5" name="Line 103"/>
            <p:cNvSpPr>
              <a:spLocks noChangeShapeType="1"/>
            </p:cNvSpPr>
            <p:nvPr/>
          </p:nvSpPr>
          <p:spPr bwMode="auto">
            <a:xfrm flipH="1">
              <a:off x="4816148" y="4295897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6" name="Line 104"/>
            <p:cNvSpPr>
              <a:spLocks noChangeShapeType="1"/>
            </p:cNvSpPr>
            <p:nvPr/>
          </p:nvSpPr>
          <p:spPr bwMode="auto">
            <a:xfrm flipH="1">
              <a:off x="4812522" y="4315839"/>
              <a:ext cx="3626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7" name="Line 105"/>
            <p:cNvSpPr>
              <a:spLocks noChangeShapeType="1"/>
            </p:cNvSpPr>
            <p:nvPr/>
          </p:nvSpPr>
          <p:spPr bwMode="auto">
            <a:xfrm flipH="1">
              <a:off x="4808896" y="4334874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8" name="Line 106"/>
            <p:cNvSpPr>
              <a:spLocks noChangeShapeType="1"/>
            </p:cNvSpPr>
            <p:nvPr/>
          </p:nvSpPr>
          <p:spPr bwMode="auto">
            <a:xfrm flipH="1">
              <a:off x="4805270" y="4352097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9" name="Line 107"/>
            <p:cNvSpPr>
              <a:spLocks noChangeShapeType="1"/>
            </p:cNvSpPr>
            <p:nvPr/>
          </p:nvSpPr>
          <p:spPr bwMode="auto">
            <a:xfrm flipH="1">
              <a:off x="4801645" y="436660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0" name="Line 108"/>
            <p:cNvSpPr>
              <a:spLocks noChangeShapeType="1"/>
            </p:cNvSpPr>
            <p:nvPr/>
          </p:nvSpPr>
          <p:spPr bwMode="auto">
            <a:xfrm flipH="1">
              <a:off x="4798019" y="4380196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1" name="Line 109"/>
            <p:cNvSpPr>
              <a:spLocks noChangeShapeType="1"/>
            </p:cNvSpPr>
            <p:nvPr/>
          </p:nvSpPr>
          <p:spPr bwMode="auto">
            <a:xfrm flipH="1">
              <a:off x="4795299" y="4391981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2" name="Line 110"/>
            <p:cNvSpPr>
              <a:spLocks noChangeShapeType="1"/>
            </p:cNvSpPr>
            <p:nvPr/>
          </p:nvSpPr>
          <p:spPr bwMode="auto">
            <a:xfrm flipH="1">
              <a:off x="4793486" y="4401045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3" name="Line 111"/>
            <p:cNvSpPr>
              <a:spLocks noChangeShapeType="1"/>
            </p:cNvSpPr>
            <p:nvPr/>
          </p:nvSpPr>
          <p:spPr bwMode="auto">
            <a:xfrm flipH="1">
              <a:off x="4792580" y="4408297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4" name="Line 112"/>
            <p:cNvSpPr>
              <a:spLocks noChangeShapeType="1"/>
            </p:cNvSpPr>
            <p:nvPr/>
          </p:nvSpPr>
          <p:spPr bwMode="auto">
            <a:xfrm flipH="1">
              <a:off x="4790767" y="4413735"/>
              <a:ext cx="1813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5" name="Line 113"/>
            <p:cNvSpPr>
              <a:spLocks noChangeShapeType="1"/>
            </p:cNvSpPr>
            <p:nvPr/>
          </p:nvSpPr>
          <p:spPr bwMode="auto">
            <a:xfrm flipH="1">
              <a:off x="4790767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6" name="Line 114"/>
            <p:cNvSpPr>
              <a:spLocks noChangeShapeType="1"/>
            </p:cNvSpPr>
            <p:nvPr/>
          </p:nvSpPr>
          <p:spPr bwMode="auto">
            <a:xfrm>
              <a:off x="4790767" y="4418267"/>
              <a:ext cx="2302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7" name="Line 115"/>
            <p:cNvSpPr>
              <a:spLocks noChangeShapeType="1"/>
            </p:cNvSpPr>
            <p:nvPr/>
          </p:nvSpPr>
          <p:spPr bwMode="auto">
            <a:xfrm flipH="1" flipV="1">
              <a:off x="5021006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8" name="Line 116"/>
            <p:cNvSpPr>
              <a:spLocks noChangeShapeType="1"/>
            </p:cNvSpPr>
            <p:nvPr/>
          </p:nvSpPr>
          <p:spPr bwMode="auto">
            <a:xfrm flipH="1" flipV="1">
              <a:off x="5020099" y="4413735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9" name="Line 117"/>
            <p:cNvSpPr>
              <a:spLocks noChangeShapeType="1"/>
            </p:cNvSpPr>
            <p:nvPr/>
          </p:nvSpPr>
          <p:spPr bwMode="auto">
            <a:xfrm flipH="1" flipV="1">
              <a:off x="5018286" y="4408297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0" name="Line 118"/>
            <p:cNvSpPr>
              <a:spLocks noChangeShapeType="1"/>
            </p:cNvSpPr>
            <p:nvPr/>
          </p:nvSpPr>
          <p:spPr bwMode="auto">
            <a:xfrm flipH="1" flipV="1">
              <a:off x="5015567" y="4401045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1" name="Line 119"/>
            <p:cNvSpPr>
              <a:spLocks noChangeShapeType="1"/>
            </p:cNvSpPr>
            <p:nvPr/>
          </p:nvSpPr>
          <p:spPr bwMode="auto">
            <a:xfrm flipH="1" flipV="1">
              <a:off x="5012848" y="4391074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2" name="Line 120"/>
            <p:cNvSpPr>
              <a:spLocks noChangeShapeType="1"/>
            </p:cNvSpPr>
            <p:nvPr/>
          </p:nvSpPr>
          <p:spPr bwMode="auto">
            <a:xfrm flipH="1" flipV="1">
              <a:off x="5009222" y="4379290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3" name="Line 121"/>
            <p:cNvSpPr>
              <a:spLocks noChangeShapeType="1"/>
            </p:cNvSpPr>
            <p:nvPr/>
          </p:nvSpPr>
          <p:spPr bwMode="auto">
            <a:xfrm flipH="1" flipV="1">
              <a:off x="5005596" y="4365693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4" name="Line 122"/>
            <p:cNvSpPr>
              <a:spLocks noChangeShapeType="1"/>
            </p:cNvSpPr>
            <p:nvPr/>
          </p:nvSpPr>
          <p:spPr bwMode="auto">
            <a:xfrm flipH="1" flipV="1">
              <a:off x="5001064" y="4349377"/>
              <a:ext cx="4533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5" name="Line 123"/>
            <p:cNvSpPr>
              <a:spLocks noChangeShapeType="1"/>
            </p:cNvSpPr>
            <p:nvPr/>
          </p:nvSpPr>
          <p:spPr bwMode="auto">
            <a:xfrm flipH="1" flipV="1">
              <a:off x="4996532" y="4332155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6" name="Line 124"/>
            <p:cNvSpPr>
              <a:spLocks noChangeShapeType="1"/>
            </p:cNvSpPr>
            <p:nvPr/>
          </p:nvSpPr>
          <p:spPr bwMode="auto">
            <a:xfrm flipH="1" flipV="1">
              <a:off x="4992000" y="4312213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7" name="Line 125"/>
            <p:cNvSpPr>
              <a:spLocks noChangeShapeType="1"/>
            </p:cNvSpPr>
            <p:nvPr/>
          </p:nvSpPr>
          <p:spPr bwMode="auto">
            <a:xfrm flipH="1" flipV="1">
              <a:off x="4987467" y="429045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8" name="Line 126"/>
            <p:cNvSpPr>
              <a:spLocks noChangeShapeType="1"/>
            </p:cNvSpPr>
            <p:nvPr/>
          </p:nvSpPr>
          <p:spPr bwMode="auto">
            <a:xfrm flipH="1" flipV="1">
              <a:off x="4982935" y="4266890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9" name="Line 127"/>
            <p:cNvSpPr>
              <a:spLocks noChangeShapeType="1"/>
            </p:cNvSpPr>
            <p:nvPr/>
          </p:nvSpPr>
          <p:spPr bwMode="auto">
            <a:xfrm flipH="1" flipV="1">
              <a:off x="4978402" y="4241510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0" name="Line 128"/>
            <p:cNvSpPr>
              <a:spLocks noChangeShapeType="1"/>
            </p:cNvSpPr>
            <p:nvPr/>
          </p:nvSpPr>
          <p:spPr bwMode="auto">
            <a:xfrm flipH="1" flipV="1">
              <a:off x="4973871" y="4214316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1" name="Line 129"/>
            <p:cNvSpPr>
              <a:spLocks noChangeShapeType="1"/>
            </p:cNvSpPr>
            <p:nvPr/>
          </p:nvSpPr>
          <p:spPr bwMode="auto">
            <a:xfrm flipH="1" flipV="1">
              <a:off x="4969338" y="4185310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2" name="Line 130"/>
            <p:cNvSpPr>
              <a:spLocks noChangeShapeType="1"/>
            </p:cNvSpPr>
            <p:nvPr/>
          </p:nvSpPr>
          <p:spPr bwMode="auto">
            <a:xfrm flipH="1" flipV="1">
              <a:off x="4965712" y="415449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3" name="Line 131"/>
            <p:cNvSpPr>
              <a:spLocks noChangeShapeType="1"/>
            </p:cNvSpPr>
            <p:nvPr/>
          </p:nvSpPr>
          <p:spPr bwMode="auto">
            <a:xfrm flipH="1" flipV="1">
              <a:off x="4962086" y="4121858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4" name="Line 132"/>
            <p:cNvSpPr>
              <a:spLocks noChangeShapeType="1"/>
            </p:cNvSpPr>
            <p:nvPr/>
          </p:nvSpPr>
          <p:spPr bwMode="auto">
            <a:xfrm flipH="1" flipV="1">
              <a:off x="4959367" y="408831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5" name="Line 133"/>
            <p:cNvSpPr>
              <a:spLocks noChangeShapeType="1"/>
            </p:cNvSpPr>
            <p:nvPr/>
          </p:nvSpPr>
          <p:spPr bwMode="auto">
            <a:xfrm flipH="1" flipV="1">
              <a:off x="4956648" y="4052061"/>
              <a:ext cx="2720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6" name="Line 134"/>
            <p:cNvSpPr>
              <a:spLocks noChangeShapeType="1"/>
            </p:cNvSpPr>
            <p:nvPr/>
          </p:nvSpPr>
          <p:spPr bwMode="auto">
            <a:xfrm flipH="1" flipV="1">
              <a:off x="4954835" y="4014896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7" name="Line 135"/>
            <p:cNvSpPr>
              <a:spLocks noChangeShapeType="1"/>
            </p:cNvSpPr>
            <p:nvPr/>
          </p:nvSpPr>
          <p:spPr bwMode="auto">
            <a:xfrm flipH="1" flipV="1">
              <a:off x="4953929" y="3975919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8" name="Line 136"/>
            <p:cNvSpPr>
              <a:spLocks noChangeShapeType="1"/>
            </p:cNvSpPr>
            <p:nvPr/>
          </p:nvSpPr>
          <p:spPr bwMode="auto">
            <a:xfrm flipH="1" flipV="1">
              <a:off x="4953022" y="3935129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9" name="Line 137"/>
            <p:cNvSpPr>
              <a:spLocks noChangeShapeType="1"/>
            </p:cNvSpPr>
            <p:nvPr/>
          </p:nvSpPr>
          <p:spPr bwMode="auto">
            <a:xfrm flipV="1">
              <a:off x="4953022" y="3894338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0" name="Line 138"/>
            <p:cNvSpPr>
              <a:spLocks noChangeShapeType="1"/>
            </p:cNvSpPr>
            <p:nvPr/>
          </p:nvSpPr>
          <p:spPr bwMode="auto">
            <a:xfrm flipV="1">
              <a:off x="4953929" y="3854454"/>
              <a:ext cx="907" cy="398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1" name="Line 139"/>
            <p:cNvSpPr>
              <a:spLocks noChangeShapeType="1"/>
            </p:cNvSpPr>
            <p:nvPr/>
          </p:nvSpPr>
          <p:spPr bwMode="auto">
            <a:xfrm flipV="1">
              <a:off x="4954835" y="3817290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2" name="Line 140"/>
            <p:cNvSpPr>
              <a:spLocks noChangeShapeType="1"/>
            </p:cNvSpPr>
            <p:nvPr/>
          </p:nvSpPr>
          <p:spPr bwMode="auto">
            <a:xfrm flipV="1">
              <a:off x="4956648" y="3781032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3" name="Line 141"/>
            <p:cNvSpPr>
              <a:spLocks noChangeShapeType="1"/>
            </p:cNvSpPr>
            <p:nvPr/>
          </p:nvSpPr>
          <p:spPr bwMode="auto">
            <a:xfrm flipV="1">
              <a:off x="4958461" y="3747493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4" name="Line 142"/>
            <p:cNvSpPr>
              <a:spLocks noChangeShapeType="1"/>
            </p:cNvSpPr>
            <p:nvPr/>
          </p:nvSpPr>
          <p:spPr bwMode="auto">
            <a:xfrm flipV="1">
              <a:off x="4961180" y="3714860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5" name="Line 143"/>
            <p:cNvSpPr>
              <a:spLocks noChangeShapeType="1"/>
            </p:cNvSpPr>
            <p:nvPr/>
          </p:nvSpPr>
          <p:spPr bwMode="auto">
            <a:xfrm flipV="1">
              <a:off x="4964806" y="3684041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6" name="Line 144"/>
            <p:cNvSpPr>
              <a:spLocks noChangeShapeType="1"/>
            </p:cNvSpPr>
            <p:nvPr/>
          </p:nvSpPr>
          <p:spPr bwMode="auto">
            <a:xfrm flipV="1">
              <a:off x="4968432" y="3655035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7" name="Line 145"/>
            <p:cNvSpPr>
              <a:spLocks noChangeShapeType="1"/>
            </p:cNvSpPr>
            <p:nvPr/>
          </p:nvSpPr>
          <p:spPr bwMode="auto">
            <a:xfrm flipV="1">
              <a:off x="4972058" y="3627841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8" name="Line 146"/>
            <p:cNvSpPr>
              <a:spLocks noChangeShapeType="1"/>
            </p:cNvSpPr>
            <p:nvPr/>
          </p:nvSpPr>
          <p:spPr bwMode="auto">
            <a:xfrm flipV="1">
              <a:off x="4976590" y="3602460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9" name="Line 147"/>
            <p:cNvSpPr>
              <a:spLocks noChangeShapeType="1"/>
            </p:cNvSpPr>
            <p:nvPr/>
          </p:nvSpPr>
          <p:spPr bwMode="auto">
            <a:xfrm flipV="1">
              <a:off x="4980215" y="3578893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0" name="Line 148"/>
            <p:cNvSpPr>
              <a:spLocks noChangeShapeType="1"/>
            </p:cNvSpPr>
            <p:nvPr/>
          </p:nvSpPr>
          <p:spPr bwMode="auto">
            <a:xfrm flipV="1">
              <a:off x="4984748" y="355713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1" name="Line 149"/>
            <p:cNvSpPr>
              <a:spLocks noChangeShapeType="1"/>
            </p:cNvSpPr>
            <p:nvPr/>
          </p:nvSpPr>
          <p:spPr bwMode="auto">
            <a:xfrm flipV="1">
              <a:off x="4989280" y="3537196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2" name="Line 150"/>
            <p:cNvSpPr>
              <a:spLocks noChangeShapeType="1"/>
            </p:cNvSpPr>
            <p:nvPr/>
          </p:nvSpPr>
          <p:spPr bwMode="auto">
            <a:xfrm flipV="1">
              <a:off x="4992906" y="3519974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3" name="Line 151"/>
            <p:cNvSpPr>
              <a:spLocks noChangeShapeType="1"/>
            </p:cNvSpPr>
            <p:nvPr/>
          </p:nvSpPr>
          <p:spPr bwMode="auto">
            <a:xfrm flipV="1">
              <a:off x="4997438" y="3503657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4" name="Line 152"/>
            <p:cNvSpPr>
              <a:spLocks noChangeShapeType="1"/>
            </p:cNvSpPr>
            <p:nvPr/>
          </p:nvSpPr>
          <p:spPr bwMode="auto">
            <a:xfrm flipV="1">
              <a:off x="5001064" y="349006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5" name="Line 153"/>
            <p:cNvSpPr>
              <a:spLocks noChangeShapeType="1"/>
            </p:cNvSpPr>
            <p:nvPr/>
          </p:nvSpPr>
          <p:spPr bwMode="auto">
            <a:xfrm flipV="1">
              <a:off x="5004690" y="3478277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6" name="Line 154"/>
            <p:cNvSpPr>
              <a:spLocks noChangeShapeType="1"/>
            </p:cNvSpPr>
            <p:nvPr/>
          </p:nvSpPr>
          <p:spPr bwMode="auto">
            <a:xfrm flipV="1">
              <a:off x="5008316" y="3468305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7" name="Line 155"/>
            <p:cNvSpPr>
              <a:spLocks noChangeShapeType="1"/>
            </p:cNvSpPr>
            <p:nvPr/>
          </p:nvSpPr>
          <p:spPr bwMode="auto">
            <a:xfrm flipV="1">
              <a:off x="5011035" y="346105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8" name="Line 156"/>
            <p:cNvSpPr>
              <a:spLocks noChangeShapeType="1"/>
            </p:cNvSpPr>
            <p:nvPr/>
          </p:nvSpPr>
          <p:spPr bwMode="auto">
            <a:xfrm flipV="1">
              <a:off x="5012848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9" name="Line 157"/>
            <p:cNvSpPr>
              <a:spLocks noChangeShapeType="1"/>
            </p:cNvSpPr>
            <p:nvPr/>
          </p:nvSpPr>
          <p:spPr bwMode="auto">
            <a:xfrm flipV="1">
              <a:off x="5014661" y="3451989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30" name="Line 158"/>
            <p:cNvSpPr>
              <a:spLocks noChangeShapeType="1"/>
            </p:cNvSpPr>
            <p:nvPr/>
          </p:nvSpPr>
          <p:spPr bwMode="auto">
            <a:xfrm flipV="1">
              <a:off x="5015567" y="345108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31" name="Line 159"/>
            <p:cNvSpPr>
              <a:spLocks noChangeShapeType="1"/>
            </p:cNvSpPr>
            <p:nvPr/>
          </p:nvSpPr>
          <p:spPr bwMode="auto">
            <a:xfrm flipH="1">
              <a:off x="4788954" y="3451083"/>
              <a:ext cx="226613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98" name="Group 336"/>
          <p:cNvGrpSpPr>
            <a:grpSpLocks/>
          </p:cNvGrpSpPr>
          <p:nvPr/>
        </p:nvGrpSpPr>
        <p:grpSpPr bwMode="auto">
          <a:xfrm>
            <a:off x="4267200" y="2476500"/>
            <a:ext cx="246063" cy="1092200"/>
            <a:chOff x="5205922" y="3388538"/>
            <a:chExt cx="245649" cy="1091369"/>
          </a:xfrm>
        </p:grpSpPr>
        <p:sp>
          <p:nvSpPr>
            <p:cNvPr id="14434" name="Freeform 160"/>
            <p:cNvSpPr>
              <a:spLocks/>
            </p:cNvSpPr>
            <p:nvPr/>
          </p:nvSpPr>
          <p:spPr bwMode="auto">
            <a:xfrm>
              <a:off x="5205922" y="3388538"/>
              <a:ext cx="244742" cy="1090462"/>
            </a:xfrm>
            <a:custGeom>
              <a:avLst/>
              <a:gdLst>
                <a:gd name="T0" fmla="*/ 551 w 812"/>
                <a:gd name="T1" fmla="*/ 1 h 3609"/>
                <a:gd name="T2" fmla="*/ 555 w 812"/>
                <a:gd name="T3" fmla="*/ 15 h 3609"/>
                <a:gd name="T4" fmla="*/ 567 w 812"/>
                <a:gd name="T5" fmla="*/ 58 h 3609"/>
                <a:gd name="T6" fmla="*/ 587 w 812"/>
                <a:gd name="T7" fmla="*/ 127 h 3609"/>
                <a:gd name="T8" fmla="*/ 609 w 812"/>
                <a:gd name="T9" fmla="*/ 219 h 3609"/>
                <a:gd name="T10" fmla="*/ 637 w 812"/>
                <a:gd name="T11" fmla="*/ 333 h 3609"/>
                <a:gd name="T12" fmla="*/ 667 w 812"/>
                <a:gd name="T13" fmla="*/ 468 h 3609"/>
                <a:gd name="T14" fmla="*/ 696 w 812"/>
                <a:gd name="T15" fmla="*/ 621 h 3609"/>
                <a:gd name="T16" fmla="*/ 725 w 812"/>
                <a:gd name="T17" fmla="*/ 790 h 3609"/>
                <a:gd name="T18" fmla="*/ 753 w 812"/>
                <a:gd name="T19" fmla="*/ 973 h 3609"/>
                <a:gd name="T20" fmla="*/ 776 w 812"/>
                <a:gd name="T21" fmla="*/ 1168 h 3609"/>
                <a:gd name="T22" fmla="*/ 795 w 812"/>
                <a:gd name="T23" fmla="*/ 1374 h 3609"/>
                <a:gd name="T24" fmla="*/ 808 w 812"/>
                <a:gd name="T25" fmla="*/ 1588 h 3609"/>
                <a:gd name="T26" fmla="*/ 812 w 812"/>
                <a:gd name="T27" fmla="*/ 1808 h 3609"/>
                <a:gd name="T28" fmla="*/ 808 w 812"/>
                <a:gd name="T29" fmla="*/ 2028 h 3609"/>
                <a:gd name="T30" fmla="*/ 795 w 812"/>
                <a:gd name="T31" fmla="*/ 2242 h 3609"/>
                <a:gd name="T32" fmla="*/ 777 w 812"/>
                <a:gd name="T33" fmla="*/ 2447 h 3609"/>
                <a:gd name="T34" fmla="*/ 755 w 812"/>
                <a:gd name="T35" fmla="*/ 2642 h 3609"/>
                <a:gd name="T36" fmla="*/ 728 w 812"/>
                <a:gd name="T37" fmla="*/ 2825 h 3609"/>
                <a:gd name="T38" fmla="*/ 700 w 812"/>
                <a:gd name="T39" fmla="*/ 2993 h 3609"/>
                <a:gd name="T40" fmla="*/ 669 w 812"/>
                <a:gd name="T41" fmla="*/ 3145 h 3609"/>
                <a:gd name="T42" fmla="*/ 641 w 812"/>
                <a:gd name="T43" fmla="*/ 3278 h 3609"/>
                <a:gd name="T44" fmla="*/ 615 w 812"/>
                <a:gd name="T45" fmla="*/ 3393 h 3609"/>
                <a:gd name="T46" fmla="*/ 592 w 812"/>
                <a:gd name="T47" fmla="*/ 3484 h 3609"/>
                <a:gd name="T48" fmla="*/ 574 w 812"/>
                <a:gd name="T49" fmla="*/ 3552 h 3609"/>
                <a:gd name="T50" fmla="*/ 561 w 812"/>
                <a:gd name="T51" fmla="*/ 3595 h 3609"/>
                <a:gd name="T52" fmla="*/ 557 w 812"/>
                <a:gd name="T53" fmla="*/ 3609 h 3609"/>
                <a:gd name="T54" fmla="*/ 242 w 812"/>
                <a:gd name="T55" fmla="*/ 3605 h 3609"/>
                <a:gd name="T56" fmla="*/ 233 w 812"/>
                <a:gd name="T57" fmla="*/ 3579 h 3609"/>
                <a:gd name="T58" fmla="*/ 217 w 812"/>
                <a:gd name="T59" fmla="*/ 3524 h 3609"/>
                <a:gd name="T60" fmla="*/ 196 w 812"/>
                <a:gd name="T61" fmla="*/ 3445 h 3609"/>
                <a:gd name="T62" fmla="*/ 172 w 812"/>
                <a:gd name="T63" fmla="*/ 3342 h 3609"/>
                <a:gd name="T64" fmla="*/ 144 w 812"/>
                <a:gd name="T65" fmla="*/ 3216 h 3609"/>
                <a:gd name="T66" fmla="*/ 114 w 812"/>
                <a:gd name="T67" fmla="*/ 3069 h 3609"/>
                <a:gd name="T68" fmla="*/ 85 w 812"/>
                <a:gd name="T69" fmla="*/ 2901 h 3609"/>
                <a:gd name="T70" fmla="*/ 58 w 812"/>
                <a:gd name="T71" fmla="*/ 2714 h 3609"/>
                <a:gd name="T72" fmla="*/ 35 w 812"/>
                <a:gd name="T73" fmla="*/ 2511 h 3609"/>
                <a:gd name="T74" fmla="*/ 16 w 812"/>
                <a:gd name="T75" fmla="*/ 2289 h 3609"/>
                <a:gd name="T76" fmla="*/ 4 w 812"/>
                <a:gd name="T77" fmla="*/ 2053 h 3609"/>
                <a:gd name="T78" fmla="*/ 0 w 812"/>
                <a:gd name="T79" fmla="*/ 1802 h 3609"/>
                <a:gd name="T80" fmla="*/ 5 w 812"/>
                <a:gd name="T81" fmla="*/ 1551 h 3609"/>
                <a:gd name="T82" fmla="*/ 18 w 812"/>
                <a:gd name="T83" fmla="*/ 1314 h 3609"/>
                <a:gd name="T84" fmla="*/ 37 w 812"/>
                <a:gd name="T85" fmla="*/ 1094 h 3609"/>
                <a:gd name="T86" fmla="*/ 61 w 812"/>
                <a:gd name="T87" fmla="*/ 891 h 3609"/>
                <a:gd name="T88" fmla="*/ 89 w 812"/>
                <a:gd name="T89" fmla="*/ 703 h 3609"/>
                <a:gd name="T90" fmla="*/ 119 w 812"/>
                <a:gd name="T91" fmla="*/ 537 h 3609"/>
                <a:gd name="T92" fmla="*/ 150 w 812"/>
                <a:gd name="T93" fmla="*/ 390 h 3609"/>
                <a:gd name="T94" fmla="*/ 179 w 812"/>
                <a:gd name="T95" fmla="*/ 266 h 3609"/>
                <a:gd name="T96" fmla="*/ 206 w 812"/>
                <a:gd name="T97" fmla="*/ 163 h 3609"/>
                <a:gd name="T98" fmla="*/ 228 w 812"/>
                <a:gd name="T99" fmla="*/ 84 h 3609"/>
                <a:gd name="T100" fmla="*/ 244 w 812"/>
                <a:gd name="T101" fmla="*/ 30 h 3609"/>
                <a:gd name="T102" fmla="*/ 253 w 812"/>
                <a:gd name="T103" fmla="*/ 3 h 3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12"/>
                <a:gd name="T157" fmla="*/ 0 h 3609"/>
                <a:gd name="T158" fmla="*/ 812 w 812"/>
                <a:gd name="T159" fmla="*/ 3609 h 3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12" h="3609">
                  <a:moveTo>
                    <a:pt x="254" y="0"/>
                  </a:moveTo>
                  <a:lnTo>
                    <a:pt x="551" y="1"/>
                  </a:lnTo>
                  <a:lnTo>
                    <a:pt x="552" y="5"/>
                  </a:lnTo>
                  <a:lnTo>
                    <a:pt x="555" y="15"/>
                  </a:lnTo>
                  <a:lnTo>
                    <a:pt x="561" y="34"/>
                  </a:lnTo>
                  <a:lnTo>
                    <a:pt x="567" y="58"/>
                  </a:lnTo>
                  <a:lnTo>
                    <a:pt x="576" y="89"/>
                  </a:lnTo>
                  <a:lnTo>
                    <a:pt x="587" y="127"/>
                  </a:lnTo>
                  <a:lnTo>
                    <a:pt x="598" y="170"/>
                  </a:lnTo>
                  <a:lnTo>
                    <a:pt x="609" y="219"/>
                  </a:lnTo>
                  <a:lnTo>
                    <a:pt x="623" y="273"/>
                  </a:lnTo>
                  <a:lnTo>
                    <a:pt x="637" y="333"/>
                  </a:lnTo>
                  <a:lnTo>
                    <a:pt x="651" y="398"/>
                  </a:lnTo>
                  <a:lnTo>
                    <a:pt x="667" y="468"/>
                  </a:lnTo>
                  <a:lnTo>
                    <a:pt x="682" y="542"/>
                  </a:lnTo>
                  <a:lnTo>
                    <a:pt x="696" y="621"/>
                  </a:lnTo>
                  <a:lnTo>
                    <a:pt x="711" y="703"/>
                  </a:lnTo>
                  <a:lnTo>
                    <a:pt x="725" y="790"/>
                  </a:lnTo>
                  <a:lnTo>
                    <a:pt x="739" y="879"/>
                  </a:lnTo>
                  <a:lnTo>
                    <a:pt x="753" y="973"/>
                  </a:lnTo>
                  <a:lnTo>
                    <a:pt x="765" y="1069"/>
                  </a:lnTo>
                  <a:lnTo>
                    <a:pt x="776" y="1168"/>
                  </a:lnTo>
                  <a:lnTo>
                    <a:pt x="786" y="1270"/>
                  </a:lnTo>
                  <a:lnTo>
                    <a:pt x="795" y="1374"/>
                  </a:lnTo>
                  <a:lnTo>
                    <a:pt x="802" y="1480"/>
                  </a:lnTo>
                  <a:lnTo>
                    <a:pt x="808" y="1588"/>
                  </a:lnTo>
                  <a:lnTo>
                    <a:pt x="811" y="1697"/>
                  </a:lnTo>
                  <a:lnTo>
                    <a:pt x="812" y="1808"/>
                  </a:lnTo>
                  <a:lnTo>
                    <a:pt x="811" y="1919"/>
                  </a:lnTo>
                  <a:lnTo>
                    <a:pt x="808" y="2028"/>
                  </a:lnTo>
                  <a:lnTo>
                    <a:pt x="803" y="2137"/>
                  </a:lnTo>
                  <a:lnTo>
                    <a:pt x="795" y="2242"/>
                  </a:lnTo>
                  <a:lnTo>
                    <a:pt x="788" y="2347"/>
                  </a:lnTo>
                  <a:lnTo>
                    <a:pt x="777" y="2447"/>
                  </a:lnTo>
                  <a:lnTo>
                    <a:pt x="766" y="2546"/>
                  </a:lnTo>
                  <a:lnTo>
                    <a:pt x="755" y="2642"/>
                  </a:lnTo>
                  <a:lnTo>
                    <a:pt x="742" y="2735"/>
                  </a:lnTo>
                  <a:lnTo>
                    <a:pt x="728" y="2825"/>
                  </a:lnTo>
                  <a:lnTo>
                    <a:pt x="714" y="2910"/>
                  </a:lnTo>
                  <a:lnTo>
                    <a:pt x="700" y="2993"/>
                  </a:lnTo>
                  <a:lnTo>
                    <a:pt x="685" y="3071"/>
                  </a:lnTo>
                  <a:lnTo>
                    <a:pt x="669" y="3145"/>
                  </a:lnTo>
                  <a:lnTo>
                    <a:pt x="655" y="3215"/>
                  </a:lnTo>
                  <a:lnTo>
                    <a:pt x="641" y="3278"/>
                  </a:lnTo>
                  <a:lnTo>
                    <a:pt x="627" y="3338"/>
                  </a:lnTo>
                  <a:lnTo>
                    <a:pt x="615" y="3393"/>
                  </a:lnTo>
                  <a:lnTo>
                    <a:pt x="603" y="3441"/>
                  </a:lnTo>
                  <a:lnTo>
                    <a:pt x="592" y="3484"/>
                  </a:lnTo>
                  <a:lnTo>
                    <a:pt x="581" y="3521"/>
                  </a:lnTo>
                  <a:lnTo>
                    <a:pt x="574" y="3552"/>
                  </a:lnTo>
                  <a:lnTo>
                    <a:pt x="566" y="3577"/>
                  </a:lnTo>
                  <a:lnTo>
                    <a:pt x="561" y="3595"/>
                  </a:lnTo>
                  <a:lnTo>
                    <a:pt x="559" y="3605"/>
                  </a:lnTo>
                  <a:lnTo>
                    <a:pt x="557" y="3609"/>
                  </a:lnTo>
                  <a:lnTo>
                    <a:pt x="243" y="3609"/>
                  </a:lnTo>
                  <a:lnTo>
                    <a:pt x="242" y="3605"/>
                  </a:lnTo>
                  <a:lnTo>
                    <a:pt x="239" y="3595"/>
                  </a:lnTo>
                  <a:lnTo>
                    <a:pt x="233" y="3579"/>
                  </a:lnTo>
                  <a:lnTo>
                    <a:pt x="226" y="3554"/>
                  </a:lnTo>
                  <a:lnTo>
                    <a:pt x="217" y="3524"/>
                  </a:lnTo>
                  <a:lnTo>
                    <a:pt x="207" y="3488"/>
                  </a:lnTo>
                  <a:lnTo>
                    <a:pt x="196" y="3445"/>
                  </a:lnTo>
                  <a:lnTo>
                    <a:pt x="184" y="3397"/>
                  </a:lnTo>
                  <a:lnTo>
                    <a:pt x="172" y="3342"/>
                  </a:lnTo>
                  <a:lnTo>
                    <a:pt x="158" y="3282"/>
                  </a:lnTo>
                  <a:lnTo>
                    <a:pt x="144" y="3216"/>
                  </a:lnTo>
                  <a:lnTo>
                    <a:pt x="128" y="3146"/>
                  </a:lnTo>
                  <a:lnTo>
                    <a:pt x="114" y="3069"/>
                  </a:lnTo>
                  <a:lnTo>
                    <a:pt x="99" y="2988"/>
                  </a:lnTo>
                  <a:lnTo>
                    <a:pt x="85" y="2901"/>
                  </a:lnTo>
                  <a:lnTo>
                    <a:pt x="71" y="2811"/>
                  </a:lnTo>
                  <a:lnTo>
                    <a:pt x="58" y="2714"/>
                  </a:lnTo>
                  <a:lnTo>
                    <a:pt x="47" y="2615"/>
                  </a:lnTo>
                  <a:lnTo>
                    <a:pt x="35" y="2511"/>
                  </a:lnTo>
                  <a:lnTo>
                    <a:pt x="25" y="2401"/>
                  </a:lnTo>
                  <a:lnTo>
                    <a:pt x="16" y="2289"/>
                  </a:lnTo>
                  <a:lnTo>
                    <a:pt x="10" y="2172"/>
                  </a:lnTo>
                  <a:lnTo>
                    <a:pt x="4" y="2053"/>
                  </a:lnTo>
                  <a:lnTo>
                    <a:pt x="1" y="1929"/>
                  </a:lnTo>
                  <a:lnTo>
                    <a:pt x="0" y="1802"/>
                  </a:lnTo>
                  <a:lnTo>
                    <a:pt x="1" y="1675"/>
                  </a:lnTo>
                  <a:lnTo>
                    <a:pt x="5" y="1551"/>
                  </a:lnTo>
                  <a:lnTo>
                    <a:pt x="10" y="1431"/>
                  </a:lnTo>
                  <a:lnTo>
                    <a:pt x="18" y="1314"/>
                  </a:lnTo>
                  <a:lnTo>
                    <a:pt x="27" y="1202"/>
                  </a:lnTo>
                  <a:lnTo>
                    <a:pt x="37" y="1094"/>
                  </a:lnTo>
                  <a:lnTo>
                    <a:pt x="48" y="990"/>
                  </a:lnTo>
                  <a:lnTo>
                    <a:pt x="61" y="891"/>
                  </a:lnTo>
                  <a:lnTo>
                    <a:pt x="75" y="795"/>
                  </a:lnTo>
                  <a:lnTo>
                    <a:pt x="89" y="703"/>
                  </a:lnTo>
                  <a:lnTo>
                    <a:pt x="104" y="618"/>
                  </a:lnTo>
                  <a:lnTo>
                    <a:pt x="119" y="537"/>
                  </a:lnTo>
                  <a:lnTo>
                    <a:pt x="135" y="462"/>
                  </a:lnTo>
                  <a:lnTo>
                    <a:pt x="150" y="390"/>
                  </a:lnTo>
                  <a:lnTo>
                    <a:pt x="165" y="325"/>
                  </a:lnTo>
                  <a:lnTo>
                    <a:pt x="179" y="266"/>
                  </a:lnTo>
                  <a:lnTo>
                    <a:pt x="193" y="211"/>
                  </a:lnTo>
                  <a:lnTo>
                    <a:pt x="206" y="163"/>
                  </a:lnTo>
                  <a:lnTo>
                    <a:pt x="217" y="121"/>
                  </a:lnTo>
                  <a:lnTo>
                    <a:pt x="228" y="84"/>
                  </a:lnTo>
                  <a:lnTo>
                    <a:pt x="237" y="54"/>
                  </a:lnTo>
                  <a:lnTo>
                    <a:pt x="244" y="30"/>
                  </a:lnTo>
                  <a:lnTo>
                    <a:pt x="249" y="14"/>
                  </a:lnTo>
                  <a:lnTo>
                    <a:pt x="253" y="3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5" name="Line 161"/>
            <p:cNvSpPr>
              <a:spLocks noChangeShapeType="1"/>
            </p:cNvSpPr>
            <p:nvPr/>
          </p:nvSpPr>
          <p:spPr bwMode="auto">
            <a:xfrm flipH="1">
              <a:off x="5282064" y="3388538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6" name="Line 162"/>
            <p:cNvSpPr>
              <a:spLocks noChangeShapeType="1"/>
            </p:cNvSpPr>
            <p:nvPr/>
          </p:nvSpPr>
          <p:spPr bwMode="auto">
            <a:xfrm flipH="1">
              <a:off x="5281157" y="3389444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7" name="Line 163"/>
            <p:cNvSpPr>
              <a:spLocks noChangeShapeType="1"/>
            </p:cNvSpPr>
            <p:nvPr/>
          </p:nvSpPr>
          <p:spPr bwMode="auto">
            <a:xfrm flipH="1">
              <a:off x="5279345" y="3393070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8" name="Line 164"/>
            <p:cNvSpPr>
              <a:spLocks noChangeShapeType="1"/>
            </p:cNvSpPr>
            <p:nvPr/>
          </p:nvSpPr>
          <p:spPr bwMode="auto">
            <a:xfrm flipH="1">
              <a:off x="5277532" y="3397602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9" name="Line 165"/>
            <p:cNvSpPr>
              <a:spLocks noChangeShapeType="1"/>
            </p:cNvSpPr>
            <p:nvPr/>
          </p:nvSpPr>
          <p:spPr bwMode="auto">
            <a:xfrm flipH="1">
              <a:off x="5274813" y="3404854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" name="Line 166"/>
            <p:cNvSpPr>
              <a:spLocks noChangeShapeType="1"/>
            </p:cNvSpPr>
            <p:nvPr/>
          </p:nvSpPr>
          <p:spPr bwMode="auto">
            <a:xfrm flipH="1">
              <a:off x="5271187" y="3413918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1" name="Line 167"/>
            <p:cNvSpPr>
              <a:spLocks noChangeShapeType="1"/>
            </p:cNvSpPr>
            <p:nvPr/>
          </p:nvSpPr>
          <p:spPr bwMode="auto">
            <a:xfrm flipH="1">
              <a:off x="5267561" y="3424796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2" name="Line 168"/>
            <p:cNvSpPr>
              <a:spLocks noChangeShapeType="1"/>
            </p:cNvSpPr>
            <p:nvPr/>
          </p:nvSpPr>
          <p:spPr bwMode="auto">
            <a:xfrm flipH="1">
              <a:off x="5263935" y="343748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3" name="Line 169"/>
            <p:cNvSpPr>
              <a:spLocks noChangeShapeType="1"/>
            </p:cNvSpPr>
            <p:nvPr/>
          </p:nvSpPr>
          <p:spPr bwMode="auto">
            <a:xfrm flipH="1">
              <a:off x="5259403" y="3451989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4" name="Line 170"/>
            <p:cNvSpPr>
              <a:spLocks noChangeShapeType="1"/>
            </p:cNvSpPr>
            <p:nvPr/>
          </p:nvSpPr>
          <p:spPr bwMode="auto">
            <a:xfrm flipH="1">
              <a:off x="5255777" y="3469212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5" name="Line 171"/>
            <p:cNvSpPr>
              <a:spLocks noChangeShapeType="1"/>
            </p:cNvSpPr>
            <p:nvPr/>
          </p:nvSpPr>
          <p:spPr bwMode="auto">
            <a:xfrm flipH="1">
              <a:off x="5251245" y="3486435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6" name="Line 172"/>
            <p:cNvSpPr>
              <a:spLocks noChangeShapeType="1"/>
            </p:cNvSpPr>
            <p:nvPr/>
          </p:nvSpPr>
          <p:spPr bwMode="auto">
            <a:xfrm flipH="1">
              <a:off x="5246712" y="3506376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7" name="Line 173"/>
            <p:cNvSpPr>
              <a:spLocks noChangeShapeType="1"/>
            </p:cNvSpPr>
            <p:nvPr/>
          </p:nvSpPr>
          <p:spPr bwMode="auto">
            <a:xfrm flipH="1">
              <a:off x="5241274" y="3528131"/>
              <a:ext cx="5439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8" name="Line 174"/>
            <p:cNvSpPr>
              <a:spLocks noChangeShapeType="1"/>
            </p:cNvSpPr>
            <p:nvPr/>
          </p:nvSpPr>
          <p:spPr bwMode="auto">
            <a:xfrm flipH="1">
              <a:off x="5236742" y="3550793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9" name="Line 175"/>
            <p:cNvSpPr>
              <a:spLocks noChangeShapeType="1"/>
            </p:cNvSpPr>
            <p:nvPr/>
          </p:nvSpPr>
          <p:spPr bwMode="auto">
            <a:xfrm flipH="1">
              <a:off x="5232209" y="357526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0" name="Line 176"/>
            <p:cNvSpPr>
              <a:spLocks noChangeShapeType="1"/>
            </p:cNvSpPr>
            <p:nvPr/>
          </p:nvSpPr>
          <p:spPr bwMode="auto">
            <a:xfrm flipH="1">
              <a:off x="5228583" y="3600648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1" name="Line 177"/>
            <p:cNvSpPr>
              <a:spLocks noChangeShapeType="1"/>
            </p:cNvSpPr>
            <p:nvPr/>
          </p:nvSpPr>
          <p:spPr bwMode="auto">
            <a:xfrm flipH="1">
              <a:off x="5224051" y="3628748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2" name="Line 178"/>
            <p:cNvSpPr>
              <a:spLocks noChangeShapeType="1"/>
            </p:cNvSpPr>
            <p:nvPr/>
          </p:nvSpPr>
          <p:spPr bwMode="auto">
            <a:xfrm flipH="1">
              <a:off x="5220425" y="365775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3" name="Line 179"/>
            <p:cNvSpPr>
              <a:spLocks noChangeShapeType="1"/>
            </p:cNvSpPr>
            <p:nvPr/>
          </p:nvSpPr>
          <p:spPr bwMode="auto">
            <a:xfrm flipH="1">
              <a:off x="5216800" y="3687667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4" name="Line 180"/>
            <p:cNvSpPr>
              <a:spLocks noChangeShapeType="1"/>
            </p:cNvSpPr>
            <p:nvPr/>
          </p:nvSpPr>
          <p:spPr bwMode="auto">
            <a:xfrm flipH="1">
              <a:off x="5214080" y="3719393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5" name="Line 181"/>
            <p:cNvSpPr>
              <a:spLocks noChangeShapeType="1"/>
            </p:cNvSpPr>
            <p:nvPr/>
          </p:nvSpPr>
          <p:spPr bwMode="auto">
            <a:xfrm flipH="1">
              <a:off x="5211361" y="3752025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6" name="Line 182"/>
            <p:cNvSpPr>
              <a:spLocks noChangeShapeType="1"/>
            </p:cNvSpPr>
            <p:nvPr/>
          </p:nvSpPr>
          <p:spPr bwMode="auto">
            <a:xfrm flipH="1">
              <a:off x="5208641" y="3785564"/>
              <a:ext cx="2720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7" name="Line 183"/>
            <p:cNvSpPr>
              <a:spLocks noChangeShapeType="1"/>
            </p:cNvSpPr>
            <p:nvPr/>
          </p:nvSpPr>
          <p:spPr bwMode="auto">
            <a:xfrm flipH="1">
              <a:off x="5206828" y="3820916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8" name="Line 184"/>
            <p:cNvSpPr>
              <a:spLocks noChangeShapeType="1"/>
            </p:cNvSpPr>
            <p:nvPr/>
          </p:nvSpPr>
          <p:spPr bwMode="auto">
            <a:xfrm flipH="1">
              <a:off x="5205922" y="385717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9" name="Line 185"/>
            <p:cNvSpPr>
              <a:spLocks noChangeShapeType="1"/>
            </p:cNvSpPr>
            <p:nvPr/>
          </p:nvSpPr>
          <p:spPr bwMode="auto">
            <a:xfrm flipH="1">
              <a:off x="5205922" y="3894338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0" name="Line 186"/>
            <p:cNvSpPr>
              <a:spLocks noChangeShapeType="1"/>
            </p:cNvSpPr>
            <p:nvPr/>
          </p:nvSpPr>
          <p:spPr bwMode="auto">
            <a:xfrm>
              <a:off x="5205922" y="3933316"/>
              <a:ext cx="907" cy="380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1" name="Line 187"/>
            <p:cNvSpPr>
              <a:spLocks noChangeShapeType="1"/>
            </p:cNvSpPr>
            <p:nvPr/>
          </p:nvSpPr>
          <p:spPr bwMode="auto">
            <a:xfrm>
              <a:off x="5205922" y="3971387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2" name="Line 188"/>
            <p:cNvSpPr>
              <a:spLocks noChangeShapeType="1"/>
            </p:cNvSpPr>
            <p:nvPr/>
          </p:nvSpPr>
          <p:spPr bwMode="auto">
            <a:xfrm>
              <a:off x="5206828" y="4008551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3" name="Line 189"/>
            <p:cNvSpPr>
              <a:spLocks noChangeShapeType="1"/>
            </p:cNvSpPr>
            <p:nvPr/>
          </p:nvSpPr>
          <p:spPr bwMode="auto">
            <a:xfrm>
              <a:off x="5208641" y="4044809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4" name="Line 190"/>
            <p:cNvSpPr>
              <a:spLocks noChangeShapeType="1"/>
            </p:cNvSpPr>
            <p:nvPr/>
          </p:nvSpPr>
          <p:spPr bwMode="auto">
            <a:xfrm>
              <a:off x="5210454" y="4080161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5" name="Line 191"/>
            <p:cNvSpPr>
              <a:spLocks noChangeShapeType="1"/>
            </p:cNvSpPr>
            <p:nvPr/>
          </p:nvSpPr>
          <p:spPr bwMode="auto">
            <a:xfrm>
              <a:off x="5213174" y="411369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6" name="Line 192"/>
            <p:cNvSpPr>
              <a:spLocks noChangeShapeType="1"/>
            </p:cNvSpPr>
            <p:nvPr/>
          </p:nvSpPr>
          <p:spPr bwMode="auto">
            <a:xfrm>
              <a:off x="5215893" y="4147239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7" name="Line 193"/>
            <p:cNvSpPr>
              <a:spLocks noChangeShapeType="1"/>
            </p:cNvSpPr>
            <p:nvPr/>
          </p:nvSpPr>
          <p:spPr bwMode="auto">
            <a:xfrm>
              <a:off x="5219519" y="417896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8" name="Line 194"/>
            <p:cNvSpPr>
              <a:spLocks noChangeShapeType="1"/>
            </p:cNvSpPr>
            <p:nvPr/>
          </p:nvSpPr>
          <p:spPr bwMode="auto">
            <a:xfrm>
              <a:off x="5223145" y="4208877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9" name="Line 195"/>
            <p:cNvSpPr>
              <a:spLocks noChangeShapeType="1"/>
            </p:cNvSpPr>
            <p:nvPr/>
          </p:nvSpPr>
          <p:spPr bwMode="auto">
            <a:xfrm>
              <a:off x="5226770" y="4237884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0" name="Line 196"/>
            <p:cNvSpPr>
              <a:spLocks noChangeShapeType="1"/>
            </p:cNvSpPr>
            <p:nvPr/>
          </p:nvSpPr>
          <p:spPr bwMode="auto">
            <a:xfrm>
              <a:off x="5231303" y="4265077"/>
              <a:ext cx="4533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1" name="Line 197"/>
            <p:cNvSpPr>
              <a:spLocks noChangeShapeType="1"/>
            </p:cNvSpPr>
            <p:nvPr/>
          </p:nvSpPr>
          <p:spPr bwMode="auto">
            <a:xfrm>
              <a:off x="5235835" y="429136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2" name="Line 198"/>
            <p:cNvSpPr>
              <a:spLocks noChangeShapeType="1"/>
            </p:cNvSpPr>
            <p:nvPr/>
          </p:nvSpPr>
          <p:spPr bwMode="auto">
            <a:xfrm>
              <a:off x="5240367" y="4315839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3" name="Line 199"/>
            <p:cNvSpPr>
              <a:spLocks noChangeShapeType="1"/>
            </p:cNvSpPr>
            <p:nvPr/>
          </p:nvSpPr>
          <p:spPr bwMode="auto">
            <a:xfrm>
              <a:off x="5243993" y="4339406"/>
              <a:ext cx="5439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4" name="Line 200"/>
            <p:cNvSpPr>
              <a:spLocks noChangeShapeType="1"/>
            </p:cNvSpPr>
            <p:nvPr/>
          </p:nvSpPr>
          <p:spPr bwMode="auto">
            <a:xfrm>
              <a:off x="5249432" y="4360255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5" name="Line 201"/>
            <p:cNvSpPr>
              <a:spLocks noChangeShapeType="1"/>
            </p:cNvSpPr>
            <p:nvPr/>
          </p:nvSpPr>
          <p:spPr bwMode="auto">
            <a:xfrm>
              <a:off x="5253058" y="4380196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6" name="Line 202"/>
            <p:cNvSpPr>
              <a:spLocks noChangeShapeType="1"/>
            </p:cNvSpPr>
            <p:nvPr/>
          </p:nvSpPr>
          <p:spPr bwMode="auto">
            <a:xfrm>
              <a:off x="5257590" y="4398325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7" name="Line 203"/>
            <p:cNvSpPr>
              <a:spLocks noChangeShapeType="1"/>
            </p:cNvSpPr>
            <p:nvPr/>
          </p:nvSpPr>
          <p:spPr bwMode="auto">
            <a:xfrm>
              <a:off x="5261216" y="4414642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8" name="Line 204"/>
            <p:cNvSpPr>
              <a:spLocks noChangeShapeType="1"/>
            </p:cNvSpPr>
            <p:nvPr/>
          </p:nvSpPr>
          <p:spPr bwMode="auto">
            <a:xfrm>
              <a:off x="5264841" y="4429145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9" name="Line 205"/>
            <p:cNvSpPr>
              <a:spLocks noChangeShapeType="1"/>
            </p:cNvSpPr>
            <p:nvPr/>
          </p:nvSpPr>
          <p:spPr bwMode="auto">
            <a:xfrm>
              <a:off x="5268467" y="4442742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0" name="Line 206"/>
            <p:cNvSpPr>
              <a:spLocks noChangeShapeType="1"/>
            </p:cNvSpPr>
            <p:nvPr/>
          </p:nvSpPr>
          <p:spPr bwMode="auto">
            <a:xfrm>
              <a:off x="5271187" y="4453619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1" name="Line 207"/>
            <p:cNvSpPr>
              <a:spLocks noChangeShapeType="1"/>
            </p:cNvSpPr>
            <p:nvPr/>
          </p:nvSpPr>
          <p:spPr bwMode="auto">
            <a:xfrm>
              <a:off x="5273906" y="446268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2" name="Line 209"/>
            <p:cNvSpPr>
              <a:spLocks noChangeShapeType="1"/>
            </p:cNvSpPr>
            <p:nvPr/>
          </p:nvSpPr>
          <p:spPr bwMode="auto">
            <a:xfrm>
              <a:off x="5275719" y="4469936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3" name="Line 210"/>
            <p:cNvSpPr>
              <a:spLocks noChangeShapeType="1"/>
            </p:cNvSpPr>
            <p:nvPr/>
          </p:nvSpPr>
          <p:spPr bwMode="auto">
            <a:xfrm>
              <a:off x="527753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4" name="Line 211"/>
            <p:cNvSpPr>
              <a:spLocks noChangeShapeType="1"/>
            </p:cNvSpPr>
            <p:nvPr/>
          </p:nvSpPr>
          <p:spPr bwMode="auto">
            <a:xfrm>
              <a:off x="5278438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5" name="Line 212"/>
            <p:cNvSpPr>
              <a:spLocks noChangeShapeType="1"/>
            </p:cNvSpPr>
            <p:nvPr/>
          </p:nvSpPr>
          <p:spPr bwMode="auto">
            <a:xfrm>
              <a:off x="5279345" y="4479000"/>
              <a:ext cx="94271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6" name="Line 213"/>
            <p:cNvSpPr>
              <a:spLocks noChangeShapeType="1"/>
            </p:cNvSpPr>
            <p:nvPr/>
          </p:nvSpPr>
          <p:spPr bwMode="auto">
            <a:xfrm flipV="1">
              <a:off x="5373616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7" name="Line 214"/>
            <p:cNvSpPr>
              <a:spLocks noChangeShapeType="1"/>
            </p:cNvSpPr>
            <p:nvPr/>
          </p:nvSpPr>
          <p:spPr bwMode="auto">
            <a:xfrm flipV="1">
              <a:off x="537452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8" name="Line 215"/>
            <p:cNvSpPr>
              <a:spLocks noChangeShapeType="1"/>
            </p:cNvSpPr>
            <p:nvPr/>
          </p:nvSpPr>
          <p:spPr bwMode="auto">
            <a:xfrm flipV="1">
              <a:off x="5375428" y="4469029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9" name="Line 216"/>
            <p:cNvSpPr>
              <a:spLocks noChangeShapeType="1"/>
            </p:cNvSpPr>
            <p:nvPr/>
          </p:nvSpPr>
          <p:spPr bwMode="auto">
            <a:xfrm flipV="1">
              <a:off x="5376335" y="4461777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0" name="Line 217"/>
            <p:cNvSpPr>
              <a:spLocks noChangeShapeType="1"/>
            </p:cNvSpPr>
            <p:nvPr/>
          </p:nvSpPr>
          <p:spPr bwMode="auto">
            <a:xfrm flipV="1">
              <a:off x="5379054" y="4452713"/>
              <a:ext cx="1813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1" name="Line 218"/>
            <p:cNvSpPr>
              <a:spLocks noChangeShapeType="1"/>
            </p:cNvSpPr>
            <p:nvPr/>
          </p:nvSpPr>
          <p:spPr bwMode="auto">
            <a:xfrm flipV="1">
              <a:off x="5380867" y="4440929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2" name="Line 219"/>
            <p:cNvSpPr>
              <a:spLocks noChangeShapeType="1"/>
            </p:cNvSpPr>
            <p:nvPr/>
          </p:nvSpPr>
          <p:spPr bwMode="auto">
            <a:xfrm flipV="1">
              <a:off x="5384493" y="4428239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3" name="Line 220"/>
            <p:cNvSpPr>
              <a:spLocks noChangeShapeType="1"/>
            </p:cNvSpPr>
            <p:nvPr/>
          </p:nvSpPr>
          <p:spPr bwMode="auto">
            <a:xfrm flipV="1">
              <a:off x="5388119" y="4413735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4" name="Line 221"/>
            <p:cNvSpPr>
              <a:spLocks noChangeShapeType="1"/>
            </p:cNvSpPr>
            <p:nvPr/>
          </p:nvSpPr>
          <p:spPr bwMode="auto">
            <a:xfrm flipV="1">
              <a:off x="5391745" y="439741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5" name="Line 222"/>
            <p:cNvSpPr>
              <a:spLocks noChangeShapeType="1"/>
            </p:cNvSpPr>
            <p:nvPr/>
          </p:nvSpPr>
          <p:spPr bwMode="auto">
            <a:xfrm flipV="1">
              <a:off x="5395370" y="4379290"/>
              <a:ext cx="3626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6" name="Line 223"/>
            <p:cNvSpPr>
              <a:spLocks noChangeShapeType="1"/>
            </p:cNvSpPr>
            <p:nvPr/>
          </p:nvSpPr>
          <p:spPr bwMode="auto">
            <a:xfrm flipV="1">
              <a:off x="5398996" y="4360255"/>
              <a:ext cx="4533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7" name="Line 224"/>
            <p:cNvSpPr>
              <a:spLocks noChangeShapeType="1"/>
            </p:cNvSpPr>
            <p:nvPr/>
          </p:nvSpPr>
          <p:spPr bwMode="auto">
            <a:xfrm flipV="1">
              <a:off x="5403529" y="4338500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8" name="Line 225"/>
            <p:cNvSpPr>
              <a:spLocks noChangeShapeType="1"/>
            </p:cNvSpPr>
            <p:nvPr/>
          </p:nvSpPr>
          <p:spPr bwMode="auto">
            <a:xfrm flipV="1">
              <a:off x="5408061" y="4316745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9" name="Line 226"/>
            <p:cNvSpPr>
              <a:spLocks noChangeShapeType="1"/>
            </p:cNvSpPr>
            <p:nvPr/>
          </p:nvSpPr>
          <p:spPr bwMode="auto">
            <a:xfrm flipV="1">
              <a:off x="5412593" y="4293177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0" name="Line 227"/>
            <p:cNvSpPr>
              <a:spLocks noChangeShapeType="1"/>
            </p:cNvSpPr>
            <p:nvPr/>
          </p:nvSpPr>
          <p:spPr bwMode="auto">
            <a:xfrm flipV="1">
              <a:off x="5417125" y="4267796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1" name="Line 228"/>
            <p:cNvSpPr>
              <a:spLocks noChangeShapeType="1"/>
            </p:cNvSpPr>
            <p:nvPr/>
          </p:nvSpPr>
          <p:spPr bwMode="auto">
            <a:xfrm flipV="1">
              <a:off x="5421658" y="4242416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2" name="Line 229"/>
            <p:cNvSpPr>
              <a:spLocks noChangeShapeType="1"/>
            </p:cNvSpPr>
            <p:nvPr/>
          </p:nvSpPr>
          <p:spPr bwMode="auto">
            <a:xfrm flipV="1">
              <a:off x="5425284" y="4215222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3" name="Line 230"/>
            <p:cNvSpPr>
              <a:spLocks noChangeShapeType="1"/>
            </p:cNvSpPr>
            <p:nvPr/>
          </p:nvSpPr>
          <p:spPr bwMode="auto">
            <a:xfrm flipV="1">
              <a:off x="5429816" y="4187122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4" name="Line 231"/>
            <p:cNvSpPr>
              <a:spLocks noChangeShapeType="1"/>
            </p:cNvSpPr>
            <p:nvPr/>
          </p:nvSpPr>
          <p:spPr bwMode="auto">
            <a:xfrm flipV="1">
              <a:off x="5433441" y="4158116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5" name="Line 232"/>
            <p:cNvSpPr>
              <a:spLocks noChangeShapeType="1"/>
            </p:cNvSpPr>
            <p:nvPr/>
          </p:nvSpPr>
          <p:spPr bwMode="auto">
            <a:xfrm flipV="1">
              <a:off x="5437067" y="4128203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6" name="Line 233"/>
            <p:cNvSpPr>
              <a:spLocks noChangeShapeType="1"/>
            </p:cNvSpPr>
            <p:nvPr/>
          </p:nvSpPr>
          <p:spPr bwMode="auto">
            <a:xfrm flipV="1">
              <a:off x="5440693" y="4097383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7" name="Line 234"/>
            <p:cNvSpPr>
              <a:spLocks noChangeShapeType="1"/>
            </p:cNvSpPr>
            <p:nvPr/>
          </p:nvSpPr>
          <p:spPr bwMode="auto">
            <a:xfrm flipV="1">
              <a:off x="5443413" y="4065658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8" name="Line 235"/>
            <p:cNvSpPr>
              <a:spLocks noChangeShapeType="1"/>
            </p:cNvSpPr>
            <p:nvPr/>
          </p:nvSpPr>
          <p:spPr bwMode="auto">
            <a:xfrm flipV="1">
              <a:off x="5446132" y="4033932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9" name="Line 236"/>
            <p:cNvSpPr>
              <a:spLocks noChangeShapeType="1"/>
            </p:cNvSpPr>
            <p:nvPr/>
          </p:nvSpPr>
          <p:spPr bwMode="auto">
            <a:xfrm flipV="1">
              <a:off x="5447945" y="400129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0" name="Line 237"/>
            <p:cNvSpPr>
              <a:spLocks noChangeShapeType="1"/>
            </p:cNvSpPr>
            <p:nvPr/>
          </p:nvSpPr>
          <p:spPr bwMode="auto">
            <a:xfrm flipV="1">
              <a:off x="5449758" y="3968667"/>
              <a:ext cx="907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1" name="Line 238"/>
            <p:cNvSpPr>
              <a:spLocks noChangeShapeType="1"/>
            </p:cNvSpPr>
            <p:nvPr/>
          </p:nvSpPr>
          <p:spPr bwMode="auto">
            <a:xfrm flipV="1">
              <a:off x="5450664" y="3935129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2" name="Line 239"/>
            <p:cNvSpPr>
              <a:spLocks noChangeShapeType="1"/>
            </p:cNvSpPr>
            <p:nvPr/>
          </p:nvSpPr>
          <p:spPr bwMode="auto">
            <a:xfrm flipH="1" flipV="1">
              <a:off x="5450664" y="3901590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3" name="Line 240"/>
            <p:cNvSpPr>
              <a:spLocks noChangeShapeType="1"/>
            </p:cNvSpPr>
            <p:nvPr/>
          </p:nvSpPr>
          <p:spPr bwMode="auto">
            <a:xfrm flipH="1" flipV="1">
              <a:off x="5449758" y="3868051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4" name="Line 241"/>
            <p:cNvSpPr>
              <a:spLocks noChangeShapeType="1"/>
            </p:cNvSpPr>
            <p:nvPr/>
          </p:nvSpPr>
          <p:spPr bwMode="auto">
            <a:xfrm flipH="1" flipV="1">
              <a:off x="5447945" y="383541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5" name="Line 242"/>
            <p:cNvSpPr>
              <a:spLocks noChangeShapeType="1"/>
            </p:cNvSpPr>
            <p:nvPr/>
          </p:nvSpPr>
          <p:spPr bwMode="auto">
            <a:xfrm flipH="1" flipV="1">
              <a:off x="5446132" y="3803693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6" name="Line 243"/>
            <p:cNvSpPr>
              <a:spLocks noChangeShapeType="1"/>
            </p:cNvSpPr>
            <p:nvPr/>
          </p:nvSpPr>
          <p:spPr bwMode="auto">
            <a:xfrm flipH="1" flipV="1">
              <a:off x="5443413" y="3771967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7" name="Line 244"/>
            <p:cNvSpPr>
              <a:spLocks noChangeShapeType="1"/>
            </p:cNvSpPr>
            <p:nvPr/>
          </p:nvSpPr>
          <p:spPr bwMode="auto">
            <a:xfrm flipH="1" flipV="1">
              <a:off x="5439787" y="3741148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8" name="Line 245"/>
            <p:cNvSpPr>
              <a:spLocks noChangeShapeType="1"/>
            </p:cNvSpPr>
            <p:nvPr/>
          </p:nvSpPr>
          <p:spPr bwMode="auto">
            <a:xfrm flipH="1" flipV="1">
              <a:off x="5437067" y="3711235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9" name="Line 246"/>
            <p:cNvSpPr>
              <a:spLocks noChangeShapeType="1"/>
            </p:cNvSpPr>
            <p:nvPr/>
          </p:nvSpPr>
          <p:spPr bwMode="auto">
            <a:xfrm flipH="1" flipV="1">
              <a:off x="5433441" y="3682228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0" name="Line 247"/>
            <p:cNvSpPr>
              <a:spLocks noChangeShapeType="1"/>
            </p:cNvSpPr>
            <p:nvPr/>
          </p:nvSpPr>
          <p:spPr bwMode="auto">
            <a:xfrm flipH="1" flipV="1">
              <a:off x="5428909" y="365412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1" name="Line 248"/>
            <p:cNvSpPr>
              <a:spLocks noChangeShapeType="1"/>
            </p:cNvSpPr>
            <p:nvPr/>
          </p:nvSpPr>
          <p:spPr bwMode="auto">
            <a:xfrm flipH="1" flipV="1">
              <a:off x="5424377" y="3626935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2" name="Line 249"/>
            <p:cNvSpPr>
              <a:spLocks noChangeShapeType="1"/>
            </p:cNvSpPr>
            <p:nvPr/>
          </p:nvSpPr>
          <p:spPr bwMode="auto">
            <a:xfrm flipH="1" flipV="1">
              <a:off x="5420751" y="3600648"/>
              <a:ext cx="3626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3" name="Line 250"/>
            <p:cNvSpPr>
              <a:spLocks noChangeShapeType="1"/>
            </p:cNvSpPr>
            <p:nvPr/>
          </p:nvSpPr>
          <p:spPr bwMode="auto">
            <a:xfrm flipH="1" flipV="1">
              <a:off x="5416219" y="357617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4" name="Line 251"/>
            <p:cNvSpPr>
              <a:spLocks noChangeShapeType="1"/>
            </p:cNvSpPr>
            <p:nvPr/>
          </p:nvSpPr>
          <p:spPr bwMode="auto">
            <a:xfrm flipH="1" flipV="1">
              <a:off x="5411687" y="3552606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5" name="Line 252"/>
            <p:cNvSpPr>
              <a:spLocks noChangeShapeType="1"/>
            </p:cNvSpPr>
            <p:nvPr/>
          </p:nvSpPr>
          <p:spPr bwMode="auto">
            <a:xfrm flipH="1" flipV="1">
              <a:off x="5407155" y="3529944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6" name="Line 253"/>
            <p:cNvSpPr>
              <a:spLocks noChangeShapeType="1"/>
            </p:cNvSpPr>
            <p:nvPr/>
          </p:nvSpPr>
          <p:spPr bwMode="auto">
            <a:xfrm flipH="1" flipV="1">
              <a:off x="5402622" y="3509096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7" name="Line 254"/>
            <p:cNvSpPr>
              <a:spLocks noChangeShapeType="1"/>
            </p:cNvSpPr>
            <p:nvPr/>
          </p:nvSpPr>
          <p:spPr bwMode="auto">
            <a:xfrm flipH="1" flipV="1">
              <a:off x="5398090" y="3489154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8" name="Line 255"/>
            <p:cNvSpPr>
              <a:spLocks noChangeShapeType="1"/>
            </p:cNvSpPr>
            <p:nvPr/>
          </p:nvSpPr>
          <p:spPr bwMode="auto">
            <a:xfrm flipH="1" flipV="1">
              <a:off x="5393558" y="3471025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9" name="Line 256"/>
            <p:cNvSpPr>
              <a:spLocks noChangeShapeType="1"/>
            </p:cNvSpPr>
            <p:nvPr/>
          </p:nvSpPr>
          <p:spPr bwMode="auto">
            <a:xfrm flipH="1" flipV="1">
              <a:off x="5389932" y="345470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0" name="Line 257"/>
            <p:cNvSpPr>
              <a:spLocks noChangeShapeType="1"/>
            </p:cNvSpPr>
            <p:nvPr/>
          </p:nvSpPr>
          <p:spPr bwMode="auto">
            <a:xfrm flipH="1" flipV="1">
              <a:off x="5386306" y="344020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1" name="Line 258"/>
            <p:cNvSpPr>
              <a:spLocks noChangeShapeType="1"/>
            </p:cNvSpPr>
            <p:nvPr/>
          </p:nvSpPr>
          <p:spPr bwMode="auto">
            <a:xfrm flipH="1" flipV="1">
              <a:off x="5382680" y="3426609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2" name="Line 259"/>
            <p:cNvSpPr>
              <a:spLocks noChangeShapeType="1"/>
            </p:cNvSpPr>
            <p:nvPr/>
          </p:nvSpPr>
          <p:spPr bwMode="auto">
            <a:xfrm flipH="1" flipV="1">
              <a:off x="5379961" y="3415731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3" name="Line 260"/>
            <p:cNvSpPr>
              <a:spLocks noChangeShapeType="1"/>
            </p:cNvSpPr>
            <p:nvPr/>
          </p:nvSpPr>
          <p:spPr bwMode="auto">
            <a:xfrm flipH="1" flipV="1">
              <a:off x="5377241" y="3405761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4" name="Line 261"/>
            <p:cNvSpPr>
              <a:spLocks noChangeShapeType="1"/>
            </p:cNvSpPr>
            <p:nvPr/>
          </p:nvSpPr>
          <p:spPr bwMode="auto">
            <a:xfrm flipH="1" flipV="1">
              <a:off x="5375428" y="3398509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5" name="Line 262"/>
            <p:cNvSpPr>
              <a:spLocks noChangeShapeType="1"/>
            </p:cNvSpPr>
            <p:nvPr/>
          </p:nvSpPr>
          <p:spPr bwMode="auto">
            <a:xfrm flipH="1" flipV="1">
              <a:off x="5373616" y="3393070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6" name="Line 263"/>
            <p:cNvSpPr>
              <a:spLocks noChangeShapeType="1"/>
            </p:cNvSpPr>
            <p:nvPr/>
          </p:nvSpPr>
          <p:spPr bwMode="auto">
            <a:xfrm flipH="1" flipV="1">
              <a:off x="5372709" y="3390351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7" name="Line 264"/>
            <p:cNvSpPr>
              <a:spLocks noChangeShapeType="1"/>
            </p:cNvSpPr>
            <p:nvPr/>
          </p:nvSpPr>
          <p:spPr bwMode="auto">
            <a:xfrm flipH="1" flipV="1">
              <a:off x="5371803" y="3388538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8" name="Line 265"/>
            <p:cNvSpPr>
              <a:spLocks noChangeShapeType="1"/>
            </p:cNvSpPr>
            <p:nvPr/>
          </p:nvSpPr>
          <p:spPr bwMode="auto">
            <a:xfrm flipH="1" flipV="1">
              <a:off x="5282064" y="3388538"/>
              <a:ext cx="897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99" name="Rectangle 266"/>
          <p:cNvSpPr>
            <a:spLocks noChangeArrowheads="1"/>
          </p:cNvSpPr>
          <p:nvPr/>
        </p:nvSpPr>
        <p:spPr bwMode="auto">
          <a:xfrm>
            <a:off x="4127500" y="3430588"/>
            <a:ext cx="20638" cy="2286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400" name="Rectangle 267"/>
          <p:cNvSpPr>
            <a:spLocks noChangeArrowheads="1"/>
          </p:cNvSpPr>
          <p:nvPr/>
        </p:nvSpPr>
        <p:spPr bwMode="auto">
          <a:xfrm>
            <a:off x="4127500" y="2390775"/>
            <a:ext cx="20638" cy="230188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495800"/>
            <a:ext cx="2419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" name="Rectangle 344"/>
          <p:cNvSpPr>
            <a:spLocks noChangeArrowheads="1"/>
          </p:cNvSpPr>
          <p:nvPr/>
        </p:nvSpPr>
        <p:spPr bwMode="auto">
          <a:xfrm>
            <a:off x="4332288" y="5162550"/>
            <a:ext cx="3803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minimum resolvable spot size</a:t>
            </a:r>
          </a:p>
        </p:txBody>
      </p:sp>
      <p:sp>
        <p:nvSpPr>
          <p:cNvPr id="347" name="Rectangle 346"/>
          <p:cNvSpPr>
            <a:spLocks noChangeArrowheads="1"/>
          </p:cNvSpPr>
          <p:nvPr/>
        </p:nvSpPr>
        <p:spPr bwMode="auto">
          <a:xfrm>
            <a:off x="3941763" y="4862513"/>
            <a:ext cx="453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u="sng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Spatial Resolution</a:t>
            </a:r>
          </a:p>
        </p:txBody>
      </p:sp>
      <p:sp>
        <p:nvSpPr>
          <p:cNvPr id="365" name="Freeform 364"/>
          <p:cNvSpPr/>
          <p:nvPr/>
        </p:nvSpPr>
        <p:spPr>
          <a:xfrm>
            <a:off x="2438400" y="2286000"/>
            <a:ext cx="4495800" cy="1066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0 w 4495800"/>
              <a:gd name="connsiteY5" fmla="*/ 914400 h 1066800"/>
              <a:gd name="connsiteX6" fmla="*/ 1676399 w 4495800"/>
              <a:gd name="connsiteY6" fmla="*/ 381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800" h="1066800">
                <a:moveTo>
                  <a:pt x="1676399" y="381000"/>
                </a:moveTo>
                <a:lnTo>
                  <a:pt x="4495800" y="0"/>
                </a:lnTo>
                <a:cubicBezTo>
                  <a:pt x="4495800" y="355600"/>
                  <a:pt x="4495799" y="330200"/>
                  <a:pt x="4495799" y="685800"/>
                </a:cubicBezTo>
                <a:lnTo>
                  <a:pt x="1676399" y="1066800"/>
                </a:lnTo>
                <a:lnTo>
                  <a:pt x="0" y="990600"/>
                </a:lnTo>
                <a:lnTo>
                  <a:pt x="0" y="914400"/>
                </a:lnTo>
                <a:lnTo>
                  <a:pt x="1676399" y="38100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6" name="Freeform 365"/>
          <p:cNvSpPr/>
          <p:nvPr/>
        </p:nvSpPr>
        <p:spPr>
          <a:xfrm>
            <a:off x="2438400" y="2667000"/>
            <a:ext cx="4495800" cy="685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1 w 4495801"/>
              <a:gd name="connsiteY2" fmla="*/ 1066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6096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381000 h 685800"/>
              <a:gd name="connsiteX6" fmla="*/ 1676400 w 4495801"/>
              <a:gd name="connsiteY6" fmla="*/ 0 h 685800"/>
              <a:gd name="connsiteX0" fmla="*/ 1676399 w 4495800"/>
              <a:gd name="connsiteY0" fmla="*/ 0 h 685800"/>
              <a:gd name="connsiteX1" fmla="*/ 4495800 w 4495800"/>
              <a:gd name="connsiteY1" fmla="*/ 0 h 685800"/>
              <a:gd name="connsiteX2" fmla="*/ 4495800 w 4495800"/>
              <a:gd name="connsiteY2" fmla="*/ 685800 h 685800"/>
              <a:gd name="connsiteX3" fmla="*/ 1676399 w 4495800"/>
              <a:gd name="connsiteY3" fmla="*/ 685800 h 685800"/>
              <a:gd name="connsiteX4" fmla="*/ 0 w 4495800"/>
              <a:gd name="connsiteY4" fmla="*/ 457200 h 685800"/>
              <a:gd name="connsiteX5" fmla="*/ 0 w 4495800"/>
              <a:gd name="connsiteY5" fmla="*/ 381000 h 685800"/>
              <a:gd name="connsiteX6" fmla="*/ 1676399 w 4495800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4572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801" h="685800">
                <a:moveTo>
                  <a:pt x="1676400" y="0"/>
                </a:moveTo>
                <a:lnTo>
                  <a:pt x="4495801" y="0"/>
                </a:lnTo>
                <a:lnTo>
                  <a:pt x="4495801" y="685800"/>
                </a:lnTo>
                <a:lnTo>
                  <a:pt x="1676400" y="685800"/>
                </a:lnTo>
                <a:lnTo>
                  <a:pt x="1" y="381000"/>
                </a:lnTo>
                <a:cubicBezTo>
                  <a:pt x="1" y="330200"/>
                  <a:pt x="0" y="355600"/>
                  <a:pt x="0" y="304800"/>
                </a:cubicBezTo>
                <a:lnTo>
                  <a:pt x="167640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7" name="Freeform 366"/>
          <p:cNvSpPr/>
          <p:nvPr/>
        </p:nvSpPr>
        <p:spPr>
          <a:xfrm flipV="1">
            <a:off x="2438400" y="2667000"/>
            <a:ext cx="4495800" cy="1066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0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990600 h 1066800"/>
              <a:gd name="connsiteX5" fmla="*/ 0 w 4495801"/>
              <a:gd name="connsiteY5" fmla="*/ 914400 h 1066800"/>
              <a:gd name="connsiteX6" fmla="*/ 1676400 w 4495801"/>
              <a:gd name="connsiteY6" fmla="*/ 381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801" h="1066800">
                <a:moveTo>
                  <a:pt x="1676400" y="381000"/>
                </a:moveTo>
                <a:lnTo>
                  <a:pt x="4495801" y="0"/>
                </a:lnTo>
                <a:cubicBezTo>
                  <a:pt x="4495801" y="355600"/>
                  <a:pt x="4495800" y="330200"/>
                  <a:pt x="4495800" y="685800"/>
                </a:cubicBezTo>
                <a:lnTo>
                  <a:pt x="1676400" y="1066800"/>
                </a:lnTo>
                <a:lnTo>
                  <a:pt x="0" y="990600"/>
                </a:lnTo>
                <a:lnTo>
                  <a:pt x="0" y="914400"/>
                </a:lnTo>
                <a:lnTo>
                  <a:pt x="1676400" y="38100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367"/>
          <p:cNvGrpSpPr>
            <a:grpSpLocks/>
          </p:cNvGrpSpPr>
          <p:nvPr/>
        </p:nvGrpSpPr>
        <p:grpSpPr bwMode="auto">
          <a:xfrm>
            <a:off x="2168525" y="5453063"/>
            <a:ext cx="636588" cy="400050"/>
            <a:chOff x="3685218" y="5562600"/>
            <a:chExt cx="636014" cy="400110"/>
          </a:xfrm>
        </p:grpSpPr>
        <p:sp>
          <p:nvSpPr>
            <p:cNvPr id="369" name="Oval 368"/>
            <p:cNvSpPr/>
            <p:nvPr/>
          </p:nvSpPr>
          <p:spPr>
            <a:xfrm>
              <a:off x="4043669" y="5619759"/>
              <a:ext cx="277563" cy="277854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0" name="Straight Arrow Connector 369"/>
            <p:cNvCxnSpPr/>
            <p:nvPr/>
          </p:nvCxnSpPr>
          <p:spPr>
            <a:xfrm rot="16200000" flipH="1">
              <a:off x="3822254" y="5765036"/>
              <a:ext cx="303257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433" name="Rectangle 370"/>
            <p:cNvSpPr>
              <a:spLocks noChangeArrowheads="1"/>
            </p:cNvSpPr>
            <p:nvPr/>
          </p:nvSpPr>
          <p:spPr bwMode="auto">
            <a:xfrm>
              <a:off x="3685218" y="5562600"/>
              <a:ext cx="30489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endPara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2168525" y="5132388"/>
            <a:ext cx="636588" cy="400050"/>
            <a:chOff x="3685218" y="5562600"/>
            <a:chExt cx="636014" cy="400110"/>
          </a:xfrm>
        </p:grpSpPr>
        <p:sp>
          <p:nvSpPr>
            <p:cNvPr id="373" name="Oval 372"/>
            <p:cNvSpPr/>
            <p:nvPr/>
          </p:nvSpPr>
          <p:spPr>
            <a:xfrm>
              <a:off x="4043669" y="5619759"/>
              <a:ext cx="277563" cy="277854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4" name="Straight Arrow Connector 373"/>
            <p:cNvCxnSpPr/>
            <p:nvPr/>
          </p:nvCxnSpPr>
          <p:spPr>
            <a:xfrm rot="16200000" flipH="1">
              <a:off x="3822254" y="5765036"/>
              <a:ext cx="303257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430" name="Rectangle 374"/>
            <p:cNvSpPr>
              <a:spLocks noChangeArrowheads="1"/>
            </p:cNvSpPr>
            <p:nvPr/>
          </p:nvSpPr>
          <p:spPr bwMode="auto">
            <a:xfrm>
              <a:off x="3685218" y="5562600"/>
              <a:ext cx="30489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endPara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375"/>
          <p:cNvGrpSpPr>
            <a:grpSpLocks/>
          </p:cNvGrpSpPr>
          <p:nvPr/>
        </p:nvGrpSpPr>
        <p:grpSpPr bwMode="auto">
          <a:xfrm>
            <a:off x="2168525" y="4811713"/>
            <a:ext cx="636588" cy="400050"/>
            <a:chOff x="3685218" y="5562600"/>
            <a:chExt cx="636014" cy="400110"/>
          </a:xfrm>
        </p:grpSpPr>
        <p:sp>
          <p:nvSpPr>
            <p:cNvPr id="377" name="Oval 376"/>
            <p:cNvSpPr/>
            <p:nvPr/>
          </p:nvSpPr>
          <p:spPr>
            <a:xfrm>
              <a:off x="4043669" y="5619759"/>
              <a:ext cx="277563" cy="277854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8" name="Straight Arrow Connector 377"/>
            <p:cNvCxnSpPr/>
            <p:nvPr/>
          </p:nvCxnSpPr>
          <p:spPr>
            <a:xfrm rot="16200000" flipH="1">
              <a:off x="3822254" y="5765036"/>
              <a:ext cx="303257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427" name="Rectangle 378"/>
            <p:cNvSpPr>
              <a:spLocks noChangeArrowheads="1"/>
            </p:cNvSpPr>
            <p:nvPr/>
          </p:nvSpPr>
          <p:spPr bwMode="auto">
            <a:xfrm>
              <a:off x="3685218" y="5562600"/>
              <a:ext cx="30489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endParaRPr lang="en-US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03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/>
      <p:bldP spid="3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/>
          <a:lstStyle/>
          <a:p>
            <a:r>
              <a:rPr lang="en-US" smtClean="0">
                <a:latin typeface="Arial Unicode MS"/>
                <a:ea typeface="Arial Unicode MS"/>
                <a:cs typeface="Arial Unicode MS"/>
              </a:rPr>
              <a:t>Defining Optical Resolution</a:t>
            </a:r>
          </a:p>
        </p:txBody>
      </p:sp>
      <p:pic>
        <p:nvPicPr>
          <p:cNvPr id="2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880" y="2527258"/>
            <a:ext cx="1480540" cy="10261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perspectiveContrastingRightFacing" fov="7200000">
              <a:rot lat="0" lon="17400000" rev="0"/>
            </a:camera>
            <a:lightRig rig="threePt" dir="t"/>
          </a:scene3d>
        </p:spPr>
      </p:pic>
      <p:sp>
        <p:nvSpPr>
          <p:cNvPr id="14339" name="Freeform 9"/>
          <p:cNvSpPr>
            <a:spLocks/>
          </p:cNvSpPr>
          <p:nvPr/>
        </p:nvSpPr>
        <p:spPr bwMode="auto">
          <a:xfrm>
            <a:off x="3487738" y="2481263"/>
            <a:ext cx="217487" cy="1085850"/>
          </a:xfrm>
          <a:custGeom>
            <a:avLst/>
            <a:gdLst>
              <a:gd name="T0" fmla="*/ 343 w 723"/>
              <a:gd name="T1" fmla="*/ 0 h 3597"/>
              <a:gd name="T2" fmla="*/ 723 w 723"/>
              <a:gd name="T3" fmla="*/ 0 h 3597"/>
              <a:gd name="T4" fmla="*/ 723 w 723"/>
              <a:gd name="T5" fmla="*/ 3597 h 3597"/>
              <a:gd name="T6" fmla="*/ 308 w 723"/>
              <a:gd name="T7" fmla="*/ 3597 h 3597"/>
              <a:gd name="T8" fmla="*/ 307 w 723"/>
              <a:gd name="T9" fmla="*/ 3593 h 3597"/>
              <a:gd name="T10" fmla="*/ 303 w 723"/>
              <a:gd name="T11" fmla="*/ 3583 h 3597"/>
              <a:gd name="T12" fmla="*/ 298 w 723"/>
              <a:gd name="T13" fmla="*/ 3567 h 3597"/>
              <a:gd name="T14" fmla="*/ 290 w 723"/>
              <a:gd name="T15" fmla="*/ 3544 h 3597"/>
              <a:gd name="T16" fmla="*/ 280 w 723"/>
              <a:gd name="T17" fmla="*/ 3516 h 3597"/>
              <a:gd name="T18" fmla="*/ 268 w 723"/>
              <a:gd name="T19" fmla="*/ 3480 h 3597"/>
              <a:gd name="T20" fmla="*/ 257 w 723"/>
              <a:gd name="T21" fmla="*/ 3441 h 3597"/>
              <a:gd name="T22" fmla="*/ 243 w 723"/>
              <a:gd name="T23" fmla="*/ 3395 h 3597"/>
              <a:gd name="T24" fmla="*/ 228 w 723"/>
              <a:gd name="T25" fmla="*/ 3344 h 3597"/>
              <a:gd name="T26" fmla="*/ 212 w 723"/>
              <a:gd name="T27" fmla="*/ 3288 h 3597"/>
              <a:gd name="T28" fmla="*/ 196 w 723"/>
              <a:gd name="T29" fmla="*/ 3227 h 3597"/>
              <a:gd name="T30" fmla="*/ 179 w 723"/>
              <a:gd name="T31" fmla="*/ 3162 h 3597"/>
              <a:gd name="T32" fmla="*/ 163 w 723"/>
              <a:gd name="T33" fmla="*/ 3093 h 3597"/>
              <a:gd name="T34" fmla="*/ 145 w 723"/>
              <a:gd name="T35" fmla="*/ 3019 h 3597"/>
              <a:gd name="T36" fmla="*/ 128 w 723"/>
              <a:gd name="T37" fmla="*/ 2942 h 3597"/>
              <a:gd name="T38" fmla="*/ 112 w 723"/>
              <a:gd name="T39" fmla="*/ 2861 h 3597"/>
              <a:gd name="T40" fmla="*/ 95 w 723"/>
              <a:gd name="T41" fmla="*/ 2777 h 3597"/>
              <a:gd name="T42" fmla="*/ 80 w 723"/>
              <a:gd name="T43" fmla="*/ 2690 h 3597"/>
              <a:gd name="T44" fmla="*/ 65 w 723"/>
              <a:gd name="T45" fmla="*/ 2599 h 3597"/>
              <a:gd name="T46" fmla="*/ 51 w 723"/>
              <a:gd name="T47" fmla="*/ 2506 h 3597"/>
              <a:gd name="T48" fmla="*/ 39 w 723"/>
              <a:gd name="T49" fmla="*/ 2411 h 3597"/>
              <a:gd name="T50" fmla="*/ 28 w 723"/>
              <a:gd name="T51" fmla="*/ 2313 h 3597"/>
              <a:gd name="T52" fmla="*/ 18 w 723"/>
              <a:gd name="T53" fmla="*/ 2212 h 3597"/>
              <a:gd name="T54" fmla="*/ 10 w 723"/>
              <a:gd name="T55" fmla="*/ 2111 h 3597"/>
              <a:gd name="T56" fmla="*/ 5 w 723"/>
              <a:gd name="T57" fmla="*/ 2007 h 3597"/>
              <a:gd name="T58" fmla="*/ 1 w 723"/>
              <a:gd name="T59" fmla="*/ 1902 h 3597"/>
              <a:gd name="T60" fmla="*/ 0 w 723"/>
              <a:gd name="T61" fmla="*/ 1796 h 3597"/>
              <a:gd name="T62" fmla="*/ 1 w 723"/>
              <a:gd name="T63" fmla="*/ 1691 h 3597"/>
              <a:gd name="T64" fmla="*/ 5 w 723"/>
              <a:gd name="T65" fmla="*/ 1585 h 3597"/>
              <a:gd name="T66" fmla="*/ 11 w 723"/>
              <a:gd name="T67" fmla="*/ 1482 h 3597"/>
              <a:gd name="T68" fmla="*/ 20 w 723"/>
              <a:gd name="T69" fmla="*/ 1380 h 3597"/>
              <a:gd name="T70" fmla="*/ 30 w 723"/>
              <a:gd name="T71" fmla="*/ 1279 h 3597"/>
              <a:gd name="T72" fmla="*/ 43 w 723"/>
              <a:gd name="T73" fmla="*/ 1181 h 3597"/>
              <a:gd name="T74" fmla="*/ 57 w 723"/>
              <a:gd name="T75" fmla="*/ 1086 h 3597"/>
              <a:gd name="T76" fmla="*/ 72 w 723"/>
              <a:gd name="T77" fmla="*/ 993 h 3597"/>
              <a:gd name="T78" fmla="*/ 89 w 723"/>
              <a:gd name="T79" fmla="*/ 904 h 3597"/>
              <a:gd name="T80" fmla="*/ 107 w 723"/>
              <a:gd name="T81" fmla="*/ 816 h 3597"/>
              <a:gd name="T82" fmla="*/ 125 w 723"/>
              <a:gd name="T83" fmla="*/ 732 h 3597"/>
              <a:gd name="T84" fmla="*/ 144 w 723"/>
              <a:gd name="T85" fmla="*/ 652 h 3597"/>
              <a:gd name="T86" fmla="*/ 163 w 723"/>
              <a:gd name="T87" fmla="*/ 574 h 3597"/>
              <a:gd name="T88" fmla="*/ 181 w 723"/>
              <a:gd name="T89" fmla="*/ 502 h 3597"/>
              <a:gd name="T90" fmla="*/ 200 w 723"/>
              <a:gd name="T91" fmla="*/ 433 h 3597"/>
              <a:gd name="T92" fmla="*/ 219 w 723"/>
              <a:gd name="T93" fmla="*/ 368 h 3597"/>
              <a:gd name="T94" fmla="*/ 237 w 723"/>
              <a:gd name="T95" fmla="*/ 308 h 3597"/>
              <a:gd name="T96" fmla="*/ 254 w 723"/>
              <a:gd name="T97" fmla="*/ 252 h 3597"/>
              <a:gd name="T98" fmla="*/ 271 w 723"/>
              <a:gd name="T99" fmla="*/ 201 h 3597"/>
              <a:gd name="T100" fmla="*/ 286 w 723"/>
              <a:gd name="T101" fmla="*/ 157 h 3597"/>
              <a:gd name="T102" fmla="*/ 300 w 723"/>
              <a:gd name="T103" fmla="*/ 116 h 3597"/>
              <a:gd name="T104" fmla="*/ 313 w 723"/>
              <a:gd name="T105" fmla="*/ 82 h 3597"/>
              <a:gd name="T106" fmla="*/ 323 w 723"/>
              <a:gd name="T107" fmla="*/ 53 h 3597"/>
              <a:gd name="T108" fmla="*/ 332 w 723"/>
              <a:gd name="T109" fmla="*/ 31 h 3597"/>
              <a:gd name="T110" fmla="*/ 338 w 723"/>
              <a:gd name="T111" fmla="*/ 14 h 3597"/>
              <a:gd name="T112" fmla="*/ 342 w 723"/>
              <a:gd name="T113" fmla="*/ 4 h 3597"/>
              <a:gd name="T114" fmla="*/ 343 w 723"/>
              <a:gd name="T115" fmla="*/ 0 h 35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23"/>
              <a:gd name="T175" fmla="*/ 0 h 3597"/>
              <a:gd name="T176" fmla="*/ 723 w 723"/>
              <a:gd name="T177" fmla="*/ 3597 h 359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23" h="3597">
                <a:moveTo>
                  <a:pt x="343" y="0"/>
                </a:moveTo>
                <a:lnTo>
                  <a:pt x="723" y="0"/>
                </a:lnTo>
                <a:lnTo>
                  <a:pt x="723" y="3597"/>
                </a:lnTo>
                <a:lnTo>
                  <a:pt x="308" y="3597"/>
                </a:lnTo>
                <a:lnTo>
                  <a:pt x="307" y="3593"/>
                </a:lnTo>
                <a:lnTo>
                  <a:pt x="303" y="3583"/>
                </a:lnTo>
                <a:lnTo>
                  <a:pt x="298" y="3567"/>
                </a:lnTo>
                <a:lnTo>
                  <a:pt x="290" y="3544"/>
                </a:lnTo>
                <a:lnTo>
                  <a:pt x="280" y="3516"/>
                </a:lnTo>
                <a:lnTo>
                  <a:pt x="268" y="3480"/>
                </a:lnTo>
                <a:lnTo>
                  <a:pt x="257" y="3441"/>
                </a:lnTo>
                <a:lnTo>
                  <a:pt x="243" y="3395"/>
                </a:lnTo>
                <a:lnTo>
                  <a:pt x="228" y="3344"/>
                </a:lnTo>
                <a:lnTo>
                  <a:pt x="212" y="3288"/>
                </a:lnTo>
                <a:lnTo>
                  <a:pt x="196" y="3227"/>
                </a:lnTo>
                <a:lnTo>
                  <a:pt x="179" y="3162"/>
                </a:lnTo>
                <a:lnTo>
                  <a:pt x="163" y="3093"/>
                </a:lnTo>
                <a:lnTo>
                  <a:pt x="145" y="3019"/>
                </a:lnTo>
                <a:lnTo>
                  <a:pt x="128" y="2942"/>
                </a:lnTo>
                <a:lnTo>
                  <a:pt x="112" y="2861"/>
                </a:lnTo>
                <a:lnTo>
                  <a:pt x="95" y="2777"/>
                </a:lnTo>
                <a:lnTo>
                  <a:pt x="80" y="2690"/>
                </a:lnTo>
                <a:lnTo>
                  <a:pt x="65" y="2599"/>
                </a:lnTo>
                <a:lnTo>
                  <a:pt x="51" y="2506"/>
                </a:lnTo>
                <a:lnTo>
                  <a:pt x="39" y="2411"/>
                </a:lnTo>
                <a:lnTo>
                  <a:pt x="28" y="2313"/>
                </a:lnTo>
                <a:lnTo>
                  <a:pt x="18" y="2212"/>
                </a:lnTo>
                <a:lnTo>
                  <a:pt x="10" y="2111"/>
                </a:lnTo>
                <a:lnTo>
                  <a:pt x="5" y="2007"/>
                </a:lnTo>
                <a:lnTo>
                  <a:pt x="1" y="1902"/>
                </a:lnTo>
                <a:lnTo>
                  <a:pt x="0" y="1796"/>
                </a:lnTo>
                <a:lnTo>
                  <a:pt x="1" y="1691"/>
                </a:lnTo>
                <a:lnTo>
                  <a:pt x="5" y="1585"/>
                </a:lnTo>
                <a:lnTo>
                  <a:pt x="11" y="1482"/>
                </a:lnTo>
                <a:lnTo>
                  <a:pt x="20" y="1380"/>
                </a:lnTo>
                <a:lnTo>
                  <a:pt x="30" y="1279"/>
                </a:lnTo>
                <a:lnTo>
                  <a:pt x="43" y="1181"/>
                </a:lnTo>
                <a:lnTo>
                  <a:pt x="57" y="1086"/>
                </a:lnTo>
                <a:lnTo>
                  <a:pt x="72" y="993"/>
                </a:lnTo>
                <a:lnTo>
                  <a:pt x="89" y="904"/>
                </a:lnTo>
                <a:lnTo>
                  <a:pt x="107" y="816"/>
                </a:lnTo>
                <a:lnTo>
                  <a:pt x="125" y="732"/>
                </a:lnTo>
                <a:lnTo>
                  <a:pt x="144" y="652"/>
                </a:lnTo>
                <a:lnTo>
                  <a:pt x="163" y="574"/>
                </a:lnTo>
                <a:lnTo>
                  <a:pt x="181" y="502"/>
                </a:lnTo>
                <a:lnTo>
                  <a:pt x="200" y="433"/>
                </a:lnTo>
                <a:lnTo>
                  <a:pt x="219" y="368"/>
                </a:lnTo>
                <a:lnTo>
                  <a:pt x="237" y="308"/>
                </a:lnTo>
                <a:lnTo>
                  <a:pt x="254" y="252"/>
                </a:lnTo>
                <a:lnTo>
                  <a:pt x="271" y="201"/>
                </a:lnTo>
                <a:lnTo>
                  <a:pt x="286" y="157"/>
                </a:lnTo>
                <a:lnTo>
                  <a:pt x="300" y="116"/>
                </a:lnTo>
                <a:lnTo>
                  <a:pt x="313" y="82"/>
                </a:lnTo>
                <a:lnTo>
                  <a:pt x="323" y="53"/>
                </a:lnTo>
                <a:lnTo>
                  <a:pt x="332" y="31"/>
                </a:lnTo>
                <a:lnTo>
                  <a:pt x="338" y="14"/>
                </a:lnTo>
                <a:lnTo>
                  <a:pt x="342" y="4"/>
                </a:lnTo>
                <a:lnTo>
                  <a:pt x="343" y="0"/>
                </a:lnTo>
                <a:close/>
              </a:path>
            </a:pathLst>
          </a:custGeom>
          <a:solidFill>
            <a:srgbClr val="A7D0F9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Line 10"/>
          <p:cNvSpPr>
            <a:spLocks noChangeShapeType="1"/>
          </p:cNvSpPr>
          <p:nvPr/>
        </p:nvSpPr>
        <p:spPr bwMode="auto">
          <a:xfrm>
            <a:off x="3705225" y="2481263"/>
            <a:ext cx="1588" cy="10858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Line 11"/>
          <p:cNvSpPr>
            <a:spLocks noChangeShapeType="1"/>
          </p:cNvSpPr>
          <p:nvPr/>
        </p:nvSpPr>
        <p:spPr bwMode="auto">
          <a:xfrm flipH="1">
            <a:off x="3581400" y="3567113"/>
            <a:ext cx="123825" cy="15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12"/>
          <p:cNvSpPr>
            <a:spLocks noChangeShapeType="1"/>
          </p:cNvSpPr>
          <p:nvPr/>
        </p:nvSpPr>
        <p:spPr bwMode="auto">
          <a:xfrm flipH="1" flipV="1">
            <a:off x="3579813" y="3567113"/>
            <a:ext cx="1587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13"/>
          <p:cNvSpPr>
            <a:spLocks noChangeShapeType="1"/>
          </p:cNvSpPr>
          <p:nvPr/>
        </p:nvSpPr>
        <p:spPr bwMode="auto">
          <a:xfrm flipH="1" flipV="1">
            <a:off x="3579813" y="3562350"/>
            <a:ext cx="0" cy="47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14"/>
          <p:cNvSpPr>
            <a:spLocks noChangeShapeType="1"/>
          </p:cNvSpPr>
          <p:nvPr/>
        </p:nvSpPr>
        <p:spPr bwMode="auto">
          <a:xfrm flipH="1" flipV="1">
            <a:off x="3576638" y="3559175"/>
            <a:ext cx="3175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15"/>
          <p:cNvSpPr>
            <a:spLocks noChangeShapeType="1"/>
          </p:cNvSpPr>
          <p:nvPr/>
        </p:nvSpPr>
        <p:spPr bwMode="auto">
          <a:xfrm flipH="1" flipV="1">
            <a:off x="3575050" y="3551238"/>
            <a:ext cx="1588" cy="79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Line 16"/>
          <p:cNvSpPr>
            <a:spLocks noChangeShapeType="1"/>
          </p:cNvSpPr>
          <p:nvPr/>
        </p:nvSpPr>
        <p:spPr bwMode="auto">
          <a:xfrm flipH="1" flipV="1">
            <a:off x="3571875" y="3543300"/>
            <a:ext cx="3175" cy="79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Line 17"/>
          <p:cNvSpPr>
            <a:spLocks noChangeShapeType="1"/>
          </p:cNvSpPr>
          <p:nvPr/>
        </p:nvSpPr>
        <p:spPr bwMode="auto">
          <a:xfrm flipH="1" flipV="1">
            <a:off x="3568700" y="3532188"/>
            <a:ext cx="3175" cy="111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Line 18"/>
          <p:cNvSpPr>
            <a:spLocks noChangeShapeType="1"/>
          </p:cNvSpPr>
          <p:nvPr/>
        </p:nvSpPr>
        <p:spPr bwMode="auto">
          <a:xfrm flipH="1" flipV="1">
            <a:off x="3565525" y="3521075"/>
            <a:ext cx="3175" cy="111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9" name="Line 19"/>
          <p:cNvSpPr>
            <a:spLocks noChangeShapeType="1"/>
          </p:cNvSpPr>
          <p:nvPr/>
        </p:nvSpPr>
        <p:spPr bwMode="auto">
          <a:xfrm flipH="1" flipV="1">
            <a:off x="3560763" y="3506788"/>
            <a:ext cx="4762" cy="142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Line 20"/>
          <p:cNvSpPr>
            <a:spLocks noChangeShapeType="1"/>
          </p:cNvSpPr>
          <p:nvPr/>
        </p:nvSpPr>
        <p:spPr bwMode="auto">
          <a:xfrm flipH="1" flipV="1">
            <a:off x="3556000" y="3490913"/>
            <a:ext cx="4763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Line 21"/>
          <p:cNvSpPr>
            <a:spLocks noChangeShapeType="1"/>
          </p:cNvSpPr>
          <p:nvPr/>
        </p:nvSpPr>
        <p:spPr bwMode="auto">
          <a:xfrm flipH="1" flipV="1">
            <a:off x="3551238" y="3473450"/>
            <a:ext cx="4762" cy="174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Line 22"/>
          <p:cNvSpPr>
            <a:spLocks noChangeShapeType="1"/>
          </p:cNvSpPr>
          <p:nvPr/>
        </p:nvSpPr>
        <p:spPr bwMode="auto">
          <a:xfrm flipH="1" flipV="1">
            <a:off x="3546475" y="3455988"/>
            <a:ext cx="4763" cy="174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Line 23"/>
          <p:cNvSpPr>
            <a:spLocks noChangeShapeType="1"/>
          </p:cNvSpPr>
          <p:nvPr/>
        </p:nvSpPr>
        <p:spPr bwMode="auto">
          <a:xfrm flipH="1" flipV="1">
            <a:off x="3541713" y="3435350"/>
            <a:ext cx="4762" cy="206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4" name="Line 24"/>
          <p:cNvSpPr>
            <a:spLocks noChangeShapeType="1"/>
          </p:cNvSpPr>
          <p:nvPr/>
        </p:nvSpPr>
        <p:spPr bwMode="auto">
          <a:xfrm flipH="1" flipV="1">
            <a:off x="3536950" y="3414713"/>
            <a:ext cx="4763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Line 25"/>
          <p:cNvSpPr>
            <a:spLocks noChangeShapeType="1"/>
          </p:cNvSpPr>
          <p:nvPr/>
        </p:nvSpPr>
        <p:spPr bwMode="auto">
          <a:xfrm flipH="1" flipV="1">
            <a:off x="3530600" y="3392488"/>
            <a:ext cx="6350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Line 26"/>
          <p:cNvSpPr>
            <a:spLocks noChangeShapeType="1"/>
          </p:cNvSpPr>
          <p:nvPr/>
        </p:nvSpPr>
        <p:spPr bwMode="auto">
          <a:xfrm flipH="1" flipV="1">
            <a:off x="3525838" y="3370263"/>
            <a:ext cx="4762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7" name="Line 27"/>
          <p:cNvSpPr>
            <a:spLocks noChangeShapeType="1"/>
          </p:cNvSpPr>
          <p:nvPr/>
        </p:nvSpPr>
        <p:spPr bwMode="auto">
          <a:xfrm flipH="1" flipV="1">
            <a:off x="3521075" y="3344863"/>
            <a:ext cx="4763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8" name="Line 28"/>
          <p:cNvSpPr>
            <a:spLocks noChangeShapeType="1"/>
          </p:cNvSpPr>
          <p:nvPr/>
        </p:nvSpPr>
        <p:spPr bwMode="auto">
          <a:xfrm flipH="1" flipV="1">
            <a:off x="3516313" y="3319463"/>
            <a:ext cx="4762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9" name="Line 29"/>
          <p:cNvSpPr>
            <a:spLocks noChangeShapeType="1"/>
          </p:cNvSpPr>
          <p:nvPr/>
        </p:nvSpPr>
        <p:spPr bwMode="auto">
          <a:xfrm flipH="1" flipV="1">
            <a:off x="3511550" y="3294063"/>
            <a:ext cx="4763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0" name="Line 30"/>
          <p:cNvSpPr>
            <a:spLocks noChangeShapeType="1"/>
          </p:cNvSpPr>
          <p:nvPr/>
        </p:nvSpPr>
        <p:spPr bwMode="auto">
          <a:xfrm flipH="1" flipV="1">
            <a:off x="3506788" y="3265488"/>
            <a:ext cx="4762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Line 31"/>
          <p:cNvSpPr>
            <a:spLocks noChangeShapeType="1"/>
          </p:cNvSpPr>
          <p:nvPr/>
        </p:nvSpPr>
        <p:spPr bwMode="auto">
          <a:xfrm flipH="1" flipV="1">
            <a:off x="3503613" y="3236913"/>
            <a:ext cx="3175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2" name="Line 32"/>
          <p:cNvSpPr>
            <a:spLocks noChangeShapeType="1"/>
          </p:cNvSpPr>
          <p:nvPr/>
        </p:nvSpPr>
        <p:spPr bwMode="auto">
          <a:xfrm flipH="1" flipV="1">
            <a:off x="3498850" y="3209925"/>
            <a:ext cx="4763" cy="269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Line 33"/>
          <p:cNvSpPr>
            <a:spLocks noChangeShapeType="1"/>
          </p:cNvSpPr>
          <p:nvPr/>
        </p:nvSpPr>
        <p:spPr bwMode="auto">
          <a:xfrm flipH="1" flipV="1">
            <a:off x="3495675" y="3179763"/>
            <a:ext cx="3175" cy="301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Line 34"/>
          <p:cNvSpPr>
            <a:spLocks noChangeShapeType="1"/>
          </p:cNvSpPr>
          <p:nvPr/>
        </p:nvSpPr>
        <p:spPr bwMode="auto">
          <a:xfrm flipH="1" flipV="1">
            <a:off x="3492500" y="3148013"/>
            <a:ext cx="3175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5" name="Line 35"/>
          <p:cNvSpPr>
            <a:spLocks noChangeShapeType="1"/>
          </p:cNvSpPr>
          <p:nvPr/>
        </p:nvSpPr>
        <p:spPr bwMode="auto">
          <a:xfrm flipH="1" flipV="1">
            <a:off x="3490913" y="3119438"/>
            <a:ext cx="1587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6" name="Line 36"/>
          <p:cNvSpPr>
            <a:spLocks noChangeShapeType="1"/>
          </p:cNvSpPr>
          <p:nvPr/>
        </p:nvSpPr>
        <p:spPr bwMode="auto">
          <a:xfrm flipH="1" flipV="1">
            <a:off x="3489325" y="3087688"/>
            <a:ext cx="1588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7" name="Line 37"/>
          <p:cNvSpPr>
            <a:spLocks noChangeShapeType="1"/>
          </p:cNvSpPr>
          <p:nvPr/>
        </p:nvSpPr>
        <p:spPr bwMode="auto">
          <a:xfrm flipH="1" flipV="1">
            <a:off x="3487738" y="3055938"/>
            <a:ext cx="1587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8" name="Line 38"/>
          <p:cNvSpPr>
            <a:spLocks noChangeShapeType="1"/>
          </p:cNvSpPr>
          <p:nvPr/>
        </p:nvSpPr>
        <p:spPr bwMode="auto">
          <a:xfrm flipH="1" flipV="1">
            <a:off x="3487738" y="3024188"/>
            <a:ext cx="0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9" name="Line 39"/>
          <p:cNvSpPr>
            <a:spLocks noChangeShapeType="1"/>
          </p:cNvSpPr>
          <p:nvPr/>
        </p:nvSpPr>
        <p:spPr bwMode="auto">
          <a:xfrm flipV="1">
            <a:off x="3487738" y="2992438"/>
            <a:ext cx="0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0" name="Line 40"/>
          <p:cNvSpPr>
            <a:spLocks noChangeShapeType="1"/>
          </p:cNvSpPr>
          <p:nvPr/>
        </p:nvSpPr>
        <p:spPr bwMode="auto">
          <a:xfrm flipV="1">
            <a:off x="3487738" y="2959100"/>
            <a:ext cx="1587" cy="333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1" name="Line 41"/>
          <p:cNvSpPr>
            <a:spLocks noChangeShapeType="1"/>
          </p:cNvSpPr>
          <p:nvPr/>
        </p:nvSpPr>
        <p:spPr bwMode="auto">
          <a:xfrm flipV="1">
            <a:off x="3489325" y="2928938"/>
            <a:ext cx="1588" cy="301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2" name="Line 42"/>
          <p:cNvSpPr>
            <a:spLocks noChangeShapeType="1"/>
          </p:cNvSpPr>
          <p:nvPr/>
        </p:nvSpPr>
        <p:spPr bwMode="auto">
          <a:xfrm flipV="1">
            <a:off x="3490913" y="2897188"/>
            <a:ext cx="3175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3" name="Line 43"/>
          <p:cNvSpPr>
            <a:spLocks noChangeShapeType="1"/>
          </p:cNvSpPr>
          <p:nvPr/>
        </p:nvSpPr>
        <p:spPr bwMode="auto">
          <a:xfrm flipV="1">
            <a:off x="3494088" y="2867025"/>
            <a:ext cx="3175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4" name="Line 44"/>
          <p:cNvSpPr>
            <a:spLocks noChangeShapeType="1"/>
          </p:cNvSpPr>
          <p:nvPr/>
        </p:nvSpPr>
        <p:spPr bwMode="auto">
          <a:xfrm flipV="1">
            <a:off x="3497263" y="2838450"/>
            <a:ext cx="3175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5" name="Line 45"/>
          <p:cNvSpPr>
            <a:spLocks noChangeShapeType="1"/>
          </p:cNvSpPr>
          <p:nvPr/>
        </p:nvSpPr>
        <p:spPr bwMode="auto">
          <a:xfrm flipV="1">
            <a:off x="3500438" y="2808288"/>
            <a:ext cx="4762" cy="301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6" name="Line 46"/>
          <p:cNvSpPr>
            <a:spLocks noChangeShapeType="1"/>
          </p:cNvSpPr>
          <p:nvPr/>
        </p:nvSpPr>
        <p:spPr bwMode="auto">
          <a:xfrm flipV="1">
            <a:off x="3505200" y="2781300"/>
            <a:ext cx="4763" cy="269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7" name="Line 47"/>
          <p:cNvSpPr>
            <a:spLocks noChangeShapeType="1"/>
          </p:cNvSpPr>
          <p:nvPr/>
        </p:nvSpPr>
        <p:spPr bwMode="auto">
          <a:xfrm flipV="1">
            <a:off x="3509963" y="2754313"/>
            <a:ext cx="4762" cy="269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8" name="Line 48"/>
          <p:cNvSpPr>
            <a:spLocks noChangeShapeType="1"/>
          </p:cNvSpPr>
          <p:nvPr/>
        </p:nvSpPr>
        <p:spPr bwMode="auto">
          <a:xfrm flipV="1">
            <a:off x="3514725" y="2727325"/>
            <a:ext cx="4763" cy="269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9" name="Line 49"/>
          <p:cNvSpPr>
            <a:spLocks noChangeShapeType="1"/>
          </p:cNvSpPr>
          <p:nvPr/>
        </p:nvSpPr>
        <p:spPr bwMode="auto">
          <a:xfrm flipV="1">
            <a:off x="3519488" y="2701925"/>
            <a:ext cx="6350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0" name="Line 50"/>
          <p:cNvSpPr>
            <a:spLocks noChangeShapeType="1"/>
          </p:cNvSpPr>
          <p:nvPr/>
        </p:nvSpPr>
        <p:spPr bwMode="auto">
          <a:xfrm flipV="1">
            <a:off x="3525838" y="2678113"/>
            <a:ext cx="4762" cy="238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1" name="Line 51"/>
          <p:cNvSpPr>
            <a:spLocks noChangeShapeType="1"/>
          </p:cNvSpPr>
          <p:nvPr/>
        </p:nvSpPr>
        <p:spPr bwMode="auto">
          <a:xfrm flipV="1">
            <a:off x="3530600" y="2654300"/>
            <a:ext cx="6350" cy="238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2" name="Line 52"/>
          <p:cNvSpPr>
            <a:spLocks noChangeShapeType="1"/>
          </p:cNvSpPr>
          <p:nvPr/>
        </p:nvSpPr>
        <p:spPr bwMode="auto">
          <a:xfrm flipV="1">
            <a:off x="3536950" y="2632075"/>
            <a:ext cx="4763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3" name="Line 53"/>
          <p:cNvSpPr>
            <a:spLocks noChangeShapeType="1"/>
          </p:cNvSpPr>
          <p:nvPr/>
        </p:nvSpPr>
        <p:spPr bwMode="auto">
          <a:xfrm flipV="1">
            <a:off x="3541713" y="2611438"/>
            <a:ext cx="6350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4" name="Line 54"/>
          <p:cNvSpPr>
            <a:spLocks noChangeShapeType="1"/>
          </p:cNvSpPr>
          <p:nvPr/>
        </p:nvSpPr>
        <p:spPr bwMode="auto">
          <a:xfrm flipV="1">
            <a:off x="3548063" y="2592388"/>
            <a:ext cx="6350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5" name="Line 55"/>
          <p:cNvSpPr>
            <a:spLocks noChangeShapeType="1"/>
          </p:cNvSpPr>
          <p:nvPr/>
        </p:nvSpPr>
        <p:spPr bwMode="auto">
          <a:xfrm flipV="1">
            <a:off x="3554413" y="2573338"/>
            <a:ext cx="4762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6" name="Line 56"/>
          <p:cNvSpPr>
            <a:spLocks noChangeShapeType="1"/>
          </p:cNvSpPr>
          <p:nvPr/>
        </p:nvSpPr>
        <p:spPr bwMode="auto">
          <a:xfrm flipV="1">
            <a:off x="3559175" y="2557463"/>
            <a:ext cx="4763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7" name="Line 57"/>
          <p:cNvSpPr>
            <a:spLocks noChangeShapeType="1"/>
          </p:cNvSpPr>
          <p:nvPr/>
        </p:nvSpPr>
        <p:spPr bwMode="auto">
          <a:xfrm flipV="1">
            <a:off x="3563938" y="2541588"/>
            <a:ext cx="4762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8" name="Line 58"/>
          <p:cNvSpPr>
            <a:spLocks noChangeShapeType="1"/>
          </p:cNvSpPr>
          <p:nvPr/>
        </p:nvSpPr>
        <p:spPr bwMode="auto">
          <a:xfrm flipV="1">
            <a:off x="3568700" y="2527300"/>
            <a:ext cx="4763" cy="142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89" name="Line 59"/>
          <p:cNvSpPr>
            <a:spLocks noChangeShapeType="1"/>
          </p:cNvSpPr>
          <p:nvPr/>
        </p:nvSpPr>
        <p:spPr bwMode="auto">
          <a:xfrm flipV="1">
            <a:off x="3573463" y="2516188"/>
            <a:ext cx="4762" cy="111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0" name="Line 60"/>
          <p:cNvSpPr>
            <a:spLocks noChangeShapeType="1"/>
          </p:cNvSpPr>
          <p:nvPr/>
        </p:nvSpPr>
        <p:spPr bwMode="auto">
          <a:xfrm flipV="1">
            <a:off x="3578225" y="2505075"/>
            <a:ext cx="3175" cy="111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1" name="Line 61"/>
          <p:cNvSpPr>
            <a:spLocks noChangeShapeType="1"/>
          </p:cNvSpPr>
          <p:nvPr/>
        </p:nvSpPr>
        <p:spPr bwMode="auto">
          <a:xfrm flipV="1">
            <a:off x="3581400" y="2497138"/>
            <a:ext cx="4763" cy="79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2" name="Line 62"/>
          <p:cNvSpPr>
            <a:spLocks noChangeShapeType="1"/>
          </p:cNvSpPr>
          <p:nvPr/>
        </p:nvSpPr>
        <p:spPr bwMode="auto">
          <a:xfrm flipV="1">
            <a:off x="3586163" y="2489200"/>
            <a:ext cx="1587" cy="79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3" name="Line 63"/>
          <p:cNvSpPr>
            <a:spLocks noChangeShapeType="1"/>
          </p:cNvSpPr>
          <p:nvPr/>
        </p:nvSpPr>
        <p:spPr bwMode="auto">
          <a:xfrm flipV="1">
            <a:off x="3587750" y="2486025"/>
            <a:ext cx="1588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4" name="Line 64"/>
          <p:cNvSpPr>
            <a:spLocks noChangeShapeType="1"/>
          </p:cNvSpPr>
          <p:nvPr/>
        </p:nvSpPr>
        <p:spPr bwMode="auto">
          <a:xfrm flipV="1">
            <a:off x="3589338" y="2481263"/>
            <a:ext cx="1587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5" name="Line 65"/>
          <p:cNvSpPr>
            <a:spLocks noChangeShapeType="1"/>
          </p:cNvSpPr>
          <p:nvPr/>
        </p:nvSpPr>
        <p:spPr bwMode="auto">
          <a:xfrm flipV="1">
            <a:off x="3590925" y="2481263"/>
            <a:ext cx="1588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96" name="Line 66"/>
          <p:cNvSpPr>
            <a:spLocks noChangeShapeType="1"/>
          </p:cNvSpPr>
          <p:nvPr/>
        </p:nvSpPr>
        <p:spPr bwMode="auto">
          <a:xfrm>
            <a:off x="3590925" y="2481263"/>
            <a:ext cx="114300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97" name="Group 337"/>
          <p:cNvGrpSpPr>
            <a:grpSpLocks/>
          </p:cNvGrpSpPr>
          <p:nvPr/>
        </p:nvGrpSpPr>
        <p:grpSpPr bwMode="auto">
          <a:xfrm>
            <a:off x="3810000" y="2540000"/>
            <a:ext cx="233363" cy="968375"/>
            <a:chOff x="4788954" y="3451083"/>
            <a:chExt cx="232959" cy="968091"/>
          </a:xfrm>
        </p:grpSpPr>
        <p:sp>
          <p:nvSpPr>
            <p:cNvPr id="14539" name="Freeform 67"/>
            <p:cNvSpPr>
              <a:spLocks/>
            </p:cNvSpPr>
            <p:nvPr/>
          </p:nvSpPr>
          <p:spPr bwMode="auto">
            <a:xfrm>
              <a:off x="4788954" y="3451083"/>
              <a:ext cx="232052" cy="967185"/>
            </a:xfrm>
            <a:custGeom>
              <a:avLst/>
              <a:gdLst>
                <a:gd name="T0" fmla="*/ 751 w 770"/>
                <a:gd name="T1" fmla="*/ 4 h 3201"/>
                <a:gd name="T2" fmla="*/ 742 w 770"/>
                <a:gd name="T3" fmla="*/ 33 h 3201"/>
                <a:gd name="T4" fmla="*/ 726 w 770"/>
                <a:gd name="T5" fmla="*/ 90 h 3201"/>
                <a:gd name="T6" fmla="*/ 703 w 770"/>
                <a:gd name="T7" fmla="*/ 174 h 3201"/>
                <a:gd name="T8" fmla="*/ 676 w 770"/>
                <a:gd name="T9" fmla="*/ 285 h 3201"/>
                <a:gd name="T10" fmla="*/ 649 w 770"/>
                <a:gd name="T11" fmla="*/ 423 h 3201"/>
                <a:gd name="T12" fmla="*/ 621 w 770"/>
                <a:gd name="T13" fmla="*/ 584 h 3201"/>
                <a:gd name="T14" fmla="*/ 595 w 770"/>
                <a:gd name="T15" fmla="*/ 771 h 3201"/>
                <a:gd name="T16" fmla="*/ 572 w 770"/>
                <a:gd name="T17" fmla="*/ 980 h 3201"/>
                <a:gd name="T18" fmla="*/ 555 w 770"/>
                <a:gd name="T19" fmla="*/ 1213 h 3201"/>
                <a:gd name="T20" fmla="*/ 546 w 770"/>
                <a:gd name="T21" fmla="*/ 1466 h 3201"/>
                <a:gd name="T22" fmla="*/ 546 w 770"/>
                <a:gd name="T23" fmla="*/ 1736 h 3201"/>
                <a:gd name="T24" fmla="*/ 556 w 770"/>
                <a:gd name="T25" fmla="*/ 1989 h 3201"/>
                <a:gd name="T26" fmla="*/ 574 w 770"/>
                <a:gd name="T27" fmla="*/ 2221 h 3201"/>
                <a:gd name="T28" fmla="*/ 598 w 770"/>
                <a:gd name="T29" fmla="*/ 2431 h 3201"/>
                <a:gd name="T30" fmla="*/ 628 w 770"/>
                <a:gd name="T31" fmla="*/ 2617 h 3201"/>
                <a:gd name="T32" fmla="*/ 658 w 770"/>
                <a:gd name="T33" fmla="*/ 2778 h 3201"/>
                <a:gd name="T34" fmla="*/ 687 w 770"/>
                <a:gd name="T35" fmla="*/ 2916 h 3201"/>
                <a:gd name="T36" fmla="*/ 717 w 770"/>
                <a:gd name="T37" fmla="*/ 3027 h 3201"/>
                <a:gd name="T38" fmla="*/ 741 w 770"/>
                <a:gd name="T39" fmla="*/ 3111 h 3201"/>
                <a:gd name="T40" fmla="*/ 759 w 770"/>
                <a:gd name="T41" fmla="*/ 3168 h 3201"/>
                <a:gd name="T42" fmla="*/ 769 w 770"/>
                <a:gd name="T43" fmla="*/ 3197 h 3201"/>
                <a:gd name="T44" fmla="*/ 7 w 770"/>
                <a:gd name="T45" fmla="*/ 3201 h 3201"/>
                <a:gd name="T46" fmla="*/ 12 w 770"/>
                <a:gd name="T47" fmla="*/ 3187 h 3201"/>
                <a:gd name="T48" fmla="*/ 23 w 770"/>
                <a:gd name="T49" fmla="*/ 3144 h 3201"/>
                <a:gd name="T50" fmla="*/ 42 w 770"/>
                <a:gd name="T51" fmla="*/ 3075 h 3201"/>
                <a:gd name="T52" fmla="*/ 66 w 770"/>
                <a:gd name="T53" fmla="*/ 2981 h 3201"/>
                <a:gd name="T54" fmla="*/ 92 w 770"/>
                <a:gd name="T55" fmla="*/ 2862 h 3201"/>
                <a:gd name="T56" fmla="*/ 120 w 770"/>
                <a:gd name="T57" fmla="*/ 2721 h 3201"/>
                <a:gd name="T58" fmla="*/ 147 w 770"/>
                <a:gd name="T59" fmla="*/ 2560 h 3201"/>
                <a:gd name="T60" fmla="*/ 172 w 770"/>
                <a:gd name="T61" fmla="*/ 2376 h 3201"/>
                <a:gd name="T62" fmla="*/ 194 w 770"/>
                <a:gd name="T63" fmla="*/ 2176 h 3201"/>
                <a:gd name="T64" fmla="*/ 209 w 770"/>
                <a:gd name="T65" fmla="*/ 1958 h 3201"/>
                <a:gd name="T66" fmla="*/ 218 w 770"/>
                <a:gd name="T67" fmla="*/ 1723 h 3201"/>
                <a:gd name="T68" fmla="*/ 218 w 770"/>
                <a:gd name="T69" fmla="*/ 1479 h 3201"/>
                <a:gd name="T70" fmla="*/ 209 w 770"/>
                <a:gd name="T71" fmla="*/ 1245 h 3201"/>
                <a:gd name="T72" fmla="*/ 192 w 770"/>
                <a:gd name="T73" fmla="*/ 1026 h 3201"/>
                <a:gd name="T74" fmla="*/ 171 w 770"/>
                <a:gd name="T75" fmla="*/ 825 h 3201"/>
                <a:gd name="T76" fmla="*/ 145 w 770"/>
                <a:gd name="T77" fmla="*/ 643 h 3201"/>
                <a:gd name="T78" fmla="*/ 117 w 770"/>
                <a:gd name="T79" fmla="*/ 481 h 3201"/>
                <a:gd name="T80" fmla="*/ 88 w 770"/>
                <a:gd name="T81" fmla="*/ 340 h 3201"/>
                <a:gd name="T82" fmla="*/ 61 w 770"/>
                <a:gd name="T83" fmla="*/ 222 h 3201"/>
                <a:gd name="T84" fmla="*/ 37 w 770"/>
                <a:gd name="T85" fmla="*/ 127 h 3201"/>
                <a:gd name="T86" fmla="*/ 18 w 770"/>
                <a:gd name="T87" fmla="*/ 59 h 3201"/>
                <a:gd name="T88" fmla="*/ 5 w 770"/>
                <a:gd name="T89" fmla="*/ 15 h 3201"/>
                <a:gd name="T90" fmla="*/ 0 w 770"/>
                <a:gd name="T91" fmla="*/ 1 h 320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0"/>
                <a:gd name="T139" fmla="*/ 0 h 3201"/>
                <a:gd name="T140" fmla="*/ 770 w 770"/>
                <a:gd name="T141" fmla="*/ 3201 h 320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0" h="3201">
                  <a:moveTo>
                    <a:pt x="752" y="0"/>
                  </a:moveTo>
                  <a:lnTo>
                    <a:pt x="751" y="4"/>
                  </a:lnTo>
                  <a:lnTo>
                    <a:pt x="747" y="14"/>
                  </a:lnTo>
                  <a:lnTo>
                    <a:pt x="742" y="33"/>
                  </a:lnTo>
                  <a:lnTo>
                    <a:pt x="735" y="57"/>
                  </a:lnTo>
                  <a:lnTo>
                    <a:pt x="726" y="90"/>
                  </a:lnTo>
                  <a:lnTo>
                    <a:pt x="714" y="129"/>
                  </a:lnTo>
                  <a:lnTo>
                    <a:pt x="703" y="174"/>
                  </a:lnTo>
                  <a:lnTo>
                    <a:pt x="690" y="227"/>
                  </a:lnTo>
                  <a:lnTo>
                    <a:pt x="676" y="285"/>
                  </a:lnTo>
                  <a:lnTo>
                    <a:pt x="663" y="351"/>
                  </a:lnTo>
                  <a:lnTo>
                    <a:pt x="649" y="423"/>
                  </a:lnTo>
                  <a:lnTo>
                    <a:pt x="634" y="500"/>
                  </a:lnTo>
                  <a:lnTo>
                    <a:pt x="621" y="584"/>
                  </a:lnTo>
                  <a:lnTo>
                    <a:pt x="607" y="675"/>
                  </a:lnTo>
                  <a:lnTo>
                    <a:pt x="595" y="771"/>
                  </a:lnTo>
                  <a:lnTo>
                    <a:pt x="583" y="873"/>
                  </a:lnTo>
                  <a:lnTo>
                    <a:pt x="572" y="980"/>
                  </a:lnTo>
                  <a:lnTo>
                    <a:pt x="563" y="1093"/>
                  </a:lnTo>
                  <a:lnTo>
                    <a:pt x="555" y="1213"/>
                  </a:lnTo>
                  <a:lnTo>
                    <a:pt x="550" y="1336"/>
                  </a:lnTo>
                  <a:lnTo>
                    <a:pt x="546" y="1466"/>
                  </a:lnTo>
                  <a:lnTo>
                    <a:pt x="545" y="1601"/>
                  </a:lnTo>
                  <a:lnTo>
                    <a:pt x="546" y="1736"/>
                  </a:lnTo>
                  <a:lnTo>
                    <a:pt x="550" y="1866"/>
                  </a:lnTo>
                  <a:lnTo>
                    <a:pt x="556" y="1989"/>
                  </a:lnTo>
                  <a:lnTo>
                    <a:pt x="564" y="2108"/>
                  </a:lnTo>
                  <a:lnTo>
                    <a:pt x="574" y="2221"/>
                  </a:lnTo>
                  <a:lnTo>
                    <a:pt x="586" y="2329"/>
                  </a:lnTo>
                  <a:lnTo>
                    <a:pt x="598" y="2431"/>
                  </a:lnTo>
                  <a:lnTo>
                    <a:pt x="612" y="2526"/>
                  </a:lnTo>
                  <a:lnTo>
                    <a:pt x="628" y="2617"/>
                  </a:lnTo>
                  <a:lnTo>
                    <a:pt x="642" y="2701"/>
                  </a:lnTo>
                  <a:lnTo>
                    <a:pt x="658" y="2778"/>
                  </a:lnTo>
                  <a:lnTo>
                    <a:pt x="673" y="2850"/>
                  </a:lnTo>
                  <a:lnTo>
                    <a:pt x="687" y="2916"/>
                  </a:lnTo>
                  <a:lnTo>
                    <a:pt x="703" y="2974"/>
                  </a:lnTo>
                  <a:lnTo>
                    <a:pt x="717" y="3027"/>
                  </a:lnTo>
                  <a:lnTo>
                    <a:pt x="729" y="3072"/>
                  </a:lnTo>
                  <a:lnTo>
                    <a:pt x="741" y="3111"/>
                  </a:lnTo>
                  <a:lnTo>
                    <a:pt x="751" y="3144"/>
                  </a:lnTo>
                  <a:lnTo>
                    <a:pt x="759" y="3168"/>
                  </a:lnTo>
                  <a:lnTo>
                    <a:pt x="765" y="3187"/>
                  </a:lnTo>
                  <a:lnTo>
                    <a:pt x="769" y="3197"/>
                  </a:lnTo>
                  <a:lnTo>
                    <a:pt x="770" y="3201"/>
                  </a:lnTo>
                  <a:lnTo>
                    <a:pt x="7" y="3201"/>
                  </a:lnTo>
                  <a:lnTo>
                    <a:pt x="8" y="3197"/>
                  </a:lnTo>
                  <a:lnTo>
                    <a:pt x="12" y="3187"/>
                  </a:lnTo>
                  <a:lnTo>
                    <a:pt x="17" y="3169"/>
                  </a:lnTo>
                  <a:lnTo>
                    <a:pt x="23" y="3144"/>
                  </a:lnTo>
                  <a:lnTo>
                    <a:pt x="32" y="3113"/>
                  </a:lnTo>
                  <a:lnTo>
                    <a:pt x="42" y="3075"/>
                  </a:lnTo>
                  <a:lnTo>
                    <a:pt x="54" y="3030"/>
                  </a:lnTo>
                  <a:lnTo>
                    <a:pt x="66" y="2981"/>
                  </a:lnTo>
                  <a:lnTo>
                    <a:pt x="79" y="2925"/>
                  </a:lnTo>
                  <a:lnTo>
                    <a:pt x="92" y="2862"/>
                  </a:lnTo>
                  <a:lnTo>
                    <a:pt x="106" y="2795"/>
                  </a:lnTo>
                  <a:lnTo>
                    <a:pt x="120" y="2721"/>
                  </a:lnTo>
                  <a:lnTo>
                    <a:pt x="134" y="2642"/>
                  </a:lnTo>
                  <a:lnTo>
                    <a:pt x="147" y="2560"/>
                  </a:lnTo>
                  <a:lnTo>
                    <a:pt x="159" y="2470"/>
                  </a:lnTo>
                  <a:lnTo>
                    <a:pt x="172" y="2376"/>
                  </a:lnTo>
                  <a:lnTo>
                    <a:pt x="183" y="2278"/>
                  </a:lnTo>
                  <a:lnTo>
                    <a:pt x="194" y="2176"/>
                  </a:lnTo>
                  <a:lnTo>
                    <a:pt x="203" y="2070"/>
                  </a:lnTo>
                  <a:lnTo>
                    <a:pt x="209" y="1958"/>
                  </a:lnTo>
                  <a:lnTo>
                    <a:pt x="214" y="1843"/>
                  </a:lnTo>
                  <a:lnTo>
                    <a:pt x="218" y="1723"/>
                  </a:lnTo>
                  <a:lnTo>
                    <a:pt x="219" y="1601"/>
                  </a:lnTo>
                  <a:lnTo>
                    <a:pt x="218" y="1479"/>
                  </a:lnTo>
                  <a:lnTo>
                    <a:pt x="214" y="1359"/>
                  </a:lnTo>
                  <a:lnTo>
                    <a:pt x="209" y="1245"/>
                  </a:lnTo>
                  <a:lnTo>
                    <a:pt x="201" y="1133"/>
                  </a:lnTo>
                  <a:lnTo>
                    <a:pt x="192" y="1026"/>
                  </a:lnTo>
                  <a:lnTo>
                    <a:pt x="182" y="923"/>
                  </a:lnTo>
                  <a:lnTo>
                    <a:pt x="171" y="825"/>
                  </a:lnTo>
                  <a:lnTo>
                    <a:pt x="158" y="732"/>
                  </a:lnTo>
                  <a:lnTo>
                    <a:pt x="145" y="643"/>
                  </a:lnTo>
                  <a:lnTo>
                    <a:pt x="131" y="559"/>
                  </a:lnTo>
                  <a:lnTo>
                    <a:pt x="117" y="481"/>
                  </a:lnTo>
                  <a:lnTo>
                    <a:pt x="102" y="407"/>
                  </a:lnTo>
                  <a:lnTo>
                    <a:pt x="88" y="340"/>
                  </a:lnTo>
                  <a:lnTo>
                    <a:pt x="74" y="278"/>
                  </a:lnTo>
                  <a:lnTo>
                    <a:pt x="61" y="222"/>
                  </a:lnTo>
                  <a:lnTo>
                    <a:pt x="49" y="171"/>
                  </a:lnTo>
                  <a:lnTo>
                    <a:pt x="37" y="127"/>
                  </a:lnTo>
                  <a:lnTo>
                    <a:pt x="27" y="89"/>
                  </a:lnTo>
                  <a:lnTo>
                    <a:pt x="18" y="59"/>
                  </a:lnTo>
                  <a:lnTo>
                    <a:pt x="10" y="33"/>
                  </a:lnTo>
                  <a:lnTo>
                    <a:pt x="5" y="15"/>
                  </a:lnTo>
                  <a:lnTo>
                    <a:pt x="1" y="5"/>
                  </a:lnTo>
                  <a:lnTo>
                    <a:pt x="0" y="1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0" name="Line 68"/>
            <p:cNvSpPr>
              <a:spLocks noChangeShapeType="1"/>
            </p:cNvSpPr>
            <p:nvPr/>
          </p:nvSpPr>
          <p:spPr bwMode="auto">
            <a:xfrm>
              <a:off x="4788954" y="3451083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1" name="Line 69"/>
            <p:cNvSpPr>
              <a:spLocks noChangeShapeType="1"/>
            </p:cNvSpPr>
            <p:nvPr/>
          </p:nvSpPr>
          <p:spPr bwMode="auto">
            <a:xfrm>
              <a:off x="4788954" y="3452896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" name="Line 70"/>
            <p:cNvSpPr>
              <a:spLocks noChangeShapeType="1"/>
            </p:cNvSpPr>
            <p:nvPr/>
          </p:nvSpPr>
          <p:spPr bwMode="auto">
            <a:xfrm>
              <a:off x="4789860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3" name="Line 71"/>
            <p:cNvSpPr>
              <a:spLocks noChangeShapeType="1"/>
            </p:cNvSpPr>
            <p:nvPr/>
          </p:nvSpPr>
          <p:spPr bwMode="auto">
            <a:xfrm>
              <a:off x="4791673" y="3461054"/>
              <a:ext cx="2720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4" name="Line 72"/>
            <p:cNvSpPr>
              <a:spLocks noChangeShapeType="1"/>
            </p:cNvSpPr>
            <p:nvPr/>
          </p:nvSpPr>
          <p:spPr bwMode="auto">
            <a:xfrm>
              <a:off x="4794393" y="3469212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5" name="Line 73"/>
            <p:cNvSpPr>
              <a:spLocks noChangeShapeType="1"/>
            </p:cNvSpPr>
            <p:nvPr/>
          </p:nvSpPr>
          <p:spPr bwMode="auto">
            <a:xfrm>
              <a:off x="4797112" y="3478277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6" name="Line 74"/>
            <p:cNvSpPr>
              <a:spLocks noChangeShapeType="1"/>
            </p:cNvSpPr>
            <p:nvPr/>
          </p:nvSpPr>
          <p:spPr bwMode="auto">
            <a:xfrm>
              <a:off x="4799832" y="3489154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7" name="Line 75"/>
            <p:cNvSpPr>
              <a:spLocks noChangeShapeType="1"/>
            </p:cNvSpPr>
            <p:nvPr/>
          </p:nvSpPr>
          <p:spPr bwMode="auto">
            <a:xfrm>
              <a:off x="4803458" y="3502751"/>
              <a:ext cx="3626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8" name="Line 76"/>
            <p:cNvSpPr>
              <a:spLocks noChangeShapeType="1"/>
            </p:cNvSpPr>
            <p:nvPr/>
          </p:nvSpPr>
          <p:spPr bwMode="auto">
            <a:xfrm>
              <a:off x="4807083" y="3518161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9" name="Line 77"/>
            <p:cNvSpPr>
              <a:spLocks noChangeShapeType="1"/>
            </p:cNvSpPr>
            <p:nvPr/>
          </p:nvSpPr>
          <p:spPr bwMode="auto">
            <a:xfrm>
              <a:off x="4810709" y="3535383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0" name="Line 78"/>
            <p:cNvSpPr>
              <a:spLocks noChangeShapeType="1"/>
            </p:cNvSpPr>
            <p:nvPr/>
          </p:nvSpPr>
          <p:spPr bwMode="auto">
            <a:xfrm>
              <a:off x="4815241" y="3553512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1" name="Line 79"/>
            <p:cNvSpPr>
              <a:spLocks noChangeShapeType="1"/>
            </p:cNvSpPr>
            <p:nvPr/>
          </p:nvSpPr>
          <p:spPr bwMode="auto">
            <a:xfrm>
              <a:off x="4819774" y="3574361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2" name="Line 80"/>
            <p:cNvSpPr>
              <a:spLocks noChangeShapeType="1"/>
            </p:cNvSpPr>
            <p:nvPr/>
          </p:nvSpPr>
          <p:spPr bwMode="auto">
            <a:xfrm>
              <a:off x="4824306" y="3596116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3" name="Line 81"/>
            <p:cNvSpPr>
              <a:spLocks noChangeShapeType="1"/>
            </p:cNvSpPr>
            <p:nvPr/>
          </p:nvSpPr>
          <p:spPr bwMode="auto">
            <a:xfrm>
              <a:off x="4827931" y="3619683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4" name="Line 82"/>
            <p:cNvSpPr>
              <a:spLocks noChangeShapeType="1"/>
            </p:cNvSpPr>
            <p:nvPr/>
          </p:nvSpPr>
          <p:spPr bwMode="auto">
            <a:xfrm>
              <a:off x="4832464" y="3645064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5" name="Line 83"/>
            <p:cNvSpPr>
              <a:spLocks noChangeShapeType="1"/>
            </p:cNvSpPr>
            <p:nvPr/>
          </p:nvSpPr>
          <p:spPr bwMode="auto">
            <a:xfrm>
              <a:off x="4836090" y="367225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6" name="Line 84"/>
            <p:cNvSpPr>
              <a:spLocks noChangeShapeType="1"/>
            </p:cNvSpPr>
            <p:nvPr/>
          </p:nvSpPr>
          <p:spPr bwMode="auto">
            <a:xfrm>
              <a:off x="4840622" y="3700357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7" name="Line 85"/>
            <p:cNvSpPr>
              <a:spLocks noChangeShapeType="1"/>
            </p:cNvSpPr>
            <p:nvPr/>
          </p:nvSpPr>
          <p:spPr bwMode="auto">
            <a:xfrm>
              <a:off x="4843341" y="373027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8" name="Line 86"/>
            <p:cNvSpPr>
              <a:spLocks noChangeShapeType="1"/>
            </p:cNvSpPr>
            <p:nvPr/>
          </p:nvSpPr>
          <p:spPr bwMode="auto">
            <a:xfrm>
              <a:off x="4846967" y="3761090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59" name="Line 87"/>
            <p:cNvSpPr>
              <a:spLocks noChangeShapeType="1"/>
            </p:cNvSpPr>
            <p:nvPr/>
          </p:nvSpPr>
          <p:spPr bwMode="auto">
            <a:xfrm>
              <a:off x="4849686" y="3793722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0" name="Line 88"/>
            <p:cNvSpPr>
              <a:spLocks noChangeShapeType="1"/>
            </p:cNvSpPr>
            <p:nvPr/>
          </p:nvSpPr>
          <p:spPr bwMode="auto">
            <a:xfrm>
              <a:off x="4851499" y="3827261"/>
              <a:ext cx="1813" cy="3444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1" name="Line 89"/>
            <p:cNvSpPr>
              <a:spLocks noChangeShapeType="1"/>
            </p:cNvSpPr>
            <p:nvPr/>
          </p:nvSpPr>
          <p:spPr bwMode="auto">
            <a:xfrm>
              <a:off x="4853312" y="3861706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2" name="Line 90"/>
            <p:cNvSpPr>
              <a:spLocks noChangeShapeType="1"/>
            </p:cNvSpPr>
            <p:nvPr/>
          </p:nvSpPr>
          <p:spPr bwMode="auto">
            <a:xfrm>
              <a:off x="4854219" y="389796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3" name="Line 91"/>
            <p:cNvSpPr>
              <a:spLocks noChangeShapeType="1"/>
            </p:cNvSpPr>
            <p:nvPr/>
          </p:nvSpPr>
          <p:spPr bwMode="auto">
            <a:xfrm flipH="1">
              <a:off x="4854219" y="3935129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4" name="Line 92"/>
            <p:cNvSpPr>
              <a:spLocks noChangeShapeType="1"/>
            </p:cNvSpPr>
            <p:nvPr/>
          </p:nvSpPr>
          <p:spPr bwMode="auto">
            <a:xfrm flipH="1">
              <a:off x="4853312" y="3971387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5" name="Line 93"/>
            <p:cNvSpPr>
              <a:spLocks noChangeShapeType="1"/>
            </p:cNvSpPr>
            <p:nvPr/>
          </p:nvSpPr>
          <p:spPr bwMode="auto">
            <a:xfrm flipH="1">
              <a:off x="4851499" y="4007645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6" name="Line 94"/>
            <p:cNvSpPr>
              <a:spLocks noChangeShapeType="1"/>
            </p:cNvSpPr>
            <p:nvPr/>
          </p:nvSpPr>
          <p:spPr bwMode="auto">
            <a:xfrm flipH="1">
              <a:off x="4849686" y="4042996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7" name="Line 95"/>
            <p:cNvSpPr>
              <a:spLocks noChangeShapeType="1"/>
            </p:cNvSpPr>
            <p:nvPr/>
          </p:nvSpPr>
          <p:spPr bwMode="auto">
            <a:xfrm flipH="1">
              <a:off x="4846967" y="4076535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8" name="Line 96"/>
            <p:cNvSpPr>
              <a:spLocks noChangeShapeType="1"/>
            </p:cNvSpPr>
            <p:nvPr/>
          </p:nvSpPr>
          <p:spPr bwMode="auto">
            <a:xfrm flipH="1">
              <a:off x="4844248" y="4108261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69" name="Line 97"/>
            <p:cNvSpPr>
              <a:spLocks noChangeShapeType="1"/>
            </p:cNvSpPr>
            <p:nvPr/>
          </p:nvSpPr>
          <p:spPr bwMode="auto">
            <a:xfrm flipH="1">
              <a:off x="4840622" y="4139080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0" name="Line 98"/>
            <p:cNvSpPr>
              <a:spLocks noChangeShapeType="1"/>
            </p:cNvSpPr>
            <p:nvPr/>
          </p:nvSpPr>
          <p:spPr bwMode="auto">
            <a:xfrm flipH="1">
              <a:off x="4836996" y="4168993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1" name="Line 99"/>
            <p:cNvSpPr>
              <a:spLocks noChangeShapeType="1"/>
            </p:cNvSpPr>
            <p:nvPr/>
          </p:nvSpPr>
          <p:spPr bwMode="auto">
            <a:xfrm flipH="1">
              <a:off x="4833370" y="4197093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2" name="Line 100"/>
            <p:cNvSpPr>
              <a:spLocks noChangeShapeType="1"/>
            </p:cNvSpPr>
            <p:nvPr/>
          </p:nvSpPr>
          <p:spPr bwMode="auto">
            <a:xfrm flipH="1">
              <a:off x="4828838" y="422428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3" name="Line 101"/>
            <p:cNvSpPr>
              <a:spLocks noChangeShapeType="1"/>
            </p:cNvSpPr>
            <p:nvPr/>
          </p:nvSpPr>
          <p:spPr bwMode="auto">
            <a:xfrm flipH="1">
              <a:off x="4825212" y="4249667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4" name="Line 102"/>
            <p:cNvSpPr>
              <a:spLocks noChangeShapeType="1"/>
            </p:cNvSpPr>
            <p:nvPr/>
          </p:nvSpPr>
          <p:spPr bwMode="auto">
            <a:xfrm flipH="1">
              <a:off x="4820680" y="4273235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5" name="Line 103"/>
            <p:cNvSpPr>
              <a:spLocks noChangeShapeType="1"/>
            </p:cNvSpPr>
            <p:nvPr/>
          </p:nvSpPr>
          <p:spPr bwMode="auto">
            <a:xfrm flipH="1">
              <a:off x="4816148" y="4295897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6" name="Line 104"/>
            <p:cNvSpPr>
              <a:spLocks noChangeShapeType="1"/>
            </p:cNvSpPr>
            <p:nvPr/>
          </p:nvSpPr>
          <p:spPr bwMode="auto">
            <a:xfrm flipH="1">
              <a:off x="4812522" y="4315839"/>
              <a:ext cx="3626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7" name="Line 105"/>
            <p:cNvSpPr>
              <a:spLocks noChangeShapeType="1"/>
            </p:cNvSpPr>
            <p:nvPr/>
          </p:nvSpPr>
          <p:spPr bwMode="auto">
            <a:xfrm flipH="1">
              <a:off x="4808896" y="4334874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8" name="Line 106"/>
            <p:cNvSpPr>
              <a:spLocks noChangeShapeType="1"/>
            </p:cNvSpPr>
            <p:nvPr/>
          </p:nvSpPr>
          <p:spPr bwMode="auto">
            <a:xfrm flipH="1">
              <a:off x="4805270" y="4352097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9" name="Line 107"/>
            <p:cNvSpPr>
              <a:spLocks noChangeShapeType="1"/>
            </p:cNvSpPr>
            <p:nvPr/>
          </p:nvSpPr>
          <p:spPr bwMode="auto">
            <a:xfrm flipH="1">
              <a:off x="4801645" y="436660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0" name="Line 108"/>
            <p:cNvSpPr>
              <a:spLocks noChangeShapeType="1"/>
            </p:cNvSpPr>
            <p:nvPr/>
          </p:nvSpPr>
          <p:spPr bwMode="auto">
            <a:xfrm flipH="1">
              <a:off x="4798019" y="4380196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1" name="Line 109"/>
            <p:cNvSpPr>
              <a:spLocks noChangeShapeType="1"/>
            </p:cNvSpPr>
            <p:nvPr/>
          </p:nvSpPr>
          <p:spPr bwMode="auto">
            <a:xfrm flipH="1">
              <a:off x="4795299" y="4391981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2" name="Line 110"/>
            <p:cNvSpPr>
              <a:spLocks noChangeShapeType="1"/>
            </p:cNvSpPr>
            <p:nvPr/>
          </p:nvSpPr>
          <p:spPr bwMode="auto">
            <a:xfrm flipH="1">
              <a:off x="4793486" y="4401045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3" name="Line 111"/>
            <p:cNvSpPr>
              <a:spLocks noChangeShapeType="1"/>
            </p:cNvSpPr>
            <p:nvPr/>
          </p:nvSpPr>
          <p:spPr bwMode="auto">
            <a:xfrm flipH="1">
              <a:off x="4792580" y="4408297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4" name="Line 112"/>
            <p:cNvSpPr>
              <a:spLocks noChangeShapeType="1"/>
            </p:cNvSpPr>
            <p:nvPr/>
          </p:nvSpPr>
          <p:spPr bwMode="auto">
            <a:xfrm flipH="1">
              <a:off x="4790767" y="4413735"/>
              <a:ext cx="1813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5" name="Line 113"/>
            <p:cNvSpPr>
              <a:spLocks noChangeShapeType="1"/>
            </p:cNvSpPr>
            <p:nvPr/>
          </p:nvSpPr>
          <p:spPr bwMode="auto">
            <a:xfrm flipH="1">
              <a:off x="4790767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6" name="Line 114"/>
            <p:cNvSpPr>
              <a:spLocks noChangeShapeType="1"/>
            </p:cNvSpPr>
            <p:nvPr/>
          </p:nvSpPr>
          <p:spPr bwMode="auto">
            <a:xfrm>
              <a:off x="4790767" y="4418267"/>
              <a:ext cx="2302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7" name="Line 115"/>
            <p:cNvSpPr>
              <a:spLocks noChangeShapeType="1"/>
            </p:cNvSpPr>
            <p:nvPr/>
          </p:nvSpPr>
          <p:spPr bwMode="auto">
            <a:xfrm flipH="1" flipV="1">
              <a:off x="5021006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8" name="Line 116"/>
            <p:cNvSpPr>
              <a:spLocks noChangeShapeType="1"/>
            </p:cNvSpPr>
            <p:nvPr/>
          </p:nvSpPr>
          <p:spPr bwMode="auto">
            <a:xfrm flipH="1" flipV="1">
              <a:off x="5020099" y="4413735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89" name="Line 117"/>
            <p:cNvSpPr>
              <a:spLocks noChangeShapeType="1"/>
            </p:cNvSpPr>
            <p:nvPr/>
          </p:nvSpPr>
          <p:spPr bwMode="auto">
            <a:xfrm flipH="1" flipV="1">
              <a:off x="5018286" y="4408297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0" name="Line 118"/>
            <p:cNvSpPr>
              <a:spLocks noChangeShapeType="1"/>
            </p:cNvSpPr>
            <p:nvPr/>
          </p:nvSpPr>
          <p:spPr bwMode="auto">
            <a:xfrm flipH="1" flipV="1">
              <a:off x="5015567" y="4401045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1" name="Line 119"/>
            <p:cNvSpPr>
              <a:spLocks noChangeShapeType="1"/>
            </p:cNvSpPr>
            <p:nvPr/>
          </p:nvSpPr>
          <p:spPr bwMode="auto">
            <a:xfrm flipH="1" flipV="1">
              <a:off x="5012848" y="4391074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2" name="Line 120"/>
            <p:cNvSpPr>
              <a:spLocks noChangeShapeType="1"/>
            </p:cNvSpPr>
            <p:nvPr/>
          </p:nvSpPr>
          <p:spPr bwMode="auto">
            <a:xfrm flipH="1" flipV="1">
              <a:off x="5009222" y="4379290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3" name="Line 121"/>
            <p:cNvSpPr>
              <a:spLocks noChangeShapeType="1"/>
            </p:cNvSpPr>
            <p:nvPr/>
          </p:nvSpPr>
          <p:spPr bwMode="auto">
            <a:xfrm flipH="1" flipV="1">
              <a:off x="5005596" y="4365693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4" name="Line 122"/>
            <p:cNvSpPr>
              <a:spLocks noChangeShapeType="1"/>
            </p:cNvSpPr>
            <p:nvPr/>
          </p:nvSpPr>
          <p:spPr bwMode="auto">
            <a:xfrm flipH="1" flipV="1">
              <a:off x="5001064" y="4349377"/>
              <a:ext cx="4533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5" name="Line 123"/>
            <p:cNvSpPr>
              <a:spLocks noChangeShapeType="1"/>
            </p:cNvSpPr>
            <p:nvPr/>
          </p:nvSpPr>
          <p:spPr bwMode="auto">
            <a:xfrm flipH="1" flipV="1">
              <a:off x="4996532" y="4332155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6" name="Line 124"/>
            <p:cNvSpPr>
              <a:spLocks noChangeShapeType="1"/>
            </p:cNvSpPr>
            <p:nvPr/>
          </p:nvSpPr>
          <p:spPr bwMode="auto">
            <a:xfrm flipH="1" flipV="1">
              <a:off x="4992000" y="4312213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7" name="Line 125"/>
            <p:cNvSpPr>
              <a:spLocks noChangeShapeType="1"/>
            </p:cNvSpPr>
            <p:nvPr/>
          </p:nvSpPr>
          <p:spPr bwMode="auto">
            <a:xfrm flipH="1" flipV="1">
              <a:off x="4987467" y="429045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8" name="Line 126"/>
            <p:cNvSpPr>
              <a:spLocks noChangeShapeType="1"/>
            </p:cNvSpPr>
            <p:nvPr/>
          </p:nvSpPr>
          <p:spPr bwMode="auto">
            <a:xfrm flipH="1" flipV="1">
              <a:off x="4982935" y="4266890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99" name="Line 127"/>
            <p:cNvSpPr>
              <a:spLocks noChangeShapeType="1"/>
            </p:cNvSpPr>
            <p:nvPr/>
          </p:nvSpPr>
          <p:spPr bwMode="auto">
            <a:xfrm flipH="1" flipV="1">
              <a:off x="4978402" y="4241510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0" name="Line 128"/>
            <p:cNvSpPr>
              <a:spLocks noChangeShapeType="1"/>
            </p:cNvSpPr>
            <p:nvPr/>
          </p:nvSpPr>
          <p:spPr bwMode="auto">
            <a:xfrm flipH="1" flipV="1">
              <a:off x="4973871" y="4214316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1" name="Line 129"/>
            <p:cNvSpPr>
              <a:spLocks noChangeShapeType="1"/>
            </p:cNvSpPr>
            <p:nvPr/>
          </p:nvSpPr>
          <p:spPr bwMode="auto">
            <a:xfrm flipH="1" flipV="1">
              <a:off x="4969338" y="4185310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2" name="Line 130"/>
            <p:cNvSpPr>
              <a:spLocks noChangeShapeType="1"/>
            </p:cNvSpPr>
            <p:nvPr/>
          </p:nvSpPr>
          <p:spPr bwMode="auto">
            <a:xfrm flipH="1" flipV="1">
              <a:off x="4965712" y="415449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3" name="Line 131"/>
            <p:cNvSpPr>
              <a:spLocks noChangeShapeType="1"/>
            </p:cNvSpPr>
            <p:nvPr/>
          </p:nvSpPr>
          <p:spPr bwMode="auto">
            <a:xfrm flipH="1" flipV="1">
              <a:off x="4962086" y="4121858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4" name="Line 132"/>
            <p:cNvSpPr>
              <a:spLocks noChangeShapeType="1"/>
            </p:cNvSpPr>
            <p:nvPr/>
          </p:nvSpPr>
          <p:spPr bwMode="auto">
            <a:xfrm flipH="1" flipV="1">
              <a:off x="4959367" y="408831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5" name="Line 133"/>
            <p:cNvSpPr>
              <a:spLocks noChangeShapeType="1"/>
            </p:cNvSpPr>
            <p:nvPr/>
          </p:nvSpPr>
          <p:spPr bwMode="auto">
            <a:xfrm flipH="1" flipV="1">
              <a:off x="4956648" y="4052061"/>
              <a:ext cx="2720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6" name="Line 134"/>
            <p:cNvSpPr>
              <a:spLocks noChangeShapeType="1"/>
            </p:cNvSpPr>
            <p:nvPr/>
          </p:nvSpPr>
          <p:spPr bwMode="auto">
            <a:xfrm flipH="1" flipV="1">
              <a:off x="4954835" y="4014896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7" name="Line 135"/>
            <p:cNvSpPr>
              <a:spLocks noChangeShapeType="1"/>
            </p:cNvSpPr>
            <p:nvPr/>
          </p:nvSpPr>
          <p:spPr bwMode="auto">
            <a:xfrm flipH="1" flipV="1">
              <a:off x="4953929" y="3975919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8" name="Line 136"/>
            <p:cNvSpPr>
              <a:spLocks noChangeShapeType="1"/>
            </p:cNvSpPr>
            <p:nvPr/>
          </p:nvSpPr>
          <p:spPr bwMode="auto">
            <a:xfrm flipH="1" flipV="1">
              <a:off x="4953022" y="3935129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09" name="Line 137"/>
            <p:cNvSpPr>
              <a:spLocks noChangeShapeType="1"/>
            </p:cNvSpPr>
            <p:nvPr/>
          </p:nvSpPr>
          <p:spPr bwMode="auto">
            <a:xfrm flipV="1">
              <a:off x="4953022" y="3894338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0" name="Line 138"/>
            <p:cNvSpPr>
              <a:spLocks noChangeShapeType="1"/>
            </p:cNvSpPr>
            <p:nvPr/>
          </p:nvSpPr>
          <p:spPr bwMode="auto">
            <a:xfrm flipV="1">
              <a:off x="4953929" y="3854454"/>
              <a:ext cx="907" cy="398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1" name="Line 139"/>
            <p:cNvSpPr>
              <a:spLocks noChangeShapeType="1"/>
            </p:cNvSpPr>
            <p:nvPr/>
          </p:nvSpPr>
          <p:spPr bwMode="auto">
            <a:xfrm flipV="1">
              <a:off x="4954835" y="3817290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2" name="Line 140"/>
            <p:cNvSpPr>
              <a:spLocks noChangeShapeType="1"/>
            </p:cNvSpPr>
            <p:nvPr/>
          </p:nvSpPr>
          <p:spPr bwMode="auto">
            <a:xfrm flipV="1">
              <a:off x="4956648" y="3781032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3" name="Line 141"/>
            <p:cNvSpPr>
              <a:spLocks noChangeShapeType="1"/>
            </p:cNvSpPr>
            <p:nvPr/>
          </p:nvSpPr>
          <p:spPr bwMode="auto">
            <a:xfrm flipV="1">
              <a:off x="4958461" y="3747493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4" name="Line 142"/>
            <p:cNvSpPr>
              <a:spLocks noChangeShapeType="1"/>
            </p:cNvSpPr>
            <p:nvPr/>
          </p:nvSpPr>
          <p:spPr bwMode="auto">
            <a:xfrm flipV="1">
              <a:off x="4961180" y="3714860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5" name="Line 143"/>
            <p:cNvSpPr>
              <a:spLocks noChangeShapeType="1"/>
            </p:cNvSpPr>
            <p:nvPr/>
          </p:nvSpPr>
          <p:spPr bwMode="auto">
            <a:xfrm flipV="1">
              <a:off x="4964806" y="3684041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6" name="Line 144"/>
            <p:cNvSpPr>
              <a:spLocks noChangeShapeType="1"/>
            </p:cNvSpPr>
            <p:nvPr/>
          </p:nvSpPr>
          <p:spPr bwMode="auto">
            <a:xfrm flipV="1">
              <a:off x="4968432" y="3655035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7" name="Line 145"/>
            <p:cNvSpPr>
              <a:spLocks noChangeShapeType="1"/>
            </p:cNvSpPr>
            <p:nvPr/>
          </p:nvSpPr>
          <p:spPr bwMode="auto">
            <a:xfrm flipV="1">
              <a:off x="4972058" y="3627841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8" name="Line 146"/>
            <p:cNvSpPr>
              <a:spLocks noChangeShapeType="1"/>
            </p:cNvSpPr>
            <p:nvPr/>
          </p:nvSpPr>
          <p:spPr bwMode="auto">
            <a:xfrm flipV="1">
              <a:off x="4976590" y="3602460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19" name="Line 147"/>
            <p:cNvSpPr>
              <a:spLocks noChangeShapeType="1"/>
            </p:cNvSpPr>
            <p:nvPr/>
          </p:nvSpPr>
          <p:spPr bwMode="auto">
            <a:xfrm flipV="1">
              <a:off x="4980215" y="3578893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0" name="Line 148"/>
            <p:cNvSpPr>
              <a:spLocks noChangeShapeType="1"/>
            </p:cNvSpPr>
            <p:nvPr/>
          </p:nvSpPr>
          <p:spPr bwMode="auto">
            <a:xfrm flipV="1">
              <a:off x="4984748" y="355713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1" name="Line 149"/>
            <p:cNvSpPr>
              <a:spLocks noChangeShapeType="1"/>
            </p:cNvSpPr>
            <p:nvPr/>
          </p:nvSpPr>
          <p:spPr bwMode="auto">
            <a:xfrm flipV="1">
              <a:off x="4989280" y="3537196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2" name="Line 150"/>
            <p:cNvSpPr>
              <a:spLocks noChangeShapeType="1"/>
            </p:cNvSpPr>
            <p:nvPr/>
          </p:nvSpPr>
          <p:spPr bwMode="auto">
            <a:xfrm flipV="1">
              <a:off x="4992906" y="3519974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3" name="Line 151"/>
            <p:cNvSpPr>
              <a:spLocks noChangeShapeType="1"/>
            </p:cNvSpPr>
            <p:nvPr/>
          </p:nvSpPr>
          <p:spPr bwMode="auto">
            <a:xfrm flipV="1">
              <a:off x="4997438" y="3503657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4" name="Line 152"/>
            <p:cNvSpPr>
              <a:spLocks noChangeShapeType="1"/>
            </p:cNvSpPr>
            <p:nvPr/>
          </p:nvSpPr>
          <p:spPr bwMode="auto">
            <a:xfrm flipV="1">
              <a:off x="5001064" y="349006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5" name="Line 153"/>
            <p:cNvSpPr>
              <a:spLocks noChangeShapeType="1"/>
            </p:cNvSpPr>
            <p:nvPr/>
          </p:nvSpPr>
          <p:spPr bwMode="auto">
            <a:xfrm flipV="1">
              <a:off x="5004690" y="3478277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6" name="Line 154"/>
            <p:cNvSpPr>
              <a:spLocks noChangeShapeType="1"/>
            </p:cNvSpPr>
            <p:nvPr/>
          </p:nvSpPr>
          <p:spPr bwMode="auto">
            <a:xfrm flipV="1">
              <a:off x="5008316" y="3468305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7" name="Line 155"/>
            <p:cNvSpPr>
              <a:spLocks noChangeShapeType="1"/>
            </p:cNvSpPr>
            <p:nvPr/>
          </p:nvSpPr>
          <p:spPr bwMode="auto">
            <a:xfrm flipV="1">
              <a:off x="5011035" y="346105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8" name="Line 156"/>
            <p:cNvSpPr>
              <a:spLocks noChangeShapeType="1"/>
            </p:cNvSpPr>
            <p:nvPr/>
          </p:nvSpPr>
          <p:spPr bwMode="auto">
            <a:xfrm flipV="1">
              <a:off x="5012848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29" name="Line 157"/>
            <p:cNvSpPr>
              <a:spLocks noChangeShapeType="1"/>
            </p:cNvSpPr>
            <p:nvPr/>
          </p:nvSpPr>
          <p:spPr bwMode="auto">
            <a:xfrm flipV="1">
              <a:off x="5014661" y="3451989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30" name="Line 158"/>
            <p:cNvSpPr>
              <a:spLocks noChangeShapeType="1"/>
            </p:cNvSpPr>
            <p:nvPr/>
          </p:nvSpPr>
          <p:spPr bwMode="auto">
            <a:xfrm flipV="1">
              <a:off x="5015567" y="345108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31" name="Line 159"/>
            <p:cNvSpPr>
              <a:spLocks noChangeShapeType="1"/>
            </p:cNvSpPr>
            <p:nvPr/>
          </p:nvSpPr>
          <p:spPr bwMode="auto">
            <a:xfrm flipH="1">
              <a:off x="4788954" y="3451083"/>
              <a:ext cx="226613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98" name="Group 336"/>
          <p:cNvGrpSpPr>
            <a:grpSpLocks/>
          </p:cNvGrpSpPr>
          <p:nvPr/>
        </p:nvGrpSpPr>
        <p:grpSpPr bwMode="auto">
          <a:xfrm>
            <a:off x="4267200" y="2476500"/>
            <a:ext cx="246063" cy="1092200"/>
            <a:chOff x="5205922" y="3388538"/>
            <a:chExt cx="245649" cy="1091369"/>
          </a:xfrm>
        </p:grpSpPr>
        <p:sp>
          <p:nvSpPr>
            <p:cNvPr id="14434" name="Freeform 160"/>
            <p:cNvSpPr>
              <a:spLocks/>
            </p:cNvSpPr>
            <p:nvPr/>
          </p:nvSpPr>
          <p:spPr bwMode="auto">
            <a:xfrm>
              <a:off x="5205922" y="3388538"/>
              <a:ext cx="244742" cy="1090462"/>
            </a:xfrm>
            <a:custGeom>
              <a:avLst/>
              <a:gdLst>
                <a:gd name="T0" fmla="*/ 551 w 812"/>
                <a:gd name="T1" fmla="*/ 1 h 3609"/>
                <a:gd name="T2" fmla="*/ 555 w 812"/>
                <a:gd name="T3" fmla="*/ 15 h 3609"/>
                <a:gd name="T4" fmla="*/ 567 w 812"/>
                <a:gd name="T5" fmla="*/ 58 h 3609"/>
                <a:gd name="T6" fmla="*/ 587 w 812"/>
                <a:gd name="T7" fmla="*/ 127 h 3609"/>
                <a:gd name="T8" fmla="*/ 609 w 812"/>
                <a:gd name="T9" fmla="*/ 219 h 3609"/>
                <a:gd name="T10" fmla="*/ 637 w 812"/>
                <a:gd name="T11" fmla="*/ 333 h 3609"/>
                <a:gd name="T12" fmla="*/ 667 w 812"/>
                <a:gd name="T13" fmla="*/ 468 h 3609"/>
                <a:gd name="T14" fmla="*/ 696 w 812"/>
                <a:gd name="T15" fmla="*/ 621 h 3609"/>
                <a:gd name="T16" fmla="*/ 725 w 812"/>
                <a:gd name="T17" fmla="*/ 790 h 3609"/>
                <a:gd name="T18" fmla="*/ 753 w 812"/>
                <a:gd name="T19" fmla="*/ 973 h 3609"/>
                <a:gd name="T20" fmla="*/ 776 w 812"/>
                <a:gd name="T21" fmla="*/ 1168 h 3609"/>
                <a:gd name="T22" fmla="*/ 795 w 812"/>
                <a:gd name="T23" fmla="*/ 1374 h 3609"/>
                <a:gd name="T24" fmla="*/ 808 w 812"/>
                <a:gd name="T25" fmla="*/ 1588 h 3609"/>
                <a:gd name="T26" fmla="*/ 812 w 812"/>
                <a:gd name="T27" fmla="*/ 1808 h 3609"/>
                <a:gd name="T28" fmla="*/ 808 w 812"/>
                <a:gd name="T29" fmla="*/ 2028 h 3609"/>
                <a:gd name="T30" fmla="*/ 795 w 812"/>
                <a:gd name="T31" fmla="*/ 2242 h 3609"/>
                <a:gd name="T32" fmla="*/ 777 w 812"/>
                <a:gd name="T33" fmla="*/ 2447 h 3609"/>
                <a:gd name="T34" fmla="*/ 755 w 812"/>
                <a:gd name="T35" fmla="*/ 2642 h 3609"/>
                <a:gd name="T36" fmla="*/ 728 w 812"/>
                <a:gd name="T37" fmla="*/ 2825 h 3609"/>
                <a:gd name="T38" fmla="*/ 700 w 812"/>
                <a:gd name="T39" fmla="*/ 2993 h 3609"/>
                <a:gd name="T40" fmla="*/ 669 w 812"/>
                <a:gd name="T41" fmla="*/ 3145 h 3609"/>
                <a:gd name="T42" fmla="*/ 641 w 812"/>
                <a:gd name="T43" fmla="*/ 3278 h 3609"/>
                <a:gd name="T44" fmla="*/ 615 w 812"/>
                <a:gd name="T45" fmla="*/ 3393 h 3609"/>
                <a:gd name="T46" fmla="*/ 592 w 812"/>
                <a:gd name="T47" fmla="*/ 3484 h 3609"/>
                <a:gd name="T48" fmla="*/ 574 w 812"/>
                <a:gd name="T49" fmla="*/ 3552 h 3609"/>
                <a:gd name="T50" fmla="*/ 561 w 812"/>
                <a:gd name="T51" fmla="*/ 3595 h 3609"/>
                <a:gd name="T52" fmla="*/ 557 w 812"/>
                <a:gd name="T53" fmla="*/ 3609 h 3609"/>
                <a:gd name="T54" fmla="*/ 242 w 812"/>
                <a:gd name="T55" fmla="*/ 3605 h 3609"/>
                <a:gd name="T56" fmla="*/ 233 w 812"/>
                <a:gd name="T57" fmla="*/ 3579 h 3609"/>
                <a:gd name="T58" fmla="*/ 217 w 812"/>
                <a:gd name="T59" fmla="*/ 3524 h 3609"/>
                <a:gd name="T60" fmla="*/ 196 w 812"/>
                <a:gd name="T61" fmla="*/ 3445 h 3609"/>
                <a:gd name="T62" fmla="*/ 172 w 812"/>
                <a:gd name="T63" fmla="*/ 3342 h 3609"/>
                <a:gd name="T64" fmla="*/ 144 w 812"/>
                <a:gd name="T65" fmla="*/ 3216 h 3609"/>
                <a:gd name="T66" fmla="*/ 114 w 812"/>
                <a:gd name="T67" fmla="*/ 3069 h 3609"/>
                <a:gd name="T68" fmla="*/ 85 w 812"/>
                <a:gd name="T69" fmla="*/ 2901 h 3609"/>
                <a:gd name="T70" fmla="*/ 58 w 812"/>
                <a:gd name="T71" fmla="*/ 2714 h 3609"/>
                <a:gd name="T72" fmla="*/ 35 w 812"/>
                <a:gd name="T73" fmla="*/ 2511 h 3609"/>
                <a:gd name="T74" fmla="*/ 16 w 812"/>
                <a:gd name="T75" fmla="*/ 2289 h 3609"/>
                <a:gd name="T76" fmla="*/ 4 w 812"/>
                <a:gd name="T77" fmla="*/ 2053 h 3609"/>
                <a:gd name="T78" fmla="*/ 0 w 812"/>
                <a:gd name="T79" fmla="*/ 1802 h 3609"/>
                <a:gd name="T80" fmla="*/ 5 w 812"/>
                <a:gd name="T81" fmla="*/ 1551 h 3609"/>
                <a:gd name="T82" fmla="*/ 18 w 812"/>
                <a:gd name="T83" fmla="*/ 1314 h 3609"/>
                <a:gd name="T84" fmla="*/ 37 w 812"/>
                <a:gd name="T85" fmla="*/ 1094 h 3609"/>
                <a:gd name="T86" fmla="*/ 61 w 812"/>
                <a:gd name="T87" fmla="*/ 891 h 3609"/>
                <a:gd name="T88" fmla="*/ 89 w 812"/>
                <a:gd name="T89" fmla="*/ 703 h 3609"/>
                <a:gd name="T90" fmla="*/ 119 w 812"/>
                <a:gd name="T91" fmla="*/ 537 h 3609"/>
                <a:gd name="T92" fmla="*/ 150 w 812"/>
                <a:gd name="T93" fmla="*/ 390 h 3609"/>
                <a:gd name="T94" fmla="*/ 179 w 812"/>
                <a:gd name="T95" fmla="*/ 266 h 3609"/>
                <a:gd name="T96" fmla="*/ 206 w 812"/>
                <a:gd name="T97" fmla="*/ 163 h 3609"/>
                <a:gd name="T98" fmla="*/ 228 w 812"/>
                <a:gd name="T99" fmla="*/ 84 h 3609"/>
                <a:gd name="T100" fmla="*/ 244 w 812"/>
                <a:gd name="T101" fmla="*/ 30 h 3609"/>
                <a:gd name="T102" fmla="*/ 253 w 812"/>
                <a:gd name="T103" fmla="*/ 3 h 3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12"/>
                <a:gd name="T157" fmla="*/ 0 h 3609"/>
                <a:gd name="T158" fmla="*/ 812 w 812"/>
                <a:gd name="T159" fmla="*/ 3609 h 3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12" h="3609">
                  <a:moveTo>
                    <a:pt x="254" y="0"/>
                  </a:moveTo>
                  <a:lnTo>
                    <a:pt x="551" y="1"/>
                  </a:lnTo>
                  <a:lnTo>
                    <a:pt x="552" y="5"/>
                  </a:lnTo>
                  <a:lnTo>
                    <a:pt x="555" y="15"/>
                  </a:lnTo>
                  <a:lnTo>
                    <a:pt x="561" y="34"/>
                  </a:lnTo>
                  <a:lnTo>
                    <a:pt x="567" y="58"/>
                  </a:lnTo>
                  <a:lnTo>
                    <a:pt x="576" y="89"/>
                  </a:lnTo>
                  <a:lnTo>
                    <a:pt x="587" y="127"/>
                  </a:lnTo>
                  <a:lnTo>
                    <a:pt x="598" y="170"/>
                  </a:lnTo>
                  <a:lnTo>
                    <a:pt x="609" y="219"/>
                  </a:lnTo>
                  <a:lnTo>
                    <a:pt x="623" y="273"/>
                  </a:lnTo>
                  <a:lnTo>
                    <a:pt x="637" y="333"/>
                  </a:lnTo>
                  <a:lnTo>
                    <a:pt x="651" y="398"/>
                  </a:lnTo>
                  <a:lnTo>
                    <a:pt x="667" y="468"/>
                  </a:lnTo>
                  <a:lnTo>
                    <a:pt x="682" y="542"/>
                  </a:lnTo>
                  <a:lnTo>
                    <a:pt x="696" y="621"/>
                  </a:lnTo>
                  <a:lnTo>
                    <a:pt x="711" y="703"/>
                  </a:lnTo>
                  <a:lnTo>
                    <a:pt x="725" y="790"/>
                  </a:lnTo>
                  <a:lnTo>
                    <a:pt x="739" y="879"/>
                  </a:lnTo>
                  <a:lnTo>
                    <a:pt x="753" y="973"/>
                  </a:lnTo>
                  <a:lnTo>
                    <a:pt x="765" y="1069"/>
                  </a:lnTo>
                  <a:lnTo>
                    <a:pt x="776" y="1168"/>
                  </a:lnTo>
                  <a:lnTo>
                    <a:pt x="786" y="1270"/>
                  </a:lnTo>
                  <a:lnTo>
                    <a:pt x="795" y="1374"/>
                  </a:lnTo>
                  <a:lnTo>
                    <a:pt x="802" y="1480"/>
                  </a:lnTo>
                  <a:lnTo>
                    <a:pt x="808" y="1588"/>
                  </a:lnTo>
                  <a:lnTo>
                    <a:pt x="811" y="1697"/>
                  </a:lnTo>
                  <a:lnTo>
                    <a:pt x="812" y="1808"/>
                  </a:lnTo>
                  <a:lnTo>
                    <a:pt x="811" y="1919"/>
                  </a:lnTo>
                  <a:lnTo>
                    <a:pt x="808" y="2028"/>
                  </a:lnTo>
                  <a:lnTo>
                    <a:pt x="803" y="2137"/>
                  </a:lnTo>
                  <a:lnTo>
                    <a:pt x="795" y="2242"/>
                  </a:lnTo>
                  <a:lnTo>
                    <a:pt x="788" y="2347"/>
                  </a:lnTo>
                  <a:lnTo>
                    <a:pt x="777" y="2447"/>
                  </a:lnTo>
                  <a:lnTo>
                    <a:pt x="766" y="2546"/>
                  </a:lnTo>
                  <a:lnTo>
                    <a:pt x="755" y="2642"/>
                  </a:lnTo>
                  <a:lnTo>
                    <a:pt x="742" y="2735"/>
                  </a:lnTo>
                  <a:lnTo>
                    <a:pt x="728" y="2825"/>
                  </a:lnTo>
                  <a:lnTo>
                    <a:pt x="714" y="2910"/>
                  </a:lnTo>
                  <a:lnTo>
                    <a:pt x="700" y="2993"/>
                  </a:lnTo>
                  <a:lnTo>
                    <a:pt x="685" y="3071"/>
                  </a:lnTo>
                  <a:lnTo>
                    <a:pt x="669" y="3145"/>
                  </a:lnTo>
                  <a:lnTo>
                    <a:pt x="655" y="3215"/>
                  </a:lnTo>
                  <a:lnTo>
                    <a:pt x="641" y="3278"/>
                  </a:lnTo>
                  <a:lnTo>
                    <a:pt x="627" y="3338"/>
                  </a:lnTo>
                  <a:lnTo>
                    <a:pt x="615" y="3393"/>
                  </a:lnTo>
                  <a:lnTo>
                    <a:pt x="603" y="3441"/>
                  </a:lnTo>
                  <a:lnTo>
                    <a:pt x="592" y="3484"/>
                  </a:lnTo>
                  <a:lnTo>
                    <a:pt x="581" y="3521"/>
                  </a:lnTo>
                  <a:lnTo>
                    <a:pt x="574" y="3552"/>
                  </a:lnTo>
                  <a:lnTo>
                    <a:pt x="566" y="3577"/>
                  </a:lnTo>
                  <a:lnTo>
                    <a:pt x="561" y="3595"/>
                  </a:lnTo>
                  <a:lnTo>
                    <a:pt x="559" y="3605"/>
                  </a:lnTo>
                  <a:lnTo>
                    <a:pt x="557" y="3609"/>
                  </a:lnTo>
                  <a:lnTo>
                    <a:pt x="243" y="3609"/>
                  </a:lnTo>
                  <a:lnTo>
                    <a:pt x="242" y="3605"/>
                  </a:lnTo>
                  <a:lnTo>
                    <a:pt x="239" y="3595"/>
                  </a:lnTo>
                  <a:lnTo>
                    <a:pt x="233" y="3579"/>
                  </a:lnTo>
                  <a:lnTo>
                    <a:pt x="226" y="3554"/>
                  </a:lnTo>
                  <a:lnTo>
                    <a:pt x="217" y="3524"/>
                  </a:lnTo>
                  <a:lnTo>
                    <a:pt x="207" y="3488"/>
                  </a:lnTo>
                  <a:lnTo>
                    <a:pt x="196" y="3445"/>
                  </a:lnTo>
                  <a:lnTo>
                    <a:pt x="184" y="3397"/>
                  </a:lnTo>
                  <a:lnTo>
                    <a:pt x="172" y="3342"/>
                  </a:lnTo>
                  <a:lnTo>
                    <a:pt x="158" y="3282"/>
                  </a:lnTo>
                  <a:lnTo>
                    <a:pt x="144" y="3216"/>
                  </a:lnTo>
                  <a:lnTo>
                    <a:pt x="128" y="3146"/>
                  </a:lnTo>
                  <a:lnTo>
                    <a:pt x="114" y="3069"/>
                  </a:lnTo>
                  <a:lnTo>
                    <a:pt x="99" y="2988"/>
                  </a:lnTo>
                  <a:lnTo>
                    <a:pt x="85" y="2901"/>
                  </a:lnTo>
                  <a:lnTo>
                    <a:pt x="71" y="2811"/>
                  </a:lnTo>
                  <a:lnTo>
                    <a:pt x="58" y="2714"/>
                  </a:lnTo>
                  <a:lnTo>
                    <a:pt x="47" y="2615"/>
                  </a:lnTo>
                  <a:lnTo>
                    <a:pt x="35" y="2511"/>
                  </a:lnTo>
                  <a:lnTo>
                    <a:pt x="25" y="2401"/>
                  </a:lnTo>
                  <a:lnTo>
                    <a:pt x="16" y="2289"/>
                  </a:lnTo>
                  <a:lnTo>
                    <a:pt x="10" y="2172"/>
                  </a:lnTo>
                  <a:lnTo>
                    <a:pt x="4" y="2053"/>
                  </a:lnTo>
                  <a:lnTo>
                    <a:pt x="1" y="1929"/>
                  </a:lnTo>
                  <a:lnTo>
                    <a:pt x="0" y="1802"/>
                  </a:lnTo>
                  <a:lnTo>
                    <a:pt x="1" y="1675"/>
                  </a:lnTo>
                  <a:lnTo>
                    <a:pt x="5" y="1551"/>
                  </a:lnTo>
                  <a:lnTo>
                    <a:pt x="10" y="1431"/>
                  </a:lnTo>
                  <a:lnTo>
                    <a:pt x="18" y="1314"/>
                  </a:lnTo>
                  <a:lnTo>
                    <a:pt x="27" y="1202"/>
                  </a:lnTo>
                  <a:lnTo>
                    <a:pt x="37" y="1094"/>
                  </a:lnTo>
                  <a:lnTo>
                    <a:pt x="48" y="990"/>
                  </a:lnTo>
                  <a:lnTo>
                    <a:pt x="61" y="891"/>
                  </a:lnTo>
                  <a:lnTo>
                    <a:pt x="75" y="795"/>
                  </a:lnTo>
                  <a:lnTo>
                    <a:pt x="89" y="703"/>
                  </a:lnTo>
                  <a:lnTo>
                    <a:pt x="104" y="618"/>
                  </a:lnTo>
                  <a:lnTo>
                    <a:pt x="119" y="537"/>
                  </a:lnTo>
                  <a:lnTo>
                    <a:pt x="135" y="462"/>
                  </a:lnTo>
                  <a:lnTo>
                    <a:pt x="150" y="390"/>
                  </a:lnTo>
                  <a:lnTo>
                    <a:pt x="165" y="325"/>
                  </a:lnTo>
                  <a:lnTo>
                    <a:pt x="179" y="266"/>
                  </a:lnTo>
                  <a:lnTo>
                    <a:pt x="193" y="211"/>
                  </a:lnTo>
                  <a:lnTo>
                    <a:pt x="206" y="163"/>
                  </a:lnTo>
                  <a:lnTo>
                    <a:pt x="217" y="121"/>
                  </a:lnTo>
                  <a:lnTo>
                    <a:pt x="228" y="84"/>
                  </a:lnTo>
                  <a:lnTo>
                    <a:pt x="237" y="54"/>
                  </a:lnTo>
                  <a:lnTo>
                    <a:pt x="244" y="30"/>
                  </a:lnTo>
                  <a:lnTo>
                    <a:pt x="249" y="14"/>
                  </a:lnTo>
                  <a:lnTo>
                    <a:pt x="253" y="3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5" name="Line 161"/>
            <p:cNvSpPr>
              <a:spLocks noChangeShapeType="1"/>
            </p:cNvSpPr>
            <p:nvPr/>
          </p:nvSpPr>
          <p:spPr bwMode="auto">
            <a:xfrm flipH="1">
              <a:off x="5282064" y="3388538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6" name="Line 162"/>
            <p:cNvSpPr>
              <a:spLocks noChangeShapeType="1"/>
            </p:cNvSpPr>
            <p:nvPr/>
          </p:nvSpPr>
          <p:spPr bwMode="auto">
            <a:xfrm flipH="1">
              <a:off x="5281157" y="3389444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7" name="Line 163"/>
            <p:cNvSpPr>
              <a:spLocks noChangeShapeType="1"/>
            </p:cNvSpPr>
            <p:nvPr/>
          </p:nvSpPr>
          <p:spPr bwMode="auto">
            <a:xfrm flipH="1">
              <a:off x="5279345" y="3393070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8" name="Line 164"/>
            <p:cNvSpPr>
              <a:spLocks noChangeShapeType="1"/>
            </p:cNvSpPr>
            <p:nvPr/>
          </p:nvSpPr>
          <p:spPr bwMode="auto">
            <a:xfrm flipH="1">
              <a:off x="5277532" y="3397602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9" name="Line 165"/>
            <p:cNvSpPr>
              <a:spLocks noChangeShapeType="1"/>
            </p:cNvSpPr>
            <p:nvPr/>
          </p:nvSpPr>
          <p:spPr bwMode="auto">
            <a:xfrm flipH="1">
              <a:off x="5274813" y="3404854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" name="Line 166"/>
            <p:cNvSpPr>
              <a:spLocks noChangeShapeType="1"/>
            </p:cNvSpPr>
            <p:nvPr/>
          </p:nvSpPr>
          <p:spPr bwMode="auto">
            <a:xfrm flipH="1">
              <a:off x="5271187" y="3413918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1" name="Line 167"/>
            <p:cNvSpPr>
              <a:spLocks noChangeShapeType="1"/>
            </p:cNvSpPr>
            <p:nvPr/>
          </p:nvSpPr>
          <p:spPr bwMode="auto">
            <a:xfrm flipH="1">
              <a:off x="5267561" y="3424796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2" name="Line 168"/>
            <p:cNvSpPr>
              <a:spLocks noChangeShapeType="1"/>
            </p:cNvSpPr>
            <p:nvPr/>
          </p:nvSpPr>
          <p:spPr bwMode="auto">
            <a:xfrm flipH="1">
              <a:off x="5263935" y="343748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3" name="Line 169"/>
            <p:cNvSpPr>
              <a:spLocks noChangeShapeType="1"/>
            </p:cNvSpPr>
            <p:nvPr/>
          </p:nvSpPr>
          <p:spPr bwMode="auto">
            <a:xfrm flipH="1">
              <a:off x="5259403" y="3451989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4" name="Line 170"/>
            <p:cNvSpPr>
              <a:spLocks noChangeShapeType="1"/>
            </p:cNvSpPr>
            <p:nvPr/>
          </p:nvSpPr>
          <p:spPr bwMode="auto">
            <a:xfrm flipH="1">
              <a:off x="5255777" y="3469212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5" name="Line 171"/>
            <p:cNvSpPr>
              <a:spLocks noChangeShapeType="1"/>
            </p:cNvSpPr>
            <p:nvPr/>
          </p:nvSpPr>
          <p:spPr bwMode="auto">
            <a:xfrm flipH="1">
              <a:off x="5251245" y="3486435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6" name="Line 172"/>
            <p:cNvSpPr>
              <a:spLocks noChangeShapeType="1"/>
            </p:cNvSpPr>
            <p:nvPr/>
          </p:nvSpPr>
          <p:spPr bwMode="auto">
            <a:xfrm flipH="1">
              <a:off x="5246712" y="3506376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7" name="Line 173"/>
            <p:cNvSpPr>
              <a:spLocks noChangeShapeType="1"/>
            </p:cNvSpPr>
            <p:nvPr/>
          </p:nvSpPr>
          <p:spPr bwMode="auto">
            <a:xfrm flipH="1">
              <a:off x="5241274" y="3528131"/>
              <a:ext cx="5439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8" name="Line 174"/>
            <p:cNvSpPr>
              <a:spLocks noChangeShapeType="1"/>
            </p:cNvSpPr>
            <p:nvPr/>
          </p:nvSpPr>
          <p:spPr bwMode="auto">
            <a:xfrm flipH="1">
              <a:off x="5236742" y="3550793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9" name="Line 175"/>
            <p:cNvSpPr>
              <a:spLocks noChangeShapeType="1"/>
            </p:cNvSpPr>
            <p:nvPr/>
          </p:nvSpPr>
          <p:spPr bwMode="auto">
            <a:xfrm flipH="1">
              <a:off x="5232209" y="357526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0" name="Line 176"/>
            <p:cNvSpPr>
              <a:spLocks noChangeShapeType="1"/>
            </p:cNvSpPr>
            <p:nvPr/>
          </p:nvSpPr>
          <p:spPr bwMode="auto">
            <a:xfrm flipH="1">
              <a:off x="5228583" y="3600648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1" name="Line 177"/>
            <p:cNvSpPr>
              <a:spLocks noChangeShapeType="1"/>
            </p:cNvSpPr>
            <p:nvPr/>
          </p:nvSpPr>
          <p:spPr bwMode="auto">
            <a:xfrm flipH="1">
              <a:off x="5224051" y="3628748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2" name="Line 178"/>
            <p:cNvSpPr>
              <a:spLocks noChangeShapeType="1"/>
            </p:cNvSpPr>
            <p:nvPr/>
          </p:nvSpPr>
          <p:spPr bwMode="auto">
            <a:xfrm flipH="1">
              <a:off x="5220425" y="365775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3" name="Line 179"/>
            <p:cNvSpPr>
              <a:spLocks noChangeShapeType="1"/>
            </p:cNvSpPr>
            <p:nvPr/>
          </p:nvSpPr>
          <p:spPr bwMode="auto">
            <a:xfrm flipH="1">
              <a:off x="5216800" y="3687667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4" name="Line 180"/>
            <p:cNvSpPr>
              <a:spLocks noChangeShapeType="1"/>
            </p:cNvSpPr>
            <p:nvPr/>
          </p:nvSpPr>
          <p:spPr bwMode="auto">
            <a:xfrm flipH="1">
              <a:off x="5214080" y="3719393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5" name="Line 181"/>
            <p:cNvSpPr>
              <a:spLocks noChangeShapeType="1"/>
            </p:cNvSpPr>
            <p:nvPr/>
          </p:nvSpPr>
          <p:spPr bwMode="auto">
            <a:xfrm flipH="1">
              <a:off x="5211361" y="3752025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6" name="Line 182"/>
            <p:cNvSpPr>
              <a:spLocks noChangeShapeType="1"/>
            </p:cNvSpPr>
            <p:nvPr/>
          </p:nvSpPr>
          <p:spPr bwMode="auto">
            <a:xfrm flipH="1">
              <a:off x="5208641" y="3785564"/>
              <a:ext cx="2720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7" name="Line 183"/>
            <p:cNvSpPr>
              <a:spLocks noChangeShapeType="1"/>
            </p:cNvSpPr>
            <p:nvPr/>
          </p:nvSpPr>
          <p:spPr bwMode="auto">
            <a:xfrm flipH="1">
              <a:off x="5206828" y="3820916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8" name="Line 184"/>
            <p:cNvSpPr>
              <a:spLocks noChangeShapeType="1"/>
            </p:cNvSpPr>
            <p:nvPr/>
          </p:nvSpPr>
          <p:spPr bwMode="auto">
            <a:xfrm flipH="1">
              <a:off x="5205922" y="385717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9" name="Line 185"/>
            <p:cNvSpPr>
              <a:spLocks noChangeShapeType="1"/>
            </p:cNvSpPr>
            <p:nvPr/>
          </p:nvSpPr>
          <p:spPr bwMode="auto">
            <a:xfrm flipH="1">
              <a:off x="5205922" y="3894338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0" name="Line 186"/>
            <p:cNvSpPr>
              <a:spLocks noChangeShapeType="1"/>
            </p:cNvSpPr>
            <p:nvPr/>
          </p:nvSpPr>
          <p:spPr bwMode="auto">
            <a:xfrm>
              <a:off x="5205922" y="3933316"/>
              <a:ext cx="907" cy="380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1" name="Line 187"/>
            <p:cNvSpPr>
              <a:spLocks noChangeShapeType="1"/>
            </p:cNvSpPr>
            <p:nvPr/>
          </p:nvSpPr>
          <p:spPr bwMode="auto">
            <a:xfrm>
              <a:off x="5205922" y="3971387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2" name="Line 188"/>
            <p:cNvSpPr>
              <a:spLocks noChangeShapeType="1"/>
            </p:cNvSpPr>
            <p:nvPr/>
          </p:nvSpPr>
          <p:spPr bwMode="auto">
            <a:xfrm>
              <a:off x="5206828" y="4008551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3" name="Line 189"/>
            <p:cNvSpPr>
              <a:spLocks noChangeShapeType="1"/>
            </p:cNvSpPr>
            <p:nvPr/>
          </p:nvSpPr>
          <p:spPr bwMode="auto">
            <a:xfrm>
              <a:off x="5208641" y="4044809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4" name="Line 190"/>
            <p:cNvSpPr>
              <a:spLocks noChangeShapeType="1"/>
            </p:cNvSpPr>
            <p:nvPr/>
          </p:nvSpPr>
          <p:spPr bwMode="auto">
            <a:xfrm>
              <a:off x="5210454" y="4080161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5" name="Line 191"/>
            <p:cNvSpPr>
              <a:spLocks noChangeShapeType="1"/>
            </p:cNvSpPr>
            <p:nvPr/>
          </p:nvSpPr>
          <p:spPr bwMode="auto">
            <a:xfrm>
              <a:off x="5213174" y="411369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6" name="Line 192"/>
            <p:cNvSpPr>
              <a:spLocks noChangeShapeType="1"/>
            </p:cNvSpPr>
            <p:nvPr/>
          </p:nvSpPr>
          <p:spPr bwMode="auto">
            <a:xfrm>
              <a:off x="5215893" y="4147239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7" name="Line 193"/>
            <p:cNvSpPr>
              <a:spLocks noChangeShapeType="1"/>
            </p:cNvSpPr>
            <p:nvPr/>
          </p:nvSpPr>
          <p:spPr bwMode="auto">
            <a:xfrm>
              <a:off x="5219519" y="417896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8" name="Line 194"/>
            <p:cNvSpPr>
              <a:spLocks noChangeShapeType="1"/>
            </p:cNvSpPr>
            <p:nvPr/>
          </p:nvSpPr>
          <p:spPr bwMode="auto">
            <a:xfrm>
              <a:off x="5223145" y="4208877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69" name="Line 195"/>
            <p:cNvSpPr>
              <a:spLocks noChangeShapeType="1"/>
            </p:cNvSpPr>
            <p:nvPr/>
          </p:nvSpPr>
          <p:spPr bwMode="auto">
            <a:xfrm>
              <a:off x="5226770" y="4237884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0" name="Line 196"/>
            <p:cNvSpPr>
              <a:spLocks noChangeShapeType="1"/>
            </p:cNvSpPr>
            <p:nvPr/>
          </p:nvSpPr>
          <p:spPr bwMode="auto">
            <a:xfrm>
              <a:off x="5231303" y="4265077"/>
              <a:ext cx="4533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1" name="Line 197"/>
            <p:cNvSpPr>
              <a:spLocks noChangeShapeType="1"/>
            </p:cNvSpPr>
            <p:nvPr/>
          </p:nvSpPr>
          <p:spPr bwMode="auto">
            <a:xfrm>
              <a:off x="5235835" y="429136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2" name="Line 198"/>
            <p:cNvSpPr>
              <a:spLocks noChangeShapeType="1"/>
            </p:cNvSpPr>
            <p:nvPr/>
          </p:nvSpPr>
          <p:spPr bwMode="auto">
            <a:xfrm>
              <a:off x="5240367" y="4315839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3" name="Line 199"/>
            <p:cNvSpPr>
              <a:spLocks noChangeShapeType="1"/>
            </p:cNvSpPr>
            <p:nvPr/>
          </p:nvSpPr>
          <p:spPr bwMode="auto">
            <a:xfrm>
              <a:off x="5243993" y="4339406"/>
              <a:ext cx="5439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4" name="Line 200"/>
            <p:cNvSpPr>
              <a:spLocks noChangeShapeType="1"/>
            </p:cNvSpPr>
            <p:nvPr/>
          </p:nvSpPr>
          <p:spPr bwMode="auto">
            <a:xfrm>
              <a:off x="5249432" y="4360255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5" name="Line 201"/>
            <p:cNvSpPr>
              <a:spLocks noChangeShapeType="1"/>
            </p:cNvSpPr>
            <p:nvPr/>
          </p:nvSpPr>
          <p:spPr bwMode="auto">
            <a:xfrm>
              <a:off x="5253058" y="4380196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6" name="Line 202"/>
            <p:cNvSpPr>
              <a:spLocks noChangeShapeType="1"/>
            </p:cNvSpPr>
            <p:nvPr/>
          </p:nvSpPr>
          <p:spPr bwMode="auto">
            <a:xfrm>
              <a:off x="5257590" y="4398325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7" name="Line 203"/>
            <p:cNvSpPr>
              <a:spLocks noChangeShapeType="1"/>
            </p:cNvSpPr>
            <p:nvPr/>
          </p:nvSpPr>
          <p:spPr bwMode="auto">
            <a:xfrm>
              <a:off x="5261216" y="4414642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8" name="Line 204"/>
            <p:cNvSpPr>
              <a:spLocks noChangeShapeType="1"/>
            </p:cNvSpPr>
            <p:nvPr/>
          </p:nvSpPr>
          <p:spPr bwMode="auto">
            <a:xfrm>
              <a:off x="5264841" y="4429145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79" name="Line 205"/>
            <p:cNvSpPr>
              <a:spLocks noChangeShapeType="1"/>
            </p:cNvSpPr>
            <p:nvPr/>
          </p:nvSpPr>
          <p:spPr bwMode="auto">
            <a:xfrm>
              <a:off x="5268467" y="4442742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0" name="Line 206"/>
            <p:cNvSpPr>
              <a:spLocks noChangeShapeType="1"/>
            </p:cNvSpPr>
            <p:nvPr/>
          </p:nvSpPr>
          <p:spPr bwMode="auto">
            <a:xfrm>
              <a:off x="5271187" y="4453619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1" name="Line 207"/>
            <p:cNvSpPr>
              <a:spLocks noChangeShapeType="1"/>
            </p:cNvSpPr>
            <p:nvPr/>
          </p:nvSpPr>
          <p:spPr bwMode="auto">
            <a:xfrm>
              <a:off x="5273906" y="446268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2" name="Line 209"/>
            <p:cNvSpPr>
              <a:spLocks noChangeShapeType="1"/>
            </p:cNvSpPr>
            <p:nvPr/>
          </p:nvSpPr>
          <p:spPr bwMode="auto">
            <a:xfrm>
              <a:off x="5275719" y="4469936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3" name="Line 210"/>
            <p:cNvSpPr>
              <a:spLocks noChangeShapeType="1"/>
            </p:cNvSpPr>
            <p:nvPr/>
          </p:nvSpPr>
          <p:spPr bwMode="auto">
            <a:xfrm>
              <a:off x="527753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4" name="Line 211"/>
            <p:cNvSpPr>
              <a:spLocks noChangeShapeType="1"/>
            </p:cNvSpPr>
            <p:nvPr/>
          </p:nvSpPr>
          <p:spPr bwMode="auto">
            <a:xfrm>
              <a:off x="5278438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5" name="Line 212"/>
            <p:cNvSpPr>
              <a:spLocks noChangeShapeType="1"/>
            </p:cNvSpPr>
            <p:nvPr/>
          </p:nvSpPr>
          <p:spPr bwMode="auto">
            <a:xfrm>
              <a:off x="5279345" y="4479000"/>
              <a:ext cx="94271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6" name="Line 213"/>
            <p:cNvSpPr>
              <a:spLocks noChangeShapeType="1"/>
            </p:cNvSpPr>
            <p:nvPr/>
          </p:nvSpPr>
          <p:spPr bwMode="auto">
            <a:xfrm flipV="1">
              <a:off x="5373616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7" name="Line 214"/>
            <p:cNvSpPr>
              <a:spLocks noChangeShapeType="1"/>
            </p:cNvSpPr>
            <p:nvPr/>
          </p:nvSpPr>
          <p:spPr bwMode="auto">
            <a:xfrm flipV="1">
              <a:off x="537452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8" name="Line 215"/>
            <p:cNvSpPr>
              <a:spLocks noChangeShapeType="1"/>
            </p:cNvSpPr>
            <p:nvPr/>
          </p:nvSpPr>
          <p:spPr bwMode="auto">
            <a:xfrm flipV="1">
              <a:off x="5375428" y="4469029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89" name="Line 216"/>
            <p:cNvSpPr>
              <a:spLocks noChangeShapeType="1"/>
            </p:cNvSpPr>
            <p:nvPr/>
          </p:nvSpPr>
          <p:spPr bwMode="auto">
            <a:xfrm flipV="1">
              <a:off x="5376335" y="4461777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0" name="Line 217"/>
            <p:cNvSpPr>
              <a:spLocks noChangeShapeType="1"/>
            </p:cNvSpPr>
            <p:nvPr/>
          </p:nvSpPr>
          <p:spPr bwMode="auto">
            <a:xfrm flipV="1">
              <a:off x="5379054" y="4452713"/>
              <a:ext cx="1813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1" name="Line 218"/>
            <p:cNvSpPr>
              <a:spLocks noChangeShapeType="1"/>
            </p:cNvSpPr>
            <p:nvPr/>
          </p:nvSpPr>
          <p:spPr bwMode="auto">
            <a:xfrm flipV="1">
              <a:off x="5380867" y="4440929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2" name="Line 219"/>
            <p:cNvSpPr>
              <a:spLocks noChangeShapeType="1"/>
            </p:cNvSpPr>
            <p:nvPr/>
          </p:nvSpPr>
          <p:spPr bwMode="auto">
            <a:xfrm flipV="1">
              <a:off x="5384493" y="4428239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3" name="Line 220"/>
            <p:cNvSpPr>
              <a:spLocks noChangeShapeType="1"/>
            </p:cNvSpPr>
            <p:nvPr/>
          </p:nvSpPr>
          <p:spPr bwMode="auto">
            <a:xfrm flipV="1">
              <a:off x="5388119" y="4413735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4" name="Line 221"/>
            <p:cNvSpPr>
              <a:spLocks noChangeShapeType="1"/>
            </p:cNvSpPr>
            <p:nvPr/>
          </p:nvSpPr>
          <p:spPr bwMode="auto">
            <a:xfrm flipV="1">
              <a:off x="5391745" y="439741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5" name="Line 222"/>
            <p:cNvSpPr>
              <a:spLocks noChangeShapeType="1"/>
            </p:cNvSpPr>
            <p:nvPr/>
          </p:nvSpPr>
          <p:spPr bwMode="auto">
            <a:xfrm flipV="1">
              <a:off x="5395370" y="4379290"/>
              <a:ext cx="3626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6" name="Line 223"/>
            <p:cNvSpPr>
              <a:spLocks noChangeShapeType="1"/>
            </p:cNvSpPr>
            <p:nvPr/>
          </p:nvSpPr>
          <p:spPr bwMode="auto">
            <a:xfrm flipV="1">
              <a:off x="5398996" y="4360255"/>
              <a:ext cx="4533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7" name="Line 224"/>
            <p:cNvSpPr>
              <a:spLocks noChangeShapeType="1"/>
            </p:cNvSpPr>
            <p:nvPr/>
          </p:nvSpPr>
          <p:spPr bwMode="auto">
            <a:xfrm flipV="1">
              <a:off x="5403529" y="4338500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8" name="Line 225"/>
            <p:cNvSpPr>
              <a:spLocks noChangeShapeType="1"/>
            </p:cNvSpPr>
            <p:nvPr/>
          </p:nvSpPr>
          <p:spPr bwMode="auto">
            <a:xfrm flipV="1">
              <a:off x="5408061" y="4316745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99" name="Line 226"/>
            <p:cNvSpPr>
              <a:spLocks noChangeShapeType="1"/>
            </p:cNvSpPr>
            <p:nvPr/>
          </p:nvSpPr>
          <p:spPr bwMode="auto">
            <a:xfrm flipV="1">
              <a:off x="5412593" y="4293177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0" name="Line 227"/>
            <p:cNvSpPr>
              <a:spLocks noChangeShapeType="1"/>
            </p:cNvSpPr>
            <p:nvPr/>
          </p:nvSpPr>
          <p:spPr bwMode="auto">
            <a:xfrm flipV="1">
              <a:off x="5417125" y="4267796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1" name="Line 228"/>
            <p:cNvSpPr>
              <a:spLocks noChangeShapeType="1"/>
            </p:cNvSpPr>
            <p:nvPr/>
          </p:nvSpPr>
          <p:spPr bwMode="auto">
            <a:xfrm flipV="1">
              <a:off x="5421658" y="4242416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2" name="Line 229"/>
            <p:cNvSpPr>
              <a:spLocks noChangeShapeType="1"/>
            </p:cNvSpPr>
            <p:nvPr/>
          </p:nvSpPr>
          <p:spPr bwMode="auto">
            <a:xfrm flipV="1">
              <a:off x="5425284" y="4215222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3" name="Line 230"/>
            <p:cNvSpPr>
              <a:spLocks noChangeShapeType="1"/>
            </p:cNvSpPr>
            <p:nvPr/>
          </p:nvSpPr>
          <p:spPr bwMode="auto">
            <a:xfrm flipV="1">
              <a:off x="5429816" y="4187122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4" name="Line 231"/>
            <p:cNvSpPr>
              <a:spLocks noChangeShapeType="1"/>
            </p:cNvSpPr>
            <p:nvPr/>
          </p:nvSpPr>
          <p:spPr bwMode="auto">
            <a:xfrm flipV="1">
              <a:off x="5433441" y="4158116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5" name="Line 232"/>
            <p:cNvSpPr>
              <a:spLocks noChangeShapeType="1"/>
            </p:cNvSpPr>
            <p:nvPr/>
          </p:nvSpPr>
          <p:spPr bwMode="auto">
            <a:xfrm flipV="1">
              <a:off x="5437067" y="4128203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6" name="Line 233"/>
            <p:cNvSpPr>
              <a:spLocks noChangeShapeType="1"/>
            </p:cNvSpPr>
            <p:nvPr/>
          </p:nvSpPr>
          <p:spPr bwMode="auto">
            <a:xfrm flipV="1">
              <a:off x="5440693" y="4097383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7" name="Line 234"/>
            <p:cNvSpPr>
              <a:spLocks noChangeShapeType="1"/>
            </p:cNvSpPr>
            <p:nvPr/>
          </p:nvSpPr>
          <p:spPr bwMode="auto">
            <a:xfrm flipV="1">
              <a:off x="5443413" y="4065658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8" name="Line 235"/>
            <p:cNvSpPr>
              <a:spLocks noChangeShapeType="1"/>
            </p:cNvSpPr>
            <p:nvPr/>
          </p:nvSpPr>
          <p:spPr bwMode="auto">
            <a:xfrm flipV="1">
              <a:off x="5446132" y="4033932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9" name="Line 236"/>
            <p:cNvSpPr>
              <a:spLocks noChangeShapeType="1"/>
            </p:cNvSpPr>
            <p:nvPr/>
          </p:nvSpPr>
          <p:spPr bwMode="auto">
            <a:xfrm flipV="1">
              <a:off x="5447945" y="400129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0" name="Line 237"/>
            <p:cNvSpPr>
              <a:spLocks noChangeShapeType="1"/>
            </p:cNvSpPr>
            <p:nvPr/>
          </p:nvSpPr>
          <p:spPr bwMode="auto">
            <a:xfrm flipV="1">
              <a:off x="5449758" y="3968667"/>
              <a:ext cx="907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1" name="Line 238"/>
            <p:cNvSpPr>
              <a:spLocks noChangeShapeType="1"/>
            </p:cNvSpPr>
            <p:nvPr/>
          </p:nvSpPr>
          <p:spPr bwMode="auto">
            <a:xfrm flipV="1">
              <a:off x="5450664" y="3935129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2" name="Line 239"/>
            <p:cNvSpPr>
              <a:spLocks noChangeShapeType="1"/>
            </p:cNvSpPr>
            <p:nvPr/>
          </p:nvSpPr>
          <p:spPr bwMode="auto">
            <a:xfrm flipH="1" flipV="1">
              <a:off x="5450664" y="3901590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3" name="Line 240"/>
            <p:cNvSpPr>
              <a:spLocks noChangeShapeType="1"/>
            </p:cNvSpPr>
            <p:nvPr/>
          </p:nvSpPr>
          <p:spPr bwMode="auto">
            <a:xfrm flipH="1" flipV="1">
              <a:off x="5449758" y="3868051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4" name="Line 241"/>
            <p:cNvSpPr>
              <a:spLocks noChangeShapeType="1"/>
            </p:cNvSpPr>
            <p:nvPr/>
          </p:nvSpPr>
          <p:spPr bwMode="auto">
            <a:xfrm flipH="1" flipV="1">
              <a:off x="5447945" y="383541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5" name="Line 242"/>
            <p:cNvSpPr>
              <a:spLocks noChangeShapeType="1"/>
            </p:cNvSpPr>
            <p:nvPr/>
          </p:nvSpPr>
          <p:spPr bwMode="auto">
            <a:xfrm flipH="1" flipV="1">
              <a:off x="5446132" y="3803693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6" name="Line 243"/>
            <p:cNvSpPr>
              <a:spLocks noChangeShapeType="1"/>
            </p:cNvSpPr>
            <p:nvPr/>
          </p:nvSpPr>
          <p:spPr bwMode="auto">
            <a:xfrm flipH="1" flipV="1">
              <a:off x="5443413" y="3771967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7" name="Line 244"/>
            <p:cNvSpPr>
              <a:spLocks noChangeShapeType="1"/>
            </p:cNvSpPr>
            <p:nvPr/>
          </p:nvSpPr>
          <p:spPr bwMode="auto">
            <a:xfrm flipH="1" flipV="1">
              <a:off x="5439787" y="3741148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8" name="Line 245"/>
            <p:cNvSpPr>
              <a:spLocks noChangeShapeType="1"/>
            </p:cNvSpPr>
            <p:nvPr/>
          </p:nvSpPr>
          <p:spPr bwMode="auto">
            <a:xfrm flipH="1" flipV="1">
              <a:off x="5437067" y="3711235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19" name="Line 246"/>
            <p:cNvSpPr>
              <a:spLocks noChangeShapeType="1"/>
            </p:cNvSpPr>
            <p:nvPr/>
          </p:nvSpPr>
          <p:spPr bwMode="auto">
            <a:xfrm flipH="1" flipV="1">
              <a:off x="5433441" y="3682228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0" name="Line 247"/>
            <p:cNvSpPr>
              <a:spLocks noChangeShapeType="1"/>
            </p:cNvSpPr>
            <p:nvPr/>
          </p:nvSpPr>
          <p:spPr bwMode="auto">
            <a:xfrm flipH="1" flipV="1">
              <a:off x="5428909" y="365412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1" name="Line 248"/>
            <p:cNvSpPr>
              <a:spLocks noChangeShapeType="1"/>
            </p:cNvSpPr>
            <p:nvPr/>
          </p:nvSpPr>
          <p:spPr bwMode="auto">
            <a:xfrm flipH="1" flipV="1">
              <a:off x="5424377" y="3626935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2" name="Line 249"/>
            <p:cNvSpPr>
              <a:spLocks noChangeShapeType="1"/>
            </p:cNvSpPr>
            <p:nvPr/>
          </p:nvSpPr>
          <p:spPr bwMode="auto">
            <a:xfrm flipH="1" flipV="1">
              <a:off x="5420751" y="3600648"/>
              <a:ext cx="3626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3" name="Line 250"/>
            <p:cNvSpPr>
              <a:spLocks noChangeShapeType="1"/>
            </p:cNvSpPr>
            <p:nvPr/>
          </p:nvSpPr>
          <p:spPr bwMode="auto">
            <a:xfrm flipH="1" flipV="1">
              <a:off x="5416219" y="357617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4" name="Line 251"/>
            <p:cNvSpPr>
              <a:spLocks noChangeShapeType="1"/>
            </p:cNvSpPr>
            <p:nvPr/>
          </p:nvSpPr>
          <p:spPr bwMode="auto">
            <a:xfrm flipH="1" flipV="1">
              <a:off x="5411687" y="3552606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5" name="Line 252"/>
            <p:cNvSpPr>
              <a:spLocks noChangeShapeType="1"/>
            </p:cNvSpPr>
            <p:nvPr/>
          </p:nvSpPr>
          <p:spPr bwMode="auto">
            <a:xfrm flipH="1" flipV="1">
              <a:off x="5407155" y="3529944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6" name="Line 253"/>
            <p:cNvSpPr>
              <a:spLocks noChangeShapeType="1"/>
            </p:cNvSpPr>
            <p:nvPr/>
          </p:nvSpPr>
          <p:spPr bwMode="auto">
            <a:xfrm flipH="1" flipV="1">
              <a:off x="5402622" y="3509096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7" name="Line 254"/>
            <p:cNvSpPr>
              <a:spLocks noChangeShapeType="1"/>
            </p:cNvSpPr>
            <p:nvPr/>
          </p:nvSpPr>
          <p:spPr bwMode="auto">
            <a:xfrm flipH="1" flipV="1">
              <a:off x="5398090" y="3489154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8" name="Line 255"/>
            <p:cNvSpPr>
              <a:spLocks noChangeShapeType="1"/>
            </p:cNvSpPr>
            <p:nvPr/>
          </p:nvSpPr>
          <p:spPr bwMode="auto">
            <a:xfrm flipH="1" flipV="1">
              <a:off x="5393558" y="3471025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29" name="Line 256"/>
            <p:cNvSpPr>
              <a:spLocks noChangeShapeType="1"/>
            </p:cNvSpPr>
            <p:nvPr/>
          </p:nvSpPr>
          <p:spPr bwMode="auto">
            <a:xfrm flipH="1" flipV="1">
              <a:off x="5389932" y="345470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0" name="Line 257"/>
            <p:cNvSpPr>
              <a:spLocks noChangeShapeType="1"/>
            </p:cNvSpPr>
            <p:nvPr/>
          </p:nvSpPr>
          <p:spPr bwMode="auto">
            <a:xfrm flipH="1" flipV="1">
              <a:off x="5386306" y="344020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1" name="Line 258"/>
            <p:cNvSpPr>
              <a:spLocks noChangeShapeType="1"/>
            </p:cNvSpPr>
            <p:nvPr/>
          </p:nvSpPr>
          <p:spPr bwMode="auto">
            <a:xfrm flipH="1" flipV="1">
              <a:off x="5382680" y="3426609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2" name="Line 259"/>
            <p:cNvSpPr>
              <a:spLocks noChangeShapeType="1"/>
            </p:cNvSpPr>
            <p:nvPr/>
          </p:nvSpPr>
          <p:spPr bwMode="auto">
            <a:xfrm flipH="1" flipV="1">
              <a:off x="5379961" y="3415731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3" name="Line 260"/>
            <p:cNvSpPr>
              <a:spLocks noChangeShapeType="1"/>
            </p:cNvSpPr>
            <p:nvPr/>
          </p:nvSpPr>
          <p:spPr bwMode="auto">
            <a:xfrm flipH="1" flipV="1">
              <a:off x="5377241" y="3405761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4" name="Line 261"/>
            <p:cNvSpPr>
              <a:spLocks noChangeShapeType="1"/>
            </p:cNvSpPr>
            <p:nvPr/>
          </p:nvSpPr>
          <p:spPr bwMode="auto">
            <a:xfrm flipH="1" flipV="1">
              <a:off x="5375428" y="3398509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5" name="Line 262"/>
            <p:cNvSpPr>
              <a:spLocks noChangeShapeType="1"/>
            </p:cNvSpPr>
            <p:nvPr/>
          </p:nvSpPr>
          <p:spPr bwMode="auto">
            <a:xfrm flipH="1" flipV="1">
              <a:off x="5373616" y="3393070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6" name="Line 263"/>
            <p:cNvSpPr>
              <a:spLocks noChangeShapeType="1"/>
            </p:cNvSpPr>
            <p:nvPr/>
          </p:nvSpPr>
          <p:spPr bwMode="auto">
            <a:xfrm flipH="1" flipV="1">
              <a:off x="5372709" y="3390351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7" name="Line 264"/>
            <p:cNvSpPr>
              <a:spLocks noChangeShapeType="1"/>
            </p:cNvSpPr>
            <p:nvPr/>
          </p:nvSpPr>
          <p:spPr bwMode="auto">
            <a:xfrm flipH="1" flipV="1">
              <a:off x="5371803" y="3388538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38" name="Line 265"/>
            <p:cNvSpPr>
              <a:spLocks noChangeShapeType="1"/>
            </p:cNvSpPr>
            <p:nvPr/>
          </p:nvSpPr>
          <p:spPr bwMode="auto">
            <a:xfrm flipH="1" flipV="1">
              <a:off x="5282064" y="3388538"/>
              <a:ext cx="897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99" name="Rectangle 266"/>
          <p:cNvSpPr>
            <a:spLocks noChangeArrowheads="1"/>
          </p:cNvSpPr>
          <p:nvPr/>
        </p:nvSpPr>
        <p:spPr bwMode="auto">
          <a:xfrm>
            <a:off x="4127500" y="3430588"/>
            <a:ext cx="20638" cy="2286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400" name="Rectangle 267"/>
          <p:cNvSpPr>
            <a:spLocks noChangeArrowheads="1"/>
          </p:cNvSpPr>
          <p:nvPr/>
        </p:nvSpPr>
        <p:spPr bwMode="auto">
          <a:xfrm>
            <a:off x="4127500" y="2390775"/>
            <a:ext cx="20638" cy="230188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495800"/>
            <a:ext cx="2419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" name="Freeform 364"/>
          <p:cNvSpPr/>
          <p:nvPr/>
        </p:nvSpPr>
        <p:spPr>
          <a:xfrm>
            <a:off x="2438400" y="2286000"/>
            <a:ext cx="4495800" cy="1066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0 w 4495800"/>
              <a:gd name="connsiteY5" fmla="*/ 914400 h 1066800"/>
              <a:gd name="connsiteX6" fmla="*/ 1676399 w 4495800"/>
              <a:gd name="connsiteY6" fmla="*/ 381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800" h="1066800">
                <a:moveTo>
                  <a:pt x="1676399" y="381000"/>
                </a:moveTo>
                <a:lnTo>
                  <a:pt x="4495800" y="0"/>
                </a:lnTo>
                <a:cubicBezTo>
                  <a:pt x="4495800" y="355600"/>
                  <a:pt x="4495799" y="330200"/>
                  <a:pt x="4495799" y="685800"/>
                </a:cubicBezTo>
                <a:lnTo>
                  <a:pt x="1676399" y="1066800"/>
                </a:lnTo>
                <a:lnTo>
                  <a:pt x="0" y="990600"/>
                </a:lnTo>
                <a:lnTo>
                  <a:pt x="0" y="914400"/>
                </a:lnTo>
                <a:lnTo>
                  <a:pt x="1676399" y="38100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6" name="Freeform 365"/>
          <p:cNvSpPr/>
          <p:nvPr/>
        </p:nvSpPr>
        <p:spPr>
          <a:xfrm>
            <a:off x="2438400" y="2667000"/>
            <a:ext cx="4495800" cy="685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1 w 4495801"/>
              <a:gd name="connsiteY2" fmla="*/ 1066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6096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381000 h 685800"/>
              <a:gd name="connsiteX6" fmla="*/ 1676400 w 4495801"/>
              <a:gd name="connsiteY6" fmla="*/ 0 h 685800"/>
              <a:gd name="connsiteX0" fmla="*/ 1676399 w 4495800"/>
              <a:gd name="connsiteY0" fmla="*/ 0 h 685800"/>
              <a:gd name="connsiteX1" fmla="*/ 4495800 w 4495800"/>
              <a:gd name="connsiteY1" fmla="*/ 0 h 685800"/>
              <a:gd name="connsiteX2" fmla="*/ 4495800 w 4495800"/>
              <a:gd name="connsiteY2" fmla="*/ 685800 h 685800"/>
              <a:gd name="connsiteX3" fmla="*/ 1676399 w 4495800"/>
              <a:gd name="connsiteY3" fmla="*/ 685800 h 685800"/>
              <a:gd name="connsiteX4" fmla="*/ 0 w 4495800"/>
              <a:gd name="connsiteY4" fmla="*/ 457200 h 685800"/>
              <a:gd name="connsiteX5" fmla="*/ 0 w 4495800"/>
              <a:gd name="connsiteY5" fmla="*/ 381000 h 685800"/>
              <a:gd name="connsiteX6" fmla="*/ 1676399 w 4495800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4572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801" h="685800">
                <a:moveTo>
                  <a:pt x="1676400" y="0"/>
                </a:moveTo>
                <a:lnTo>
                  <a:pt x="4495801" y="0"/>
                </a:lnTo>
                <a:lnTo>
                  <a:pt x="4495801" y="685800"/>
                </a:lnTo>
                <a:lnTo>
                  <a:pt x="1676400" y="685800"/>
                </a:lnTo>
                <a:lnTo>
                  <a:pt x="1" y="381000"/>
                </a:lnTo>
                <a:cubicBezTo>
                  <a:pt x="1" y="330200"/>
                  <a:pt x="0" y="355600"/>
                  <a:pt x="0" y="304800"/>
                </a:cubicBezTo>
                <a:lnTo>
                  <a:pt x="167640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7" name="Freeform 366"/>
          <p:cNvSpPr/>
          <p:nvPr/>
        </p:nvSpPr>
        <p:spPr>
          <a:xfrm flipV="1">
            <a:off x="2438400" y="2667000"/>
            <a:ext cx="4495800" cy="1066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0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990600 h 1066800"/>
              <a:gd name="connsiteX5" fmla="*/ 0 w 4495801"/>
              <a:gd name="connsiteY5" fmla="*/ 914400 h 1066800"/>
              <a:gd name="connsiteX6" fmla="*/ 1676400 w 4495801"/>
              <a:gd name="connsiteY6" fmla="*/ 381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801" h="1066800">
                <a:moveTo>
                  <a:pt x="1676400" y="381000"/>
                </a:moveTo>
                <a:lnTo>
                  <a:pt x="4495801" y="0"/>
                </a:lnTo>
                <a:cubicBezTo>
                  <a:pt x="4495801" y="355600"/>
                  <a:pt x="4495800" y="330200"/>
                  <a:pt x="4495800" y="685800"/>
                </a:cubicBezTo>
                <a:lnTo>
                  <a:pt x="1676400" y="1066800"/>
                </a:lnTo>
                <a:lnTo>
                  <a:pt x="0" y="990600"/>
                </a:lnTo>
                <a:lnTo>
                  <a:pt x="0" y="914400"/>
                </a:lnTo>
                <a:lnTo>
                  <a:pt x="1676400" y="38100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97" name="Group 335"/>
          <p:cNvGrpSpPr>
            <a:grpSpLocks/>
          </p:cNvGrpSpPr>
          <p:nvPr/>
        </p:nvGrpSpPr>
        <p:grpSpPr bwMode="auto">
          <a:xfrm>
            <a:off x="1746250" y="4724400"/>
            <a:ext cx="1828800" cy="1196975"/>
            <a:chOff x="3124108" y="4560124"/>
            <a:chExt cx="2423206" cy="1549932"/>
          </a:xfrm>
        </p:grpSpPr>
        <p:sp>
          <p:nvSpPr>
            <p:cNvPr id="298" name="Oval 297"/>
            <p:cNvSpPr/>
            <p:nvPr/>
          </p:nvSpPr>
          <p:spPr>
            <a:xfrm>
              <a:off x="4043328" y="5509817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4043328" y="5189141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4043328" y="4868466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3734116" y="5518040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3734116" y="5197364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3734116" y="4876688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4" name="Oval 303"/>
            <p:cNvSpPr/>
            <p:nvPr/>
          </p:nvSpPr>
          <p:spPr>
            <a:xfrm>
              <a:off x="3429113" y="5518040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5" name="Oval 304"/>
            <p:cNvSpPr/>
            <p:nvPr/>
          </p:nvSpPr>
          <p:spPr>
            <a:xfrm>
              <a:off x="3429113" y="5197364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Oval 305"/>
            <p:cNvSpPr/>
            <p:nvPr/>
          </p:nvSpPr>
          <p:spPr>
            <a:xfrm>
              <a:off x="3429113" y="4876688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" name="Oval 306"/>
            <p:cNvSpPr/>
            <p:nvPr/>
          </p:nvSpPr>
          <p:spPr>
            <a:xfrm>
              <a:off x="4344125" y="5509817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" name="Oval 307"/>
            <p:cNvSpPr/>
            <p:nvPr/>
          </p:nvSpPr>
          <p:spPr>
            <a:xfrm>
              <a:off x="4344125" y="5189141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" name="Oval 308"/>
            <p:cNvSpPr/>
            <p:nvPr/>
          </p:nvSpPr>
          <p:spPr>
            <a:xfrm>
              <a:off x="4344125" y="4868466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" name="Oval 309"/>
            <p:cNvSpPr/>
            <p:nvPr/>
          </p:nvSpPr>
          <p:spPr>
            <a:xfrm>
              <a:off x="4649130" y="5509817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4649130" y="5189141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2" name="Oval 311"/>
            <p:cNvSpPr/>
            <p:nvPr/>
          </p:nvSpPr>
          <p:spPr>
            <a:xfrm>
              <a:off x="4649130" y="4868466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4043328" y="4560124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3734116" y="4568346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5" name="Oval 314"/>
            <p:cNvSpPr/>
            <p:nvPr/>
          </p:nvSpPr>
          <p:spPr>
            <a:xfrm>
              <a:off x="3429113" y="4568346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6" name="Oval 315"/>
            <p:cNvSpPr/>
            <p:nvPr/>
          </p:nvSpPr>
          <p:spPr>
            <a:xfrm>
              <a:off x="4344125" y="4560124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" name="Oval 316"/>
            <p:cNvSpPr/>
            <p:nvPr/>
          </p:nvSpPr>
          <p:spPr>
            <a:xfrm>
              <a:off x="4649130" y="4560124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" name="Oval 317"/>
            <p:cNvSpPr/>
            <p:nvPr/>
          </p:nvSpPr>
          <p:spPr>
            <a:xfrm>
              <a:off x="4043328" y="5820215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" name="Oval 318"/>
            <p:cNvSpPr/>
            <p:nvPr/>
          </p:nvSpPr>
          <p:spPr>
            <a:xfrm>
              <a:off x="3734116" y="5828438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0" name="Oval 319"/>
            <p:cNvSpPr/>
            <p:nvPr/>
          </p:nvSpPr>
          <p:spPr>
            <a:xfrm>
              <a:off x="3429113" y="5828438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1" name="Oval 320"/>
            <p:cNvSpPr/>
            <p:nvPr/>
          </p:nvSpPr>
          <p:spPr>
            <a:xfrm>
              <a:off x="4344125" y="5820215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2" name="Oval 321"/>
            <p:cNvSpPr/>
            <p:nvPr/>
          </p:nvSpPr>
          <p:spPr>
            <a:xfrm>
              <a:off x="4649130" y="5820215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3" name="Oval 322"/>
            <p:cNvSpPr/>
            <p:nvPr/>
          </p:nvSpPr>
          <p:spPr>
            <a:xfrm>
              <a:off x="3124108" y="5518040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4" name="Oval 323"/>
            <p:cNvSpPr/>
            <p:nvPr/>
          </p:nvSpPr>
          <p:spPr>
            <a:xfrm>
              <a:off x="3124108" y="5197364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5" name="Oval 324"/>
            <p:cNvSpPr/>
            <p:nvPr/>
          </p:nvSpPr>
          <p:spPr>
            <a:xfrm>
              <a:off x="3124108" y="4876688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6" name="Oval 325"/>
            <p:cNvSpPr/>
            <p:nvPr/>
          </p:nvSpPr>
          <p:spPr>
            <a:xfrm>
              <a:off x="3124108" y="4568346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7" name="Oval 326"/>
            <p:cNvSpPr/>
            <p:nvPr/>
          </p:nvSpPr>
          <p:spPr>
            <a:xfrm>
              <a:off x="3124108" y="5828438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" name="Oval 327"/>
            <p:cNvSpPr/>
            <p:nvPr/>
          </p:nvSpPr>
          <p:spPr>
            <a:xfrm>
              <a:off x="4952031" y="5515985"/>
              <a:ext cx="279762" cy="277507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9" name="Oval 328"/>
            <p:cNvSpPr/>
            <p:nvPr/>
          </p:nvSpPr>
          <p:spPr>
            <a:xfrm>
              <a:off x="4952031" y="5195309"/>
              <a:ext cx="279762" cy="277507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0" name="Oval 329"/>
            <p:cNvSpPr/>
            <p:nvPr/>
          </p:nvSpPr>
          <p:spPr>
            <a:xfrm>
              <a:off x="4952031" y="4874633"/>
              <a:ext cx="279762" cy="277507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4952031" y="4566291"/>
              <a:ext cx="279762" cy="277507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4952031" y="5826381"/>
              <a:ext cx="279762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5269655" y="5520096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5269655" y="5201475"/>
              <a:ext cx="277659" cy="277508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5269655" y="4878745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5269655" y="4570403"/>
              <a:ext cx="277659" cy="279563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5269655" y="5832549"/>
              <a:ext cx="277659" cy="277507"/>
            </a:xfrm>
            <a:prstGeom prst="ellipse">
              <a:avLst/>
            </a:prstGeom>
            <a:solidFill>
              <a:srgbClr val="FFC000">
                <a:alpha val="5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8" name="Group 347"/>
          <p:cNvGrpSpPr>
            <a:grpSpLocks/>
          </p:cNvGrpSpPr>
          <p:nvPr/>
        </p:nvGrpSpPr>
        <p:grpSpPr bwMode="auto">
          <a:xfrm>
            <a:off x="3941763" y="4876802"/>
            <a:ext cx="4804462" cy="707886"/>
            <a:chOff x="3942005" y="5181600"/>
            <a:chExt cx="4531210" cy="707946"/>
          </a:xfrm>
        </p:grpSpPr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4236608" y="5486400"/>
              <a:ext cx="394200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SBP: # resolvable spots in image</a:t>
              </a:r>
              <a:r>
                <a:rPr lang="zh-TW" altLang="en-US" sz="20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 </a:t>
              </a:r>
              <a:endParaRPr lang="en-US" sz="20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3942005" y="5181600"/>
              <a:ext cx="4531210" cy="707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u="sng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Space-Bandwidth Product </a:t>
              </a:r>
              <a:r>
                <a:rPr lang="en-US" sz="2000" u="sng" dirty="0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(Resolution)</a:t>
              </a:r>
              <a:endParaRPr lang="en-US" sz="2000" u="sng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5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7"/>
    </mc:Choice>
    <mc:Fallback xmlns="">
      <p:transition xmlns:p14="http://schemas.microsoft.com/office/powerpoint/2010/main" spd="slow" advTm="331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9879" y="2253289"/>
            <a:ext cx="1480540" cy="10261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perspectiveContrastingRightFacing" fov="7200000">
              <a:rot lat="0" lon="17400000" rev="0"/>
            </a:camera>
            <a:lightRig rig="threePt" dir="t"/>
          </a:scene3d>
        </p:spPr>
      </p:pic>
      <p:sp>
        <p:nvSpPr>
          <p:cNvPr id="313" name="Freeform 312"/>
          <p:cNvSpPr/>
          <p:nvPr/>
        </p:nvSpPr>
        <p:spPr>
          <a:xfrm>
            <a:off x="3124200" y="2397125"/>
            <a:ext cx="3810000" cy="685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1 w 4495801"/>
              <a:gd name="connsiteY2" fmla="*/ 1066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6096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381000 h 685800"/>
              <a:gd name="connsiteX6" fmla="*/ 1676400 w 4495801"/>
              <a:gd name="connsiteY6" fmla="*/ 0 h 685800"/>
              <a:gd name="connsiteX0" fmla="*/ 1676399 w 4495800"/>
              <a:gd name="connsiteY0" fmla="*/ 0 h 685800"/>
              <a:gd name="connsiteX1" fmla="*/ 4495800 w 4495800"/>
              <a:gd name="connsiteY1" fmla="*/ 0 h 685800"/>
              <a:gd name="connsiteX2" fmla="*/ 4495800 w 4495800"/>
              <a:gd name="connsiteY2" fmla="*/ 685800 h 685800"/>
              <a:gd name="connsiteX3" fmla="*/ 1676399 w 4495800"/>
              <a:gd name="connsiteY3" fmla="*/ 685800 h 685800"/>
              <a:gd name="connsiteX4" fmla="*/ 0 w 4495800"/>
              <a:gd name="connsiteY4" fmla="*/ 457200 h 685800"/>
              <a:gd name="connsiteX5" fmla="*/ 0 w 4495800"/>
              <a:gd name="connsiteY5" fmla="*/ 381000 h 685800"/>
              <a:gd name="connsiteX6" fmla="*/ 1676399 w 4495800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4572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32004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3200401"/>
              <a:gd name="connsiteY0" fmla="*/ 0 h 685800"/>
              <a:gd name="connsiteX1" fmla="*/ 3200401 w 3200401"/>
              <a:gd name="connsiteY1" fmla="*/ 0 h 685800"/>
              <a:gd name="connsiteX2" fmla="*/ 3200401 w 3200401"/>
              <a:gd name="connsiteY2" fmla="*/ 685800 h 685800"/>
              <a:gd name="connsiteX3" fmla="*/ 1676400 w 3200401"/>
              <a:gd name="connsiteY3" fmla="*/ 685800 h 685800"/>
              <a:gd name="connsiteX4" fmla="*/ 1 w 3200401"/>
              <a:gd name="connsiteY4" fmla="*/ 381000 h 685800"/>
              <a:gd name="connsiteX5" fmla="*/ 0 w 3200401"/>
              <a:gd name="connsiteY5" fmla="*/ 304800 h 685800"/>
              <a:gd name="connsiteX6" fmla="*/ 1676400 w 3200401"/>
              <a:gd name="connsiteY6" fmla="*/ 0 h 685800"/>
              <a:gd name="connsiteX0" fmla="*/ 1676400 w 3810002"/>
              <a:gd name="connsiteY0" fmla="*/ 0 h 685800"/>
              <a:gd name="connsiteX1" fmla="*/ 3810002 w 3810002"/>
              <a:gd name="connsiteY1" fmla="*/ 0 h 685800"/>
              <a:gd name="connsiteX2" fmla="*/ 3200401 w 3810002"/>
              <a:gd name="connsiteY2" fmla="*/ 685800 h 685800"/>
              <a:gd name="connsiteX3" fmla="*/ 1676400 w 3810002"/>
              <a:gd name="connsiteY3" fmla="*/ 685800 h 685800"/>
              <a:gd name="connsiteX4" fmla="*/ 1 w 3810002"/>
              <a:gd name="connsiteY4" fmla="*/ 381000 h 685800"/>
              <a:gd name="connsiteX5" fmla="*/ 0 w 3810002"/>
              <a:gd name="connsiteY5" fmla="*/ 304800 h 685800"/>
              <a:gd name="connsiteX6" fmla="*/ 1676400 w 3810002"/>
              <a:gd name="connsiteY6" fmla="*/ 0 h 685800"/>
              <a:gd name="connsiteX0" fmla="*/ 1676400 w 3810002"/>
              <a:gd name="connsiteY0" fmla="*/ 0 h 685800"/>
              <a:gd name="connsiteX1" fmla="*/ 3810002 w 3810002"/>
              <a:gd name="connsiteY1" fmla="*/ 0 h 685800"/>
              <a:gd name="connsiteX2" fmla="*/ 3810001 w 3810002"/>
              <a:gd name="connsiteY2" fmla="*/ 685800 h 685800"/>
              <a:gd name="connsiteX3" fmla="*/ 1676400 w 3810002"/>
              <a:gd name="connsiteY3" fmla="*/ 685800 h 685800"/>
              <a:gd name="connsiteX4" fmla="*/ 1 w 3810002"/>
              <a:gd name="connsiteY4" fmla="*/ 381000 h 685800"/>
              <a:gd name="connsiteX5" fmla="*/ 0 w 3810002"/>
              <a:gd name="connsiteY5" fmla="*/ 304800 h 685800"/>
              <a:gd name="connsiteX6" fmla="*/ 1676400 w 3810002"/>
              <a:gd name="connsiteY6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2" h="685800">
                <a:moveTo>
                  <a:pt x="1676400" y="0"/>
                </a:moveTo>
                <a:lnTo>
                  <a:pt x="3810002" y="0"/>
                </a:lnTo>
                <a:cubicBezTo>
                  <a:pt x="3810002" y="228600"/>
                  <a:pt x="3810001" y="457200"/>
                  <a:pt x="3810001" y="685800"/>
                </a:cubicBezTo>
                <a:lnTo>
                  <a:pt x="1676400" y="685800"/>
                </a:lnTo>
                <a:lnTo>
                  <a:pt x="1" y="381000"/>
                </a:lnTo>
                <a:cubicBezTo>
                  <a:pt x="1" y="330200"/>
                  <a:pt x="0" y="355600"/>
                  <a:pt x="0" y="304800"/>
                </a:cubicBezTo>
                <a:lnTo>
                  <a:pt x="167640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4" name="Freeform 313"/>
          <p:cNvSpPr/>
          <p:nvPr/>
        </p:nvSpPr>
        <p:spPr>
          <a:xfrm>
            <a:off x="3124200" y="2397125"/>
            <a:ext cx="1905000" cy="685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1 w 4495801"/>
              <a:gd name="connsiteY2" fmla="*/ 1066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6096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381000 h 685800"/>
              <a:gd name="connsiteX6" fmla="*/ 1676400 w 4495801"/>
              <a:gd name="connsiteY6" fmla="*/ 0 h 685800"/>
              <a:gd name="connsiteX0" fmla="*/ 1676399 w 4495800"/>
              <a:gd name="connsiteY0" fmla="*/ 0 h 685800"/>
              <a:gd name="connsiteX1" fmla="*/ 4495800 w 4495800"/>
              <a:gd name="connsiteY1" fmla="*/ 0 h 685800"/>
              <a:gd name="connsiteX2" fmla="*/ 4495800 w 4495800"/>
              <a:gd name="connsiteY2" fmla="*/ 685800 h 685800"/>
              <a:gd name="connsiteX3" fmla="*/ 1676399 w 4495800"/>
              <a:gd name="connsiteY3" fmla="*/ 685800 h 685800"/>
              <a:gd name="connsiteX4" fmla="*/ 0 w 4495800"/>
              <a:gd name="connsiteY4" fmla="*/ 457200 h 685800"/>
              <a:gd name="connsiteX5" fmla="*/ 0 w 4495800"/>
              <a:gd name="connsiteY5" fmla="*/ 381000 h 685800"/>
              <a:gd name="connsiteX6" fmla="*/ 1676399 w 4495800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4572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685800 h 685800"/>
              <a:gd name="connsiteX2" fmla="*/ 1676400 w 4495801"/>
              <a:gd name="connsiteY2" fmla="*/ 685800 h 685800"/>
              <a:gd name="connsiteX3" fmla="*/ 1 w 4495801"/>
              <a:gd name="connsiteY3" fmla="*/ 381000 h 685800"/>
              <a:gd name="connsiteX4" fmla="*/ 0 w 4495801"/>
              <a:gd name="connsiteY4" fmla="*/ 304800 h 685800"/>
              <a:gd name="connsiteX5" fmla="*/ 1676400 w 4495801"/>
              <a:gd name="connsiteY5" fmla="*/ 0 h 685800"/>
              <a:gd name="connsiteX0" fmla="*/ 1676400 w 1676400"/>
              <a:gd name="connsiteY0" fmla="*/ 0 h 685800"/>
              <a:gd name="connsiteX1" fmla="*/ 1676400 w 1676400"/>
              <a:gd name="connsiteY1" fmla="*/ 685800 h 685800"/>
              <a:gd name="connsiteX2" fmla="*/ 1 w 1676400"/>
              <a:gd name="connsiteY2" fmla="*/ 381000 h 685800"/>
              <a:gd name="connsiteX3" fmla="*/ 0 w 1676400"/>
              <a:gd name="connsiteY3" fmla="*/ 304800 h 685800"/>
              <a:gd name="connsiteX4" fmla="*/ 1676400 w 1676400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685800">
                <a:moveTo>
                  <a:pt x="1676400" y="0"/>
                </a:moveTo>
                <a:lnTo>
                  <a:pt x="1676400" y="685800"/>
                </a:lnTo>
                <a:lnTo>
                  <a:pt x="1" y="381000"/>
                </a:lnTo>
                <a:cubicBezTo>
                  <a:pt x="1" y="330200"/>
                  <a:pt x="0" y="355600"/>
                  <a:pt x="0" y="304800"/>
                </a:cubicBezTo>
                <a:lnTo>
                  <a:pt x="1676400" y="0"/>
                </a:lnTo>
                <a:close/>
              </a:path>
            </a:pathLst>
          </a:custGeom>
          <a:blipFill dpi="0" rotWithShape="1">
            <a:blip r:embed="rId5" cstate="print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5" name="Freeform 314"/>
          <p:cNvSpPr/>
          <p:nvPr/>
        </p:nvSpPr>
        <p:spPr>
          <a:xfrm>
            <a:off x="4648199" y="2397828"/>
            <a:ext cx="2286000" cy="685800"/>
          </a:xfrm>
          <a:custGeom>
            <a:avLst/>
            <a:gdLst>
              <a:gd name="connsiteX0" fmla="*/ 0 w 2819400"/>
              <a:gd name="connsiteY0" fmla="*/ 0 h 685800"/>
              <a:gd name="connsiteX1" fmla="*/ 2819400 w 2819400"/>
              <a:gd name="connsiteY1" fmla="*/ 0 h 685800"/>
              <a:gd name="connsiteX2" fmla="*/ 2819400 w 2819400"/>
              <a:gd name="connsiteY2" fmla="*/ 685800 h 685800"/>
              <a:gd name="connsiteX3" fmla="*/ 0 w 2819400"/>
              <a:gd name="connsiteY3" fmla="*/ 685800 h 685800"/>
              <a:gd name="connsiteX4" fmla="*/ 0 w 2819400"/>
              <a:gd name="connsiteY4" fmla="*/ 0 h 685800"/>
              <a:gd name="connsiteX0" fmla="*/ 8313 w 2827713"/>
              <a:gd name="connsiteY0" fmla="*/ 0 h 685800"/>
              <a:gd name="connsiteX1" fmla="*/ 2827713 w 2827713"/>
              <a:gd name="connsiteY1" fmla="*/ 0 h 685800"/>
              <a:gd name="connsiteX2" fmla="*/ 2827713 w 2827713"/>
              <a:gd name="connsiteY2" fmla="*/ 685800 h 685800"/>
              <a:gd name="connsiteX3" fmla="*/ 8313 w 2827713"/>
              <a:gd name="connsiteY3" fmla="*/ 685800 h 685800"/>
              <a:gd name="connsiteX4" fmla="*/ 0 w 2827713"/>
              <a:gd name="connsiteY4" fmla="*/ 314498 h 685800"/>
              <a:gd name="connsiteX5" fmla="*/ 8313 w 2827713"/>
              <a:gd name="connsiteY5" fmla="*/ 0 h 685800"/>
              <a:gd name="connsiteX0" fmla="*/ 1676399 w 4495799"/>
              <a:gd name="connsiteY0" fmla="*/ 0 h 685800"/>
              <a:gd name="connsiteX1" fmla="*/ 4495799 w 4495799"/>
              <a:gd name="connsiteY1" fmla="*/ 0 h 685800"/>
              <a:gd name="connsiteX2" fmla="*/ 4495799 w 4495799"/>
              <a:gd name="connsiteY2" fmla="*/ 685800 h 685800"/>
              <a:gd name="connsiteX3" fmla="*/ 1676399 w 4495799"/>
              <a:gd name="connsiteY3" fmla="*/ 685800 h 685800"/>
              <a:gd name="connsiteX4" fmla="*/ 0 w 4495799"/>
              <a:gd name="connsiteY4" fmla="*/ 609600 h 685800"/>
              <a:gd name="connsiteX5" fmla="*/ 1676399 w 4495799"/>
              <a:gd name="connsiteY5" fmla="*/ 0 h 685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1066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7620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0 w 4495800"/>
              <a:gd name="connsiteY4" fmla="*/ 990600 h 1066800"/>
              <a:gd name="connsiteX5" fmla="*/ 1676399 w 4495800"/>
              <a:gd name="connsiteY5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121919 w 4495800"/>
              <a:gd name="connsiteY4" fmla="*/ 989215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399 w 4495800"/>
              <a:gd name="connsiteY0" fmla="*/ 381000 h 1066800"/>
              <a:gd name="connsiteX1" fmla="*/ 4495800 w 4495800"/>
              <a:gd name="connsiteY1" fmla="*/ 0 h 1066800"/>
              <a:gd name="connsiteX2" fmla="*/ 4495799 w 4495800"/>
              <a:gd name="connsiteY2" fmla="*/ 685800 h 1066800"/>
              <a:gd name="connsiteX3" fmla="*/ 1676399 w 4495800"/>
              <a:gd name="connsiteY3" fmla="*/ 1066800 h 1066800"/>
              <a:gd name="connsiteX4" fmla="*/ 76199 w 4495800"/>
              <a:gd name="connsiteY4" fmla="*/ 1066800 h 1066800"/>
              <a:gd name="connsiteX5" fmla="*/ 0 w 4495800"/>
              <a:gd name="connsiteY5" fmla="*/ 990600 h 1066800"/>
              <a:gd name="connsiteX6" fmla="*/ 1676399 w 4495800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144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0 w 4495801"/>
              <a:gd name="connsiteY2" fmla="*/ 685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381000 h 1066800"/>
              <a:gd name="connsiteX1" fmla="*/ 4495801 w 4495801"/>
              <a:gd name="connsiteY1" fmla="*/ 0 h 1066800"/>
              <a:gd name="connsiteX2" fmla="*/ 4495801 w 4495801"/>
              <a:gd name="connsiteY2" fmla="*/ 1066800 h 1066800"/>
              <a:gd name="connsiteX3" fmla="*/ 1676400 w 4495801"/>
              <a:gd name="connsiteY3" fmla="*/ 1066800 h 1066800"/>
              <a:gd name="connsiteX4" fmla="*/ 0 w 4495801"/>
              <a:gd name="connsiteY4" fmla="*/ 1066800 h 1066800"/>
              <a:gd name="connsiteX5" fmla="*/ 1 w 4495801"/>
              <a:gd name="connsiteY5" fmla="*/ 990600 h 1066800"/>
              <a:gd name="connsiteX6" fmla="*/ 1676400 w 4495801"/>
              <a:gd name="connsiteY6" fmla="*/ 381000 h 1066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6096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685800 h 685800"/>
              <a:gd name="connsiteX5" fmla="*/ 1 w 4495801"/>
              <a:gd name="connsiteY5" fmla="*/ 381000 h 685800"/>
              <a:gd name="connsiteX6" fmla="*/ 1676400 w 4495801"/>
              <a:gd name="connsiteY6" fmla="*/ 0 h 685800"/>
              <a:gd name="connsiteX0" fmla="*/ 1676399 w 4495800"/>
              <a:gd name="connsiteY0" fmla="*/ 0 h 685800"/>
              <a:gd name="connsiteX1" fmla="*/ 4495800 w 4495800"/>
              <a:gd name="connsiteY1" fmla="*/ 0 h 685800"/>
              <a:gd name="connsiteX2" fmla="*/ 4495800 w 4495800"/>
              <a:gd name="connsiteY2" fmla="*/ 685800 h 685800"/>
              <a:gd name="connsiteX3" fmla="*/ 1676399 w 4495800"/>
              <a:gd name="connsiteY3" fmla="*/ 685800 h 685800"/>
              <a:gd name="connsiteX4" fmla="*/ 0 w 4495800"/>
              <a:gd name="connsiteY4" fmla="*/ 457200 h 685800"/>
              <a:gd name="connsiteX5" fmla="*/ 0 w 4495800"/>
              <a:gd name="connsiteY5" fmla="*/ 381000 h 685800"/>
              <a:gd name="connsiteX6" fmla="*/ 1676399 w 4495800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4572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1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381000 h 685800"/>
              <a:gd name="connsiteX5" fmla="*/ 0 w 4495801"/>
              <a:gd name="connsiteY5" fmla="*/ 304800 h 685800"/>
              <a:gd name="connsiteX6" fmla="*/ 1676400 w 4495801"/>
              <a:gd name="connsiteY6" fmla="*/ 0 h 685800"/>
              <a:gd name="connsiteX0" fmla="*/ 1676400 w 4495801"/>
              <a:gd name="connsiteY0" fmla="*/ 0 h 685800"/>
              <a:gd name="connsiteX1" fmla="*/ 4495801 w 4495801"/>
              <a:gd name="connsiteY1" fmla="*/ 0 h 685800"/>
              <a:gd name="connsiteX2" fmla="*/ 4495801 w 4495801"/>
              <a:gd name="connsiteY2" fmla="*/ 685800 h 685800"/>
              <a:gd name="connsiteX3" fmla="*/ 1676400 w 4495801"/>
              <a:gd name="connsiteY3" fmla="*/ 685800 h 685800"/>
              <a:gd name="connsiteX4" fmla="*/ 0 w 4495801"/>
              <a:gd name="connsiteY4" fmla="*/ 304800 h 685800"/>
              <a:gd name="connsiteX5" fmla="*/ 1676400 w 4495801"/>
              <a:gd name="connsiteY5" fmla="*/ 0 h 685800"/>
              <a:gd name="connsiteX0" fmla="*/ 0 w 2819401"/>
              <a:gd name="connsiteY0" fmla="*/ 0 h 685800"/>
              <a:gd name="connsiteX1" fmla="*/ 2819401 w 2819401"/>
              <a:gd name="connsiteY1" fmla="*/ 0 h 685800"/>
              <a:gd name="connsiteX2" fmla="*/ 2819401 w 2819401"/>
              <a:gd name="connsiteY2" fmla="*/ 685800 h 685800"/>
              <a:gd name="connsiteX3" fmla="*/ 0 w 2819401"/>
              <a:gd name="connsiteY3" fmla="*/ 685800 h 685800"/>
              <a:gd name="connsiteX4" fmla="*/ 0 w 2819401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1" h="685800">
                <a:moveTo>
                  <a:pt x="0" y="0"/>
                </a:moveTo>
                <a:lnTo>
                  <a:pt x="2819401" y="0"/>
                </a:lnTo>
                <a:lnTo>
                  <a:pt x="2819401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print">
              <a:alphaModFix amt="47000"/>
            </a:blip>
            <a:srcRect/>
            <a:tile tx="0" ty="0" sx="89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Is Resolution Limited by Diffraction?</a:t>
            </a:r>
            <a:endParaRPr lang="en-US" dirty="0"/>
          </a:p>
        </p:txBody>
      </p:sp>
      <p:sp>
        <p:nvSpPr>
          <p:cNvPr id="146442" name="Line 10"/>
          <p:cNvSpPr>
            <a:spLocks noChangeShapeType="1"/>
          </p:cNvSpPr>
          <p:nvPr/>
        </p:nvSpPr>
        <p:spPr bwMode="auto">
          <a:xfrm>
            <a:off x="4467225" y="2206625"/>
            <a:ext cx="1588" cy="10874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 flipH="1">
            <a:off x="4343400" y="3294063"/>
            <a:ext cx="123825" cy="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 flipH="1" flipV="1">
            <a:off x="4341813" y="3292475"/>
            <a:ext cx="1587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 flipH="1" flipV="1">
            <a:off x="4341813" y="3289300"/>
            <a:ext cx="0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6" name="Line 14"/>
          <p:cNvSpPr>
            <a:spLocks noChangeShapeType="1"/>
          </p:cNvSpPr>
          <p:nvPr/>
        </p:nvSpPr>
        <p:spPr bwMode="auto">
          <a:xfrm flipH="1" flipV="1">
            <a:off x="4338638" y="3284538"/>
            <a:ext cx="3175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7" name="Line 15"/>
          <p:cNvSpPr>
            <a:spLocks noChangeShapeType="1"/>
          </p:cNvSpPr>
          <p:nvPr/>
        </p:nvSpPr>
        <p:spPr bwMode="auto">
          <a:xfrm flipH="1" flipV="1">
            <a:off x="4337050" y="3276600"/>
            <a:ext cx="1588" cy="79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8" name="Line 16"/>
          <p:cNvSpPr>
            <a:spLocks noChangeShapeType="1"/>
          </p:cNvSpPr>
          <p:nvPr/>
        </p:nvSpPr>
        <p:spPr bwMode="auto">
          <a:xfrm flipH="1" flipV="1">
            <a:off x="4333875" y="3268663"/>
            <a:ext cx="3175" cy="79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49" name="Line 17"/>
          <p:cNvSpPr>
            <a:spLocks noChangeShapeType="1"/>
          </p:cNvSpPr>
          <p:nvPr/>
        </p:nvSpPr>
        <p:spPr bwMode="auto">
          <a:xfrm flipH="1" flipV="1">
            <a:off x="4330700" y="3257550"/>
            <a:ext cx="3175" cy="111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 flipH="1" flipV="1">
            <a:off x="4327525" y="3246438"/>
            <a:ext cx="3175" cy="111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1" name="Line 19"/>
          <p:cNvSpPr>
            <a:spLocks noChangeShapeType="1"/>
          </p:cNvSpPr>
          <p:nvPr/>
        </p:nvSpPr>
        <p:spPr bwMode="auto">
          <a:xfrm flipH="1" flipV="1">
            <a:off x="4322763" y="3232150"/>
            <a:ext cx="4762" cy="142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2" name="Line 20"/>
          <p:cNvSpPr>
            <a:spLocks noChangeShapeType="1"/>
          </p:cNvSpPr>
          <p:nvPr/>
        </p:nvSpPr>
        <p:spPr bwMode="auto">
          <a:xfrm flipH="1" flipV="1">
            <a:off x="4318000" y="3217863"/>
            <a:ext cx="4763" cy="142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3" name="Line 21"/>
          <p:cNvSpPr>
            <a:spLocks noChangeShapeType="1"/>
          </p:cNvSpPr>
          <p:nvPr/>
        </p:nvSpPr>
        <p:spPr bwMode="auto">
          <a:xfrm flipH="1" flipV="1">
            <a:off x="4313238" y="3200400"/>
            <a:ext cx="4762" cy="174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4" name="Line 22"/>
          <p:cNvSpPr>
            <a:spLocks noChangeShapeType="1"/>
          </p:cNvSpPr>
          <p:nvPr/>
        </p:nvSpPr>
        <p:spPr bwMode="auto">
          <a:xfrm flipH="1" flipV="1">
            <a:off x="4308475" y="3181350"/>
            <a:ext cx="4763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5" name="Line 23"/>
          <p:cNvSpPr>
            <a:spLocks noChangeShapeType="1"/>
          </p:cNvSpPr>
          <p:nvPr/>
        </p:nvSpPr>
        <p:spPr bwMode="auto">
          <a:xfrm flipH="1" flipV="1">
            <a:off x="4303713" y="3162300"/>
            <a:ext cx="4762" cy="190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6" name="Line 24"/>
          <p:cNvSpPr>
            <a:spLocks noChangeShapeType="1"/>
          </p:cNvSpPr>
          <p:nvPr/>
        </p:nvSpPr>
        <p:spPr bwMode="auto">
          <a:xfrm flipH="1" flipV="1">
            <a:off x="4298950" y="3141663"/>
            <a:ext cx="4763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7" name="Line 25"/>
          <p:cNvSpPr>
            <a:spLocks noChangeShapeType="1"/>
          </p:cNvSpPr>
          <p:nvPr/>
        </p:nvSpPr>
        <p:spPr bwMode="auto">
          <a:xfrm flipH="1" flipV="1">
            <a:off x="4292600" y="3119438"/>
            <a:ext cx="6350" cy="222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8" name="Line 57"/>
          <p:cNvSpPr>
            <a:spLocks noChangeShapeType="1"/>
          </p:cNvSpPr>
          <p:nvPr/>
        </p:nvSpPr>
        <p:spPr bwMode="auto">
          <a:xfrm flipV="1">
            <a:off x="4325938" y="2266950"/>
            <a:ext cx="4762" cy="158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59" name="Line 58"/>
          <p:cNvSpPr>
            <a:spLocks noChangeShapeType="1"/>
          </p:cNvSpPr>
          <p:nvPr/>
        </p:nvSpPr>
        <p:spPr bwMode="auto">
          <a:xfrm flipV="1">
            <a:off x="4330700" y="2254250"/>
            <a:ext cx="4763" cy="127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0" name="Line 59"/>
          <p:cNvSpPr>
            <a:spLocks noChangeShapeType="1"/>
          </p:cNvSpPr>
          <p:nvPr/>
        </p:nvSpPr>
        <p:spPr bwMode="auto">
          <a:xfrm flipV="1">
            <a:off x="4335463" y="2241550"/>
            <a:ext cx="4762" cy="127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1" name="Line 60"/>
          <p:cNvSpPr>
            <a:spLocks noChangeShapeType="1"/>
          </p:cNvSpPr>
          <p:nvPr/>
        </p:nvSpPr>
        <p:spPr bwMode="auto">
          <a:xfrm flipV="1">
            <a:off x="4340225" y="2232025"/>
            <a:ext cx="3175" cy="95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2" name="Line 61"/>
          <p:cNvSpPr>
            <a:spLocks noChangeShapeType="1"/>
          </p:cNvSpPr>
          <p:nvPr/>
        </p:nvSpPr>
        <p:spPr bwMode="auto">
          <a:xfrm flipV="1">
            <a:off x="4343400" y="2222500"/>
            <a:ext cx="4763" cy="95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3" name="Line 62"/>
          <p:cNvSpPr>
            <a:spLocks noChangeShapeType="1"/>
          </p:cNvSpPr>
          <p:nvPr/>
        </p:nvSpPr>
        <p:spPr bwMode="auto">
          <a:xfrm flipV="1">
            <a:off x="4348163" y="2216150"/>
            <a:ext cx="1587" cy="63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4" name="Line 63"/>
          <p:cNvSpPr>
            <a:spLocks noChangeShapeType="1"/>
          </p:cNvSpPr>
          <p:nvPr/>
        </p:nvSpPr>
        <p:spPr bwMode="auto">
          <a:xfrm flipV="1">
            <a:off x="4349750" y="2211388"/>
            <a:ext cx="1588" cy="476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5" name="Line 64"/>
          <p:cNvSpPr>
            <a:spLocks noChangeShapeType="1"/>
          </p:cNvSpPr>
          <p:nvPr/>
        </p:nvSpPr>
        <p:spPr bwMode="auto">
          <a:xfrm flipV="1">
            <a:off x="4351338" y="2208213"/>
            <a:ext cx="1587" cy="31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6" name="Line 65"/>
          <p:cNvSpPr>
            <a:spLocks noChangeShapeType="1"/>
          </p:cNvSpPr>
          <p:nvPr/>
        </p:nvSpPr>
        <p:spPr bwMode="auto">
          <a:xfrm flipV="1">
            <a:off x="4352925" y="2206625"/>
            <a:ext cx="1588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67" name="Line 66"/>
          <p:cNvSpPr>
            <a:spLocks noChangeShapeType="1"/>
          </p:cNvSpPr>
          <p:nvPr/>
        </p:nvSpPr>
        <p:spPr bwMode="auto">
          <a:xfrm>
            <a:off x="4352925" y="2206625"/>
            <a:ext cx="114300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" name="Rectangle 266"/>
          <p:cNvSpPr>
            <a:spLocks noChangeArrowheads="1"/>
          </p:cNvSpPr>
          <p:nvPr/>
        </p:nvSpPr>
        <p:spPr bwMode="auto">
          <a:xfrm>
            <a:off x="4889499" y="3144610"/>
            <a:ext cx="91440" cy="2286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363" name="Rectangle 267"/>
          <p:cNvSpPr>
            <a:spLocks noChangeArrowheads="1"/>
          </p:cNvSpPr>
          <p:nvPr/>
        </p:nvSpPr>
        <p:spPr bwMode="auto">
          <a:xfrm>
            <a:off x="4889499" y="2106385"/>
            <a:ext cx="91440" cy="230188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647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4050" y="4495800"/>
            <a:ext cx="2419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77" name="Line 26"/>
          <p:cNvSpPr>
            <a:spLocks noChangeShapeType="1"/>
          </p:cNvSpPr>
          <p:nvPr/>
        </p:nvSpPr>
        <p:spPr bwMode="auto">
          <a:xfrm flipH="1" flipV="1">
            <a:off x="4287838" y="3173413"/>
            <a:ext cx="4762" cy="2698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78" name="Line 27"/>
          <p:cNvSpPr>
            <a:spLocks noChangeShapeType="1"/>
          </p:cNvSpPr>
          <p:nvPr/>
        </p:nvSpPr>
        <p:spPr bwMode="auto">
          <a:xfrm flipH="1" flipV="1">
            <a:off x="4283075" y="3144838"/>
            <a:ext cx="4763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79" name="Line 28"/>
          <p:cNvSpPr>
            <a:spLocks noChangeShapeType="1"/>
          </p:cNvSpPr>
          <p:nvPr/>
        </p:nvSpPr>
        <p:spPr bwMode="auto">
          <a:xfrm flipH="1" flipV="1">
            <a:off x="4278313" y="3114675"/>
            <a:ext cx="4762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0" name="Line 29"/>
          <p:cNvSpPr>
            <a:spLocks noChangeShapeType="1"/>
          </p:cNvSpPr>
          <p:nvPr/>
        </p:nvSpPr>
        <p:spPr bwMode="auto">
          <a:xfrm flipH="1" flipV="1">
            <a:off x="4273550" y="3082925"/>
            <a:ext cx="4763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1" name="Line 30"/>
          <p:cNvSpPr>
            <a:spLocks noChangeShapeType="1"/>
          </p:cNvSpPr>
          <p:nvPr/>
        </p:nvSpPr>
        <p:spPr bwMode="auto">
          <a:xfrm flipH="1" flipV="1">
            <a:off x="4268788" y="3049588"/>
            <a:ext cx="4762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2" name="Line 31"/>
          <p:cNvSpPr>
            <a:spLocks noChangeShapeType="1"/>
          </p:cNvSpPr>
          <p:nvPr/>
        </p:nvSpPr>
        <p:spPr bwMode="auto">
          <a:xfrm flipH="1" flipV="1">
            <a:off x="4265613" y="3016250"/>
            <a:ext cx="3175" cy="333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3" name="Line 32"/>
          <p:cNvSpPr>
            <a:spLocks noChangeShapeType="1"/>
          </p:cNvSpPr>
          <p:nvPr/>
        </p:nvSpPr>
        <p:spPr bwMode="auto">
          <a:xfrm flipH="1" flipV="1">
            <a:off x="4260850" y="2982913"/>
            <a:ext cx="4763" cy="333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4" name="Line 47"/>
          <p:cNvSpPr>
            <a:spLocks noChangeShapeType="1"/>
          </p:cNvSpPr>
          <p:nvPr/>
        </p:nvSpPr>
        <p:spPr bwMode="auto">
          <a:xfrm flipV="1">
            <a:off x="4271963" y="2443163"/>
            <a:ext cx="4762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5" name="Line 48"/>
          <p:cNvSpPr>
            <a:spLocks noChangeShapeType="1"/>
          </p:cNvSpPr>
          <p:nvPr/>
        </p:nvSpPr>
        <p:spPr bwMode="auto">
          <a:xfrm flipV="1">
            <a:off x="4276725" y="2411413"/>
            <a:ext cx="4763" cy="3175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6" name="Line 49"/>
          <p:cNvSpPr>
            <a:spLocks noChangeShapeType="1"/>
          </p:cNvSpPr>
          <p:nvPr/>
        </p:nvSpPr>
        <p:spPr bwMode="auto">
          <a:xfrm flipV="1">
            <a:off x="4281488" y="2381250"/>
            <a:ext cx="6350" cy="3016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7" name="Line 50"/>
          <p:cNvSpPr>
            <a:spLocks noChangeShapeType="1"/>
          </p:cNvSpPr>
          <p:nvPr/>
        </p:nvSpPr>
        <p:spPr bwMode="auto">
          <a:xfrm flipV="1">
            <a:off x="4287838" y="2352675"/>
            <a:ext cx="4762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8" name="Line 51"/>
          <p:cNvSpPr>
            <a:spLocks noChangeShapeType="1"/>
          </p:cNvSpPr>
          <p:nvPr/>
        </p:nvSpPr>
        <p:spPr bwMode="auto">
          <a:xfrm flipV="1">
            <a:off x="4292600" y="2324100"/>
            <a:ext cx="6350" cy="2857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89" name="Line 52"/>
          <p:cNvSpPr>
            <a:spLocks noChangeShapeType="1"/>
          </p:cNvSpPr>
          <p:nvPr/>
        </p:nvSpPr>
        <p:spPr bwMode="auto">
          <a:xfrm flipV="1">
            <a:off x="4298950" y="2298700"/>
            <a:ext cx="4763" cy="25400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90" name="Line 53"/>
          <p:cNvSpPr>
            <a:spLocks noChangeShapeType="1"/>
          </p:cNvSpPr>
          <p:nvPr/>
        </p:nvSpPr>
        <p:spPr bwMode="auto">
          <a:xfrm flipV="1">
            <a:off x="4303713" y="2274888"/>
            <a:ext cx="6350" cy="23812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91" name="Line 54"/>
          <p:cNvSpPr>
            <a:spLocks noChangeShapeType="1"/>
          </p:cNvSpPr>
          <p:nvPr/>
        </p:nvSpPr>
        <p:spPr bwMode="auto">
          <a:xfrm flipV="1">
            <a:off x="4310063" y="2251075"/>
            <a:ext cx="6350" cy="23813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92" name="Line 55"/>
          <p:cNvSpPr>
            <a:spLocks noChangeShapeType="1"/>
          </p:cNvSpPr>
          <p:nvPr/>
        </p:nvSpPr>
        <p:spPr bwMode="auto">
          <a:xfrm flipV="1">
            <a:off x="4316413" y="2230438"/>
            <a:ext cx="4762" cy="20637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493" name="Line 56"/>
          <p:cNvSpPr>
            <a:spLocks noChangeShapeType="1"/>
          </p:cNvSpPr>
          <p:nvPr/>
        </p:nvSpPr>
        <p:spPr bwMode="auto">
          <a:xfrm flipV="1">
            <a:off x="4321175" y="2209800"/>
            <a:ext cx="4763" cy="2063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08" name="Straight Arrow Connector 307"/>
          <p:cNvCxnSpPr/>
          <p:nvPr/>
        </p:nvCxnSpPr>
        <p:spPr>
          <a:xfrm rot="16200000" flipH="1">
            <a:off x="2540000" y="5335588"/>
            <a:ext cx="301625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6496" name="Rectangle 308"/>
          <p:cNvSpPr>
            <a:spLocks noChangeArrowheads="1"/>
          </p:cNvSpPr>
          <p:nvPr/>
        </p:nvSpPr>
        <p:spPr bwMode="auto">
          <a:xfrm>
            <a:off x="2325688" y="5132388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310" name="Picture 309" descr="airy.t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4953000"/>
            <a:ext cx="801688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98" name="Rectangle 310"/>
          <p:cNvSpPr>
            <a:spLocks noChangeArrowheads="1"/>
          </p:cNvSpPr>
          <p:nvPr/>
        </p:nvSpPr>
        <p:spPr bwMode="auto">
          <a:xfrm>
            <a:off x="3941763" y="4887913"/>
            <a:ext cx="453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Diffraction Spot Size</a:t>
            </a:r>
          </a:p>
        </p:txBody>
      </p:sp>
      <p:graphicFrame>
        <p:nvGraphicFramePr>
          <p:cNvPr id="146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098498"/>
              </p:ext>
            </p:extLst>
          </p:nvPr>
        </p:nvGraphicFramePr>
        <p:xfrm>
          <a:off x="5255055" y="5326375"/>
          <a:ext cx="1891633" cy="628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05" name="方程式" r:id="rId9" imgW="685800" imgH="228600" progId="Equation.3">
                  <p:embed/>
                </p:oleObj>
              </mc:Choice>
              <mc:Fallback>
                <p:oleObj name="方程式" r:id="rId9" imgW="6858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7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5055" y="5326375"/>
                        <a:ext cx="1891633" cy="628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99" name="Freeform 9"/>
          <p:cNvSpPr>
            <a:spLocks/>
          </p:cNvSpPr>
          <p:nvPr/>
        </p:nvSpPr>
        <p:spPr bwMode="auto">
          <a:xfrm>
            <a:off x="4249738" y="2206625"/>
            <a:ext cx="217487" cy="1087438"/>
          </a:xfrm>
          <a:custGeom>
            <a:avLst/>
            <a:gdLst>
              <a:gd name="T0" fmla="*/ 343 w 723"/>
              <a:gd name="T1" fmla="*/ 0 h 3597"/>
              <a:gd name="T2" fmla="*/ 723 w 723"/>
              <a:gd name="T3" fmla="*/ 0 h 3597"/>
              <a:gd name="T4" fmla="*/ 723 w 723"/>
              <a:gd name="T5" fmla="*/ 3597 h 3597"/>
              <a:gd name="T6" fmla="*/ 308 w 723"/>
              <a:gd name="T7" fmla="*/ 3597 h 3597"/>
              <a:gd name="T8" fmla="*/ 307 w 723"/>
              <a:gd name="T9" fmla="*/ 3593 h 3597"/>
              <a:gd name="T10" fmla="*/ 303 w 723"/>
              <a:gd name="T11" fmla="*/ 3583 h 3597"/>
              <a:gd name="T12" fmla="*/ 298 w 723"/>
              <a:gd name="T13" fmla="*/ 3567 h 3597"/>
              <a:gd name="T14" fmla="*/ 290 w 723"/>
              <a:gd name="T15" fmla="*/ 3544 h 3597"/>
              <a:gd name="T16" fmla="*/ 280 w 723"/>
              <a:gd name="T17" fmla="*/ 3516 h 3597"/>
              <a:gd name="T18" fmla="*/ 268 w 723"/>
              <a:gd name="T19" fmla="*/ 3480 h 3597"/>
              <a:gd name="T20" fmla="*/ 257 w 723"/>
              <a:gd name="T21" fmla="*/ 3441 h 3597"/>
              <a:gd name="T22" fmla="*/ 243 w 723"/>
              <a:gd name="T23" fmla="*/ 3395 h 3597"/>
              <a:gd name="T24" fmla="*/ 228 w 723"/>
              <a:gd name="T25" fmla="*/ 3344 h 3597"/>
              <a:gd name="T26" fmla="*/ 212 w 723"/>
              <a:gd name="T27" fmla="*/ 3288 h 3597"/>
              <a:gd name="T28" fmla="*/ 196 w 723"/>
              <a:gd name="T29" fmla="*/ 3227 h 3597"/>
              <a:gd name="T30" fmla="*/ 179 w 723"/>
              <a:gd name="T31" fmla="*/ 3162 h 3597"/>
              <a:gd name="T32" fmla="*/ 163 w 723"/>
              <a:gd name="T33" fmla="*/ 3093 h 3597"/>
              <a:gd name="T34" fmla="*/ 145 w 723"/>
              <a:gd name="T35" fmla="*/ 3019 h 3597"/>
              <a:gd name="T36" fmla="*/ 128 w 723"/>
              <a:gd name="T37" fmla="*/ 2942 h 3597"/>
              <a:gd name="T38" fmla="*/ 112 w 723"/>
              <a:gd name="T39" fmla="*/ 2861 h 3597"/>
              <a:gd name="T40" fmla="*/ 95 w 723"/>
              <a:gd name="T41" fmla="*/ 2777 h 3597"/>
              <a:gd name="T42" fmla="*/ 80 w 723"/>
              <a:gd name="T43" fmla="*/ 2690 h 3597"/>
              <a:gd name="T44" fmla="*/ 65 w 723"/>
              <a:gd name="T45" fmla="*/ 2599 h 3597"/>
              <a:gd name="T46" fmla="*/ 51 w 723"/>
              <a:gd name="T47" fmla="*/ 2506 h 3597"/>
              <a:gd name="T48" fmla="*/ 39 w 723"/>
              <a:gd name="T49" fmla="*/ 2411 h 3597"/>
              <a:gd name="T50" fmla="*/ 28 w 723"/>
              <a:gd name="T51" fmla="*/ 2313 h 3597"/>
              <a:gd name="T52" fmla="*/ 18 w 723"/>
              <a:gd name="T53" fmla="*/ 2212 h 3597"/>
              <a:gd name="T54" fmla="*/ 10 w 723"/>
              <a:gd name="T55" fmla="*/ 2111 h 3597"/>
              <a:gd name="T56" fmla="*/ 5 w 723"/>
              <a:gd name="T57" fmla="*/ 2007 h 3597"/>
              <a:gd name="T58" fmla="*/ 1 w 723"/>
              <a:gd name="T59" fmla="*/ 1902 h 3597"/>
              <a:gd name="T60" fmla="*/ 0 w 723"/>
              <a:gd name="T61" fmla="*/ 1796 h 3597"/>
              <a:gd name="T62" fmla="*/ 1 w 723"/>
              <a:gd name="T63" fmla="*/ 1691 h 3597"/>
              <a:gd name="T64" fmla="*/ 5 w 723"/>
              <a:gd name="T65" fmla="*/ 1585 h 3597"/>
              <a:gd name="T66" fmla="*/ 11 w 723"/>
              <a:gd name="T67" fmla="*/ 1482 h 3597"/>
              <a:gd name="T68" fmla="*/ 20 w 723"/>
              <a:gd name="T69" fmla="*/ 1380 h 3597"/>
              <a:gd name="T70" fmla="*/ 30 w 723"/>
              <a:gd name="T71" fmla="*/ 1279 h 3597"/>
              <a:gd name="T72" fmla="*/ 43 w 723"/>
              <a:gd name="T73" fmla="*/ 1181 h 3597"/>
              <a:gd name="T74" fmla="*/ 57 w 723"/>
              <a:gd name="T75" fmla="*/ 1086 h 3597"/>
              <a:gd name="T76" fmla="*/ 72 w 723"/>
              <a:gd name="T77" fmla="*/ 993 h 3597"/>
              <a:gd name="T78" fmla="*/ 89 w 723"/>
              <a:gd name="T79" fmla="*/ 904 h 3597"/>
              <a:gd name="T80" fmla="*/ 107 w 723"/>
              <a:gd name="T81" fmla="*/ 816 h 3597"/>
              <a:gd name="T82" fmla="*/ 125 w 723"/>
              <a:gd name="T83" fmla="*/ 732 h 3597"/>
              <a:gd name="T84" fmla="*/ 144 w 723"/>
              <a:gd name="T85" fmla="*/ 652 h 3597"/>
              <a:gd name="T86" fmla="*/ 163 w 723"/>
              <a:gd name="T87" fmla="*/ 574 h 3597"/>
              <a:gd name="T88" fmla="*/ 181 w 723"/>
              <a:gd name="T89" fmla="*/ 502 h 3597"/>
              <a:gd name="T90" fmla="*/ 200 w 723"/>
              <a:gd name="T91" fmla="*/ 433 h 3597"/>
              <a:gd name="T92" fmla="*/ 219 w 723"/>
              <a:gd name="T93" fmla="*/ 368 h 3597"/>
              <a:gd name="T94" fmla="*/ 237 w 723"/>
              <a:gd name="T95" fmla="*/ 308 h 3597"/>
              <a:gd name="T96" fmla="*/ 254 w 723"/>
              <a:gd name="T97" fmla="*/ 252 h 3597"/>
              <a:gd name="T98" fmla="*/ 271 w 723"/>
              <a:gd name="T99" fmla="*/ 201 h 3597"/>
              <a:gd name="T100" fmla="*/ 286 w 723"/>
              <a:gd name="T101" fmla="*/ 157 h 3597"/>
              <a:gd name="T102" fmla="*/ 300 w 723"/>
              <a:gd name="T103" fmla="*/ 116 h 3597"/>
              <a:gd name="T104" fmla="*/ 313 w 723"/>
              <a:gd name="T105" fmla="*/ 82 h 3597"/>
              <a:gd name="T106" fmla="*/ 323 w 723"/>
              <a:gd name="T107" fmla="*/ 53 h 3597"/>
              <a:gd name="T108" fmla="*/ 332 w 723"/>
              <a:gd name="T109" fmla="*/ 31 h 3597"/>
              <a:gd name="T110" fmla="*/ 338 w 723"/>
              <a:gd name="T111" fmla="*/ 14 h 3597"/>
              <a:gd name="T112" fmla="*/ 342 w 723"/>
              <a:gd name="T113" fmla="*/ 4 h 3597"/>
              <a:gd name="T114" fmla="*/ 343 w 723"/>
              <a:gd name="T115" fmla="*/ 0 h 35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23"/>
              <a:gd name="T175" fmla="*/ 0 h 3597"/>
              <a:gd name="T176" fmla="*/ 723 w 723"/>
              <a:gd name="T177" fmla="*/ 3597 h 359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23" h="3597">
                <a:moveTo>
                  <a:pt x="343" y="0"/>
                </a:moveTo>
                <a:lnTo>
                  <a:pt x="723" y="0"/>
                </a:lnTo>
                <a:lnTo>
                  <a:pt x="723" y="3597"/>
                </a:lnTo>
                <a:lnTo>
                  <a:pt x="308" y="3597"/>
                </a:lnTo>
                <a:lnTo>
                  <a:pt x="307" y="3593"/>
                </a:lnTo>
                <a:lnTo>
                  <a:pt x="303" y="3583"/>
                </a:lnTo>
                <a:lnTo>
                  <a:pt x="298" y="3567"/>
                </a:lnTo>
                <a:lnTo>
                  <a:pt x="290" y="3544"/>
                </a:lnTo>
                <a:lnTo>
                  <a:pt x="280" y="3516"/>
                </a:lnTo>
                <a:lnTo>
                  <a:pt x="268" y="3480"/>
                </a:lnTo>
                <a:lnTo>
                  <a:pt x="257" y="3441"/>
                </a:lnTo>
                <a:lnTo>
                  <a:pt x="243" y="3395"/>
                </a:lnTo>
                <a:lnTo>
                  <a:pt x="228" y="3344"/>
                </a:lnTo>
                <a:lnTo>
                  <a:pt x="212" y="3288"/>
                </a:lnTo>
                <a:lnTo>
                  <a:pt x="196" y="3227"/>
                </a:lnTo>
                <a:lnTo>
                  <a:pt x="179" y="3162"/>
                </a:lnTo>
                <a:lnTo>
                  <a:pt x="163" y="3093"/>
                </a:lnTo>
                <a:lnTo>
                  <a:pt x="145" y="3019"/>
                </a:lnTo>
                <a:lnTo>
                  <a:pt x="128" y="2942"/>
                </a:lnTo>
                <a:lnTo>
                  <a:pt x="112" y="2861"/>
                </a:lnTo>
                <a:lnTo>
                  <a:pt x="95" y="2777"/>
                </a:lnTo>
                <a:lnTo>
                  <a:pt x="80" y="2690"/>
                </a:lnTo>
                <a:lnTo>
                  <a:pt x="65" y="2599"/>
                </a:lnTo>
                <a:lnTo>
                  <a:pt x="51" y="2506"/>
                </a:lnTo>
                <a:lnTo>
                  <a:pt x="39" y="2411"/>
                </a:lnTo>
                <a:lnTo>
                  <a:pt x="28" y="2313"/>
                </a:lnTo>
                <a:lnTo>
                  <a:pt x="18" y="2212"/>
                </a:lnTo>
                <a:lnTo>
                  <a:pt x="10" y="2111"/>
                </a:lnTo>
                <a:lnTo>
                  <a:pt x="5" y="2007"/>
                </a:lnTo>
                <a:lnTo>
                  <a:pt x="1" y="1902"/>
                </a:lnTo>
                <a:lnTo>
                  <a:pt x="0" y="1796"/>
                </a:lnTo>
                <a:lnTo>
                  <a:pt x="1" y="1691"/>
                </a:lnTo>
                <a:lnTo>
                  <a:pt x="5" y="1585"/>
                </a:lnTo>
                <a:lnTo>
                  <a:pt x="11" y="1482"/>
                </a:lnTo>
                <a:lnTo>
                  <a:pt x="20" y="1380"/>
                </a:lnTo>
                <a:lnTo>
                  <a:pt x="30" y="1279"/>
                </a:lnTo>
                <a:lnTo>
                  <a:pt x="43" y="1181"/>
                </a:lnTo>
                <a:lnTo>
                  <a:pt x="57" y="1086"/>
                </a:lnTo>
                <a:lnTo>
                  <a:pt x="72" y="993"/>
                </a:lnTo>
                <a:lnTo>
                  <a:pt x="89" y="904"/>
                </a:lnTo>
                <a:lnTo>
                  <a:pt x="107" y="816"/>
                </a:lnTo>
                <a:lnTo>
                  <a:pt x="125" y="732"/>
                </a:lnTo>
                <a:lnTo>
                  <a:pt x="144" y="652"/>
                </a:lnTo>
                <a:lnTo>
                  <a:pt x="163" y="574"/>
                </a:lnTo>
                <a:lnTo>
                  <a:pt x="181" y="502"/>
                </a:lnTo>
                <a:lnTo>
                  <a:pt x="200" y="433"/>
                </a:lnTo>
                <a:lnTo>
                  <a:pt x="219" y="368"/>
                </a:lnTo>
                <a:lnTo>
                  <a:pt x="237" y="308"/>
                </a:lnTo>
                <a:lnTo>
                  <a:pt x="254" y="252"/>
                </a:lnTo>
                <a:lnTo>
                  <a:pt x="271" y="201"/>
                </a:lnTo>
                <a:lnTo>
                  <a:pt x="286" y="157"/>
                </a:lnTo>
                <a:lnTo>
                  <a:pt x="300" y="116"/>
                </a:lnTo>
                <a:lnTo>
                  <a:pt x="313" y="82"/>
                </a:lnTo>
                <a:lnTo>
                  <a:pt x="323" y="53"/>
                </a:lnTo>
                <a:lnTo>
                  <a:pt x="332" y="31"/>
                </a:lnTo>
                <a:lnTo>
                  <a:pt x="338" y="14"/>
                </a:lnTo>
                <a:lnTo>
                  <a:pt x="342" y="4"/>
                </a:lnTo>
                <a:lnTo>
                  <a:pt x="343" y="0"/>
                </a:lnTo>
                <a:close/>
              </a:path>
            </a:pathLst>
          </a:custGeom>
          <a:solidFill>
            <a:srgbClr val="A7D0F9"/>
          </a:solidFill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6500" name="Group 337"/>
          <p:cNvGrpSpPr>
            <a:grpSpLocks/>
          </p:cNvGrpSpPr>
          <p:nvPr/>
        </p:nvGrpSpPr>
        <p:grpSpPr bwMode="auto">
          <a:xfrm>
            <a:off x="4572000" y="2265363"/>
            <a:ext cx="233363" cy="968375"/>
            <a:chOff x="4788954" y="3451083"/>
            <a:chExt cx="232959" cy="968091"/>
          </a:xfrm>
        </p:grpSpPr>
        <p:sp>
          <p:nvSpPr>
            <p:cNvPr id="146607" name="Freeform 67"/>
            <p:cNvSpPr>
              <a:spLocks/>
            </p:cNvSpPr>
            <p:nvPr/>
          </p:nvSpPr>
          <p:spPr bwMode="auto">
            <a:xfrm>
              <a:off x="4788954" y="3451083"/>
              <a:ext cx="232052" cy="967185"/>
            </a:xfrm>
            <a:custGeom>
              <a:avLst/>
              <a:gdLst>
                <a:gd name="T0" fmla="*/ 751 w 770"/>
                <a:gd name="T1" fmla="*/ 4 h 3201"/>
                <a:gd name="T2" fmla="*/ 742 w 770"/>
                <a:gd name="T3" fmla="*/ 33 h 3201"/>
                <a:gd name="T4" fmla="*/ 726 w 770"/>
                <a:gd name="T5" fmla="*/ 90 h 3201"/>
                <a:gd name="T6" fmla="*/ 703 w 770"/>
                <a:gd name="T7" fmla="*/ 174 h 3201"/>
                <a:gd name="T8" fmla="*/ 676 w 770"/>
                <a:gd name="T9" fmla="*/ 285 h 3201"/>
                <a:gd name="T10" fmla="*/ 649 w 770"/>
                <a:gd name="T11" fmla="*/ 423 h 3201"/>
                <a:gd name="T12" fmla="*/ 621 w 770"/>
                <a:gd name="T13" fmla="*/ 584 h 3201"/>
                <a:gd name="T14" fmla="*/ 595 w 770"/>
                <a:gd name="T15" fmla="*/ 771 h 3201"/>
                <a:gd name="T16" fmla="*/ 572 w 770"/>
                <a:gd name="T17" fmla="*/ 980 h 3201"/>
                <a:gd name="T18" fmla="*/ 555 w 770"/>
                <a:gd name="T19" fmla="*/ 1213 h 3201"/>
                <a:gd name="T20" fmla="*/ 546 w 770"/>
                <a:gd name="T21" fmla="*/ 1466 h 3201"/>
                <a:gd name="T22" fmla="*/ 546 w 770"/>
                <a:gd name="T23" fmla="*/ 1736 h 3201"/>
                <a:gd name="T24" fmla="*/ 556 w 770"/>
                <a:gd name="T25" fmla="*/ 1989 h 3201"/>
                <a:gd name="T26" fmla="*/ 574 w 770"/>
                <a:gd name="T27" fmla="*/ 2221 h 3201"/>
                <a:gd name="T28" fmla="*/ 598 w 770"/>
                <a:gd name="T29" fmla="*/ 2431 h 3201"/>
                <a:gd name="T30" fmla="*/ 628 w 770"/>
                <a:gd name="T31" fmla="*/ 2617 h 3201"/>
                <a:gd name="T32" fmla="*/ 658 w 770"/>
                <a:gd name="T33" fmla="*/ 2778 h 3201"/>
                <a:gd name="T34" fmla="*/ 687 w 770"/>
                <a:gd name="T35" fmla="*/ 2916 h 3201"/>
                <a:gd name="T36" fmla="*/ 717 w 770"/>
                <a:gd name="T37" fmla="*/ 3027 h 3201"/>
                <a:gd name="T38" fmla="*/ 741 w 770"/>
                <a:gd name="T39" fmla="*/ 3111 h 3201"/>
                <a:gd name="T40" fmla="*/ 759 w 770"/>
                <a:gd name="T41" fmla="*/ 3168 h 3201"/>
                <a:gd name="T42" fmla="*/ 769 w 770"/>
                <a:gd name="T43" fmla="*/ 3197 h 3201"/>
                <a:gd name="T44" fmla="*/ 7 w 770"/>
                <a:gd name="T45" fmla="*/ 3201 h 3201"/>
                <a:gd name="T46" fmla="*/ 12 w 770"/>
                <a:gd name="T47" fmla="*/ 3187 h 3201"/>
                <a:gd name="T48" fmla="*/ 23 w 770"/>
                <a:gd name="T49" fmla="*/ 3144 h 3201"/>
                <a:gd name="T50" fmla="*/ 42 w 770"/>
                <a:gd name="T51" fmla="*/ 3075 h 3201"/>
                <a:gd name="T52" fmla="*/ 66 w 770"/>
                <a:gd name="T53" fmla="*/ 2981 h 3201"/>
                <a:gd name="T54" fmla="*/ 92 w 770"/>
                <a:gd name="T55" fmla="*/ 2862 h 3201"/>
                <a:gd name="T56" fmla="*/ 120 w 770"/>
                <a:gd name="T57" fmla="*/ 2721 h 3201"/>
                <a:gd name="T58" fmla="*/ 147 w 770"/>
                <a:gd name="T59" fmla="*/ 2560 h 3201"/>
                <a:gd name="T60" fmla="*/ 172 w 770"/>
                <a:gd name="T61" fmla="*/ 2376 h 3201"/>
                <a:gd name="T62" fmla="*/ 194 w 770"/>
                <a:gd name="T63" fmla="*/ 2176 h 3201"/>
                <a:gd name="T64" fmla="*/ 209 w 770"/>
                <a:gd name="T65" fmla="*/ 1958 h 3201"/>
                <a:gd name="T66" fmla="*/ 218 w 770"/>
                <a:gd name="T67" fmla="*/ 1723 h 3201"/>
                <a:gd name="T68" fmla="*/ 218 w 770"/>
                <a:gd name="T69" fmla="*/ 1479 h 3201"/>
                <a:gd name="T70" fmla="*/ 209 w 770"/>
                <a:gd name="T71" fmla="*/ 1245 h 3201"/>
                <a:gd name="T72" fmla="*/ 192 w 770"/>
                <a:gd name="T73" fmla="*/ 1026 h 3201"/>
                <a:gd name="T74" fmla="*/ 171 w 770"/>
                <a:gd name="T75" fmla="*/ 825 h 3201"/>
                <a:gd name="T76" fmla="*/ 145 w 770"/>
                <a:gd name="T77" fmla="*/ 643 h 3201"/>
                <a:gd name="T78" fmla="*/ 117 w 770"/>
                <a:gd name="T79" fmla="*/ 481 h 3201"/>
                <a:gd name="T80" fmla="*/ 88 w 770"/>
                <a:gd name="T81" fmla="*/ 340 h 3201"/>
                <a:gd name="T82" fmla="*/ 61 w 770"/>
                <a:gd name="T83" fmla="*/ 222 h 3201"/>
                <a:gd name="T84" fmla="*/ 37 w 770"/>
                <a:gd name="T85" fmla="*/ 127 h 3201"/>
                <a:gd name="T86" fmla="*/ 18 w 770"/>
                <a:gd name="T87" fmla="*/ 59 h 3201"/>
                <a:gd name="T88" fmla="*/ 5 w 770"/>
                <a:gd name="T89" fmla="*/ 15 h 3201"/>
                <a:gd name="T90" fmla="*/ 0 w 770"/>
                <a:gd name="T91" fmla="*/ 1 h 320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0"/>
                <a:gd name="T139" fmla="*/ 0 h 3201"/>
                <a:gd name="T140" fmla="*/ 770 w 770"/>
                <a:gd name="T141" fmla="*/ 3201 h 320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0" h="3201">
                  <a:moveTo>
                    <a:pt x="752" y="0"/>
                  </a:moveTo>
                  <a:lnTo>
                    <a:pt x="751" y="4"/>
                  </a:lnTo>
                  <a:lnTo>
                    <a:pt x="747" y="14"/>
                  </a:lnTo>
                  <a:lnTo>
                    <a:pt x="742" y="33"/>
                  </a:lnTo>
                  <a:lnTo>
                    <a:pt x="735" y="57"/>
                  </a:lnTo>
                  <a:lnTo>
                    <a:pt x="726" y="90"/>
                  </a:lnTo>
                  <a:lnTo>
                    <a:pt x="714" y="129"/>
                  </a:lnTo>
                  <a:lnTo>
                    <a:pt x="703" y="174"/>
                  </a:lnTo>
                  <a:lnTo>
                    <a:pt x="690" y="227"/>
                  </a:lnTo>
                  <a:lnTo>
                    <a:pt x="676" y="285"/>
                  </a:lnTo>
                  <a:lnTo>
                    <a:pt x="663" y="351"/>
                  </a:lnTo>
                  <a:lnTo>
                    <a:pt x="649" y="423"/>
                  </a:lnTo>
                  <a:lnTo>
                    <a:pt x="634" y="500"/>
                  </a:lnTo>
                  <a:lnTo>
                    <a:pt x="621" y="584"/>
                  </a:lnTo>
                  <a:lnTo>
                    <a:pt x="607" y="675"/>
                  </a:lnTo>
                  <a:lnTo>
                    <a:pt x="595" y="771"/>
                  </a:lnTo>
                  <a:lnTo>
                    <a:pt x="583" y="873"/>
                  </a:lnTo>
                  <a:lnTo>
                    <a:pt x="572" y="980"/>
                  </a:lnTo>
                  <a:lnTo>
                    <a:pt x="563" y="1093"/>
                  </a:lnTo>
                  <a:lnTo>
                    <a:pt x="555" y="1213"/>
                  </a:lnTo>
                  <a:lnTo>
                    <a:pt x="550" y="1336"/>
                  </a:lnTo>
                  <a:lnTo>
                    <a:pt x="546" y="1466"/>
                  </a:lnTo>
                  <a:lnTo>
                    <a:pt x="545" y="1601"/>
                  </a:lnTo>
                  <a:lnTo>
                    <a:pt x="546" y="1736"/>
                  </a:lnTo>
                  <a:lnTo>
                    <a:pt x="550" y="1866"/>
                  </a:lnTo>
                  <a:lnTo>
                    <a:pt x="556" y="1989"/>
                  </a:lnTo>
                  <a:lnTo>
                    <a:pt x="564" y="2108"/>
                  </a:lnTo>
                  <a:lnTo>
                    <a:pt x="574" y="2221"/>
                  </a:lnTo>
                  <a:lnTo>
                    <a:pt x="586" y="2329"/>
                  </a:lnTo>
                  <a:lnTo>
                    <a:pt x="598" y="2431"/>
                  </a:lnTo>
                  <a:lnTo>
                    <a:pt x="612" y="2526"/>
                  </a:lnTo>
                  <a:lnTo>
                    <a:pt x="628" y="2617"/>
                  </a:lnTo>
                  <a:lnTo>
                    <a:pt x="642" y="2701"/>
                  </a:lnTo>
                  <a:lnTo>
                    <a:pt x="658" y="2778"/>
                  </a:lnTo>
                  <a:lnTo>
                    <a:pt x="673" y="2850"/>
                  </a:lnTo>
                  <a:lnTo>
                    <a:pt x="687" y="2916"/>
                  </a:lnTo>
                  <a:lnTo>
                    <a:pt x="703" y="2974"/>
                  </a:lnTo>
                  <a:lnTo>
                    <a:pt x="717" y="3027"/>
                  </a:lnTo>
                  <a:lnTo>
                    <a:pt x="729" y="3072"/>
                  </a:lnTo>
                  <a:lnTo>
                    <a:pt x="741" y="3111"/>
                  </a:lnTo>
                  <a:lnTo>
                    <a:pt x="751" y="3144"/>
                  </a:lnTo>
                  <a:lnTo>
                    <a:pt x="759" y="3168"/>
                  </a:lnTo>
                  <a:lnTo>
                    <a:pt x="765" y="3187"/>
                  </a:lnTo>
                  <a:lnTo>
                    <a:pt x="769" y="3197"/>
                  </a:lnTo>
                  <a:lnTo>
                    <a:pt x="770" y="3201"/>
                  </a:lnTo>
                  <a:lnTo>
                    <a:pt x="7" y="3201"/>
                  </a:lnTo>
                  <a:lnTo>
                    <a:pt x="8" y="3197"/>
                  </a:lnTo>
                  <a:lnTo>
                    <a:pt x="12" y="3187"/>
                  </a:lnTo>
                  <a:lnTo>
                    <a:pt x="17" y="3169"/>
                  </a:lnTo>
                  <a:lnTo>
                    <a:pt x="23" y="3144"/>
                  </a:lnTo>
                  <a:lnTo>
                    <a:pt x="32" y="3113"/>
                  </a:lnTo>
                  <a:lnTo>
                    <a:pt x="42" y="3075"/>
                  </a:lnTo>
                  <a:lnTo>
                    <a:pt x="54" y="3030"/>
                  </a:lnTo>
                  <a:lnTo>
                    <a:pt x="66" y="2981"/>
                  </a:lnTo>
                  <a:lnTo>
                    <a:pt x="79" y="2925"/>
                  </a:lnTo>
                  <a:lnTo>
                    <a:pt x="92" y="2862"/>
                  </a:lnTo>
                  <a:lnTo>
                    <a:pt x="106" y="2795"/>
                  </a:lnTo>
                  <a:lnTo>
                    <a:pt x="120" y="2721"/>
                  </a:lnTo>
                  <a:lnTo>
                    <a:pt x="134" y="2642"/>
                  </a:lnTo>
                  <a:lnTo>
                    <a:pt x="147" y="2560"/>
                  </a:lnTo>
                  <a:lnTo>
                    <a:pt x="159" y="2470"/>
                  </a:lnTo>
                  <a:lnTo>
                    <a:pt x="172" y="2376"/>
                  </a:lnTo>
                  <a:lnTo>
                    <a:pt x="183" y="2278"/>
                  </a:lnTo>
                  <a:lnTo>
                    <a:pt x="194" y="2176"/>
                  </a:lnTo>
                  <a:lnTo>
                    <a:pt x="203" y="2070"/>
                  </a:lnTo>
                  <a:lnTo>
                    <a:pt x="209" y="1958"/>
                  </a:lnTo>
                  <a:lnTo>
                    <a:pt x="214" y="1843"/>
                  </a:lnTo>
                  <a:lnTo>
                    <a:pt x="218" y="1723"/>
                  </a:lnTo>
                  <a:lnTo>
                    <a:pt x="219" y="1601"/>
                  </a:lnTo>
                  <a:lnTo>
                    <a:pt x="218" y="1479"/>
                  </a:lnTo>
                  <a:lnTo>
                    <a:pt x="214" y="1359"/>
                  </a:lnTo>
                  <a:lnTo>
                    <a:pt x="209" y="1245"/>
                  </a:lnTo>
                  <a:lnTo>
                    <a:pt x="201" y="1133"/>
                  </a:lnTo>
                  <a:lnTo>
                    <a:pt x="192" y="1026"/>
                  </a:lnTo>
                  <a:lnTo>
                    <a:pt x="182" y="923"/>
                  </a:lnTo>
                  <a:lnTo>
                    <a:pt x="171" y="825"/>
                  </a:lnTo>
                  <a:lnTo>
                    <a:pt x="158" y="732"/>
                  </a:lnTo>
                  <a:lnTo>
                    <a:pt x="145" y="643"/>
                  </a:lnTo>
                  <a:lnTo>
                    <a:pt x="131" y="559"/>
                  </a:lnTo>
                  <a:lnTo>
                    <a:pt x="117" y="481"/>
                  </a:lnTo>
                  <a:lnTo>
                    <a:pt x="102" y="407"/>
                  </a:lnTo>
                  <a:lnTo>
                    <a:pt x="88" y="340"/>
                  </a:lnTo>
                  <a:lnTo>
                    <a:pt x="74" y="278"/>
                  </a:lnTo>
                  <a:lnTo>
                    <a:pt x="61" y="222"/>
                  </a:lnTo>
                  <a:lnTo>
                    <a:pt x="49" y="171"/>
                  </a:lnTo>
                  <a:lnTo>
                    <a:pt x="37" y="127"/>
                  </a:lnTo>
                  <a:lnTo>
                    <a:pt x="27" y="89"/>
                  </a:lnTo>
                  <a:lnTo>
                    <a:pt x="18" y="59"/>
                  </a:lnTo>
                  <a:lnTo>
                    <a:pt x="10" y="33"/>
                  </a:lnTo>
                  <a:lnTo>
                    <a:pt x="5" y="15"/>
                  </a:lnTo>
                  <a:lnTo>
                    <a:pt x="1" y="5"/>
                  </a:lnTo>
                  <a:lnTo>
                    <a:pt x="0" y="1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8" name="Line 68"/>
            <p:cNvSpPr>
              <a:spLocks noChangeShapeType="1"/>
            </p:cNvSpPr>
            <p:nvPr/>
          </p:nvSpPr>
          <p:spPr bwMode="auto">
            <a:xfrm>
              <a:off x="4788954" y="3451083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9" name="Line 69"/>
            <p:cNvSpPr>
              <a:spLocks noChangeShapeType="1"/>
            </p:cNvSpPr>
            <p:nvPr/>
          </p:nvSpPr>
          <p:spPr bwMode="auto">
            <a:xfrm>
              <a:off x="4788954" y="3452896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0" name="Line 70"/>
            <p:cNvSpPr>
              <a:spLocks noChangeShapeType="1"/>
            </p:cNvSpPr>
            <p:nvPr/>
          </p:nvSpPr>
          <p:spPr bwMode="auto">
            <a:xfrm>
              <a:off x="4789860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1" name="Line 71"/>
            <p:cNvSpPr>
              <a:spLocks noChangeShapeType="1"/>
            </p:cNvSpPr>
            <p:nvPr/>
          </p:nvSpPr>
          <p:spPr bwMode="auto">
            <a:xfrm>
              <a:off x="4791673" y="3461054"/>
              <a:ext cx="2720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2" name="Line 72"/>
            <p:cNvSpPr>
              <a:spLocks noChangeShapeType="1"/>
            </p:cNvSpPr>
            <p:nvPr/>
          </p:nvSpPr>
          <p:spPr bwMode="auto">
            <a:xfrm>
              <a:off x="4794393" y="3469212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3" name="Line 73"/>
            <p:cNvSpPr>
              <a:spLocks noChangeShapeType="1"/>
            </p:cNvSpPr>
            <p:nvPr/>
          </p:nvSpPr>
          <p:spPr bwMode="auto">
            <a:xfrm>
              <a:off x="4797112" y="3478277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4" name="Line 74"/>
            <p:cNvSpPr>
              <a:spLocks noChangeShapeType="1"/>
            </p:cNvSpPr>
            <p:nvPr/>
          </p:nvSpPr>
          <p:spPr bwMode="auto">
            <a:xfrm>
              <a:off x="4799832" y="3489154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5" name="Line 75"/>
            <p:cNvSpPr>
              <a:spLocks noChangeShapeType="1"/>
            </p:cNvSpPr>
            <p:nvPr/>
          </p:nvSpPr>
          <p:spPr bwMode="auto">
            <a:xfrm>
              <a:off x="4803458" y="3502751"/>
              <a:ext cx="3626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6" name="Line 76"/>
            <p:cNvSpPr>
              <a:spLocks noChangeShapeType="1"/>
            </p:cNvSpPr>
            <p:nvPr/>
          </p:nvSpPr>
          <p:spPr bwMode="auto">
            <a:xfrm>
              <a:off x="4807083" y="3518161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7" name="Line 77"/>
            <p:cNvSpPr>
              <a:spLocks noChangeShapeType="1"/>
            </p:cNvSpPr>
            <p:nvPr/>
          </p:nvSpPr>
          <p:spPr bwMode="auto">
            <a:xfrm>
              <a:off x="4810709" y="3535383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8" name="Line 78"/>
            <p:cNvSpPr>
              <a:spLocks noChangeShapeType="1"/>
            </p:cNvSpPr>
            <p:nvPr/>
          </p:nvSpPr>
          <p:spPr bwMode="auto">
            <a:xfrm>
              <a:off x="4815241" y="3553512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19" name="Line 79"/>
            <p:cNvSpPr>
              <a:spLocks noChangeShapeType="1"/>
            </p:cNvSpPr>
            <p:nvPr/>
          </p:nvSpPr>
          <p:spPr bwMode="auto">
            <a:xfrm>
              <a:off x="4819774" y="3574361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0" name="Line 80"/>
            <p:cNvSpPr>
              <a:spLocks noChangeShapeType="1"/>
            </p:cNvSpPr>
            <p:nvPr/>
          </p:nvSpPr>
          <p:spPr bwMode="auto">
            <a:xfrm>
              <a:off x="4824306" y="3596116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1" name="Line 81"/>
            <p:cNvSpPr>
              <a:spLocks noChangeShapeType="1"/>
            </p:cNvSpPr>
            <p:nvPr/>
          </p:nvSpPr>
          <p:spPr bwMode="auto">
            <a:xfrm>
              <a:off x="4827931" y="3619683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2" name="Line 82"/>
            <p:cNvSpPr>
              <a:spLocks noChangeShapeType="1"/>
            </p:cNvSpPr>
            <p:nvPr/>
          </p:nvSpPr>
          <p:spPr bwMode="auto">
            <a:xfrm>
              <a:off x="4832464" y="3645064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3" name="Line 83"/>
            <p:cNvSpPr>
              <a:spLocks noChangeShapeType="1"/>
            </p:cNvSpPr>
            <p:nvPr/>
          </p:nvSpPr>
          <p:spPr bwMode="auto">
            <a:xfrm>
              <a:off x="4836090" y="367225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4" name="Line 84"/>
            <p:cNvSpPr>
              <a:spLocks noChangeShapeType="1"/>
            </p:cNvSpPr>
            <p:nvPr/>
          </p:nvSpPr>
          <p:spPr bwMode="auto">
            <a:xfrm>
              <a:off x="4840622" y="3700357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5" name="Line 85"/>
            <p:cNvSpPr>
              <a:spLocks noChangeShapeType="1"/>
            </p:cNvSpPr>
            <p:nvPr/>
          </p:nvSpPr>
          <p:spPr bwMode="auto">
            <a:xfrm>
              <a:off x="4843341" y="373027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6" name="Line 86"/>
            <p:cNvSpPr>
              <a:spLocks noChangeShapeType="1"/>
            </p:cNvSpPr>
            <p:nvPr/>
          </p:nvSpPr>
          <p:spPr bwMode="auto">
            <a:xfrm>
              <a:off x="4846967" y="3761090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7" name="Line 87"/>
            <p:cNvSpPr>
              <a:spLocks noChangeShapeType="1"/>
            </p:cNvSpPr>
            <p:nvPr/>
          </p:nvSpPr>
          <p:spPr bwMode="auto">
            <a:xfrm>
              <a:off x="4849686" y="3793722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8" name="Line 88"/>
            <p:cNvSpPr>
              <a:spLocks noChangeShapeType="1"/>
            </p:cNvSpPr>
            <p:nvPr/>
          </p:nvSpPr>
          <p:spPr bwMode="auto">
            <a:xfrm>
              <a:off x="4851499" y="3827261"/>
              <a:ext cx="1813" cy="3444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29" name="Line 89"/>
            <p:cNvSpPr>
              <a:spLocks noChangeShapeType="1"/>
            </p:cNvSpPr>
            <p:nvPr/>
          </p:nvSpPr>
          <p:spPr bwMode="auto">
            <a:xfrm>
              <a:off x="4853312" y="3861706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0" name="Line 90"/>
            <p:cNvSpPr>
              <a:spLocks noChangeShapeType="1"/>
            </p:cNvSpPr>
            <p:nvPr/>
          </p:nvSpPr>
          <p:spPr bwMode="auto">
            <a:xfrm>
              <a:off x="4854219" y="389796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1" name="Line 91"/>
            <p:cNvSpPr>
              <a:spLocks noChangeShapeType="1"/>
            </p:cNvSpPr>
            <p:nvPr/>
          </p:nvSpPr>
          <p:spPr bwMode="auto">
            <a:xfrm flipH="1">
              <a:off x="4854219" y="3935129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2" name="Line 92"/>
            <p:cNvSpPr>
              <a:spLocks noChangeShapeType="1"/>
            </p:cNvSpPr>
            <p:nvPr/>
          </p:nvSpPr>
          <p:spPr bwMode="auto">
            <a:xfrm flipH="1">
              <a:off x="4853312" y="3971387"/>
              <a:ext cx="907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3" name="Line 93"/>
            <p:cNvSpPr>
              <a:spLocks noChangeShapeType="1"/>
            </p:cNvSpPr>
            <p:nvPr/>
          </p:nvSpPr>
          <p:spPr bwMode="auto">
            <a:xfrm flipH="1">
              <a:off x="4851499" y="4007645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4" name="Line 94"/>
            <p:cNvSpPr>
              <a:spLocks noChangeShapeType="1"/>
            </p:cNvSpPr>
            <p:nvPr/>
          </p:nvSpPr>
          <p:spPr bwMode="auto">
            <a:xfrm flipH="1">
              <a:off x="4849686" y="4042996"/>
              <a:ext cx="1813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5" name="Line 95"/>
            <p:cNvSpPr>
              <a:spLocks noChangeShapeType="1"/>
            </p:cNvSpPr>
            <p:nvPr/>
          </p:nvSpPr>
          <p:spPr bwMode="auto">
            <a:xfrm flipH="1">
              <a:off x="4846967" y="4076535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6" name="Line 96"/>
            <p:cNvSpPr>
              <a:spLocks noChangeShapeType="1"/>
            </p:cNvSpPr>
            <p:nvPr/>
          </p:nvSpPr>
          <p:spPr bwMode="auto">
            <a:xfrm flipH="1">
              <a:off x="4844248" y="4108261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7" name="Line 97"/>
            <p:cNvSpPr>
              <a:spLocks noChangeShapeType="1"/>
            </p:cNvSpPr>
            <p:nvPr/>
          </p:nvSpPr>
          <p:spPr bwMode="auto">
            <a:xfrm flipH="1">
              <a:off x="4840622" y="4139080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8" name="Line 98"/>
            <p:cNvSpPr>
              <a:spLocks noChangeShapeType="1"/>
            </p:cNvSpPr>
            <p:nvPr/>
          </p:nvSpPr>
          <p:spPr bwMode="auto">
            <a:xfrm flipH="1">
              <a:off x="4836996" y="4168993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39" name="Line 99"/>
            <p:cNvSpPr>
              <a:spLocks noChangeShapeType="1"/>
            </p:cNvSpPr>
            <p:nvPr/>
          </p:nvSpPr>
          <p:spPr bwMode="auto">
            <a:xfrm flipH="1">
              <a:off x="4833370" y="4197093"/>
              <a:ext cx="3626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0" name="Line 100"/>
            <p:cNvSpPr>
              <a:spLocks noChangeShapeType="1"/>
            </p:cNvSpPr>
            <p:nvPr/>
          </p:nvSpPr>
          <p:spPr bwMode="auto">
            <a:xfrm flipH="1">
              <a:off x="4828838" y="422428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1" name="Line 101"/>
            <p:cNvSpPr>
              <a:spLocks noChangeShapeType="1"/>
            </p:cNvSpPr>
            <p:nvPr/>
          </p:nvSpPr>
          <p:spPr bwMode="auto">
            <a:xfrm flipH="1">
              <a:off x="4825212" y="4249667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2" name="Line 102"/>
            <p:cNvSpPr>
              <a:spLocks noChangeShapeType="1"/>
            </p:cNvSpPr>
            <p:nvPr/>
          </p:nvSpPr>
          <p:spPr bwMode="auto">
            <a:xfrm flipH="1">
              <a:off x="4820680" y="4273235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3" name="Line 103"/>
            <p:cNvSpPr>
              <a:spLocks noChangeShapeType="1"/>
            </p:cNvSpPr>
            <p:nvPr/>
          </p:nvSpPr>
          <p:spPr bwMode="auto">
            <a:xfrm flipH="1">
              <a:off x="4816148" y="4295897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4" name="Line 104"/>
            <p:cNvSpPr>
              <a:spLocks noChangeShapeType="1"/>
            </p:cNvSpPr>
            <p:nvPr/>
          </p:nvSpPr>
          <p:spPr bwMode="auto">
            <a:xfrm flipH="1">
              <a:off x="4812522" y="4315839"/>
              <a:ext cx="3626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5" name="Line 105"/>
            <p:cNvSpPr>
              <a:spLocks noChangeShapeType="1"/>
            </p:cNvSpPr>
            <p:nvPr/>
          </p:nvSpPr>
          <p:spPr bwMode="auto">
            <a:xfrm flipH="1">
              <a:off x="4808896" y="4334874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6" name="Line 106"/>
            <p:cNvSpPr>
              <a:spLocks noChangeShapeType="1"/>
            </p:cNvSpPr>
            <p:nvPr/>
          </p:nvSpPr>
          <p:spPr bwMode="auto">
            <a:xfrm flipH="1">
              <a:off x="4805270" y="4352097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7" name="Line 107"/>
            <p:cNvSpPr>
              <a:spLocks noChangeShapeType="1"/>
            </p:cNvSpPr>
            <p:nvPr/>
          </p:nvSpPr>
          <p:spPr bwMode="auto">
            <a:xfrm flipH="1">
              <a:off x="4801645" y="436660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8" name="Line 108"/>
            <p:cNvSpPr>
              <a:spLocks noChangeShapeType="1"/>
            </p:cNvSpPr>
            <p:nvPr/>
          </p:nvSpPr>
          <p:spPr bwMode="auto">
            <a:xfrm flipH="1">
              <a:off x="4798019" y="4380196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49" name="Line 109"/>
            <p:cNvSpPr>
              <a:spLocks noChangeShapeType="1"/>
            </p:cNvSpPr>
            <p:nvPr/>
          </p:nvSpPr>
          <p:spPr bwMode="auto">
            <a:xfrm flipH="1">
              <a:off x="4795299" y="4391981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0" name="Line 110"/>
            <p:cNvSpPr>
              <a:spLocks noChangeShapeType="1"/>
            </p:cNvSpPr>
            <p:nvPr/>
          </p:nvSpPr>
          <p:spPr bwMode="auto">
            <a:xfrm flipH="1">
              <a:off x="4793486" y="4401045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1" name="Line 111"/>
            <p:cNvSpPr>
              <a:spLocks noChangeShapeType="1"/>
            </p:cNvSpPr>
            <p:nvPr/>
          </p:nvSpPr>
          <p:spPr bwMode="auto">
            <a:xfrm flipH="1">
              <a:off x="4792580" y="4408297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2" name="Line 112"/>
            <p:cNvSpPr>
              <a:spLocks noChangeShapeType="1"/>
            </p:cNvSpPr>
            <p:nvPr/>
          </p:nvSpPr>
          <p:spPr bwMode="auto">
            <a:xfrm flipH="1">
              <a:off x="4790767" y="4413735"/>
              <a:ext cx="1813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3" name="Line 113"/>
            <p:cNvSpPr>
              <a:spLocks noChangeShapeType="1"/>
            </p:cNvSpPr>
            <p:nvPr/>
          </p:nvSpPr>
          <p:spPr bwMode="auto">
            <a:xfrm flipH="1">
              <a:off x="4790767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4" name="Line 114"/>
            <p:cNvSpPr>
              <a:spLocks noChangeShapeType="1"/>
            </p:cNvSpPr>
            <p:nvPr/>
          </p:nvSpPr>
          <p:spPr bwMode="auto">
            <a:xfrm>
              <a:off x="4790767" y="4418267"/>
              <a:ext cx="2302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5" name="Line 115"/>
            <p:cNvSpPr>
              <a:spLocks noChangeShapeType="1"/>
            </p:cNvSpPr>
            <p:nvPr/>
          </p:nvSpPr>
          <p:spPr bwMode="auto">
            <a:xfrm flipH="1" flipV="1">
              <a:off x="5021006" y="4417361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6" name="Line 116"/>
            <p:cNvSpPr>
              <a:spLocks noChangeShapeType="1"/>
            </p:cNvSpPr>
            <p:nvPr/>
          </p:nvSpPr>
          <p:spPr bwMode="auto">
            <a:xfrm flipH="1" flipV="1">
              <a:off x="5020099" y="4413735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7" name="Line 117"/>
            <p:cNvSpPr>
              <a:spLocks noChangeShapeType="1"/>
            </p:cNvSpPr>
            <p:nvPr/>
          </p:nvSpPr>
          <p:spPr bwMode="auto">
            <a:xfrm flipH="1" flipV="1">
              <a:off x="5018286" y="4408297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8" name="Line 118"/>
            <p:cNvSpPr>
              <a:spLocks noChangeShapeType="1"/>
            </p:cNvSpPr>
            <p:nvPr/>
          </p:nvSpPr>
          <p:spPr bwMode="auto">
            <a:xfrm flipH="1" flipV="1">
              <a:off x="5015567" y="4401045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59" name="Line 119"/>
            <p:cNvSpPr>
              <a:spLocks noChangeShapeType="1"/>
            </p:cNvSpPr>
            <p:nvPr/>
          </p:nvSpPr>
          <p:spPr bwMode="auto">
            <a:xfrm flipH="1" flipV="1">
              <a:off x="5012848" y="4391074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0" name="Line 120"/>
            <p:cNvSpPr>
              <a:spLocks noChangeShapeType="1"/>
            </p:cNvSpPr>
            <p:nvPr/>
          </p:nvSpPr>
          <p:spPr bwMode="auto">
            <a:xfrm flipH="1" flipV="1">
              <a:off x="5009222" y="4379290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1" name="Line 121"/>
            <p:cNvSpPr>
              <a:spLocks noChangeShapeType="1"/>
            </p:cNvSpPr>
            <p:nvPr/>
          </p:nvSpPr>
          <p:spPr bwMode="auto">
            <a:xfrm flipH="1" flipV="1">
              <a:off x="5005596" y="4365693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2" name="Line 122"/>
            <p:cNvSpPr>
              <a:spLocks noChangeShapeType="1"/>
            </p:cNvSpPr>
            <p:nvPr/>
          </p:nvSpPr>
          <p:spPr bwMode="auto">
            <a:xfrm flipH="1" flipV="1">
              <a:off x="5001064" y="4349377"/>
              <a:ext cx="4533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3" name="Line 123"/>
            <p:cNvSpPr>
              <a:spLocks noChangeShapeType="1"/>
            </p:cNvSpPr>
            <p:nvPr/>
          </p:nvSpPr>
          <p:spPr bwMode="auto">
            <a:xfrm flipH="1" flipV="1">
              <a:off x="4996532" y="4332155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4" name="Line 124"/>
            <p:cNvSpPr>
              <a:spLocks noChangeShapeType="1"/>
            </p:cNvSpPr>
            <p:nvPr/>
          </p:nvSpPr>
          <p:spPr bwMode="auto">
            <a:xfrm flipH="1" flipV="1">
              <a:off x="4992000" y="4312213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5" name="Line 125"/>
            <p:cNvSpPr>
              <a:spLocks noChangeShapeType="1"/>
            </p:cNvSpPr>
            <p:nvPr/>
          </p:nvSpPr>
          <p:spPr bwMode="auto">
            <a:xfrm flipH="1" flipV="1">
              <a:off x="4987467" y="429045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6" name="Line 126"/>
            <p:cNvSpPr>
              <a:spLocks noChangeShapeType="1"/>
            </p:cNvSpPr>
            <p:nvPr/>
          </p:nvSpPr>
          <p:spPr bwMode="auto">
            <a:xfrm flipH="1" flipV="1">
              <a:off x="4982935" y="4266890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7" name="Line 127"/>
            <p:cNvSpPr>
              <a:spLocks noChangeShapeType="1"/>
            </p:cNvSpPr>
            <p:nvPr/>
          </p:nvSpPr>
          <p:spPr bwMode="auto">
            <a:xfrm flipH="1" flipV="1">
              <a:off x="4978402" y="4241510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8" name="Line 128"/>
            <p:cNvSpPr>
              <a:spLocks noChangeShapeType="1"/>
            </p:cNvSpPr>
            <p:nvPr/>
          </p:nvSpPr>
          <p:spPr bwMode="auto">
            <a:xfrm flipH="1" flipV="1">
              <a:off x="4973871" y="4214316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69" name="Line 129"/>
            <p:cNvSpPr>
              <a:spLocks noChangeShapeType="1"/>
            </p:cNvSpPr>
            <p:nvPr/>
          </p:nvSpPr>
          <p:spPr bwMode="auto">
            <a:xfrm flipH="1" flipV="1">
              <a:off x="4969338" y="4185310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0" name="Line 130"/>
            <p:cNvSpPr>
              <a:spLocks noChangeShapeType="1"/>
            </p:cNvSpPr>
            <p:nvPr/>
          </p:nvSpPr>
          <p:spPr bwMode="auto">
            <a:xfrm flipH="1" flipV="1">
              <a:off x="4965712" y="4154490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1" name="Line 131"/>
            <p:cNvSpPr>
              <a:spLocks noChangeShapeType="1"/>
            </p:cNvSpPr>
            <p:nvPr/>
          </p:nvSpPr>
          <p:spPr bwMode="auto">
            <a:xfrm flipH="1" flipV="1">
              <a:off x="4962086" y="4121858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2" name="Line 132"/>
            <p:cNvSpPr>
              <a:spLocks noChangeShapeType="1"/>
            </p:cNvSpPr>
            <p:nvPr/>
          </p:nvSpPr>
          <p:spPr bwMode="auto">
            <a:xfrm flipH="1" flipV="1">
              <a:off x="4959367" y="408831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3" name="Line 133"/>
            <p:cNvSpPr>
              <a:spLocks noChangeShapeType="1"/>
            </p:cNvSpPr>
            <p:nvPr/>
          </p:nvSpPr>
          <p:spPr bwMode="auto">
            <a:xfrm flipH="1" flipV="1">
              <a:off x="4956648" y="4052061"/>
              <a:ext cx="2720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4" name="Line 134"/>
            <p:cNvSpPr>
              <a:spLocks noChangeShapeType="1"/>
            </p:cNvSpPr>
            <p:nvPr/>
          </p:nvSpPr>
          <p:spPr bwMode="auto">
            <a:xfrm flipH="1" flipV="1">
              <a:off x="4954835" y="4014896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5" name="Line 135"/>
            <p:cNvSpPr>
              <a:spLocks noChangeShapeType="1"/>
            </p:cNvSpPr>
            <p:nvPr/>
          </p:nvSpPr>
          <p:spPr bwMode="auto">
            <a:xfrm flipH="1" flipV="1">
              <a:off x="4953929" y="3975919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6" name="Line 136"/>
            <p:cNvSpPr>
              <a:spLocks noChangeShapeType="1"/>
            </p:cNvSpPr>
            <p:nvPr/>
          </p:nvSpPr>
          <p:spPr bwMode="auto">
            <a:xfrm flipH="1" flipV="1">
              <a:off x="4953022" y="3935129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7" name="Line 137"/>
            <p:cNvSpPr>
              <a:spLocks noChangeShapeType="1"/>
            </p:cNvSpPr>
            <p:nvPr/>
          </p:nvSpPr>
          <p:spPr bwMode="auto">
            <a:xfrm flipV="1">
              <a:off x="4953022" y="3894338"/>
              <a:ext cx="907" cy="4079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8" name="Line 138"/>
            <p:cNvSpPr>
              <a:spLocks noChangeShapeType="1"/>
            </p:cNvSpPr>
            <p:nvPr/>
          </p:nvSpPr>
          <p:spPr bwMode="auto">
            <a:xfrm flipV="1">
              <a:off x="4953929" y="3854454"/>
              <a:ext cx="907" cy="398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79" name="Line 139"/>
            <p:cNvSpPr>
              <a:spLocks noChangeShapeType="1"/>
            </p:cNvSpPr>
            <p:nvPr/>
          </p:nvSpPr>
          <p:spPr bwMode="auto">
            <a:xfrm flipV="1">
              <a:off x="4954835" y="3817290"/>
              <a:ext cx="1813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0" name="Line 140"/>
            <p:cNvSpPr>
              <a:spLocks noChangeShapeType="1"/>
            </p:cNvSpPr>
            <p:nvPr/>
          </p:nvSpPr>
          <p:spPr bwMode="auto">
            <a:xfrm flipV="1">
              <a:off x="4956648" y="3781032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1" name="Line 141"/>
            <p:cNvSpPr>
              <a:spLocks noChangeShapeType="1"/>
            </p:cNvSpPr>
            <p:nvPr/>
          </p:nvSpPr>
          <p:spPr bwMode="auto">
            <a:xfrm flipV="1">
              <a:off x="4958461" y="3747493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2" name="Line 142"/>
            <p:cNvSpPr>
              <a:spLocks noChangeShapeType="1"/>
            </p:cNvSpPr>
            <p:nvPr/>
          </p:nvSpPr>
          <p:spPr bwMode="auto">
            <a:xfrm flipV="1">
              <a:off x="4961180" y="3714860"/>
              <a:ext cx="3626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3" name="Line 143"/>
            <p:cNvSpPr>
              <a:spLocks noChangeShapeType="1"/>
            </p:cNvSpPr>
            <p:nvPr/>
          </p:nvSpPr>
          <p:spPr bwMode="auto">
            <a:xfrm flipV="1">
              <a:off x="4964806" y="3684041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4" name="Line 144"/>
            <p:cNvSpPr>
              <a:spLocks noChangeShapeType="1"/>
            </p:cNvSpPr>
            <p:nvPr/>
          </p:nvSpPr>
          <p:spPr bwMode="auto">
            <a:xfrm flipV="1">
              <a:off x="4968432" y="3655035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5" name="Line 145"/>
            <p:cNvSpPr>
              <a:spLocks noChangeShapeType="1"/>
            </p:cNvSpPr>
            <p:nvPr/>
          </p:nvSpPr>
          <p:spPr bwMode="auto">
            <a:xfrm flipV="1">
              <a:off x="4972058" y="3627841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6" name="Line 146"/>
            <p:cNvSpPr>
              <a:spLocks noChangeShapeType="1"/>
            </p:cNvSpPr>
            <p:nvPr/>
          </p:nvSpPr>
          <p:spPr bwMode="auto">
            <a:xfrm flipV="1">
              <a:off x="4976590" y="3602460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7" name="Line 147"/>
            <p:cNvSpPr>
              <a:spLocks noChangeShapeType="1"/>
            </p:cNvSpPr>
            <p:nvPr/>
          </p:nvSpPr>
          <p:spPr bwMode="auto">
            <a:xfrm flipV="1">
              <a:off x="4980215" y="3578893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8" name="Line 148"/>
            <p:cNvSpPr>
              <a:spLocks noChangeShapeType="1"/>
            </p:cNvSpPr>
            <p:nvPr/>
          </p:nvSpPr>
          <p:spPr bwMode="auto">
            <a:xfrm flipV="1">
              <a:off x="4984748" y="3557138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89" name="Line 149"/>
            <p:cNvSpPr>
              <a:spLocks noChangeShapeType="1"/>
            </p:cNvSpPr>
            <p:nvPr/>
          </p:nvSpPr>
          <p:spPr bwMode="auto">
            <a:xfrm flipV="1">
              <a:off x="4989280" y="3537196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0" name="Line 150"/>
            <p:cNvSpPr>
              <a:spLocks noChangeShapeType="1"/>
            </p:cNvSpPr>
            <p:nvPr/>
          </p:nvSpPr>
          <p:spPr bwMode="auto">
            <a:xfrm flipV="1">
              <a:off x="4992906" y="3519974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1" name="Line 151"/>
            <p:cNvSpPr>
              <a:spLocks noChangeShapeType="1"/>
            </p:cNvSpPr>
            <p:nvPr/>
          </p:nvSpPr>
          <p:spPr bwMode="auto">
            <a:xfrm flipV="1">
              <a:off x="4997438" y="3503657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2" name="Line 152"/>
            <p:cNvSpPr>
              <a:spLocks noChangeShapeType="1"/>
            </p:cNvSpPr>
            <p:nvPr/>
          </p:nvSpPr>
          <p:spPr bwMode="auto">
            <a:xfrm flipV="1">
              <a:off x="5001064" y="3490060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3" name="Line 153"/>
            <p:cNvSpPr>
              <a:spLocks noChangeShapeType="1"/>
            </p:cNvSpPr>
            <p:nvPr/>
          </p:nvSpPr>
          <p:spPr bwMode="auto">
            <a:xfrm flipV="1">
              <a:off x="5004690" y="3478277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4" name="Line 154"/>
            <p:cNvSpPr>
              <a:spLocks noChangeShapeType="1"/>
            </p:cNvSpPr>
            <p:nvPr/>
          </p:nvSpPr>
          <p:spPr bwMode="auto">
            <a:xfrm flipV="1">
              <a:off x="5008316" y="3468305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5" name="Line 155"/>
            <p:cNvSpPr>
              <a:spLocks noChangeShapeType="1"/>
            </p:cNvSpPr>
            <p:nvPr/>
          </p:nvSpPr>
          <p:spPr bwMode="auto">
            <a:xfrm flipV="1">
              <a:off x="5011035" y="346105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6" name="Line 156"/>
            <p:cNvSpPr>
              <a:spLocks noChangeShapeType="1"/>
            </p:cNvSpPr>
            <p:nvPr/>
          </p:nvSpPr>
          <p:spPr bwMode="auto">
            <a:xfrm flipV="1">
              <a:off x="5012848" y="3455615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7" name="Line 157"/>
            <p:cNvSpPr>
              <a:spLocks noChangeShapeType="1"/>
            </p:cNvSpPr>
            <p:nvPr/>
          </p:nvSpPr>
          <p:spPr bwMode="auto">
            <a:xfrm flipV="1">
              <a:off x="5014661" y="3451989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8" name="Line 158"/>
            <p:cNvSpPr>
              <a:spLocks noChangeShapeType="1"/>
            </p:cNvSpPr>
            <p:nvPr/>
          </p:nvSpPr>
          <p:spPr bwMode="auto">
            <a:xfrm flipV="1">
              <a:off x="5015567" y="345108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99" name="Line 159"/>
            <p:cNvSpPr>
              <a:spLocks noChangeShapeType="1"/>
            </p:cNvSpPr>
            <p:nvPr/>
          </p:nvSpPr>
          <p:spPr bwMode="auto">
            <a:xfrm flipH="1">
              <a:off x="4788954" y="3451083"/>
              <a:ext cx="226613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6501" name="Group 336"/>
          <p:cNvGrpSpPr>
            <a:grpSpLocks/>
          </p:cNvGrpSpPr>
          <p:nvPr/>
        </p:nvGrpSpPr>
        <p:grpSpPr bwMode="auto">
          <a:xfrm>
            <a:off x="5029200" y="2203450"/>
            <a:ext cx="246063" cy="1090613"/>
            <a:chOff x="5205922" y="3388538"/>
            <a:chExt cx="245649" cy="1091369"/>
          </a:xfrm>
        </p:grpSpPr>
        <p:sp>
          <p:nvSpPr>
            <p:cNvPr id="146502" name="Freeform 160"/>
            <p:cNvSpPr>
              <a:spLocks/>
            </p:cNvSpPr>
            <p:nvPr/>
          </p:nvSpPr>
          <p:spPr bwMode="auto">
            <a:xfrm>
              <a:off x="5205922" y="3388538"/>
              <a:ext cx="244742" cy="1090462"/>
            </a:xfrm>
            <a:custGeom>
              <a:avLst/>
              <a:gdLst>
                <a:gd name="T0" fmla="*/ 551 w 812"/>
                <a:gd name="T1" fmla="*/ 1 h 3609"/>
                <a:gd name="T2" fmla="*/ 555 w 812"/>
                <a:gd name="T3" fmla="*/ 15 h 3609"/>
                <a:gd name="T4" fmla="*/ 567 w 812"/>
                <a:gd name="T5" fmla="*/ 58 h 3609"/>
                <a:gd name="T6" fmla="*/ 587 w 812"/>
                <a:gd name="T7" fmla="*/ 127 h 3609"/>
                <a:gd name="T8" fmla="*/ 609 w 812"/>
                <a:gd name="T9" fmla="*/ 219 h 3609"/>
                <a:gd name="T10" fmla="*/ 637 w 812"/>
                <a:gd name="T11" fmla="*/ 333 h 3609"/>
                <a:gd name="T12" fmla="*/ 667 w 812"/>
                <a:gd name="T13" fmla="*/ 468 h 3609"/>
                <a:gd name="T14" fmla="*/ 696 w 812"/>
                <a:gd name="T15" fmla="*/ 621 h 3609"/>
                <a:gd name="T16" fmla="*/ 725 w 812"/>
                <a:gd name="T17" fmla="*/ 790 h 3609"/>
                <a:gd name="T18" fmla="*/ 753 w 812"/>
                <a:gd name="T19" fmla="*/ 973 h 3609"/>
                <a:gd name="T20" fmla="*/ 776 w 812"/>
                <a:gd name="T21" fmla="*/ 1168 h 3609"/>
                <a:gd name="T22" fmla="*/ 795 w 812"/>
                <a:gd name="T23" fmla="*/ 1374 h 3609"/>
                <a:gd name="T24" fmla="*/ 808 w 812"/>
                <a:gd name="T25" fmla="*/ 1588 h 3609"/>
                <a:gd name="T26" fmla="*/ 812 w 812"/>
                <a:gd name="T27" fmla="*/ 1808 h 3609"/>
                <a:gd name="T28" fmla="*/ 808 w 812"/>
                <a:gd name="T29" fmla="*/ 2028 h 3609"/>
                <a:gd name="T30" fmla="*/ 795 w 812"/>
                <a:gd name="T31" fmla="*/ 2242 h 3609"/>
                <a:gd name="T32" fmla="*/ 777 w 812"/>
                <a:gd name="T33" fmla="*/ 2447 h 3609"/>
                <a:gd name="T34" fmla="*/ 755 w 812"/>
                <a:gd name="T35" fmla="*/ 2642 h 3609"/>
                <a:gd name="T36" fmla="*/ 728 w 812"/>
                <a:gd name="T37" fmla="*/ 2825 h 3609"/>
                <a:gd name="T38" fmla="*/ 700 w 812"/>
                <a:gd name="T39" fmla="*/ 2993 h 3609"/>
                <a:gd name="T40" fmla="*/ 669 w 812"/>
                <a:gd name="T41" fmla="*/ 3145 h 3609"/>
                <a:gd name="T42" fmla="*/ 641 w 812"/>
                <a:gd name="T43" fmla="*/ 3278 h 3609"/>
                <a:gd name="T44" fmla="*/ 615 w 812"/>
                <a:gd name="T45" fmla="*/ 3393 h 3609"/>
                <a:gd name="T46" fmla="*/ 592 w 812"/>
                <a:gd name="T47" fmla="*/ 3484 h 3609"/>
                <a:gd name="T48" fmla="*/ 574 w 812"/>
                <a:gd name="T49" fmla="*/ 3552 h 3609"/>
                <a:gd name="T50" fmla="*/ 561 w 812"/>
                <a:gd name="T51" fmla="*/ 3595 h 3609"/>
                <a:gd name="T52" fmla="*/ 557 w 812"/>
                <a:gd name="T53" fmla="*/ 3609 h 3609"/>
                <a:gd name="T54" fmla="*/ 242 w 812"/>
                <a:gd name="T55" fmla="*/ 3605 h 3609"/>
                <a:gd name="T56" fmla="*/ 233 w 812"/>
                <a:gd name="T57" fmla="*/ 3579 h 3609"/>
                <a:gd name="T58" fmla="*/ 217 w 812"/>
                <a:gd name="T59" fmla="*/ 3524 h 3609"/>
                <a:gd name="T60" fmla="*/ 196 w 812"/>
                <a:gd name="T61" fmla="*/ 3445 h 3609"/>
                <a:gd name="T62" fmla="*/ 172 w 812"/>
                <a:gd name="T63" fmla="*/ 3342 h 3609"/>
                <a:gd name="T64" fmla="*/ 144 w 812"/>
                <a:gd name="T65" fmla="*/ 3216 h 3609"/>
                <a:gd name="T66" fmla="*/ 114 w 812"/>
                <a:gd name="T67" fmla="*/ 3069 h 3609"/>
                <a:gd name="T68" fmla="*/ 85 w 812"/>
                <a:gd name="T69" fmla="*/ 2901 h 3609"/>
                <a:gd name="T70" fmla="*/ 58 w 812"/>
                <a:gd name="T71" fmla="*/ 2714 h 3609"/>
                <a:gd name="T72" fmla="*/ 35 w 812"/>
                <a:gd name="T73" fmla="*/ 2511 h 3609"/>
                <a:gd name="T74" fmla="*/ 16 w 812"/>
                <a:gd name="T75" fmla="*/ 2289 h 3609"/>
                <a:gd name="T76" fmla="*/ 4 w 812"/>
                <a:gd name="T77" fmla="*/ 2053 h 3609"/>
                <a:gd name="T78" fmla="*/ 0 w 812"/>
                <a:gd name="T79" fmla="*/ 1802 h 3609"/>
                <a:gd name="T80" fmla="*/ 5 w 812"/>
                <a:gd name="T81" fmla="*/ 1551 h 3609"/>
                <a:gd name="T82" fmla="*/ 18 w 812"/>
                <a:gd name="T83" fmla="*/ 1314 h 3609"/>
                <a:gd name="T84" fmla="*/ 37 w 812"/>
                <a:gd name="T85" fmla="*/ 1094 h 3609"/>
                <a:gd name="T86" fmla="*/ 61 w 812"/>
                <a:gd name="T87" fmla="*/ 891 h 3609"/>
                <a:gd name="T88" fmla="*/ 89 w 812"/>
                <a:gd name="T89" fmla="*/ 703 h 3609"/>
                <a:gd name="T90" fmla="*/ 119 w 812"/>
                <a:gd name="T91" fmla="*/ 537 h 3609"/>
                <a:gd name="T92" fmla="*/ 150 w 812"/>
                <a:gd name="T93" fmla="*/ 390 h 3609"/>
                <a:gd name="T94" fmla="*/ 179 w 812"/>
                <a:gd name="T95" fmla="*/ 266 h 3609"/>
                <a:gd name="T96" fmla="*/ 206 w 812"/>
                <a:gd name="T97" fmla="*/ 163 h 3609"/>
                <a:gd name="T98" fmla="*/ 228 w 812"/>
                <a:gd name="T99" fmla="*/ 84 h 3609"/>
                <a:gd name="T100" fmla="*/ 244 w 812"/>
                <a:gd name="T101" fmla="*/ 30 h 3609"/>
                <a:gd name="T102" fmla="*/ 253 w 812"/>
                <a:gd name="T103" fmla="*/ 3 h 3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12"/>
                <a:gd name="T157" fmla="*/ 0 h 3609"/>
                <a:gd name="T158" fmla="*/ 812 w 812"/>
                <a:gd name="T159" fmla="*/ 3609 h 3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12" h="3609">
                  <a:moveTo>
                    <a:pt x="254" y="0"/>
                  </a:moveTo>
                  <a:lnTo>
                    <a:pt x="551" y="1"/>
                  </a:lnTo>
                  <a:lnTo>
                    <a:pt x="552" y="5"/>
                  </a:lnTo>
                  <a:lnTo>
                    <a:pt x="555" y="15"/>
                  </a:lnTo>
                  <a:lnTo>
                    <a:pt x="561" y="34"/>
                  </a:lnTo>
                  <a:lnTo>
                    <a:pt x="567" y="58"/>
                  </a:lnTo>
                  <a:lnTo>
                    <a:pt x="576" y="89"/>
                  </a:lnTo>
                  <a:lnTo>
                    <a:pt x="587" y="127"/>
                  </a:lnTo>
                  <a:lnTo>
                    <a:pt x="598" y="170"/>
                  </a:lnTo>
                  <a:lnTo>
                    <a:pt x="609" y="219"/>
                  </a:lnTo>
                  <a:lnTo>
                    <a:pt x="623" y="273"/>
                  </a:lnTo>
                  <a:lnTo>
                    <a:pt x="637" y="333"/>
                  </a:lnTo>
                  <a:lnTo>
                    <a:pt x="651" y="398"/>
                  </a:lnTo>
                  <a:lnTo>
                    <a:pt x="667" y="468"/>
                  </a:lnTo>
                  <a:lnTo>
                    <a:pt x="682" y="542"/>
                  </a:lnTo>
                  <a:lnTo>
                    <a:pt x="696" y="621"/>
                  </a:lnTo>
                  <a:lnTo>
                    <a:pt x="711" y="703"/>
                  </a:lnTo>
                  <a:lnTo>
                    <a:pt x="725" y="790"/>
                  </a:lnTo>
                  <a:lnTo>
                    <a:pt x="739" y="879"/>
                  </a:lnTo>
                  <a:lnTo>
                    <a:pt x="753" y="973"/>
                  </a:lnTo>
                  <a:lnTo>
                    <a:pt x="765" y="1069"/>
                  </a:lnTo>
                  <a:lnTo>
                    <a:pt x="776" y="1168"/>
                  </a:lnTo>
                  <a:lnTo>
                    <a:pt x="786" y="1270"/>
                  </a:lnTo>
                  <a:lnTo>
                    <a:pt x="795" y="1374"/>
                  </a:lnTo>
                  <a:lnTo>
                    <a:pt x="802" y="1480"/>
                  </a:lnTo>
                  <a:lnTo>
                    <a:pt x="808" y="1588"/>
                  </a:lnTo>
                  <a:lnTo>
                    <a:pt x="811" y="1697"/>
                  </a:lnTo>
                  <a:lnTo>
                    <a:pt x="812" y="1808"/>
                  </a:lnTo>
                  <a:lnTo>
                    <a:pt x="811" y="1919"/>
                  </a:lnTo>
                  <a:lnTo>
                    <a:pt x="808" y="2028"/>
                  </a:lnTo>
                  <a:lnTo>
                    <a:pt x="803" y="2137"/>
                  </a:lnTo>
                  <a:lnTo>
                    <a:pt x="795" y="2242"/>
                  </a:lnTo>
                  <a:lnTo>
                    <a:pt x="788" y="2347"/>
                  </a:lnTo>
                  <a:lnTo>
                    <a:pt x="777" y="2447"/>
                  </a:lnTo>
                  <a:lnTo>
                    <a:pt x="766" y="2546"/>
                  </a:lnTo>
                  <a:lnTo>
                    <a:pt x="755" y="2642"/>
                  </a:lnTo>
                  <a:lnTo>
                    <a:pt x="742" y="2735"/>
                  </a:lnTo>
                  <a:lnTo>
                    <a:pt x="728" y="2825"/>
                  </a:lnTo>
                  <a:lnTo>
                    <a:pt x="714" y="2910"/>
                  </a:lnTo>
                  <a:lnTo>
                    <a:pt x="700" y="2993"/>
                  </a:lnTo>
                  <a:lnTo>
                    <a:pt x="685" y="3071"/>
                  </a:lnTo>
                  <a:lnTo>
                    <a:pt x="669" y="3145"/>
                  </a:lnTo>
                  <a:lnTo>
                    <a:pt x="655" y="3215"/>
                  </a:lnTo>
                  <a:lnTo>
                    <a:pt x="641" y="3278"/>
                  </a:lnTo>
                  <a:lnTo>
                    <a:pt x="627" y="3338"/>
                  </a:lnTo>
                  <a:lnTo>
                    <a:pt x="615" y="3393"/>
                  </a:lnTo>
                  <a:lnTo>
                    <a:pt x="603" y="3441"/>
                  </a:lnTo>
                  <a:lnTo>
                    <a:pt x="592" y="3484"/>
                  </a:lnTo>
                  <a:lnTo>
                    <a:pt x="581" y="3521"/>
                  </a:lnTo>
                  <a:lnTo>
                    <a:pt x="574" y="3552"/>
                  </a:lnTo>
                  <a:lnTo>
                    <a:pt x="566" y="3577"/>
                  </a:lnTo>
                  <a:lnTo>
                    <a:pt x="561" y="3595"/>
                  </a:lnTo>
                  <a:lnTo>
                    <a:pt x="559" y="3605"/>
                  </a:lnTo>
                  <a:lnTo>
                    <a:pt x="557" y="3609"/>
                  </a:lnTo>
                  <a:lnTo>
                    <a:pt x="243" y="3609"/>
                  </a:lnTo>
                  <a:lnTo>
                    <a:pt x="242" y="3605"/>
                  </a:lnTo>
                  <a:lnTo>
                    <a:pt x="239" y="3595"/>
                  </a:lnTo>
                  <a:lnTo>
                    <a:pt x="233" y="3579"/>
                  </a:lnTo>
                  <a:lnTo>
                    <a:pt x="226" y="3554"/>
                  </a:lnTo>
                  <a:lnTo>
                    <a:pt x="217" y="3524"/>
                  </a:lnTo>
                  <a:lnTo>
                    <a:pt x="207" y="3488"/>
                  </a:lnTo>
                  <a:lnTo>
                    <a:pt x="196" y="3445"/>
                  </a:lnTo>
                  <a:lnTo>
                    <a:pt x="184" y="3397"/>
                  </a:lnTo>
                  <a:lnTo>
                    <a:pt x="172" y="3342"/>
                  </a:lnTo>
                  <a:lnTo>
                    <a:pt x="158" y="3282"/>
                  </a:lnTo>
                  <a:lnTo>
                    <a:pt x="144" y="3216"/>
                  </a:lnTo>
                  <a:lnTo>
                    <a:pt x="128" y="3146"/>
                  </a:lnTo>
                  <a:lnTo>
                    <a:pt x="114" y="3069"/>
                  </a:lnTo>
                  <a:lnTo>
                    <a:pt x="99" y="2988"/>
                  </a:lnTo>
                  <a:lnTo>
                    <a:pt x="85" y="2901"/>
                  </a:lnTo>
                  <a:lnTo>
                    <a:pt x="71" y="2811"/>
                  </a:lnTo>
                  <a:lnTo>
                    <a:pt x="58" y="2714"/>
                  </a:lnTo>
                  <a:lnTo>
                    <a:pt x="47" y="2615"/>
                  </a:lnTo>
                  <a:lnTo>
                    <a:pt x="35" y="2511"/>
                  </a:lnTo>
                  <a:lnTo>
                    <a:pt x="25" y="2401"/>
                  </a:lnTo>
                  <a:lnTo>
                    <a:pt x="16" y="2289"/>
                  </a:lnTo>
                  <a:lnTo>
                    <a:pt x="10" y="2172"/>
                  </a:lnTo>
                  <a:lnTo>
                    <a:pt x="4" y="2053"/>
                  </a:lnTo>
                  <a:lnTo>
                    <a:pt x="1" y="1929"/>
                  </a:lnTo>
                  <a:lnTo>
                    <a:pt x="0" y="1802"/>
                  </a:lnTo>
                  <a:lnTo>
                    <a:pt x="1" y="1675"/>
                  </a:lnTo>
                  <a:lnTo>
                    <a:pt x="5" y="1551"/>
                  </a:lnTo>
                  <a:lnTo>
                    <a:pt x="10" y="1431"/>
                  </a:lnTo>
                  <a:lnTo>
                    <a:pt x="18" y="1314"/>
                  </a:lnTo>
                  <a:lnTo>
                    <a:pt x="27" y="1202"/>
                  </a:lnTo>
                  <a:lnTo>
                    <a:pt x="37" y="1094"/>
                  </a:lnTo>
                  <a:lnTo>
                    <a:pt x="48" y="990"/>
                  </a:lnTo>
                  <a:lnTo>
                    <a:pt x="61" y="891"/>
                  </a:lnTo>
                  <a:lnTo>
                    <a:pt x="75" y="795"/>
                  </a:lnTo>
                  <a:lnTo>
                    <a:pt x="89" y="703"/>
                  </a:lnTo>
                  <a:lnTo>
                    <a:pt x="104" y="618"/>
                  </a:lnTo>
                  <a:lnTo>
                    <a:pt x="119" y="537"/>
                  </a:lnTo>
                  <a:lnTo>
                    <a:pt x="135" y="462"/>
                  </a:lnTo>
                  <a:lnTo>
                    <a:pt x="150" y="390"/>
                  </a:lnTo>
                  <a:lnTo>
                    <a:pt x="165" y="325"/>
                  </a:lnTo>
                  <a:lnTo>
                    <a:pt x="179" y="266"/>
                  </a:lnTo>
                  <a:lnTo>
                    <a:pt x="193" y="211"/>
                  </a:lnTo>
                  <a:lnTo>
                    <a:pt x="206" y="163"/>
                  </a:lnTo>
                  <a:lnTo>
                    <a:pt x="217" y="121"/>
                  </a:lnTo>
                  <a:lnTo>
                    <a:pt x="228" y="84"/>
                  </a:lnTo>
                  <a:lnTo>
                    <a:pt x="237" y="54"/>
                  </a:lnTo>
                  <a:lnTo>
                    <a:pt x="244" y="30"/>
                  </a:lnTo>
                  <a:lnTo>
                    <a:pt x="249" y="14"/>
                  </a:lnTo>
                  <a:lnTo>
                    <a:pt x="253" y="3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3" name="Line 161"/>
            <p:cNvSpPr>
              <a:spLocks noChangeShapeType="1"/>
            </p:cNvSpPr>
            <p:nvPr/>
          </p:nvSpPr>
          <p:spPr bwMode="auto">
            <a:xfrm flipH="1">
              <a:off x="5282064" y="3388538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4" name="Line 162"/>
            <p:cNvSpPr>
              <a:spLocks noChangeShapeType="1"/>
            </p:cNvSpPr>
            <p:nvPr/>
          </p:nvSpPr>
          <p:spPr bwMode="auto">
            <a:xfrm flipH="1">
              <a:off x="5281157" y="3389444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5" name="Line 163"/>
            <p:cNvSpPr>
              <a:spLocks noChangeShapeType="1"/>
            </p:cNvSpPr>
            <p:nvPr/>
          </p:nvSpPr>
          <p:spPr bwMode="auto">
            <a:xfrm flipH="1">
              <a:off x="5279345" y="3393070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6" name="Line 164"/>
            <p:cNvSpPr>
              <a:spLocks noChangeShapeType="1"/>
            </p:cNvSpPr>
            <p:nvPr/>
          </p:nvSpPr>
          <p:spPr bwMode="auto">
            <a:xfrm flipH="1">
              <a:off x="5277532" y="3397602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7" name="Line 165"/>
            <p:cNvSpPr>
              <a:spLocks noChangeShapeType="1"/>
            </p:cNvSpPr>
            <p:nvPr/>
          </p:nvSpPr>
          <p:spPr bwMode="auto">
            <a:xfrm flipH="1">
              <a:off x="5274813" y="3404854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8" name="Line 166"/>
            <p:cNvSpPr>
              <a:spLocks noChangeShapeType="1"/>
            </p:cNvSpPr>
            <p:nvPr/>
          </p:nvSpPr>
          <p:spPr bwMode="auto">
            <a:xfrm flipH="1">
              <a:off x="5271187" y="3413918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9" name="Line 167"/>
            <p:cNvSpPr>
              <a:spLocks noChangeShapeType="1"/>
            </p:cNvSpPr>
            <p:nvPr/>
          </p:nvSpPr>
          <p:spPr bwMode="auto">
            <a:xfrm flipH="1">
              <a:off x="5267561" y="3424796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0" name="Line 168"/>
            <p:cNvSpPr>
              <a:spLocks noChangeShapeType="1"/>
            </p:cNvSpPr>
            <p:nvPr/>
          </p:nvSpPr>
          <p:spPr bwMode="auto">
            <a:xfrm flipH="1">
              <a:off x="5263935" y="343748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1" name="Line 169"/>
            <p:cNvSpPr>
              <a:spLocks noChangeShapeType="1"/>
            </p:cNvSpPr>
            <p:nvPr/>
          </p:nvSpPr>
          <p:spPr bwMode="auto">
            <a:xfrm flipH="1">
              <a:off x="5259403" y="3451989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2" name="Line 170"/>
            <p:cNvSpPr>
              <a:spLocks noChangeShapeType="1"/>
            </p:cNvSpPr>
            <p:nvPr/>
          </p:nvSpPr>
          <p:spPr bwMode="auto">
            <a:xfrm flipH="1">
              <a:off x="5255777" y="3469212"/>
              <a:ext cx="3626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3" name="Line 171"/>
            <p:cNvSpPr>
              <a:spLocks noChangeShapeType="1"/>
            </p:cNvSpPr>
            <p:nvPr/>
          </p:nvSpPr>
          <p:spPr bwMode="auto">
            <a:xfrm flipH="1">
              <a:off x="5251245" y="3486435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4" name="Line 172"/>
            <p:cNvSpPr>
              <a:spLocks noChangeShapeType="1"/>
            </p:cNvSpPr>
            <p:nvPr/>
          </p:nvSpPr>
          <p:spPr bwMode="auto">
            <a:xfrm flipH="1">
              <a:off x="5246712" y="3506376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5" name="Line 173"/>
            <p:cNvSpPr>
              <a:spLocks noChangeShapeType="1"/>
            </p:cNvSpPr>
            <p:nvPr/>
          </p:nvSpPr>
          <p:spPr bwMode="auto">
            <a:xfrm flipH="1">
              <a:off x="5241274" y="3528131"/>
              <a:ext cx="5439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6" name="Line 174"/>
            <p:cNvSpPr>
              <a:spLocks noChangeShapeType="1"/>
            </p:cNvSpPr>
            <p:nvPr/>
          </p:nvSpPr>
          <p:spPr bwMode="auto">
            <a:xfrm flipH="1">
              <a:off x="5236742" y="3550793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7" name="Line 175"/>
            <p:cNvSpPr>
              <a:spLocks noChangeShapeType="1"/>
            </p:cNvSpPr>
            <p:nvPr/>
          </p:nvSpPr>
          <p:spPr bwMode="auto">
            <a:xfrm flipH="1">
              <a:off x="5232209" y="3575267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8" name="Line 176"/>
            <p:cNvSpPr>
              <a:spLocks noChangeShapeType="1"/>
            </p:cNvSpPr>
            <p:nvPr/>
          </p:nvSpPr>
          <p:spPr bwMode="auto">
            <a:xfrm flipH="1">
              <a:off x="5228583" y="3600648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9" name="Line 177"/>
            <p:cNvSpPr>
              <a:spLocks noChangeShapeType="1"/>
            </p:cNvSpPr>
            <p:nvPr/>
          </p:nvSpPr>
          <p:spPr bwMode="auto">
            <a:xfrm flipH="1">
              <a:off x="5224051" y="3628748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0" name="Line 178"/>
            <p:cNvSpPr>
              <a:spLocks noChangeShapeType="1"/>
            </p:cNvSpPr>
            <p:nvPr/>
          </p:nvSpPr>
          <p:spPr bwMode="auto">
            <a:xfrm flipH="1">
              <a:off x="5220425" y="365775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1" name="Line 179"/>
            <p:cNvSpPr>
              <a:spLocks noChangeShapeType="1"/>
            </p:cNvSpPr>
            <p:nvPr/>
          </p:nvSpPr>
          <p:spPr bwMode="auto">
            <a:xfrm flipH="1">
              <a:off x="5216800" y="3687667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2" name="Line 180"/>
            <p:cNvSpPr>
              <a:spLocks noChangeShapeType="1"/>
            </p:cNvSpPr>
            <p:nvPr/>
          </p:nvSpPr>
          <p:spPr bwMode="auto">
            <a:xfrm flipH="1">
              <a:off x="5214080" y="3719393"/>
              <a:ext cx="2720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3" name="Line 181"/>
            <p:cNvSpPr>
              <a:spLocks noChangeShapeType="1"/>
            </p:cNvSpPr>
            <p:nvPr/>
          </p:nvSpPr>
          <p:spPr bwMode="auto">
            <a:xfrm flipH="1">
              <a:off x="5211361" y="3752025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4" name="Line 182"/>
            <p:cNvSpPr>
              <a:spLocks noChangeShapeType="1"/>
            </p:cNvSpPr>
            <p:nvPr/>
          </p:nvSpPr>
          <p:spPr bwMode="auto">
            <a:xfrm flipH="1">
              <a:off x="5208641" y="3785564"/>
              <a:ext cx="2720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5" name="Line 183"/>
            <p:cNvSpPr>
              <a:spLocks noChangeShapeType="1"/>
            </p:cNvSpPr>
            <p:nvPr/>
          </p:nvSpPr>
          <p:spPr bwMode="auto">
            <a:xfrm flipH="1">
              <a:off x="5206828" y="3820916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6" name="Line 184"/>
            <p:cNvSpPr>
              <a:spLocks noChangeShapeType="1"/>
            </p:cNvSpPr>
            <p:nvPr/>
          </p:nvSpPr>
          <p:spPr bwMode="auto">
            <a:xfrm flipH="1">
              <a:off x="5205922" y="3857174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7" name="Line 185"/>
            <p:cNvSpPr>
              <a:spLocks noChangeShapeType="1"/>
            </p:cNvSpPr>
            <p:nvPr/>
          </p:nvSpPr>
          <p:spPr bwMode="auto">
            <a:xfrm flipH="1">
              <a:off x="5205922" y="3894338"/>
              <a:ext cx="907" cy="3897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8" name="Line 186"/>
            <p:cNvSpPr>
              <a:spLocks noChangeShapeType="1"/>
            </p:cNvSpPr>
            <p:nvPr/>
          </p:nvSpPr>
          <p:spPr bwMode="auto">
            <a:xfrm>
              <a:off x="5205922" y="3933316"/>
              <a:ext cx="907" cy="380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9" name="Line 187"/>
            <p:cNvSpPr>
              <a:spLocks noChangeShapeType="1"/>
            </p:cNvSpPr>
            <p:nvPr/>
          </p:nvSpPr>
          <p:spPr bwMode="auto">
            <a:xfrm>
              <a:off x="5205922" y="3971387"/>
              <a:ext cx="907" cy="371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0" name="Line 188"/>
            <p:cNvSpPr>
              <a:spLocks noChangeShapeType="1"/>
            </p:cNvSpPr>
            <p:nvPr/>
          </p:nvSpPr>
          <p:spPr bwMode="auto">
            <a:xfrm>
              <a:off x="5206828" y="4008551"/>
              <a:ext cx="1813" cy="362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1" name="Line 189"/>
            <p:cNvSpPr>
              <a:spLocks noChangeShapeType="1"/>
            </p:cNvSpPr>
            <p:nvPr/>
          </p:nvSpPr>
          <p:spPr bwMode="auto">
            <a:xfrm>
              <a:off x="5208641" y="4044809"/>
              <a:ext cx="1813" cy="353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2" name="Line 190"/>
            <p:cNvSpPr>
              <a:spLocks noChangeShapeType="1"/>
            </p:cNvSpPr>
            <p:nvPr/>
          </p:nvSpPr>
          <p:spPr bwMode="auto">
            <a:xfrm>
              <a:off x="5210454" y="4080161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3" name="Line 191"/>
            <p:cNvSpPr>
              <a:spLocks noChangeShapeType="1"/>
            </p:cNvSpPr>
            <p:nvPr/>
          </p:nvSpPr>
          <p:spPr bwMode="auto">
            <a:xfrm>
              <a:off x="5213174" y="4113699"/>
              <a:ext cx="2720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4" name="Line 192"/>
            <p:cNvSpPr>
              <a:spLocks noChangeShapeType="1"/>
            </p:cNvSpPr>
            <p:nvPr/>
          </p:nvSpPr>
          <p:spPr bwMode="auto">
            <a:xfrm>
              <a:off x="5215893" y="4147239"/>
              <a:ext cx="3626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5" name="Line 193"/>
            <p:cNvSpPr>
              <a:spLocks noChangeShapeType="1"/>
            </p:cNvSpPr>
            <p:nvPr/>
          </p:nvSpPr>
          <p:spPr bwMode="auto">
            <a:xfrm>
              <a:off x="5219519" y="4178964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6" name="Line 194"/>
            <p:cNvSpPr>
              <a:spLocks noChangeShapeType="1"/>
            </p:cNvSpPr>
            <p:nvPr/>
          </p:nvSpPr>
          <p:spPr bwMode="auto">
            <a:xfrm>
              <a:off x="5223145" y="4208877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7" name="Line 195"/>
            <p:cNvSpPr>
              <a:spLocks noChangeShapeType="1"/>
            </p:cNvSpPr>
            <p:nvPr/>
          </p:nvSpPr>
          <p:spPr bwMode="auto">
            <a:xfrm>
              <a:off x="5226770" y="4237884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8" name="Line 196"/>
            <p:cNvSpPr>
              <a:spLocks noChangeShapeType="1"/>
            </p:cNvSpPr>
            <p:nvPr/>
          </p:nvSpPr>
          <p:spPr bwMode="auto">
            <a:xfrm>
              <a:off x="5231303" y="4265077"/>
              <a:ext cx="4533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39" name="Line 197"/>
            <p:cNvSpPr>
              <a:spLocks noChangeShapeType="1"/>
            </p:cNvSpPr>
            <p:nvPr/>
          </p:nvSpPr>
          <p:spPr bwMode="auto">
            <a:xfrm>
              <a:off x="5235835" y="429136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0" name="Line 198"/>
            <p:cNvSpPr>
              <a:spLocks noChangeShapeType="1"/>
            </p:cNvSpPr>
            <p:nvPr/>
          </p:nvSpPr>
          <p:spPr bwMode="auto">
            <a:xfrm>
              <a:off x="5240367" y="4315839"/>
              <a:ext cx="3626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1" name="Line 199"/>
            <p:cNvSpPr>
              <a:spLocks noChangeShapeType="1"/>
            </p:cNvSpPr>
            <p:nvPr/>
          </p:nvSpPr>
          <p:spPr bwMode="auto">
            <a:xfrm>
              <a:off x="5243993" y="4339406"/>
              <a:ext cx="5439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2" name="Line 200"/>
            <p:cNvSpPr>
              <a:spLocks noChangeShapeType="1"/>
            </p:cNvSpPr>
            <p:nvPr/>
          </p:nvSpPr>
          <p:spPr bwMode="auto">
            <a:xfrm>
              <a:off x="5249432" y="4360255"/>
              <a:ext cx="3626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3" name="Line 201"/>
            <p:cNvSpPr>
              <a:spLocks noChangeShapeType="1"/>
            </p:cNvSpPr>
            <p:nvPr/>
          </p:nvSpPr>
          <p:spPr bwMode="auto">
            <a:xfrm>
              <a:off x="5253058" y="4380196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4" name="Line 202"/>
            <p:cNvSpPr>
              <a:spLocks noChangeShapeType="1"/>
            </p:cNvSpPr>
            <p:nvPr/>
          </p:nvSpPr>
          <p:spPr bwMode="auto">
            <a:xfrm>
              <a:off x="5257590" y="4398325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5" name="Line 203"/>
            <p:cNvSpPr>
              <a:spLocks noChangeShapeType="1"/>
            </p:cNvSpPr>
            <p:nvPr/>
          </p:nvSpPr>
          <p:spPr bwMode="auto">
            <a:xfrm>
              <a:off x="5261216" y="4414642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6" name="Line 204"/>
            <p:cNvSpPr>
              <a:spLocks noChangeShapeType="1"/>
            </p:cNvSpPr>
            <p:nvPr/>
          </p:nvSpPr>
          <p:spPr bwMode="auto">
            <a:xfrm>
              <a:off x="5264841" y="4429145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7" name="Line 205"/>
            <p:cNvSpPr>
              <a:spLocks noChangeShapeType="1"/>
            </p:cNvSpPr>
            <p:nvPr/>
          </p:nvSpPr>
          <p:spPr bwMode="auto">
            <a:xfrm>
              <a:off x="5268467" y="4442742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8" name="Line 206"/>
            <p:cNvSpPr>
              <a:spLocks noChangeShapeType="1"/>
            </p:cNvSpPr>
            <p:nvPr/>
          </p:nvSpPr>
          <p:spPr bwMode="auto">
            <a:xfrm>
              <a:off x="5271187" y="4453619"/>
              <a:ext cx="2720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49" name="Line 207"/>
            <p:cNvSpPr>
              <a:spLocks noChangeShapeType="1"/>
            </p:cNvSpPr>
            <p:nvPr/>
          </p:nvSpPr>
          <p:spPr bwMode="auto">
            <a:xfrm>
              <a:off x="5273906" y="4462684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0" name="Line 209"/>
            <p:cNvSpPr>
              <a:spLocks noChangeShapeType="1"/>
            </p:cNvSpPr>
            <p:nvPr/>
          </p:nvSpPr>
          <p:spPr bwMode="auto">
            <a:xfrm>
              <a:off x="5275719" y="4469936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1" name="Line 210"/>
            <p:cNvSpPr>
              <a:spLocks noChangeShapeType="1"/>
            </p:cNvSpPr>
            <p:nvPr/>
          </p:nvSpPr>
          <p:spPr bwMode="auto">
            <a:xfrm>
              <a:off x="527753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2" name="Line 211"/>
            <p:cNvSpPr>
              <a:spLocks noChangeShapeType="1"/>
            </p:cNvSpPr>
            <p:nvPr/>
          </p:nvSpPr>
          <p:spPr bwMode="auto">
            <a:xfrm>
              <a:off x="5278438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3" name="Line 212"/>
            <p:cNvSpPr>
              <a:spLocks noChangeShapeType="1"/>
            </p:cNvSpPr>
            <p:nvPr/>
          </p:nvSpPr>
          <p:spPr bwMode="auto">
            <a:xfrm>
              <a:off x="5279345" y="4479000"/>
              <a:ext cx="94271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4" name="Line 213"/>
            <p:cNvSpPr>
              <a:spLocks noChangeShapeType="1"/>
            </p:cNvSpPr>
            <p:nvPr/>
          </p:nvSpPr>
          <p:spPr bwMode="auto">
            <a:xfrm flipV="1">
              <a:off x="5373616" y="4478093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5" name="Line 214"/>
            <p:cNvSpPr>
              <a:spLocks noChangeShapeType="1"/>
            </p:cNvSpPr>
            <p:nvPr/>
          </p:nvSpPr>
          <p:spPr bwMode="auto">
            <a:xfrm flipV="1">
              <a:off x="5374522" y="447446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6" name="Line 215"/>
            <p:cNvSpPr>
              <a:spLocks noChangeShapeType="1"/>
            </p:cNvSpPr>
            <p:nvPr/>
          </p:nvSpPr>
          <p:spPr bwMode="auto">
            <a:xfrm flipV="1">
              <a:off x="5375428" y="4469029"/>
              <a:ext cx="907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7" name="Line 216"/>
            <p:cNvSpPr>
              <a:spLocks noChangeShapeType="1"/>
            </p:cNvSpPr>
            <p:nvPr/>
          </p:nvSpPr>
          <p:spPr bwMode="auto">
            <a:xfrm flipV="1">
              <a:off x="5376335" y="4461777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8" name="Line 217"/>
            <p:cNvSpPr>
              <a:spLocks noChangeShapeType="1"/>
            </p:cNvSpPr>
            <p:nvPr/>
          </p:nvSpPr>
          <p:spPr bwMode="auto">
            <a:xfrm flipV="1">
              <a:off x="5379054" y="4452713"/>
              <a:ext cx="1813" cy="906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59" name="Line 218"/>
            <p:cNvSpPr>
              <a:spLocks noChangeShapeType="1"/>
            </p:cNvSpPr>
            <p:nvPr/>
          </p:nvSpPr>
          <p:spPr bwMode="auto">
            <a:xfrm flipV="1">
              <a:off x="5380867" y="4440929"/>
              <a:ext cx="3626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0" name="Line 219"/>
            <p:cNvSpPr>
              <a:spLocks noChangeShapeType="1"/>
            </p:cNvSpPr>
            <p:nvPr/>
          </p:nvSpPr>
          <p:spPr bwMode="auto">
            <a:xfrm flipV="1">
              <a:off x="5384493" y="4428239"/>
              <a:ext cx="3626" cy="1269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1" name="Line 220"/>
            <p:cNvSpPr>
              <a:spLocks noChangeShapeType="1"/>
            </p:cNvSpPr>
            <p:nvPr/>
          </p:nvSpPr>
          <p:spPr bwMode="auto">
            <a:xfrm flipV="1">
              <a:off x="5388119" y="4413735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2" name="Line 221"/>
            <p:cNvSpPr>
              <a:spLocks noChangeShapeType="1"/>
            </p:cNvSpPr>
            <p:nvPr/>
          </p:nvSpPr>
          <p:spPr bwMode="auto">
            <a:xfrm flipV="1">
              <a:off x="5391745" y="439741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3" name="Line 222"/>
            <p:cNvSpPr>
              <a:spLocks noChangeShapeType="1"/>
            </p:cNvSpPr>
            <p:nvPr/>
          </p:nvSpPr>
          <p:spPr bwMode="auto">
            <a:xfrm flipV="1">
              <a:off x="5395370" y="4379290"/>
              <a:ext cx="3626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4" name="Line 223"/>
            <p:cNvSpPr>
              <a:spLocks noChangeShapeType="1"/>
            </p:cNvSpPr>
            <p:nvPr/>
          </p:nvSpPr>
          <p:spPr bwMode="auto">
            <a:xfrm flipV="1">
              <a:off x="5398996" y="4360255"/>
              <a:ext cx="4533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5" name="Line 224"/>
            <p:cNvSpPr>
              <a:spLocks noChangeShapeType="1"/>
            </p:cNvSpPr>
            <p:nvPr/>
          </p:nvSpPr>
          <p:spPr bwMode="auto">
            <a:xfrm flipV="1">
              <a:off x="5403529" y="4338500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6" name="Line 225"/>
            <p:cNvSpPr>
              <a:spLocks noChangeShapeType="1"/>
            </p:cNvSpPr>
            <p:nvPr/>
          </p:nvSpPr>
          <p:spPr bwMode="auto">
            <a:xfrm flipV="1">
              <a:off x="5408061" y="4316745"/>
              <a:ext cx="4533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7" name="Line 226"/>
            <p:cNvSpPr>
              <a:spLocks noChangeShapeType="1"/>
            </p:cNvSpPr>
            <p:nvPr/>
          </p:nvSpPr>
          <p:spPr bwMode="auto">
            <a:xfrm flipV="1">
              <a:off x="5412593" y="4293177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8" name="Line 227"/>
            <p:cNvSpPr>
              <a:spLocks noChangeShapeType="1"/>
            </p:cNvSpPr>
            <p:nvPr/>
          </p:nvSpPr>
          <p:spPr bwMode="auto">
            <a:xfrm flipV="1">
              <a:off x="5417125" y="4267796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69" name="Line 228"/>
            <p:cNvSpPr>
              <a:spLocks noChangeShapeType="1"/>
            </p:cNvSpPr>
            <p:nvPr/>
          </p:nvSpPr>
          <p:spPr bwMode="auto">
            <a:xfrm flipV="1">
              <a:off x="5421658" y="4242416"/>
              <a:ext cx="3626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0" name="Line 229"/>
            <p:cNvSpPr>
              <a:spLocks noChangeShapeType="1"/>
            </p:cNvSpPr>
            <p:nvPr/>
          </p:nvSpPr>
          <p:spPr bwMode="auto">
            <a:xfrm flipV="1">
              <a:off x="5425284" y="4215222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1" name="Line 230"/>
            <p:cNvSpPr>
              <a:spLocks noChangeShapeType="1"/>
            </p:cNvSpPr>
            <p:nvPr/>
          </p:nvSpPr>
          <p:spPr bwMode="auto">
            <a:xfrm flipV="1">
              <a:off x="5429816" y="4187122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2" name="Line 231"/>
            <p:cNvSpPr>
              <a:spLocks noChangeShapeType="1"/>
            </p:cNvSpPr>
            <p:nvPr/>
          </p:nvSpPr>
          <p:spPr bwMode="auto">
            <a:xfrm flipV="1">
              <a:off x="5433441" y="4158116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3" name="Line 232"/>
            <p:cNvSpPr>
              <a:spLocks noChangeShapeType="1"/>
            </p:cNvSpPr>
            <p:nvPr/>
          </p:nvSpPr>
          <p:spPr bwMode="auto">
            <a:xfrm flipV="1">
              <a:off x="5437067" y="4128203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4" name="Line 233"/>
            <p:cNvSpPr>
              <a:spLocks noChangeShapeType="1"/>
            </p:cNvSpPr>
            <p:nvPr/>
          </p:nvSpPr>
          <p:spPr bwMode="auto">
            <a:xfrm flipV="1">
              <a:off x="5440693" y="4097383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5" name="Line 234"/>
            <p:cNvSpPr>
              <a:spLocks noChangeShapeType="1"/>
            </p:cNvSpPr>
            <p:nvPr/>
          </p:nvSpPr>
          <p:spPr bwMode="auto">
            <a:xfrm flipV="1">
              <a:off x="5443413" y="4065658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6" name="Line 235"/>
            <p:cNvSpPr>
              <a:spLocks noChangeShapeType="1"/>
            </p:cNvSpPr>
            <p:nvPr/>
          </p:nvSpPr>
          <p:spPr bwMode="auto">
            <a:xfrm flipV="1">
              <a:off x="5446132" y="4033932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7" name="Line 236"/>
            <p:cNvSpPr>
              <a:spLocks noChangeShapeType="1"/>
            </p:cNvSpPr>
            <p:nvPr/>
          </p:nvSpPr>
          <p:spPr bwMode="auto">
            <a:xfrm flipV="1">
              <a:off x="5447945" y="400129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8" name="Line 237"/>
            <p:cNvSpPr>
              <a:spLocks noChangeShapeType="1"/>
            </p:cNvSpPr>
            <p:nvPr/>
          </p:nvSpPr>
          <p:spPr bwMode="auto">
            <a:xfrm flipV="1">
              <a:off x="5449758" y="3968667"/>
              <a:ext cx="907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79" name="Line 238"/>
            <p:cNvSpPr>
              <a:spLocks noChangeShapeType="1"/>
            </p:cNvSpPr>
            <p:nvPr/>
          </p:nvSpPr>
          <p:spPr bwMode="auto">
            <a:xfrm flipV="1">
              <a:off x="5450664" y="3935129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0" name="Line 239"/>
            <p:cNvSpPr>
              <a:spLocks noChangeShapeType="1"/>
            </p:cNvSpPr>
            <p:nvPr/>
          </p:nvSpPr>
          <p:spPr bwMode="auto">
            <a:xfrm flipH="1" flipV="1">
              <a:off x="5450664" y="3901590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1" name="Line 240"/>
            <p:cNvSpPr>
              <a:spLocks noChangeShapeType="1"/>
            </p:cNvSpPr>
            <p:nvPr/>
          </p:nvSpPr>
          <p:spPr bwMode="auto">
            <a:xfrm flipH="1" flipV="1">
              <a:off x="5449758" y="3868051"/>
              <a:ext cx="907" cy="335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2" name="Line 241"/>
            <p:cNvSpPr>
              <a:spLocks noChangeShapeType="1"/>
            </p:cNvSpPr>
            <p:nvPr/>
          </p:nvSpPr>
          <p:spPr bwMode="auto">
            <a:xfrm flipH="1" flipV="1">
              <a:off x="5447945" y="3835419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3" name="Line 242"/>
            <p:cNvSpPr>
              <a:spLocks noChangeShapeType="1"/>
            </p:cNvSpPr>
            <p:nvPr/>
          </p:nvSpPr>
          <p:spPr bwMode="auto">
            <a:xfrm flipH="1" flipV="1">
              <a:off x="5446132" y="3803693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4" name="Line 243"/>
            <p:cNvSpPr>
              <a:spLocks noChangeShapeType="1"/>
            </p:cNvSpPr>
            <p:nvPr/>
          </p:nvSpPr>
          <p:spPr bwMode="auto">
            <a:xfrm flipH="1" flipV="1">
              <a:off x="5443413" y="3771967"/>
              <a:ext cx="2720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5" name="Line 244"/>
            <p:cNvSpPr>
              <a:spLocks noChangeShapeType="1"/>
            </p:cNvSpPr>
            <p:nvPr/>
          </p:nvSpPr>
          <p:spPr bwMode="auto">
            <a:xfrm flipH="1" flipV="1">
              <a:off x="5439787" y="3741148"/>
              <a:ext cx="3626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6" name="Line 245"/>
            <p:cNvSpPr>
              <a:spLocks noChangeShapeType="1"/>
            </p:cNvSpPr>
            <p:nvPr/>
          </p:nvSpPr>
          <p:spPr bwMode="auto">
            <a:xfrm flipH="1" flipV="1">
              <a:off x="5437067" y="3711235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7" name="Line 246"/>
            <p:cNvSpPr>
              <a:spLocks noChangeShapeType="1"/>
            </p:cNvSpPr>
            <p:nvPr/>
          </p:nvSpPr>
          <p:spPr bwMode="auto">
            <a:xfrm flipH="1" flipV="1">
              <a:off x="5433441" y="3682228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8" name="Line 247"/>
            <p:cNvSpPr>
              <a:spLocks noChangeShapeType="1"/>
            </p:cNvSpPr>
            <p:nvPr/>
          </p:nvSpPr>
          <p:spPr bwMode="auto">
            <a:xfrm flipH="1" flipV="1">
              <a:off x="5428909" y="365412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89" name="Line 248"/>
            <p:cNvSpPr>
              <a:spLocks noChangeShapeType="1"/>
            </p:cNvSpPr>
            <p:nvPr/>
          </p:nvSpPr>
          <p:spPr bwMode="auto">
            <a:xfrm flipH="1" flipV="1">
              <a:off x="5424377" y="3626935"/>
              <a:ext cx="4533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0" name="Line 249"/>
            <p:cNvSpPr>
              <a:spLocks noChangeShapeType="1"/>
            </p:cNvSpPr>
            <p:nvPr/>
          </p:nvSpPr>
          <p:spPr bwMode="auto">
            <a:xfrm flipH="1" flipV="1">
              <a:off x="5420751" y="3600648"/>
              <a:ext cx="3626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1" name="Line 250"/>
            <p:cNvSpPr>
              <a:spLocks noChangeShapeType="1"/>
            </p:cNvSpPr>
            <p:nvPr/>
          </p:nvSpPr>
          <p:spPr bwMode="auto">
            <a:xfrm flipH="1" flipV="1">
              <a:off x="5416219" y="3576174"/>
              <a:ext cx="4533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2" name="Line 251"/>
            <p:cNvSpPr>
              <a:spLocks noChangeShapeType="1"/>
            </p:cNvSpPr>
            <p:nvPr/>
          </p:nvSpPr>
          <p:spPr bwMode="auto">
            <a:xfrm flipH="1" flipV="1">
              <a:off x="5411687" y="3552606"/>
              <a:ext cx="4533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3" name="Line 252"/>
            <p:cNvSpPr>
              <a:spLocks noChangeShapeType="1"/>
            </p:cNvSpPr>
            <p:nvPr/>
          </p:nvSpPr>
          <p:spPr bwMode="auto">
            <a:xfrm flipH="1" flipV="1">
              <a:off x="5407155" y="3529944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4" name="Line 253"/>
            <p:cNvSpPr>
              <a:spLocks noChangeShapeType="1"/>
            </p:cNvSpPr>
            <p:nvPr/>
          </p:nvSpPr>
          <p:spPr bwMode="auto">
            <a:xfrm flipH="1" flipV="1">
              <a:off x="5402622" y="3509096"/>
              <a:ext cx="4533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5" name="Line 254"/>
            <p:cNvSpPr>
              <a:spLocks noChangeShapeType="1"/>
            </p:cNvSpPr>
            <p:nvPr/>
          </p:nvSpPr>
          <p:spPr bwMode="auto">
            <a:xfrm flipH="1" flipV="1">
              <a:off x="5398090" y="3489154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6" name="Line 255"/>
            <p:cNvSpPr>
              <a:spLocks noChangeShapeType="1"/>
            </p:cNvSpPr>
            <p:nvPr/>
          </p:nvSpPr>
          <p:spPr bwMode="auto">
            <a:xfrm flipH="1" flipV="1">
              <a:off x="5393558" y="3471025"/>
              <a:ext cx="4533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7" name="Line 256"/>
            <p:cNvSpPr>
              <a:spLocks noChangeShapeType="1"/>
            </p:cNvSpPr>
            <p:nvPr/>
          </p:nvSpPr>
          <p:spPr bwMode="auto">
            <a:xfrm flipH="1" flipV="1">
              <a:off x="5389932" y="3454709"/>
              <a:ext cx="3626" cy="1631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8" name="Line 257"/>
            <p:cNvSpPr>
              <a:spLocks noChangeShapeType="1"/>
            </p:cNvSpPr>
            <p:nvPr/>
          </p:nvSpPr>
          <p:spPr bwMode="auto">
            <a:xfrm flipH="1" flipV="1">
              <a:off x="5386306" y="3440206"/>
              <a:ext cx="3626" cy="1450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99" name="Line 258"/>
            <p:cNvSpPr>
              <a:spLocks noChangeShapeType="1"/>
            </p:cNvSpPr>
            <p:nvPr/>
          </p:nvSpPr>
          <p:spPr bwMode="auto">
            <a:xfrm flipH="1" flipV="1">
              <a:off x="5382680" y="3426609"/>
              <a:ext cx="3626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0" name="Line 259"/>
            <p:cNvSpPr>
              <a:spLocks noChangeShapeType="1"/>
            </p:cNvSpPr>
            <p:nvPr/>
          </p:nvSpPr>
          <p:spPr bwMode="auto">
            <a:xfrm flipH="1" flipV="1">
              <a:off x="5379961" y="3415731"/>
              <a:ext cx="2720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1" name="Line 260"/>
            <p:cNvSpPr>
              <a:spLocks noChangeShapeType="1"/>
            </p:cNvSpPr>
            <p:nvPr/>
          </p:nvSpPr>
          <p:spPr bwMode="auto">
            <a:xfrm flipH="1" flipV="1">
              <a:off x="5377241" y="3405761"/>
              <a:ext cx="2720" cy="997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2" name="Line 261"/>
            <p:cNvSpPr>
              <a:spLocks noChangeShapeType="1"/>
            </p:cNvSpPr>
            <p:nvPr/>
          </p:nvSpPr>
          <p:spPr bwMode="auto">
            <a:xfrm flipH="1" flipV="1">
              <a:off x="5375428" y="3398509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3" name="Line 262"/>
            <p:cNvSpPr>
              <a:spLocks noChangeShapeType="1"/>
            </p:cNvSpPr>
            <p:nvPr/>
          </p:nvSpPr>
          <p:spPr bwMode="auto">
            <a:xfrm flipH="1" flipV="1">
              <a:off x="5373616" y="3393070"/>
              <a:ext cx="1813" cy="543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4" name="Line 263"/>
            <p:cNvSpPr>
              <a:spLocks noChangeShapeType="1"/>
            </p:cNvSpPr>
            <p:nvPr/>
          </p:nvSpPr>
          <p:spPr bwMode="auto">
            <a:xfrm flipH="1" flipV="1">
              <a:off x="5372709" y="3390351"/>
              <a:ext cx="907" cy="272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5" name="Line 264"/>
            <p:cNvSpPr>
              <a:spLocks noChangeShapeType="1"/>
            </p:cNvSpPr>
            <p:nvPr/>
          </p:nvSpPr>
          <p:spPr bwMode="auto">
            <a:xfrm flipH="1" flipV="1">
              <a:off x="5371803" y="3388538"/>
              <a:ext cx="907" cy="18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606" name="Line 265"/>
            <p:cNvSpPr>
              <a:spLocks noChangeShapeType="1"/>
            </p:cNvSpPr>
            <p:nvPr/>
          </p:nvSpPr>
          <p:spPr bwMode="auto">
            <a:xfrm flipH="1" flipV="1">
              <a:off x="5282064" y="3388538"/>
              <a:ext cx="89739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8"/>
    </mc:Choice>
    <mc:Fallback xmlns="">
      <p:transition xmlns:p14="http://schemas.microsoft.com/office/powerpoint/2010/main" spd="slow" advTm="240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0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3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313"/>
                                        </p:tgtEl>
                                      </p:cBhvr>
                                      <p:by x="100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315"/>
                                        </p:tgtEl>
                                      </p:cBhvr>
                                      <p:by x="100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314"/>
                                        </p:tgtEl>
                                      </p:cBhvr>
                                      <p:by x="100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4363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500" fill="hold"/>
                                        <p:tgtEl>
                                          <p:spTgt spid="4362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" grpId="0" animBg="1"/>
      <p:bldP spid="43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103"/>
          <p:cNvGrpSpPr>
            <a:grpSpLocks noChangeAspect="1"/>
          </p:cNvGrpSpPr>
          <p:nvPr/>
        </p:nvGrpSpPr>
        <p:grpSpPr bwMode="auto">
          <a:xfrm>
            <a:off x="1836738" y="4862513"/>
            <a:ext cx="676275" cy="1114425"/>
            <a:chOff x="2259" y="1648"/>
            <a:chExt cx="329" cy="1207"/>
          </a:xfrm>
        </p:grpSpPr>
        <p:sp>
          <p:nvSpPr>
            <p:cNvPr id="94505" name="Freeform 106"/>
            <p:cNvSpPr>
              <a:spLocks/>
            </p:cNvSpPr>
            <p:nvPr/>
          </p:nvSpPr>
          <p:spPr bwMode="auto">
            <a:xfrm>
              <a:off x="2259" y="1648"/>
              <a:ext cx="329" cy="1197"/>
            </a:xfrm>
            <a:custGeom>
              <a:avLst/>
              <a:gdLst>
                <a:gd name="T0" fmla="*/ 315 w 329"/>
                <a:gd name="T1" fmla="*/ 0 h 1197"/>
                <a:gd name="T2" fmla="*/ 329 w 329"/>
                <a:gd name="T3" fmla="*/ 4 h 1197"/>
                <a:gd name="T4" fmla="*/ 305 w 329"/>
                <a:gd name="T5" fmla="*/ 157 h 1197"/>
                <a:gd name="T6" fmla="*/ 247 w 329"/>
                <a:gd name="T7" fmla="*/ 474 h 1197"/>
                <a:gd name="T8" fmla="*/ 247 w 329"/>
                <a:gd name="T9" fmla="*/ 475 h 1197"/>
                <a:gd name="T10" fmla="*/ 188 w 329"/>
                <a:gd name="T11" fmla="*/ 738 h 1197"/>
                <a:gd name="T12" fmla="*/ 188 w 329"/>
                <a:gd name="T13" fmla="*/ 739 h 1197"/>
                <a:gd name="T14" fmla="*/ 130 w 329"/>
                <a:gd name="T15" fmla="*/ 948 h 1197"/>
                <a:gd name="T16" fmla="*/ 130 w 329"/>
                <a:gd name="T17" fmla="*/ 949 h 1197"/>
                <a:gd name="T18" fmla="*/ 72 w 329"/>
                <a:gd name="T19" fmla="*/ 1104 h 1197"/>
                <a:gd name="T20" fmla="*/ 71 w 329"/>
                <a:gd name="T21" fmla="*/ 1105 h 1197"/>
                <a:gd name="T22" fmla="*/ 71 w 329"/>
                <a:gd name="T23" fmla="*/ 1106 h 1197"/>
                <a:gd name="T24" fmla="*/ 44 w 329"/>
                <a:gd name="T25" fmla="*/ 1151 h 1197"/>
                <a:gd name="T26" fmla="*/ 3 w 329"/>
                <a:gd name="T27" fmla="*/ 1197 h 1197"/>
                <a:gd name="T28" fmla="*/ 0 w 329"/>
                <a:gd name="T29" fmla="*/ 1194 h 1197"/>
                <a:gd name="T30" fmla="*/ 58 w 329"/>
                <a:gd name="T31" fmla="*/ 1095 h 1197"/>
                <a:gd name="T32" fmla="*/ 116 w 329"/>
                <a:gd name="T33" fmla="*/ 941 h 1197"/>
                <a:gd name="T34" fmla="*/ 174 w 329"/>
                <a:gd name="T35" fmla="*/ 732 h 1197"/>
                <a:gd name="T36" fmla="*/ 232 w 329"/>
                <a:gd name="T37" fmla="*/ 469 h 1197"/>
                <a:gd name="T38" fmla="*/ 291 w 329"/>
                <a:gd name="T39" fmla="*/ 152 h 1197"/>
                <a:gd name="T40" fmla="*/ 315 w 329"/>
                <a:gd name="T41" fmla="*/ 0 h 1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9"/>
                <a:gd name="T64" fmla="*/ 0 h 1197"/>
                <a:gd name="T65" fmla="*/ 329 w 329"/>
                <a:gd name="T66" fmla="*/ 1197 h 1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9" h="1197">
                  <a:moveTo>
                    <a:pt x="315" y="0"/>
                  </a:moveTo>
                  <a:lnTo>
                    <a:pt x="329" y="4"/>
                  </a:lnTo>
                  <a:lnTo>
                    <a:pt x="305" y="157"/>
                  </a:lnTo>
                  <a:lnTo>
                    <a:pt x="247" y="474"/>
                  </a:lnTo>
                  <a:lnTo>
                    <a:pt x="247" y="475"/>
                  </a:lnTo>
                  <a:lnTo>
                    <a:pt x="188" y="738"/>
                  </a:lnTo>
                  <a:lnTo>
                    <a:pt x="188" y="739"/>
                  </a:lnTo>
                  <a:lnTo>
                    <a:pt x="130" y="948"/>
                  </a:lnTo>
                  <a:lnTo>
                    <a:pt x="130" y="949"/>
                  </a:lnTo>
                  <a:lnTo>
                    <a:pt x="72" y="1104"/>
                  </a:lnTo>
                  <a:lnTo>
                    <a:pt x="71" y="1105"/>
                  </a:lnTo>
                  <a:lnTo>
                    <a:pt x="71" y="1106"/>
                  </a:lnTo>
                  <a:lnTo>
                    <a:pt x="44" y="1151"/>
                  </a:lnTo>
                  <a:lnTo>
                    <a:pt x="3" y="1197"/>
                  </a:lnTo>
                  <a:lnTo>
                    <a:pt x="0" y="1194"/>
                  </a:lnTo>
                  <a:lnTo>
                    <a:pt x="58" y="1095"/>
                  </a:lnTo>
                  <a:lnTo>
                    <a:pt x="116" y="941"/>
                  </a:lnTo>
                  <a:lnTo>
                    <a:pt x="174" y="732"/>
                  </a:lnTo>
                  <a:lnTo>
                    <a:pt x="232" y="469"/>
                  </a:lnTo>
                  <a:lnTo>
                    <a:pt x="291" y="152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7C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506" name="Freeform 107"/>
            <p:cNvSpPr>
              <a:spLocks/>
            </p:cNvSpPr>
            <p:nvPr/>
          </p:nvSpPr>
          <p:spPr bwMode="auto">
            <a:xfrm>
              <a:off x="2262" y="2799"/>
              <a:ext cx="41" cy="56"/>
            </a:xfrm>
            <a:custGeom>
              <a:avLst/>
              <a:gdLst>
                <a:gd name="T0" fmla="*/ 41 w 41"/>
                <a:gd name="T1" fmla="*/ 0 h 56"/>
                <a:gd name="T2" fmla="*/ 9 w 41"/>
                <a:gd name="T3" fmla="*/ 56 h 56"/>
                <a:gd name="T4" fmla="*/ 0 w 41"/>
                <a:gd name="T5" fmla="*/ 46 h 56"/>
                <a:gd name="T6" fmla="*/ 41 w 41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56"/>
                <a:gd name="T14" fmla="*/ 41 w 41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56">
                  <a:moveTo>
                    <a:pt x="41" y="0"/>
                  </a:moveTo>
                  <a:lnTo>
                    <a:pt x="9" y="56"/>
                  </a:lnTo>
                  <a:lnTo>
                    <a:pt x="0" y="4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7C8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11" name="TextBox 404"/>
          <p:cNvSpPr txBox="1">
            <a:spLocks noChangeArrowheads="1"/>
          </p:cNvSpPr>
          <p:nvPr/>
        </p:nvSpPr>
        <p:spPr bwMode="auto">
          <a:xfrm>
            <a:off x="2306638" y="4419600"/>
            <a:ext cx="556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7C80"/>
                </a:solidFill>
                <a:latin typeface="Arial Unicode MS"/>
                <a:ea typeface="Arial Unicode MS"/>
                <a:cs typeface="Arial Unicode MS"/>
              </a:rPr>
              <a:t>R</a:t>
            </a:r>
            <a:r>
              <a:rPr lang="en-US" baseline="-25000" dirty="0" err="1" smtClean="0">
                <a:solidFill>
                  <a:srgbClr val="FF7C80"/>
                </a:solidFill>
                <a:latin typeface="Arial Unicode MS"/>
                <a:ea typeface="Arial Unicode MS"/>
                <a:cs typeface="Arial Unicode MS"/>
              </a:rPr>
              <a:t>diff</a:t>
            </a:r>
            <a:endParaRPr lang="en-US" baseline="-25000" dirty="0">
              <a:solidFill>
                <a:srgbClr val="FF7C8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Is Resolution Limited by Diffraction?</a:t>
            </a:r>
            <a:endParaRPr lang="en-US" dirty="0"/>
          </a:p>
        </p:txBody>
      </p:sp>
      <p:cxnSp>
        <p:nvCxnSpPr>
          <p:cNvPr id="298" name="Straight Arrow Connector 297"/>
          <p:cNvCxnSpPr/>
          <p:nvPr/>
        </p:nvCxnSpPr>
        <p:spPr>
          <a:xfrm rot="10800000">
            <a:off x="1828800" y="6089650"/>
            <a:ext cx="2438400" cy="1588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4217" name="TextBox 301"/>
          <p:cNvSpPr txBox="1">
            <a:spLocks noChangeArrowheads="1"/>
          </p:cNvSpPr>
          <p:nvPr/>
        </p:nvSpPr>
        <p:spPr bwMode="auto">
          <a:xfrm>
            <a:off x="2597150" y="6096000"/>
            <a:ext cx="950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Scale (M)</a:t>
            </a:r>
          </a:p>
        </p:txBody>
      </p:sp>
      <p:grpSp>
        <p:nvGrpSpPr>
          <p:cNvPr id="306" name="Group 305"/>
          <p:cNvGrpSpPr>
            <a:grpSpLocks/>
          </p:cNvGrpSpPr>
          <p:nvPr/>
        </p:nvGrpSpPr>
        <p:grpSpPr bwMode="auto">
          <a:xfrm>
            <a:off x="777250" y="4873625"/>
            <a:ext cx="2945223" cy="1222374"/>
            <a:chOff x="-137189" y="4873823"/>
            <a:chExt cx="5489218" cy="1222176"/>
          </a:xfrm>
        </p:grpSpPr>
        <p:cxnSp>
          <p:nvCxnSpPr>
            <p:cNvPr id="307" name="Straight Arrow Connector 306"/>
            <p:cNvCxnSpPr/>
            <p:nvPr/>
          </p:nvCxnSpPr>
          <p:spPr>
            <a:xfrm rot="10800000">
              <a:off x="1827741" y="5030961"/>
              <a:ext cx="1067487" cy="1587"/>
            </a:xfrm>
            <a:prstGeom prst="straightConnector1">
              <a:avLst/>
            </a:prstGeom>
            <a:ln w="12700">
              <a:prstDash val="dash"/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/>
            <p:nvPr/>
          </p:nvCxnSpPr>
          <p:spPr>
            <a:xfrm rot="16200000">
              <a:off x="2363489" y="5561112"/>
              <a:ext cx="1066627" cy="3148"/>
            </a:xfrm>
            <a:prstGeom prst="straightConnector1">
              <a:avLst/>
            </a:prstGeom>
            <a:ln w="12700">
              <a:prstDash val="dash"/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4223" name="TextBox 308"/>
            <p:cNvSpPr txBox="1">
              <a:spLocks noChangeArrowheads="1"/>
            </p:cNvSpPr>
            <p:nvPr/>
          </p:nvSpPr>
          <p:spPr bwMode="auto">
            <a:xfrm>
              <a:off x="2895599" y="5410200"/>
              <a:ext cx="2456430" cy="30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40 mm </a:t>
              </a:r>
              <a:r>
                <a:rPr lang="en-US" sz="1400" dirty="0" smtClean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sensor</a:t>
              </a:r>
              <a:endParaRPr lang="en-US" sz="1400" dirty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endParaRPr>
            </a:p>
          </p:txBody>
        </p:sp>
        <p:sp>
          <p:nvSpPr>
            <p:cNvPr id="94224" name="TextBox 309"/>
            <p:cNvSpPr txBox="1">
              <a:spLocks noChangeArrowheads="1"/>
            </p:cNvSpPr>
            <p:nvPr/>
          </p:nvSpPr>
          <p:spPr bwMode="auto">
            <a:xfrm>
              <a:off x="-137189" y="4873823"/>
              <a:ext cx="9428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10</a:t>
              </a:r>
              <a:r>
                <a:rPr lang="en-US" sz="1400" baseline="300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9 </a:t>
              </a:r>
              <a:r>
                <a:rPr lang="en-US" sz="140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pixels</a:t>
              </a:r>
            </a:p>
          </p:txBody>
        </p:sp>
      </p:grpSp>
      <p:sp>
        <p:nvSpPr>
          <p:cNvPr id="299" name="Rectangle 298"/>
          <p:cNvSpPr/>
          <p:nvPr/>
        </p:nvSpPr>
        <p:spPr>
          <a:xfrm>
            <a:off x="1839780" y="4491530"/>
            <a:ext cx="1062530" cy="15937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057775" y="4648200"/>
            <a:ext cx="3338513" cy="1284288"/>
            <a:chOff x="5057775" y="4648200"/>
            <a:chExt cx="3338513" cy="1284288"/>
          </a:xfrm>
        </p:grpSpPr>
        <p:graphicFrame>
          <p:nvGraphicFramePr>
            <p:cNvPr id="9420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8432926"/>
                </p:ext>
              </p:extLst>
            </p:nvPr>
          </p:nvGraphicFramePr>
          <p:xfrm>
            <a:off x="5461000" y="5041900"/>
            <a:ext cx="2576513" cy="890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81" name="Equation" r:id="rId4" imgW="1244600" imgH="431800" progId="Equation.3">
                    <p:embed/>
                  </p:oleObj>
                </mc:Choice>
                <mc:Fallback>
                  <p:oleObj name="Equation" r:id="rId4" imgW="1244600" imgH="4318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grayscl/>
                          <a:lum bright="100000" contrast="-100000"/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1000" y="5041900"/>
                          <a:ext cx="2576513" cy="89058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20" name="TextBox 299"/>
            <p:cNvSpPr txBox="1">
              <a:spLocks noChangeArrowheads="1"/>
            </p:cNvSpPr>
            <p:nvPr/>
          </p:nvSpPr>
          <p:spPr bwMode="auto">
            <a:xfrm>
              <a:off x="5057775" y="4648200"/>
              <a:ext cx="33385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 Unicode MS"/>
                  <a:ea typeface="Arial Unicode MS"/>
                  <a:cs typeface="Arial Unicode MS"/>
                </a:rPr>
                <a:t>Diffraction Limited Scaling Law</a:t>
              </a:r>
            </a:p>
          </p:txBody>
        </p:sp>
      </p:grpSp>
      <p:grpSp>
        <p:nvGrpSpPr>
          <p:cNvPr id="294" name="Group 293"/>
          <p:cNvGrpSpPr>
            <a:grpSpLocks/>
          </p:cNvGrpSpPr>
          <p:nvPr/>
        </p:nvGrpSpPr>
        <p:grpSpPr bwMode="auto">
          <a:xfrm>
            <a:off x="2239963" y="2121339"/>
            <a:ext cx="4694237" cy="2053785"/>
            <a:chOff x="1478080" y="2391002"/>
            <a:chExt cx="4694121" cy="2052720"/>
          </a:xfrm>
        </p:grpSpPr>
        <p:pic>
          <p:nvPicPr>
            <p:cNvPr id="28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17880" y="2527258"/>
              <a:ext cx="1480540" cy="10261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scene3d>
              <a:camera prst="perspectiveContrastingRightFacing" fov="7200000">
                <a:rot lat="0" lon="17400000" rev="0"/>
              </a:camera>
              <a:lightRig rig="threePt" dir="t"/>
            </a:scene3d>
          </p:spPr>
        </p:pic>
        <p:sp>
          <p:nvSpPr>
            <p:cNvPr id="288" name="Freeform 287"/>
            <p:cNvSpPr/>
            <p:nvPr/>
          </p:nvSpPr>
          <p:spPr>
            <a:xfrm>
              <a:off x="2362295" y="2666644"/>
              <a:ext cx="3809906" cy="685444"/>
            </a:xfrm>
            <a:custGeom>
              <a:avLst/>
              <a:gdLst>
                <a:gd name="connsiteX0" fmla="*/ 0 w 2819400"/>
                <a:gd name="connsiteY0" fmla="*/ 0 h 685800"/>
                <a:gd name="connsiteX1" fmla="*/ 2819400 w 2819400"/>
                <a:gd name="connsiteY1" fmla="*/ 0 h 685800"/>
                <a:gd name="connsiteX2" fmla="*/ 2819400 w 2819400"/>
                <a:gd name="connsiteY2" fmla="*/ 685800 h 685800"/>
                <a:gd name="connsiteX3" fmla="*/ 0 w 2819400"/>
                <a:gd name="connsiteY3" fmla="*/ 685800 h 685800"/>
                <a:gd name="connsiteX4" fmla="*/ 0 w 2819400"/>
                <a:gd name="connsiteY4" fmla="*/ 0 h 685800"/>
                <a:gd name="connsiteX0" fmla="*/ 8313 w 2827713"/>
                <a:gd name="connsiteY0" fmla="*/ 0 h 685800"/>
                <a:gd name="connsiteX1" fmla="*/ 2827713 w 2827713"/>
                <a:gd name="connsiteY1" fmla="*/ 0 h 685800"/>
                <a:gd name="connsiteX2" fmla="*/ 2827713 w 2827713"/>
                <a:gd name="connsiteY2" fmla="*/ 685800 h 685800"/>
                <a:gd name="connsiteX3" fmla="*/ 8313 w 2827713"/>
                <a:gd name="connsiteY3" fmla="*/ 685800 h 685800"/>
                <a:gd name="connsiteX4" fmla="*/ 0 w 2827713"/>
                <a:gd name="connsiteY4" fmla="*/ 314498 h 685800"/>
                <a:gd name="connsiteX5" fmla="*/ 8313 w 2827713"/>
                <a:gd name="connsiteY5" fmla="*/ 0 h 685800"/>
                <a:gd name="connsiteX0" fmla="*/ 1676399 w 4495799"/>
                <a:gd name="connsiteY0" fmla="*/ 0 h 685800"/>
                <a:gd name="connsiteX1" fmla="*/ 4495799 w 4495799"/>
                <a:gd name="connsiteY1" fmla="*/ 0 h 685800"/>
                <a:gd name="connsiteX2" fmla="*/ 4495799 w 4495799"/>
                <a:gd name="connsiteY2" fmla="*/ 685800 h 685800"/>
                <a:gd name="connsiteX3" fmla="*/ 1676399 w 4495799"/>
                <a:gd name="connsiteY3" fmla="*/ 685800 h 685800"/>
                <a:gd name="connsiteX4" fmla="*/ 0 w 4495799"/>
                <a:gd name="connsiteY4" fmla="*/ 609600 h 685800"/>
                <a:gd name="connsiteX5" fmla="*/ 1676399 w 4495799"/>
                <a:gd name="connsiteY5" fmla="*/ 0 h 685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10668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7620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121919 w 4495800"/>
                <a:gd name="connsiteY4" fmla="*/ 989215 h 1066800"/>
                <a:gd name="connsiteX5" fmla="*/ 0 w 4495800"/>
                <a:gd name="connsiteY5" fmla="*/ 990600 h 1066800"/>
                <a:gd name="connsiteX6" fmla="*/ 1676399 w 4495800"/>
                <a:gd name="connsiteY6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76199 w 4495800"/>
                <a:gd name="connsiteY4" fmla="*/ 1066800 h 1066800"/>
                <a:gd name="connsiteX5" fmla="*/ 0 w 4495800"/>
                <a:gd name="connsiteY5" fmla="*/ 990600 h 1066800"/>
                <a:gd name="connsiteX6" fmla="*/ 1676399 w 4495800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144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1 w 4495801"/>
                <a:gd name="connsiteY2" fmla="*/ 1066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685800 h 685800"/>
                <a:gd name="connsiteX5" fmla="*/ 1 w 4495801"/>
                <a:gd name="connsiteY5" fmla="*/ 6096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685800 h 685800"/>
                <a:gd name="connsiteX5" fmla="*/ 1 w 4495801"/>
                <a:gd name="connsiteY5" fmla="*/ 381000 h 685800"/>
                <a:gd name="connsiteX6" fmla="*/ 1676400 w 4495801"/>
                <a:gd name="connsiteY6" fmla="*/ 0 h 685800"/>
                <a:gd name="connsiteX0" fmla="*/ 1676399 w 4495800"/>
                <a:gd name="connsiteY0" fmla="*/ 0 h 685800"/>
                <a:gd name="connsiteX1" fmla="*/ 4495800 w 4495800"/>
                <a:gd name="connsiteY1" fmla="*/ 0 h 685800"/>
                <a:gd name="connsiteX2" fmla="*/ 4495800 w 4495800"/>
                <a:gd name="connsiteY2" fmla="*/ 685800 h 685800"/>
                <a:gd name="connsiteX3" fmla="*/ 1676399 w 4495800"/>
                <a:gd name="connsiteY3" fmla="*/ 685800 h 685800"/>
                <a:gd name="connsiteX4" fmla="*/ 0 w 4495800"/>
                <a:gd name="connsiteY4" fmla="*/ 457200 h 685800"/>
                <a:gd name="connsiteX5" fmla="*/ 0 w 4495800"/>
                <a:gd name="connsiteY5" fmla="*/ 381000 h 685800"/>
                <a:gd name="connsiteX6" fmla="*/ 1676399 w 4495800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1 w 4495801"/>
                <a:gd name="connsiteY4" fmla="*/ 4572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1 w 4495801"/>
                <a:gd name="connsiteY4" fmla="*/ 3810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32004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1 w 4495801"/>
                <a:gd name="connsiteY4" fmla="*/ 3810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3200401"/>
                <a:gd name="connsiteY0" fmla="*/ 0 h 685800"/>
                <a:gd name="connsiteX1" fmla="*/ 3200401 w 3200401"/>
                <a:gd name="connsiteY1" fmla="*/ 0 h 685800"/>
                <a:gd name="connsiteX2" fmla="*/ 3200401 w 3200401"/>
                <a:gd name="connsiteY2" fmla="*/ 685800 h 685800"/>
                <a:gd name="connsiteX3" fmla="*/ 1676400 w 3200401"/>
                <a:gd name="connsiteY3" fmla="*/ 685800 h 685800"/>
                <a:gd name="connsiteX4" fmla="*/ 1 w 3200401"/>
                <a:gd name="connsiteY4" fmla="*/ 381000 h 685800"/>
                <a:gd name="connsiteX5" fmla="*/ 0 w 3200401"/>
                <a:gd name="connsiteY5" fmla="*/ 304800 h 685800"/>
                <a:gd name="connsiteX6" fmla="*/ 1676400 w 3200401"/>
                <a:gd name="connsiteY6" fmla="*/ 0 h 685800"/>
                <a:gd name="connsiteX0" fmla="*/ 1676400 w 3810002"/>
                <a:gd name="connsiteY0" fmla="*/ 0 h 685800"/>
                <a:gd name="connsiteX1" fmla="*/ 3810002 w 3810002"/>
                <a:gd name="connsiteY1" fmla="*/ 0 h 685800"/>
                <a:gd name="connsiteX2" fmla="*/ 3200401 w 3810002"/>
                <a:gd name="connsiteY2" fmla="*/ 685800 h 685800"/>
                <a:gd name="connsiteX3" fmla="*/ 1676400 w 3810002"/>
                <a:gd name="connsiteY3" fmla="*/ 685800 h 685800"/>
                <a:gd name="connsiteX4" fmla="*/ 1 w 3810002"/>
                <a:gd name="connsiteY4" fmla="*/ 381000 h 685800"/>
                <a:gd name="connsiteX5" fmla="*/ 0 w 3810002"/>
                <a:gd name="connsiteY5" fmla="*/ 304800 h 685800"/>
                <a:gd name="connsiteX6" fmla="*/ 1676400 w 3810002"/>
                <a:gd name="connsiteY6" fmla="*/ 0 h 685800"/>
                <a:gd name="connsiteX0" fmla="*/ 1676400 w 3810002"/>
                <a:gd name="connsiteY0" fmla="*/ 0 h 685800"/>
                <a:gd name="connsiteX1" fmla="*/ 3810002 w 3810002"/>
                <a:gd name="connsiteY1" fmla="*/ 0 h 685800"/>
                <a:gd name="connsiteX2" fmla="*/ 3810001 w 3810002"/>
                <a:gd name="connsiteY2" fmla="*/ 685800 h 685800"/>
                <a:gd name="connsiteX3" fmla="*/ 1676400 w 3810002"/>
                <a:gd name="connsiteY3" fmla="*/ 685800 h 685800"/>
                <a:gd name="connsiteX4" fmla="*/ 1 w 3810002"/>
                <a:gd name="connsiteY4" fmla="*/ 381000 h 685800"/>
                <a:gd name="connsiteX5" fmla="*/ 0 w 3810002"/>
                <a:gd name="connsiteY5" fmla="*/ 304800 h 685800"/>
                <a:gd name="connsiteX6" fmla="*/ 1676400 w 3810002"/>
                <a:gd name="connsiteY6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2" h="685800">
                  <a:moveTo>
                    <a:pt x="1676400" y="0"/>
                  </a:moveTo>
                  <a:lnTo>
                    <a:pt x="3810002" y="0"/>
                  </a:lnTo>
                  <a:cubicBezTo>
                    <a:pt x="3810002" y="228600"/>
                    <a:pt x="3810001" y="457200"/>
                    <a:pt x="3810001" y="685800"/>
                  </a:cubicBezTo>
                  <a:lnTo>
                    <a:pt x="1676400" y="685800"/>
                  </a:lnTo>
                  <a:lnTo>
                    <a:pt x="1" y="381000"/>
                  </a:lnTo>
                  <a:cubicBezTo>
                    <a:pt x="1" y="330200"/>
                    <a:pt x="0" y="355600"/>
                    <a:pt x="0" y="304800"/>
                  </a:cubicBezTo>
                  <a:lnTo>
                    <a:pt x="1676400" y="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2362295" y="2666644"/>
              <a:ext cx="1904953" cy="685444"/>
            </a:xfrm>
            <a:custGeom>
              <a:avLst/>
              <a:gdLst>
                <a:gd name="connsiteX0" fmla="*/ 0 w 2819400"/>
                <a:gd name="connsiteY0" fmla="*/ 0 h 685800"/>
                <a:gd name="connsiteX1" fmla="*/ 2819400 w 2819400"/>
                <a:gd name="connsiteY1" fmla="*/ 0 h 685800"/>
                <a:gd name="connsiteX2" fmla="*/ 2819400 w 2819400"/>
                <a:gd name="connsiteY2" fmla="*/ 685800 h 685800"/>
                <a:gd name="connsiteX3" fmla="*/ 0 w 2819400"/>
                <a:gd name="connsiteY3" fmla="*/ 685800 h 685800"/>
                <a:gd name="connsiteX4" fmla="*/ 0 w 2819400"/>
                <a:gd name="connsiteY4" fmla="*/ 0 h 685800"/>
                <a:gd name="connsiteX0" fmla="*/ 8313 w 2827713"/>
                <a:gd name="connsiteY0" fmla="*/ 0 h 685800"/>
                <a:gd name="connsiteX1" fmla="*/ 2827713 w 2827713"/>
                <a:gd name="connsiteY1" fmla="*/ 0 h 685800"/>
                <a:gd name="connsiteX2" fmla="*/ 2827713 w 2827713"/>
                <a:gd name="connsiteY2" fmla="*/ 685800 h 685800"/>
                <a:gd name="connsiteX3" fmla="*/ 8313 w 2827713"/>
                <a:gd name="connsiteY3" fmla="*/ 685800 h 685800"/>
                <a:gd name="connsiteX4" fmla="*/ 0 w 2827713"/>
                <a:gd name="connsiteY4" fmla="*/ 314498 h 685800"/>
                <a:gd name="connsiteX5" fmla="*/ 8313 w 2827713"/>
                <a:gd name="connsiteY5" fmla="*/ 0 h 685800"/>
                <a:gd name="connsiteX0" fmla="*/ 1676399 w 4495799"/>
                <a:gd name="connsiteY0" fmla="*/ 0 h 685800"/>
                <a:gd name="connsiteX1" fmla="*/ 4495799 w 4495799"/>
                <a:gd name="connsiteY1" fmla="*/ 0 h 685800"/>
                <a:gd name="connsiteX2" fmla="*/ 4495799 w 4495799"/>
                <a:gd name="connsiteY2" fmla="*/ 685800 h 685800"/>
                <a:gd name="connsiteX3" fmla="*/ 1676399 w 4495799"/>
                <a:gd name="connsiteY3" fmla="*/ 685800 h 685800"/>
                <a:gd name="connsiteX4" fmla="*/ 0 w 4495799"/>
                <a:gd name="connsiteY4" fmla="*/ 609600 h 685800"/>
                <a:gd name="connsiteX5" fmla="*/ 1676399 w 4495799"/>
                <a:gd name="connsiteY5" fmla="*/ 0 h 685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10668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7620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121919 w 4495800"/>
                <a:gd name="connsiteY4" fmla="*/ 989215 h 1066800"/>
                <a:gd name="connsiteX5" fmla="*/ 0 w 4495800"/>
                <a:gd name="connsiteY5" fmla="*/ 990600 h 1066800"/>
                <a:gd name="connsiteX6" fmla="*/ 1676399 w 4495800"/>
                <a:gd name="connsiteY6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76199 w 4495800"/>
                <a:gd name="connsiteY4" fmla="*/ 1066800 h 1066800"/>
                <a:gd name="connsiteX5" fmla="*/ 0 w 4495800"/>
                <a:gd name="connsiteY5" fmla="*/ 990600 h 1066800"/>
                <a:gd name="connsiteX6" fmla="*/ 1676399 w 4495800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144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1 w 4495801"/>
                <a:gd name="connsiteY2" fmla="*/ 1066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685800 h 685800"/>
                <a:gd name="connsiteX5" fmla="*/ 1 w 4495801"/>
                <a:gd name="connsiteY5" fmla="*/ 6096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685800 h 685800"/>
                <a:gd name="connsiteX5" fmla="*/ 1 w 4495801"/>
                <a:gd name="connsiteY5" fmla="*/ 381000 h 685800"/>
                <a:gd name="connsiteX6" fmla="*/ 1676400 w 4495801"/>
                <a:gd name="connsiteY6" fmla="*/ 0 h 685800"/>
                <a:gd name="connsiteX0" fmla="*/ 1676399 w 4495800"/>
                <a:gd name="connsiteY0" fmla="*/ 0 h 685800"/>
                <a:gd name="connsiteX1" fmla="*/ 4495800 w 4495800"/>
                <a:gd name="connsiteY1" fmla="*/ 0 h 685800"/>
                <a:gd name="connsiteX2" fmla="*/ 4495800 w 4495800"/>
                <a:gd name="connsiteY2" fmla="*/ 685800 h 685800"/>
                <a:gd name="connsiteX3" fmla="*/ 1676399 w 4495800"/>
                <a:gd name="connsiteY3" fmla="*/ 685800 h 685800"/>
                <a:gd name="connsiteX4" fmla="*/ 0 w 4495800"/>
                <a:gd name="connsiteY4" fmla="*/ 457200 h 685800"/>
                <a:gd name="connsiteX5" fmla="*/ 0 w 4495800"/>
                <a:gd name="connsiteY5" fmla="*/ 381000 h 685800"/>
                <a:gd name="connsiteX6" fmla="*/ 1676399 w 4495800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1 w 4495801"/>
                <a:gd name="connsiteY4" fmla="*/ 4572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1 w 4495801"/>
                <a:gd name="connsiteY4" fmla="*/ 3810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685800 h 685800"/>
                <a:gd name="connsiteX2" fmla="*/ 1676400 w 4495801"/>
                <a:gd name="connsiteY2" fmla="*/ 685800 h 685800"/>
                <a:gd name="connsiteX3" fmla="*/ 1 w 4495801"/>
                <a:gd name="connsiteY3" fmla="*/ 381000 h 685800"/>
                <a:gd name="connsiteX4" fmla="*/ 0 w 4495801"/>
                <a:gd name="connsiteY4" fmla="*/ 304800 h 685800"/>
                <a:gd name="connsiteX5" fmla="*/ 1676400 w 4495801"/>
                <a:gd name="connsiteY5" fmla="*/ 0 h 685800"/>
                <a:gd name="connsiteX0" fmla="*/ 1676400 w 1676400"/>
                <a:gd name="connsiteY0" fmla="*/ 0 h 685800"/>
                <a:gd name="connsiteX1" fmla="*/ 1676400 w 1676400"/>
                <a:gd name="connsiteY1" fmla="*/ 685800 h 685800"/>
                <a:gd name="connsiteX2" fmla="*/ 1 w 1676400"/>
                <a:gd name="connsiteY2" fmla="*/ 381000 h 685800"/>
                <a:gd name="connsiteX3" fmla="*/ 0 w 1676400"/>
                <a:gd name="connsiteY3" fmla="*/ 304800 h 685800"/>
                <a:gd name="connsiteX4" fmla="*/ 1676400 w 1676400"/>
                <a:gd name="connsiteY4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00" h="685800">
                  <a:moveTo>
                    <a:pt x="1676400" y="0"/>
                  </a:moveTo>
                  <a:lnTo>
                    <a:pt x="1676400" y="685800"/>
                  </a:lnTo>
                  <a:lnTo>
                    <a:pt x="1" y="381000"/>
                  </a:lnTo>
                  <a:cubicBezTo>
                    <a:pt x="1" y="330200"/>
                    <a:pt x="0" y="355600"/>
                    <a:pt x="0" y="304800"/>
                  </a:cubicBezTo>
                  <a:lnTo>
                    <a:pt x="1676400" y="0"/>
                  </a:lnTo>
                  <a:close/>
                </a:path>
              </a:pathLst>
            </a:custGeom>
            <a:blipFill dpi="0" rotWithShape="1">
              <a:blip r:embed="rId7" cstate="print">
                <a:alphaModFix amt="4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3886200" y="2667000"/>
              <a:ext cx="2286000" cy="685800"/>
            </a:xfrm>
            <a:custGeom>
              <a:avLst/>
              <a:gdLst>
                <a:gd name="connsiteX0" fmla="*/ 0 w 2819400"/>
                <a:gd name="connsiteY0" fmla="*/ 0 h 685800"/>
                <a:gd name="connsiteX1" fmla="*/ 2819400 w 2819400"/>
                <a:gd name="connsiteY1" fmla="*/ 0 h 685800"/>
                <a:gd name="connsiteX2" fmla="*/ 2819400 w 2819400"/>
                <a:gd name="connsiteY2" fmla="*/ 685800 h 685800"/>
                <a:gd name="connsiteX3" fmla="*/ 0 w 2819400"/>
                <a:gd name="connsiteY3" fmla="*/ 685800 h 685800"/>
                <a:gd name="connsiteX4" fmla="*/ 0 w 2819400"/>
                <a:gd name="connsiteY4" fmla="*/ 0 h 685800"/>
                <a:gd name="connsiteX0" fmla="*/ 8313 w 2827713"/>
                <a:gd name="connsiteY0" fmla="*/ 0 h 685800"/>
                <a:gd name="connsiteX1" fmla="*/ 2827713 w 2827713"/>
                <a:gd name="connsiteY1" fmla="*/ 0 h 685800"/>
                <a:gd name="connsiteX2" fmla="*/ 2827713 w 2827713"/>
                <a:gd name="connsiteY2" fmla="*/ 685800 h 685800"/>
                <a:gd name="connsiteX3" fmla="*/ 8313 w 2827713"/>
                <a:gd name="connsiteY3" fmla="*/ 685800 h 685800"/>
                <a:gd name="connsiteX4" fmla="*/ 0 w 2827713"/>
                <a:gd name="connsiteY4" fmla="*/ 314498 h 685800"/>
                <a:gd name="connsiteX5" fmla="*/ 8313 w 2827713"/>
                <a:gd name="connsiteY5" fmla="*/ 0 h 685800"/>
                <a:gd name="connsiteX0" fmla="*/ 1676399 w 4495799"/>
                <a:gd name="connsiteY0" fmla="*/ 0 h 685800"/>
                <a:gd name="connsiteX1" fmla="*/ 4495799 w 4495799"/>
                <a:gd name="connsiteY1" fmla="*/ 0 h 685800"/>
                <a:gd name="connsiteX2" fmla="*/ 4495799 w 4495799"/>
                <a:gd name="connsiteY2" fmla="*/ 685800 h 685800"/>
                <a:gd name="connsiteX3" fmla="*/ 1676399 w 4495799"/>
                <a:gd name="connsiteY3" fmla="*/ 685800 h 685800"/>
                <a:gd name="connsiteX4" fmla="*/ 0 w 4495799"/>
                <a:gd name="connsiteY4" fmla="*/ 609600 h 685800"/>
                <a:gd name="connsiteX5" fmla="*/ 1676399 w 4495799"/>
                <a:gd name="connsiteY5" fmla="*/ 0 h 685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10668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7620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0 w 4495800"/>
                <a:gd name="connsiteY4" fmla="*/ 990600 h 1066800"/>
                <a:gd name="connsiteX5" fmla="*/ 1676399 w 4495800"/>
                <a:gd name="connsiteY5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121919 w 4495800"/>
                <a:gd name="connsiteY4" fmla="*/ 989215 h 1066800"/>
                <a:gd name="connsiteX5" fmla="*/ 0 w 4495800"/>
                <a:gd name="connsiteY5" fmla="*/ 990600 h 1066800"/>
                <a:gd name="connsiteX6" fmla="*/ 1676399 w 4495800"/>
                <a:gd name="connsiteY6" fmla="*/ 381000 h 1066800"/>
                <a:gd name="connsiteX0" fmla="*/ 1676399 w 4495800"/>
                <a:gd name="connsiteY0" fmla="*/ 381000 h 1066800"/>
                <a:gd name="connsiteX1" fmla="*/ 4495800 w 4495800"/>
                <a:gd name="connsiteY1" fmla="*/ 0 h 1066800"/>
                <a:gd name="connsiteX2" fmla="*/ 4495799 w 4495800"/>
                <a:gd name="connsiteY2" fmla="*/ 685800 h 1066800"/>
                <a:gd name="connsiteX3" fmla="*/ 1676399 w 4495800"/>
                <a:gd name="connsiteY3" fmla="*/ 1066800 h 1066800"/>
                <a:gd name="connsiteX4" fmla="*/ 76199 w 4495800"/>
                <a:gd name="connsiteY4" fmla="*/ 1066800 h 1066800"/>
                <a:gd name="connsiteX5" fmla="*/ 0 w 4495800"/>
                <a:gd name="connsiteY5" fmla="*/ 990600 h 1066800"/>
                <a:gd name="connsiteX6" fmla="*/ 1676399 w 4495800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144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0 w 4495801"/>
                <a:gd name="connsiteY2" fmla="*/ 685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381000 h 1066800"/>
                <a:gd name="connsiteX1" fmla="*/ 4495801 w 4495801"/>
                <a:gd name="connsiteY1" fmla="*/ 0 h 1066800"/>
                <a:gd name="connsiteX2" fmla="*/ 4495801 w 4495801"/>
                <a:gd name="connsiteY2" fmla="*/ 1066800 h 1066800"/>
                <a:gd name="connsiteX3" fmla="*/ 1676400 w 4495801"/>
                <a:gd name="connsiteY3" fmla="*/ 1066800 h 1066800"/>
                <a:gd name="connsiteX4" fmla="*/ 0 w 4495801"/>
                <a:gd name="connsiteY4" fmla="*/ 1066800 h 1066800"/>
                <a:gd name="connsiteX5" fmla="*/ 1 w 4495801"/>
                <a:gd name="connsiteY5" fmla="*/ 990600 h 1066800"/>
                <a:gd name="connsiteX6" fmla="*/ 1676400 w 4495801"/>
                <a:gd name="connsiteY6" fmla="*/ 381000 h 1066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685800 h 685800"/>
                <a:gd name="connsiteX5" fmla="*/ 1 w 4495801"/>
                <a:gd name="connsiteY5" fmla="*/ 6096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685800 h 685800"/>
                <a:gd name="connsiteX5" fmla="*/ 1 w 4495801"/>
                <a:gd name="connsiteY5" fmla="*/ 381000 h 685800"/>
                <a:gd name="connsiteX6" fmla="*/ 1676400 w 4495801"/>
                <a:gd name="connsiteY6" fmla="*/ 0 h 685800"/>
                <a:gd name="connsiteX0" fmla="*/ 1676399 w 4495800"/>
                <a:gd name="connsiteY0" fmla="*/ 0 h 685800"/>
                <a:gd name="connsiteX1" fmla="*/ 4495800 w 4495800"/>
                <a:gd name="connsiteY1" fmla="*/ 0 h 685800"/>
                <a:gd name="connsiteX2" fmla="*/ 4495800 w 4495800"/>
                <a:gd name="connsiteY2" fmla="*/ 685800 h 685800"/>
                <a:gd name="connsiteX3" fmla="*/ 1676399 w 4495800"/>
                <a:gd name="connsiteY3" fmla="*/ 685800 h 685800"/>
                <a:gd name="connsiteX4" fmla="*/ 0 w 4495800"/>
                <a:gd name="connsiteY4" fmla="*/ 457200 h 685800"/>
                <a:gd name="connsiteX5" fmla="*/ 0 w 4495800"/>
                <a:gd name="connsiteY5" fmla="*/ 381000 h 685800"/>
                <a:gd name="connsiteX6" fmla="*/ 1676399 w 4495800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1 w 4495801"/>
                <a:gd name="connsiteY4" fmla="*/ 4572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1 w 4495801"/>
                <a:gd name="connsiteY4" fmla="*/ 3810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3810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381000 h 685800"/>
                <a:gd name="connsiteX5" fmla="*/ 0 w 4495801"/>
                <a:gd name="connsiteY5" fmla="*/ 304800 h 685800"/>
                <a:gd name="connsiteX6" fmla="*/ 1676400 w 4495801"/>
                <a:gd name="connsiteY6" fmla="*/ 0 h 685800"/>
                <a:gd name="connsiteX0" fmla="*/ 1676400 w 4495801"/>
                <a:gd name="connsiteY0" fmla="*/ 0 h 685800"/>
                <a:gd name="connsiteX1" fmla="*/ 4495801 w 4495801"/>
                <a:gd name="connsiteY1" fmla="*/ 0 h 685800"/>
                <a:gd name="connsiteX2" fmla="*/ 4495801 w 4495801"/>
                <a:gd name="connsiteY2" fmla="*/ 685800 h 685800"/>
                <a:gd name="connsiteX3" fmla="*/ 1676400 w 4495801"/>
                <a:gd name="connsiteY3" fmla="*/ 685800 h 685800"/>
                <a:gd name="connsiteX4" fmla="*/ 0 w 4495801"/>
                <a:gd name="connsiteY4" fmla="*/ 304800 h 685800"/>
                <a:gd name="connsiteX5" fmla="*/ 1676400 w 4495801"/>
                <a:gd name="connsiteY5" fmla="*/ 0 h 685800"/>
                <a:gd name="connsiteX0" fmla="*/ 0 w 2819401"/>
                <a:gd name="connsiteY0" fmla="*/ 0 h 685800"/>
                <a:gd name="connsiteX1" fmla="*/ 2819401 w 2819401"/>
                <a:gd name="connsiteY1" fmla="*/ 0 h 685800"/>
                <a:gd name="connsiteX2" fmla="*/ 2819401 w 2819401"/>
                <a:gd name="connsiteY2" fmla="*/ 685800 h 685800"/>
                <a:gd name="connsiteX3" fmla="*/ 0 w 2819401"/>
                <a:gd name="connsiteY3" fmla="*/ 685800 h 685800"/>
                <a:gd name="connsiteX4" fmla="*/ 0 w 2819401"/>
                <a:gd name="connsiteY4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1" h="685800">
                  <a:moveTo>
                    <a:pt x="0" y="0"/>
                  </a:moveTo>
                  <a:lnTo>
                    <a:pt x="2819401" y="0"/>
                  </a:lnTo>
                  <a:lnTo>
                    <a:pt x="2819401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8" cstate="print">
                <a:alphaModFix amt="47000"/>
              </a:blip>
              <a:srcRect/>
              <a:tile tx="0" ty="0" sx="89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4231" name="Freeform 9"/>
            <p:cNvSpPr>
              <a:spLocks/>
            </p:cNvSpPr>
            <p:nvPr/>
          </p:nvSpPr>
          <p:spPr bwMode="auto">
            <a:xfrm>
              <a:off x="3487499" y="2480740"/>
              <a:ext cx="218455" cy="1086837"/>
            </a:xfrm>
            <a:custGeom>
              <a:avLst/>
              <a:gdLst>
                <a:gd name="T0" fmla="*/ 343 w 723"/>
                <a:gd name="T1" fmla="*/ 0 h 3597"/>
                <a:gd name="T2" fmla="*/ 723 w 723"/>
                <a:gd name="T3" fmla="*/ 0 h 3597"/>
                <a:gd name="T4" fmla="*/ 723 w 723"/>
                <a:gd name="T5" fmla="*/ 3597 h 3597"/>
                <a:gd name="T6" fmla="*/ 308 w 723"/>
                <a:gd name="T7" fmla="*/ 3597 h 3597"/>
                <a:gd name="T8" fmla="*/ 307 w 723"/>
                <a:gd name="T9" fmla="*/ 3593 h 3597"/>
                <a:gd name="T10" fmla="*/ 303 w 723"/>
                <a:gd name="T11" fmla="*/ 3583 h 3597"/>
                <a:gd name="T12" fmla="*/ 298 w 723"/>
                <a:gd name="T13" fmla="*/ 3567 h 3597"/>
                <a:gd name="T14" fmla="*/ 290 w 723"/>
                <a:gd name="T15" fmla="*/ 3544 h 3597"/>
                <a:gd name="T16" fmla="*/ 280 w 723"/>
                <a:gd name="T17" fmla="*/ 3516 h 3597"/>
                <a:gd name="T18" fmla="*/ 268 w 723"/>
                <a:gd name="T19" fmla="*/ 3480 h 3597"/>
                <a:gd name="T20" fmla="*/ 257 w 723"/>
                <a:gd name="T21" fmla="*/ 3441 h 3597"/>
                <a:gd name="T22" fmla="*/ 243 w 723"/>
                <a:gd name="T23" fmla="*/ 3395 h 3597"/>
                <a:gd name="T24" fmla="*/ 228 w 723"/>
                <a:gd name="T25" fmla="*/ 3344 h 3597"/>
                <a:gd name="T26" fmla="*/ 212 w 723"/>
                <a:gd name="T27" fmla="*/ 3288 h 3597"/>
                <a:gd name="T28" fmla="*/ 196 w 723"/>
                <a:gd name="T29" fmla="*/ 3227 h 3597"/>
                <a:gd name="T30" fmla="*/ 179 w 723"/>
                <a:gd name="T31" fmla="*/ 3162 h 3597"/>
                <a:gd name="T32" fmla="*/ 163 w 723"/>
                <a:gd name="T33" fmla="*/ 3093 h 3597"/>
                <a:gd name="T34" fmla="*/ 145 w 723"/>
                <a:gd name="T35" fmla="*/ 3019 h 3597"/>
                <a:gd name="T36" fmla="*/ 128 w 723"/>
                <a:gd name="T37" fmla="*/ 2942 h 3597"/>
                <a:gd name="T38" fmla="*/ 112 w 723"/>
                <a:gd name="T39" fmla="*/ 2861 h 3597"/>
                <a:gd name="T40" fmla="*/ 95 w 723"/>
                <a:gd name="T41" fmla="*/ 2777 h 3597"/>
                <a:gd name="T42" fmla="*/ 80 w 723"/>
                <a:gd name="T43" fmla="*/ 2690 h 3597"/>
                <a:gd name="T44" fmla="*/ 65 w 723"/>
                <a:gd name="T45" fmla="*/ 2599 h 3597"/>
                <a:gd name="T46" fmla="*/ 51 w 723"/>
                <a:gd name="T47" fmla="*/ 2506 h 3597"/>
                <a:gd name="T48" fmla="*/ 39 w 723"/>
                <a:gd name="T49" fmla="*/ 2411 h 3597"/>
                <a:gd name="T50" fmla="*/ 28 w 723"/>
                <a:gd name="T51" fmla="*/ 2313 h 3597"/>
                <a:gd name="T52" fmla="*/ 18 w 723"/>
                <a:gd name="T53" fmla="*/ 2212 h 3597"/>
                <a:gd name="T54" fmla="*/ 10 w 723"/>
                <a:gd name="T55" fmla="*/ 2111 h 3597"/>
                <a:gd name="T56" fmla="*/ 5 w 723"/>
                <a:gd name="T57" fmla="*/ 2007 h 3597"/>
                <a:gd name="T58" fmla="*/ 1 w 723"/>
                <a:gd name="T59" fmla="*/ 1902 h 3597"/>
                <a:gd name="T60" fmla="*/ 0 w 723"/>
                <a:gd name="T61" fmla="*/ 1796 h 3597"/>
                <a:gd name="T62" fmla="*/ 1 w 723"/>
                <a:gd name="T63" fmla="*/ 1691 h 3597"/>
                <a:gd name="T64" fmla="*/ 5 w 723"/>
                <a:gd name="T65" fmla="*/ 1585 h 3597"/>
                <a:gd name="T66" fmla="*/ 11 w 723"/>
                <a:gd name="T67" fmla="*/ 1482 h 3597"/>
                <a:gd name="T68" fmla="*/ 20 w 723"/>
                <a:gd name="T69" fmla="*/ 1380 h 3597"/>
                <a:gd name="T70" fmla="*/ 30 w 723"/>
                <a:gd name="T71" fmla="*/ 1279 h 3597"/>
                <a:gd name="T72" fmla="*/ 43 w 723"/>
                <a:gd name="T73" fmla="*/ 1181 h 3597"/>
                <a:gd name="T74" fmla="*/ 57 w 723"/>
                <a:gd name="T75" fmla="*/ 1086 h 3597"/>
                <a:gd name="T76" fmla="*/ 72 w 723"/>
                <a:gd name="T77" fmla="*/ 993 h 3597"/>
                <a:gd name="T78" fmla="*/ 89 w 723"/>
                <a:gd name="T79" fmla="*/ 904 h 3597"/>
                <a:gd name="T80" fmla="*/ 107 w 723"/>
                <a:gd name="T81" fmla="*/ 816 h 3597"/>
                <a:gd name="T82" fmla="*/ 125 w 723"/>
                <a:gd name="T83" fmla="*/ 732 h 3597"/>
                <a:gd name="T84" fmla="*/ 144 w 723"/>
                <a:gd name="T85" fmla="*/ 652 h 3597"/>
                <a:gd name="T86" fmla="*/ 163 w 723"/>
                <a:gd name="T87" fmla="*/ 574 h 3597"/>
                <a:gd name="T88" fmla="*/ 181 w 723"/>
                <a:gd name="T89" fmla="*/ 502 h 3597"/>
                <a:gd name="T90" fmla="*/ 200 w 723"/>
                <a:gd name="T91" fmla="*/ 433 h 3597"/>
                <a:gd name="T92" fmla="*/ 219 w 723"/>
                <a:gd name="T93" fmla="*/ 368 h 3597"/>
                <a:gd name="T94" fmla="*/ 237 w 723"/>
                <a:gd name="T95" fmla="*/ 308 h 3597"/>
                <a:gd name="T96" fmla="*/ 254 w 723"/>
                <a:gd name="T97" fmla="*/ 252 h 3597"/>
                <a:gd name="T98" fmla="*/ 271 w 723"/>
                <a:gd name="T99" fmla="*/ 201 h 3597"/>
                <a:gd name="T100" fmla="*/ 286 w 723"/>
                <a:gd name="T101" fmla="*/ 157 h 3597"/>
                <a:gd name="T102" fmla="*/ 300 w 723"/>
                <a:gd name="T103" fmla="*/ 116 h 3597"/>
                <a:gd name="T104" fmla="*/ 313 w 723"/>
                <a:gd name="T105" fmla="*/ 82 h 3597"/>
                <a:gd name="T106" fmla="*/ 323 w 723"/>
                <a:gd name="T107" fmla="*/ 53 h 3597"/>
                <a:gd name="T108" fmla="*/ 332 w 723"/>
                <a:gd name="T109" fmla="*/ 31 h 3597"/>
                <a:gd name="T110" fmla="*/ 338 w 723"/>
                <a:gd name="T111" fmla="*/ 14 h 3597"/>
                <a:gd name="T112" fmla="*/ 342 w 723"/>
                <a:gd name="T113" fmla="*/ 4 h 3597"/>
                <a:gd name="T114" fmla="*/ 343 w 723"/>
                <a:gd name="T115" fmla="*/ 0 h 35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3"/>
                <a:gd name="T175" fmla="*/ 0 h 3597"/>
                <a:gd name="T176" fmla="*/ 723 w 723"/>
                <a:gd name="T177" fmla="*/ 3597 h 359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3" h="3597">
                  <a:moveTo>
                    <a:pt x="343" y="0"/>
                  </a:moveTo>
                  <a:lnTo>
                    <a:pt x="723" y="0"/>
                  </a:lnTo>
                  <a:lnTo>
                    <a:pt x="723" y="3597"/>
                  </a:lnTo>
                  <a:lnTo>
                    <a:pt x="308" y="3597"/>
                  </a:lnTo>
                  <a:lnTo>
                    <a:pt x="307" y="3593"/>
                  </a:lnTo>
                  <a:lnTo>
                    <a:pt x="303" y="3583"/>
                  </a:lnTo>
                  <a:lnTo>
                    <a:pt x="298" y="3567"/>
                  </a:lnTo>
                  <a:lnTo>
                    <a:pt x="290" y="3544"/>
                  </a:lnTo>
                  <a:lnTo>
                    <a:pt x="280" y="3516"/>
                  </a:lnTo>
                  <a:lnTo>
                    <a:pt x="268" y="3480"/>
                  </a:lnTo>
                  <a:lnTo>
                    <a:pt x="257" y="3441"/>
                  </a:lnTo>
                  <a:lnTo>
                    <a:pt x="243" y="3395"/>
                  </a:lnTo>
                  <a:lnTo>
                    <a:pt x="228" y="3344"/>
                  </a:lnTo>
                  <a:lnTo>
                    <a:pt x="212" y="3288"/>
                  </a:lnTo>
                  <a:lnTo>
                    <a:pt x="196" y="3227"/>
                  </a:lnTo>
                  <a:lnTo>
                    <a:pt x="179" y="3162"/>
                  </a:lnTo>
                  <a:lnTo>
                    <a:pt x="163" y="3093"/>
                  </a:lnTo>
                  <a:lnTo>
                    <a:pt x="145" y="3019"/>
                  </a:lnTo>
                  <a:lnTo>
                    <a:pt x="128" y="2942"/>
                  </a:lnTo>
                  <a:lnTo>
                    <a:pt x="112" y="2861"/>
                  </a:lnTo>
                  <a:lnTo>
                    <a:pt x="95" y="2777"/>
                  </a:lnTo>
                  <a:lnTo>
                    <a:pt x="80" y="2690"/>
                  </a:lnTo>
                  <a:lnTo>
                    <a:pt x="65" y="2599"/>
                  </a:lnTo>
                  <a:lnTo>
                    <a:pt x="51" y="2506"/>
                  </a:lnTo>
                  <a:lnTo>
                    <a:pt x="39" y="2411"/>
                  </a:lnTo>
                  <a:lnTo>
                    <a:pt x="28" y="2313"/>
                  </a:lnTo>
                  <a:lnTo>
                    <a:pt x="18" y="2212"/>
                  </a:lnTo>
                  <a:lnTo>
                    <a:pt x="10" y="2111"/>
                  </a:lnTo>
                  <a:lnTo>
                    <a:pt x="5" y="2007"/>
                  </a:lnTo>
                  <a:lnTo>
                    <a:pt x="1" y="1902"/>
                  </a:lnTo>
                  <a:lnTo>
                    <a:pt x="0" y="1796"/>
                  </a:lnTo>
                  <a:lnTo>
                    <a:pt x="1" y="1691"/>
                  </a:lnTo>
                  <a:lnTo>
                    <a:pt x="5" y="1585"/>
                  </a:lnTo>
                  <a:lnTo>
                    <a:pt x="11" y="1482"/>
                  </a:lnTo>
                  <a:lnTo>
                    <a:pt x="20" y="1380"/>
                  </a:lnTo>
                  <a:lnTo>
                    <a:pt x="30" y="1279"/>
                  </a:lnTo>
                  <a:lnTo>
                    <a:pt x="43" y="1181"/>
                  </a:lnTo>
                  <a:lnTo>
                    <a:pt x="57" y="1086"/>
                  </a:lnTo>
                  <a:lnTo>
                    <a:pt x="72" y="993"/>
                  </a:lnTo>
                  <a:lnTo>
                    <a:pt x="89" y="904"/>
                  </a:lnTo>
                  <a:lnTo>
                    <a:pt x="107" y="816"/>
                  </a:lnTo>
                  <a:lnTo>
                    <a:pt x="125" y="732"/>
                  </a:lnTo>
                  <a:lnTo>
                    <a:pt x="144" y="652"/>
                  </a:lnTo>
                  <a:lnTo>
                    <a:pt x="163" y="574"/>
                  </a:lnTo>
                  <a:lnTo>
                    <a:pt x="181" y="502"/>
                  </a:lnTo>
                  <a:lnTo>
                    <a:pt x="200" y="433"/>
                  </a:lnTo>
                  <a:lnTo>
                    <a:pt x="219" y="368"/>
                  </a:lnTo>
                  <a:lnTo>
                    <a:pt x="237" y="308"/>
                  </a:lnTo>
                  <a:lnTo>
                    <a:pt x="254" y="252"/>
                  </a:lnTo>
                  <a:lnTo>
                    <a:pt x="271" y="201"/>
                  </a:lnTo>
                  <a:lnTo>
                    <a:pt x="286" y="157"/>
                  </a:lnTo>
                  <a:lnTo>
                    <a:pt x="300" y="116"/>
                  </a:lnTo>
                  <a:lnTo>
                    <a:pt x="313" y="82"/>
                  </a:lnTo>
                  <a:lnTo>
                    <a:pt x="323" y="53"/>
                  </a:lnTo>
                  <a:lnTo>
                    <a:pt x="332" y="31"/>
                  </a:lnTo>
                  <a:lnTo>
                    <a:pt x="338" y="14"/>
                  </a:lnTo>
                  <a:lnTo>
                    <a:pt x="342" y="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A7D0F9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2" name="Line 10"/>
            <p:cNvSpPr>
              <a:spLocks noChangeShapeType="1"/>
            </p:cNvSpPr>
            <p:nvPr/>
          </p:nvSpPr>
          <p:spPr bwMode="auto">
            <a:xfrm>
              <a:off x="3705954" y="2480740"/>
              <a:ext cx="907" cy="108683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3" name="Line 11"/>
            <p:cNvSpPr>
              <a:spLocks noChangeShapeType="1"/>
            </p:cNvSpPr>
            <p:nvPr/>
          </p:nvSpPr>
          <p:spPr bwMode="auto">
            <a:xfrm flipH="1">
              <a:off x="3580864" y="3567577"/>
              <a:ext cx="125090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4" name="Line 12"/>
            <p:cNvSpPr>
              <a:spLocks noChangeShapeType="1"/>
            </p:cNvSpPr>
            <p:nvPr/>
          </p:nvSpPr>
          <p:spPr bwMode="auto">
            <a:xfrm flipH="1" flipV="1">
              <a:off x="3579957" y="3566670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5" name="Line 13"/>
            <p:cNvSpPr>
              <a:spLocks noChangeShapeType="1"/>
            </p:cNvSpPr>
            <p:nvPr/>
          </p:nvSpPr>
          <p:spPr bwMode="auto">
            <a:xfrm flipH="1" flipV="1">
              <a:off x="3579051" y="3563044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6" name="Line 14"/>
            <p:cNvSpPr>
              <a:spLocks noChangeShapeType="1"/>
            </p:cNvSpPr>
            <p:nvPr/>
          </p:nvSpPr>
          <p:spPr bwMode="auto">
            <a:xfrm flipH="1" flipV="1">
              <a:off x="3577238" y="3558513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7" name="Line 15"/>
            <p:cNvSpPr>
              <a:spLocks noChangeShapeType="1"/>
            </p:cNvSpPr>
            <p:nvPr/>
          </p:nvSpPr>
          <p:spPr bwMode="auto">
            <a:xfrm flipH="1" flipV="1">
              <a:off x="3575425" y="3551261"/>
              <a:ext cx="1813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8" name="Line 16"/>
            <p:cNvSpPr>
              <a:spLocks noChangeShapeType="1"/>
            </p:cNvSpPr>
            <p:nvPr/>
          </p:nvSpPr>
          <p:spPr bwMode="auto">
            <a:xfrm flipH="1" flipV="1">
              <a:off x="3571799" y="3543103"/>
              <a:ext cx="3626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39" name="Line 17"/>
            <p:cNvSpPr>
              <a:spLocks noChangeShapeType="1"/>
            </p:cNvSpPr>
            <p:nvPr/>
          </p:nvSpPr>
          <p:spPr bwMode="auto">
            <a:xfrm flipH="1" flipV="1">
              <a:off x="3568174" y="3532225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0" name="Line 18"/>
            <p:cNvSpPr>
              <a:spLocks noChangeShapeType="1"/>
            </p:cNvSpPr>
            <p:nvPr/>
          </p:nvSpPr>
          <p:spPr bwMode="auto">
            <a:xfrm flipH="1" flipV="1">
              <a:off x="3565454" y="3520442"/>
              <a:ext cx="2720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1" name="Line 19"/>
            <p:cNvSpPr>
              <a:spLocks noChangeShapeType="1"/>
            </p:cNvSpPr>
            <p:nvPr/>
          </p:nvSpPr>
          <p:spPr bwMode="auto">
            <a:xfrm flipH="1" flipV="1">
              <a:off x="3560922" y="3506844"/>
              <a:ext cx="4533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2" name="Line 20"/>
            <p:cNvSpPr>
              <a:spLocks noChangeShapeType="1"/>
            </p:cNvSpPr>
            <p:nvPr/>
          </p:nvSpPr>
          <p:spPr bwMode="auto">
            <a:xfrm flipH="1" flipV="1">
              <a:off x="3556389" y="3491435"/>
              <a:ext cx="4533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3" name="Line 21"/>
            <p:cNvSpPr>
              <a:spLocks noChangeShapeType="1"/>
            </p:cNvSpPr>
            <p:nvPr/>
          </p:nvSpPr>
          <p:spPr bwMode="auto">
            <a:xfrm flipH="1" flipV="1">
              <a:off x="3551857" y="3474212"/>
              <a:ext cx="4533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4" name="Line 22"/>
            <p:cNvSpPr>
              <a:spLocks noChangeShapeType="1"/>
            </p:cNvSpPr>
            <p:nvPr/>
          </p:nvSpPr>
          <p:spPr bwMode="auto">
            <a:xfrm flipH="1" flipV="1">
              <a:off x="3546419" y="3456083"/>
              <a:ext cx="5439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5" name="Line 23"/>
            <p:cNvSpPr>
              <a:spLocks noChangeShapeType="1"/>
            </p:cNvSpPr>
            <p:nvPr/>
          </p:nvSpPr>
          <p:spPr bwMode="auto">
            <a:xfrm flipH="1" flipV="1">
              <a:off x="3541886" y="3436141"/>
              <a:ext cx="4533" cy="1994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6" name="Line 24"/>
            <p:cNvSpPr>
              <a:spLocks noChangeShapeType="1"/>
            </p:cNvSpPr>
            <p:nvPr/>
          </p:nvSpPr>
          <p:spPr bwMode="auto">
            <a:xfrm flipH="1" flipV="1">
              <a:off x="3536447" y="3415293"/>
              <a:ext cx="5439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7" name="Line 25"/>
            <p:cNvSpPr>
              <a:spLocks noChangeShapeType="1"/>
            </p:cNvSpPr>
            <p:nvPr/>
          </p:nvSpPr>
          <p:spPr bwMode="auto">
            <a:xfrm flipH="1" flipV="1">
              <a:off x="3531009" y="3392631"/>
              <a:ext cx="5439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8" name="Line 26"/>
            <p:cNvSpPr>
              <a:spLocks noChangeShapeType="1"/>
            </p:cNvSpPr>
            <p:nvPr/>
          </p:nvSpPr>
          <p:spPr bwMode="auto">
            <a:xfrm flipH="1" flipV="1">
              <a:off x="3526477" y="3369970"/>
              <a:ext cx="4533" cy="226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49" name="Line 27"/>
            <p:cNvSpPr>
              <a:spLocks noChangeShapeType="1"/>
            </p:cNvSpPr>
            <p:nvPr/>
          </p:nvSpPr>
          <p:spPr bwMode="auto">
            <a:xfrm flipH="1" flipV="1">
              <a:off x="3521038" y="3345496"/>
              <a:ext cx="5439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0" name="Line 28"/>
            <p:cNvSpPr>
              <a:spLocks noChangeShapeType="1"/>
            </p:cNvSpPr>
            <p:nvPr/>
          </p:nvSpPr>
          <p:spPr bwMode="auto">
            <a:xfrm flipH="1" flipV="1">
              <a:off x="3516505" y="3320115"/>
              <a:ext cx="4533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1" name="Line 29"/>
            <p:cNvSpPr>
              <a:spLocks noChangeShapeType="1"/>
            </p:cNvSpPr>
            <p:nvPr/>
          </p:nvSpPr>
          <p:spPr bwMode="auto">
            <a:xfrm flipH="1" flipV="1">
              <a:off x="3511973" y="3293828"/>
              <a:ext cx="4533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2" name="Line 30"/>
            <p:cNvSpPr>
              <a:spLocks noChangeShapeType="1"/>
            </p:cNvSpPr>
            <p:nvPr/>
          </p:nvSpPr>
          <p:spPr bwMode="auto">
            <a:xfrm flipH="1" flipV="1">
              <a:off x="3507441" y="326572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3" name="Line 31"/>
            <p:cNvSpPr>
              <a:spLocks noChangeShapeType="1"/>
            </p:cNvSpPr>
            <p:nvPr/>
          </p:nvSpPr>
          <p:spPr bwMode="auto">
            <a:xfrm flipH="1" flipV="1">
              <a:off x="3502909" y="3237628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4" name="Line 32"/>
            <p:cNvSpPr>
              <a:spLocks noChangeShapeType="1"/>
            </p:cNvSpPr>
            <p:nvPr/>
          </p:nvSpPr>
          <p:spPr bwMode="auto">
            <a:xfrm flipH="1" flipV="1">
              <a:off x="3499283" y="3209528"/>
              <a:ext cx="3626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5" name="Line 33"/>
            <p:cNvSpPr>
              <a:spLocks noChangeShapeType="1"/>
            </p:cNvSpPr>
            <p:nvPr/>
          </p:nvSpPr>
          <p:spPr bwMode="auto">
            <a:xfrm flipH="1" flipV="1">
              <a:off x="3495657" y="3179615"/>
              <a:ext cx="3626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6" name="Line 34"/>
            <p:cNvSpPr>
              <a:spLocks noChangeShapeType="1"/>
            </p:cNvSpPr>
            <p:nvPr/>
          </p:nvSpPr>
          <p:spPr bwMode="auto">
            <a:xfrm flipH="1" flipV="1">
              <a:off x="3492938" y="3148796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7" name="Line 35"/>
            <p:cNvSpPr>
              <a:spLocks noChangeShapeType="1"/>
            </p:cNvSpPr>
            <p:nvPr/>
          </p:nvSpPr>
          <p:spPr bwMode="auto">
            <a:xfrm flipH="1" flipV="1">
              <a:off x="3490219" y="3118883"/>
              <a:ext cx="2720" cy="299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8" name="Line 36"/>
            <p:cNvSpPr>
              <a:spLocks noChangeShapeType="1"/>
            </p:cNvSpPr>
            <p:nvPr/>
          </p:nvSpPr>
          <p:spPr bwMode="auto">
            <a:xfrm flipH="1" flipV="1">
              <a:off x="3489312" y="3087157"/>
              <a:ext cx="907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59" name="Line 37"/>
            <p:cNvSpPr>
              <a:spLocks noChangeShapeType="1"/>
            </p:cNvSpPr>
            <p:nvPr/>
          </p:nvSpPr>
          <p:spPr bwMode="auto">
            <a:xfrm flipH="1" flipV="1">
              <a:off x="3487499" y="3055431"/>
              <a:ext cx="1813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0" name="Line 38"/>
            <p:cNvSpPr>
              <a:spLocks noChangeShapeType="1"/>
            </p:cNvSpPr>
            <p:nvPr/>
          </p:nvSpPr>
          <p:spPr bwMode="auto">
            <a:xfrm flipH="1" flipV="1">
              <a:off x="3487499" y="3023706"/>
              <a:ext cx="907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1" name="Line 39"/>
            <p:cNvSpPr>
              <a:spLocks noChangeShapeType="1"/>
            </p:cNvSpPr>
            <p:nvPr/>
          </p:nvSpPr>
          <p:spPr bwMode="auto">
            <a:xfrm flipV="1">
              <a:off x="3487499" y="2991980"/>
              <a:ext cx="907" cy="317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2" name="Line 40"/>
            <p:cNvSpPr>
              <a:spLocks noChangeShapeType="1"/>
            </p:cNvSpPr>
            <p:nvPr/>
          </p:nvSpPr>
          <p:spPr bwMode="auto">
            <a:xfrm flipV="1">
              <a:off x="3487499" y="2959347"/>
              <a:ext cx="1813" cy="3263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3" name="Line 41"/>
            <p:cNvSpPr>
              <a:spLocks noChangeShapeType="1"/>
            </p:cNvSpPr>
            <p:nvPr/>
          </p:nvSpPr>
          <p:spPr bwMode="auto">
            <a:xfrm flipV="1">
              <a:off x="3489312" y="2928528"/>
              <a:ext cx="1813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4" name="Line 42"/>
            <p:cNvSpPr>
              <a:spLocks noChangeShapeType="1"/>
            </p:cNvSpPr>
            <p:nvPr/>
          </p:nvSpPr>
          <p:spPr bwMode="auto">
            <a:xfrm flipV="1">
              <a:off x="3491125" y="2897709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5" name="Line 43"/>
            <p:cNvSpPr>
              <a:spLocks noChangeShapeType="1"/>
            </p:cNvSpPr>
            <p:nvPr/>
          </p:nvSpPr>
          <p:spPr bwMode="auto">
            <a:xfrm flipV="1">
              <a:off x="3493844" y="2866889"/>
              <a:ext cx="2720" cy="3081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6" name="Line 44"/>
            <p:cNvSpPr>
              <a:spLocks noChangeShapeType="1"/>
            </p:cNvSpPr>
            <p:nvPr/>
          </p:nvSpPr>
          <p:spPr bwMode="auto">
            <a:xfrm flipV="1">
              <a:off x="3496564" y="2837883"/>
              <a:ext cx="3626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7" name="Line 45"/>
            <p:cNvSpPr>
              <a:spLocks noChangeShapeType="1"/>
            </p:cNvSpPr>
            <p:nvPr/>
          </p:nvSpPr>
          <p:spPr bwMode="auto">
            <a:xfrm flipV="1">
              <a:off x="3500189" y="2808876"/>
              <a:ext cx="4533" cy="2900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8" name="Line 46"/>
            <p:cNvSpPr>
              <a:spLocks noChangeShapeType="1"/>
            </p:cNvSpPr>
            <p:nvPr/>
          </p:nvSpPr>
          <p:spPr bwMode="auto">
            <a:xfrm flipV="1">
              <a:off x="3504722" y="2780776"/>
              <a:ext cx="4533" cy="281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9" name="Line 47"/>
            <p:cNvSpPr>
              <a:spLocks noChangeShapeType="1"/>
            </p:cNvSpPr>
            <p:nvPr/>
          </p:nvSpPr>
          <p:spPr bwMode="auto">
            <a:xfrm flipV="1">
              <a:off x="3509254" y="2753583"/>
              <a:ext cx="5439" cy="2719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0" name="Line 48"/>
            <p:cNvSpPr>
              <a:spLocks noChangeShapeType="1"/>
            </p:cNvSpPr>
            <p:nvPr/>
          </p:nvSpPr>
          <p:spPr bwMode="auto">
            <a:xfrm flipV="1">
              <a:off x="3514693" y="2727296"/>
              <a:ext cx="5439" cy="262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1" name="Line 49"/>
            <p:cNvSpPr>
              <a:spLocks noChangeShapeType="1"/>
            </p:cNvSpPr>
            <p:nvPr/>
          </p:nvSpPr>
          <p:spPr bwMode="auto">
            <a:xfrm flipV="1">
              <a:off x="3520131" y="2701915"/>
              <a:ext cx="5439" cy="25381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2" name="Line 50"/>
            <p:cNvSpPr>
              <a:spLocks noChangeShapeType="1"/>
            </p:cNvSpPr>
            <p:nvPr/>
          </p:nvSpPr>
          <p:spPr bwMode="auto">
            <a:xfrm flipV="1">
              <a:off x="3525570" y="2677441"/>
              <a:ext cx="5439" cy="2447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3" name="Line 51"/>
            <p:cNvSpPr>
              <a:spLocks noChangeShapeType="1"/>
            </p:cNvSpPr>
            <p:nvPr/>
          </p:nvSpPr>
          <p:spPr bwMode="auto">
            <a:xfrm flipV="1">
              <a:off x="3531009" y="2653873"/>
              <a:ext cx="5439" cy="2356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4" name="Line 52"/>
            <p:cNvSpPr>
              <a:spLocks noChangeShapeType="1"/>
            </p:cNvSpPr>
            <p:nvPr/>
          </p:nvSpPr>
          <p:spPr bwMode="auto">
            <a:xfrm flipV="1">
              <a:off x="3536447" y="2632118"/>
              <a:ext cx="5439" cy="2175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5" name="Line 53"/>
            <p:cNvSpPr>
              <a:spLocks noChangeShapeType="1"/>
            </p:cNvSpPr>
            <p:nvPr/>
          </p:nvSpPr>
          <p:spPr bwMode="auto">
            <a:xfrm flipV="1">
              <a:off x="3541886" y="2611270"/>
              <a:ext cx="6345" cy="2084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6" name="Line 54"/>
            <p:cNvSpPr>
              <a:spLocks noChangeShapeType="1"/>
            </p:cNvSpPr>
            <p:nvPr/>
          </p:nvSpPr>
          <p:spPr bwMode="auto">
            <a:xfrm flipV="1">
              <a:off x="3548232" y="2592234"/>
              <a:ext cx="5439" cy="1903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7" name="Line 55"/>
            <p:cNvSpPr>
              <a:spLocks noChangeShapeType="1"/>
            </p:cNvSpPr>
            <p:nvPr/>
          </p:nvSpPr>
          <p:spPr bwMode="auto">
            <a:xfrm flipV="1">
              <a:off x="3553670" y="2574105"/>
              <a:ext cx="5439" cy="18129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8" name="Line 56"/>
            <p:cNvSpPr>
              <a:spLocks noChangeShapeType="1"/>
            </p:cNvSpPr>
            <p:nvPr/>
          </p:nvSpPr>
          <p:spPr bwMode="auto">
            <a:xfrm flipV="1">
              <a:off x="3559109" y="2556882"/>
              <a:ext cx="5439" cy="1722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9" name="Line 57"/>
            <p:cNvSpPr>
              <a:spLocks noChangeShapeType="1"/>
            </p:cNvSpPr>
            <p:nvPr/>
          </p:nvSpPr>
          <p:spPr bwMode="auto">
            <a:xfrm flipV="1">
              <a:off x="3564548" y="2541473"/>
              <a:ext cx="4533" cy="1541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0" name="Line 58"/>
            <p:cNvSpPr>
              <a:spLocks noChangeShapeType="1"/>
            </p:cNvSpPr>
            <p:nvPr/>
          </p:nvSpPr>
          <p:spPr bwMode="auto">
            <a:xfrm flipV="1">
              <a:off x="3569080" y="2527876"/>
              <a:ext cx="4533" cy="1359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1" name="Line 59"/>
            <p:cNvSpPr>
              <a:spLocks noChangeShapeType="1"/>
            </p:cNvSpPr>
            <p:nvPr/>
          </p:nvSpPr>
          <p:spPr bwMode="auto">
            <a:xfrm flipV="1">
              <a:off x="3573612" y="2516092"/>
              <a:ext cx="4533" cy="11784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2" name="Line 60"/>
            <p:cNvSpPr>
              <a:spLocks noChangeShapeType="1"/>
            </p:cNvSpPr>
            <p:nvPr/>
          </p:nvSpPr>
          <p:spPr bwMode="auto">
            <a:xfrm flipV="1">
              <a:off x="3578144" y="2505215"/>
              <a:ext cx="3626" cy="1087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3" name="Line 61"/>
            <p:cNvSpPr>
              <a:spLocks noChangeShapeType="1"/>
            </p:cNvSpPr>
            <p:nvPr/>
          </p:nvSpPr>
          <p:spPr bwMode="auto">
            <a:xfrm flipV="1">
              <a:off x="3581770" y="2497057"/>
              <a:ext cx="3626" cy="815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4" name="Line 62"/>
            <p:cNvSpPr>
              <a:spLocks noChangeShapeType="1"/>
            </p:cNvSpPr>
            <p:nvPr/>
          </p:nvSpPr>
          <p:spPr bwMode="auto">
            <a:xfrm flipV="1">
              <a:off x="3585396" y="2489805"/>
              <a:ext cx="2720" cy="725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5" name="Line 63"/>
            <p:cNvSpPr>
              <a:spLocks noChangeShapeType="1"/>
            </p:cNvSpPr>
            <p:nvPr/>
          </p:nvSpPr>
          <p:spPr bwMode="auto">
            <a:xfrm flipV="1">
              <a:off x="3588115" y="2485273"/>
              <a:ext cx="1813" cy="453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6" name="Line 64"/>
            <p:cNvSpPr>
              <a:spLocks noChangeShapeType="1"/>
            </p:cNvSpPr>
            <p:nvPr/>
          </p:nvSpPr>
          <p:spPr bwMode="auto">
            <a:xfrm flipV="1">
              <a:off x="3589928" y="2481647"/>
              <a:ext cx="907" cy="3626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7" name="Line 65"/>
            <p:cNvSpPr>
              <a:spLocks noChangeShapeType="1"/>
            </p:cNvSpPr>
            <p:nvPr/>
          </p:nvSpPr>
          <p:spPr bwMode="auto">
            <a:xfrm flipV="1">
              <a:off x="3590835" y="2480740"/>
              <a:ext cx="907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88" name="Line 66"/>
            <p:cNvSpPr>
              <a:spLocks noChangeShapeType="1"/>
            </p:cNvSpPr>
            <p:nvPr/>
          </p:nvSpPr>
          <p:spPr bwMode="auto">
            <a:xfrm>
              <a:off x="3590835" y="2480740"/>
              <a:ext cx="115120" cy="90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289" name="Group 337"/>
            <p:cNvGrpSpPr>
              <a:grpSpLocks/>
            </p:cNvGrpSpPr>
            <p:nvPr/>
          </p:nvGrpSpPr>
          <p:grpSpPr bwMode="auto">
            <a:xfrm>
              <a:off x="3810000" y="2539660"/>
              <a:ext cx="232959" cy="968091"/>
              <a:chOff x="4788954" y="3451083"/>
              <a:chExt cx="232959" cy="968091"/>
            </a:xfrm>
          </p:grpSpPr>
          <p:sp>
            <p:nvSpPr>
              <p:cNvPr id="94412" name="Freeform 67"/>
              <p:cNvSpPr>
                <a:spLocks/>
              </p:cNvSpPr>
              <p:nvPr/>
            </p:nvSpPr>
            <p:spPr bwMode="auto">
              <a:xfrm>
                <a:off x="4788954" y="3451083"/>
                <a:ext cx="232052" cy="967185"/>
              </a:xfrm>
              <a:custGeom>
                <a:avLst/>
                <a:gdLst>
                  <a:gd name="T0" fmla="*/ 751 w 770"/>
                  <a:gd name="T1" fmla="*/ 4 h 3201"/>
                  <a:gd name="T2" fmla="*/ 742 w 770"/>
                  <a:gd name="T3" fmla="*/ 33 h 3201"/>
                  <a:gd name="T4" fmla="*/ 726 w 770"/>
                  <a:gd name="T5" fmla="*/ 90 h 3201"/>
                  <a:gd name="T6" fmla="*/ 703 w 770"/>
                  <a:gd name="T7" fmla="*/ 174 h 3201"/>
                  <a:gd name="T8" fmla="*/ 676 w 770"/>
                  <a:gd name="T9" fmla="*/ 285 h 3201"/>
                  <a:gd name="T10" fmla="*/ 649 w 770"/>
                  <a:gd name="T11" fmla="*/ 423 h 3201"/>
                  <a:gd name="T12" fmla="*/ 621 w 770"/>
                  <a:gd name="T13" fmla="*/ 584 h 3201"/>
                  <a:gd name="T14" fmla="*/ 595 w 770"/>
                  <a:gd name="T15" fmla="*/ 771 h 3201"/>
                  <a:gd name="T16" fmla="*/ 572 w 770"/>
                  <a:gd name="T17" fmla="*/ 980 h 3201"/>
                  <a:gd name="T18" fmla="*/ 555 w 770"/>
                  <a:gd name="T19" fmla="*/ 1213 h 3201"/>
                  <a:gd name="T20" fmla="*/ 546 w 770"/>
                  <a:gd name="T21" fmla="*/ 1466 h 3201"/>
                  <a:gd name="T22" fmla="*/ 546 w 770"/>
                  <a:gd name="T23" fmla="*/ 1736 h 3201"/>
                  <a:gd name="T24" fmla="*/ 556 w 770"/>
                  <a:gd name="T25" fmla="*/ 1989 h 3201"/>
                  <a:gd name="T26" fmla="*/ 574 w 770"/>
                  <a:gd name="T27" fmla="*/ 2221 h 3201"/>
                  <a:gd name="T28" fmla="*/ 598 w 770"/>
                  <a:gd name="T29" fmla="*/ 2431 h 3201"/>
                  <a:gd name="T30" fmla="*/ 628 w 770"/>
                  <a:gd name="T31" fmla="*/ 2617 h 3201"/>
                  <a:gd name="T32" fmla="*/ 658 w 770"/>
                  <a:gd name="T33" fmla="*/ 2778 h 3201"/>
                  <a:gd name="T34" fmla="*/ 687 w 770"/>
                  <a:gd name="T35" fmla="*/ 2916 h 3201"/>
                  <a:gd name="T36" fmla="*/ 717 w 770"/>
                  <a:gd name="T37" fmla="*/ 3027 h 3201"/>
                  <a:gd name="T38" fmla="*/ 741 w 770"/>
                  <a:gd name="T39" fmla="*/ 3111 h 3201"/>
                  <a:gd name="T40" fmla="*/ 759 w 770"/>
                  <a:gd name="T41" fmla="*/ 3168 h 3201"/>
                  <a:gd name="T42" fmla="*/ 769 w 770"/>
                  <a:gd name="T43" fmla="*/ 3197 h 3201"/>
                  <a:gd name="T44" fmla="*/ 7 w 770"/>
                  <a:gd name="T45" fmla="*/ 3201 h 3201"/>
                  <a:gd name="T46" fmla="*/ 12 w 770"/>
                  <a:gd name="T47" fmla="*/ 3187 h 3201"/>
                  <a:gd name="T48" fmla="*/ 23 w 770"/>
                  <a:gd name="T49" fmla="*/ 3144 h 3201"/>
                  <a:gd name="T50" fmla="*/ 42 w 770"/>
                  <a:gd name="T51" fmla="*/ 3075 h 3201"/>
                  <a:gd name="T52" fmla="*/ 66 w 770"/>
                  <a:gd name="T53" fmla="*/ 2981 h 3201"/>
                  <a:gd name="T54" fmla="*/ 92 w 770"/>
                  <a:gd name="T55" fmla="*/ 2862 h 3201"/>
                  <a:gd name="T56" fmla="*/ 120 w 770"/>
                  <a:gd name="T57" fmla="*/ 2721 h 3201"/>
                  <a:gd name="T58" fmla="*/ 147 w 770"/>
                  <a:gd name="T59" fmla="*/ 2560 h 3201"/>
                  <a:gd name="T60" fmla="*/ 172 w 770"/>
                  <a:gd name="T61" fmla="*/ 2376 h 3201"/>
                  <a:gd name="T62" fmla="*/ 194 w 770"/>
                  <a:gd name="T63" fmla="*/ 2176 h 3201"/>
                  <a:gd name="T64" fmla="*/ 209 w 770"/>
                  <a:gd name="T65" fmla="*/ 1958 h 3201"/>
                  <a:gd name="T66" fmla="*/ 218 w 770"/>
                  <a:gd name="T67" fmla="*/ 1723 h 3201"/>
                  <a:gd name="T68" fmla="*/ 218 w 770"/>
                  <a:gd name="T69" fmla="*/ 1479 h 3201"/>
                  <a:gd name="T70" fmla="*/ 209 w 770"/>
                  <a:gd name="T71" fmla="*/ 1245 h 3201"/>
                  <a:gd name="T72" fmla="*/ 192 w 770"/>
                  <a:gd name="T73" fmla="*/ 1026 h 3201"/>
                  <a:gd name="T74" fmla="*/ 171 w 770"/>
                  <a:gd name="T75" fmla="*/ 825 h 3201"/>
                  <a:gd name="T76" fmla="*/ 145 w 770"/>
                  <a:gd name="T77" fmla="*/ 643 h 3201"/>
                  <a:gd name="T78" fmla="*/ 117 w 770"/>
                  <a:gd name="T79" fmla="*/ 481 h 3201"/>
                  <a:gd name="T80" fmla="*/ 88 w 770"/>
                  <a:gd name="T81" fmla="*/ 340 h 3201"/>
                  <a:gd name="T82" fmla="*/ 61 w 770"/>
                  <a:gd name="T83" fmla="*/ 222 h 3201"/>
                  <a:gd name="T84" fmla="*/ 37 w 770"/>
                  <a:gd name="T85" fmla="*/ 127 h 3201"/>
                  <a:gd name="T86" fmla="*/ 18 w 770"/>
                  <a:gd name="T87" fmla="*/ 59 h 3201"/>
                  <a:gd name="T88" fmla="*/ 5 w 770"/>
                  <a:gd name="T89" fmla="*/ 15 h 3201"/>
                  <a:gd name="T90" fmla="*/ 0 w 770"/>
                  <a:gd name="T91" fmla="*/ 1 h 32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70"/>
                  <a:gd name="T139" fmla="*/ 0 h 3201"/>
                  <a:gd name="T140" fmla="*/ 770 w 770"/>
                  <a:gd name="T141" fmla="*/ 3201 h 32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70" h="3201">
                    <a:moveTo>
                      <a:pt x="752" y="0"/>
                    </a:moveTo>
                    <a:lnTo>
                      <a:pt x="751" y="4"/>
                    </a:lnTo>
                    <a:lnTo>
                      <a:pt x="747" y="14"/>
                    </a:lnTo>
                    <a:lnTo>
                      <a:pt x="742" y="33"/>
                    </a:lnTo>
                    <a:lnTo>
                      <a:pt x="735" y="57"/>
                    </a:lnTo>
                    <a:lnTo>
                      <a:pt x="726" y="90"/>
                    </a:lnTo>
                    <a:lnTo>
                      <a:pt x="714" y="129"/>
                    </a:lnTo>
                    <a:lnTo>
                      <a:pt x="703" y="174"/>
                    </a:lnTo>
                    <a:lnTo>
                      <a:pt x="690" y="227"/>
                    </a:lnTo>
                    <a:lnTo>
                      <a:pt x="676" y="285"/>
                    </a:lnTo>
                    <a:lnTo>
                      <a:pt x="663" y="351"/>
                    </a:lnTo>
                    <a:lnTo>
                      <a:pt x="649" y="423"/>
                    </a:lnTo>
                    <a:lnTo>
                      <a:pt x="634" y="500"/>
                    </a:lnTo>
                    <a:lnTo>
                      <a:pt x="621" y="584"/>
                    </a:lnTo>
                    <a:lnTo>
                      <a:pt x="607" y="675"/>
                    </a:lnTo>
                    <a:lnTo>
                      <a:pt x="595" y="771"/>
                    </a:lnTo>
                    <a:lnTo>
                      <a:pt x="583" y="873"/>
                    </a:lnTo>
                    <a:lnTo>
                      <a:pt x="572" y="980"/>
                    </a:lnTo>
                    <a:lnTo>
                      <a:pt x="563" y="1093"/>
                    </a:lnTo>
                    <a:lnTo>
                      <a:pt x="555" y="1213"/>
                    </a:lnTo>
                    <a:lnTo>
                      <a:pt x="550" y="1336"/>
                    </a:lnTo>
                    <a:lnTo>
                      <a:pt x="546" y="1466"/>
                    </a:lnTo>
                    <a:lnTo>
                      <a:pt x="545" y="1601"/>
                    </a:lnTo>
                    <a:lnTo>
                      <a:pt x="546" y="1736"/>
                    </a:lnTo>
                    <a:lnTo>
                      <a:pt x="550" y="1866"/>
                    </a:lnTo>
                    <a:lnTo>
                      <a:pt x="556" y="1989"/>
                    </a:lnTo>
                    <a:lnTo>
                      <a:pt x="564" y="2108"/>
                    </a:lnTo>
                    <a:lnTo>
                      <a:pt x="574" y="2221"/>
                    </a:lnTo>
                    <a:lnTo>
                      <a:pt x="586" y="2329"/>
                    </a:lnTo>
                    <a:lnTo>
                      <a:pt x="598" y="2431"/>
                    </a:lnTo>
                    <a:lnTo>
                      <a:pt x="612" y="2526"/>
                    </a:lnTo>
                    <a:lnTo>
                      <a:pt x="628" y="2617"/>
                    </a:lnTo>
                    <a:lnTo>
                      <a:pt x="642" y="2701"/>
                    </a:lnTo>
                    <a:lnTo>
                      <a:pt x="658" y="2778"/>
                    </a:lnTo>
                    <a:lnTo>
                      <a:pt x="673" y="2850"/>
                    </a:lnTo>
                    <a:lnTo>
                      <a:pt x="687" y="2916"/>
                    </a:lnTo>
                    <a:lnTo>
                      <a:pt x="703" y="2974"/>
                    </a:lnTo>
                    <a:lnTo>
                      <a:pt x="717" y="3027"/>
                    </a:lnTo>
                    <a:lnTo>
                      <a:pt x="729" y="3072"/>
                    </a:lnTo>
                    <a:lnTo>
                      <a:pt x="741" y="3111"/>
                    </a:lnTo>
                    <a:lnTo>
                      <a:pt x="751" y="3144"/>
                    </a:lnTo>
                    <a:lnTo>
                      <a:pt x="759" y="3168"/>
                    </a:lnTo>
                    <a:lnTo>
                      <a:pt x="765" y="3187"/>
                    </a:lnTo>
                    <a:lnTo>
                      <a:pt x="769" y="3197"/>
                    </a:lnTo>
                    <a:lnTo>
                      <a:pt x="770" y="3201"/>
                    </a:lnTo>
                    <a:lnTo>
                      <a:pt x="7" y="3201"/>
                    </a:lnTo>
                    <a:lnTo>
                      <a:pt x="8" y="3197"/>
                    </a:lnTo>
                    <a:lnTo>
                      <a:pt x="12" y="3187"/>
                    </a:lnTo>
                    <a:lnTo>
                      <a:pt x="17" y="3169"/>
                    </a:lnTo>
                    <a:lnTo>
                      <a:pt x="23" y="3144"/>
                    </a:lnTo>
                    <a:lnTo>
                      <a:pt x="32" y="3113"/>
                    </a:lnTo>
                    <a:lnTo>
                      <a:pt x="42" y="3075"/>
                    </a:lnTo>
                    <a:lnTo>
                      <a:pt x="54" y="3030"/>
                    </a:lnTo>
                    <a:lnTo>
                      <a:pt x="66" y="2981"/>
                    </a:lnTo>
                    <a:lnTo>
                      <a:pt x="79" y="2925"/>
                    </a:lnTo>
                    <a:lnTo>
                      <a:pt x="92" y="2862"/>
                    </a:lnTo>
                    <a:lnTo>
                      <a:pt x="106" y="2795"/>
                    </a:lnTo>
                    <a:lnTo>
                      <a:pt x="120" y="2721"/>
                    </a:lnTo>
                    <a:lnTo>
                      <a:pt x="134" y="2642"/>
                    </a:lnTo>
                    <a:lnTo>
                      <a:pt x="147" y="2560"/>
                    </a:lnTo>
                    <a:lnTo>
                      <a:pt x="159" y="2470"/>
                    </a:lnTo>
                    <a:lnTo>
                      <a:pt x="172" y="2376"/>
                    </a:lnTo>
                    <a:lnTo>
                      <a:pt x="183" y="2278"/>
                    </a:lnTo>
                    <a:lnTo>
                      <a:pt x="194" y="2176"/>
                    </a:lnTo>
                    <a:lnTo>
                      <a:pt x="203" y="2070"/>
                    </a:lnTo>
                    <a:lnTo>
                      <a:pt x="209" y="1958"/>
                    </a:lnTo>
                    <a:lnTo>
                      <a:pt x="214" y="1843"/>
                    </a:lnTo>
                    <a:lnTo>
                      <a:pt x="218" y="1723"/>
                    </a:lnTo>
                    <a:lnTo>
                      <a:pt x="219" y="1601"/>
                    </a:lnTo>
                    <a:lnTo>
                      <a:pt x="218" y="1479"/>
                    </a:lnTo>
                    <a:lnTo>
                      <a:pt x="214" y="1359"/>
                    </a:lnTo>
                    <a:lnTo>
                      <a:pt x="209" y="1245"/>
                    </a:lnTo>
                    <a:lnTo>
                      <a:pt x="201" y="1133"/>
                    </a:lnTo>
                    <a:lnTo>
                      <a:pt x="192" y="1026"/>
                    </a:lnTo>
                    <a:lnTo>
                      <a:pt x="182" y="923"/>
                    </a:lnTo>
                    <a:lnTo>
                      <a:pt x="171" y="825"/>
                    </a:lnTo>
                    <a:lnTo>
                      <a:pt x="158" y="732"/>
                    </a:lnTo>
                    <a:lnTo>
                      <a:pt x="145" y="643"/>
                    </a:lnTo>
                    <a:lnTo>
                      <a:pt x="131" y="559"/>
                    </a:lnTo>
                    <a:lnTo>
                      <a:pt x="117" y="481"/>
                    </a:lnTo>
                    <a:lnTo>
                      <a:pt x="102" y="407"/>
                    </a:lnTo>
                    <a:lnTo>
                      <a:pt x="88" y="340"/>
                    </a:lnTo>
                    <a:lnTo>
                      <a:pt x="74" y="278"/>
                    </a:lnTo>
                    <a:lnTo>
                      <a:pt x="61" y="222"/>
                    </a:lnTo>
                    <a:lnTo>
                      <a:pt x="49" y="171"/>
                    </a:lnTo>
                    <a:lnTo>
                      <a:pt x="37" y="127"/>
                    </a:lnTo>
                    <a:lnTo>
                      <a:pt x="27" y="89"/>
                    </a:lnTo>
                    <a:lnTo>
                      <a:pt x="18" y="59"/>
                    </a:lnTo>
                    <a:lnTo>
                      <a:pt x="10" y="33"/>
                    </a:lnTo>
                    <a:lnTo>
                      <a:pt x="5" y="15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rgbClr val="A7D0F9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3" name="Line 68"/>
              <p:cNvSpPr>
                <a:spLocks noChangeShapeType="1"/>
              </p:cNvSpPr>
              <p:nvPr/>
            </p:nvSpPr>
            <p:spPr bwMode="auto">
              <a:xfrm>
                <a:off x="4788954" y="3451083"/>
                <a:ext cx="907" cy="18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4" name="Line 69"/>
              <p:cNvSpPr>
                <a:spLocks noChangeShapeType="1"/>
              </p:cNvSpPr>
              <p:nvPr/>
            </p:nvSpPr>
            <p:spPr bwMode="auto">
              <a:xfrm>
                <a:off x="4788954" y="3452896"/>
                <a:ext cx="907" cy="272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5" name="Line 70"/>
              <p:cNvSpPr>
                <a:spLocks noChangeShapeType="1"/>
              </p:cNvSpPr>
              <p:nvPr/>
            </p:nvSpPr>
            <p:spPr bwMode="auto">
              <a:xfrm>
                <a:off x="4789860" y="3455615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6" name="Line 71"/>
              <p:cNvSpPr>
                <a:spLocks noChangeShapeType="1"/>
              </p:cNvSpPr>
              <p:nvPr/>
            </p:nvSpPr>
            <p:spPr bwMode="auto">
              <a:xfrm>
                <a:off x="4791673" y="3461054"/>
                <a:ext cx="2720" cy="81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7" name="Line 72"/>
              <p:cNvSpPr>
                <a:spLocks noChangeShapeType="1"/>
              </p:cNvSpPr>
              <p:nvPr/>
            </p:nvSpPr>
            <p:spPr bwMode="auto">
              <a:xfrm>
                <a:off x="4794393" y="3469212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8" name="Line 73"/>
              <p:cNvSpPr>
                <a:spLocks noChangeShapeType="1"/>
              </p:cNvSpPr>
              <p:nvPr/>
            </p:nvSpPr>
            <p:spPr bwMode="auto">
              <a:xfrm>
                <a:off x="4797112" y="3478277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9" name="Line 74"/>
              <p:cNvSpPr>
                <a:spLocks noChangeShapeType="1"/>
              </p:cNvSpPr>
              <p:nvPr/>
            </p:nvSpPr>
            <p:spPr bwMode="auto">
              <a:xfrm>
                <a:off x="4799832" y="3489154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0" name="Line 75"/>
              <p:cNvSpPr>
                <a:spLocks noChangeShapeType="1"/>
              </p:cNvSpPr>
              <p:nvPr/>
            </p:nvSpPr>
            <p:spPr bwMode="auto">
              <a:xfrm>
                <a:off x="4803458" y="3502751"/>
                <a:ext cx="3626" cy="1541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1" name="Line 76"/>
              <p:cNvSpPr>
                <a:spLocks noChangeShapeType="1"/>
              </p:cNvSpPr>
              <p:nvPr/>
            </p:nvSpPr>
            <p:spPr bwMode="auto">
              <a:xfrm>
                <a:off x="4807083" y="3518161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2" name="Line 77"/>
              <p:cNvSpPr>
                <a:spLocks noChangeShapeType="1"/>
              </p:cNvSpPr>
              <p:nvPr/>
            </p:nvSpPr>
            <p:spPr bwMode="auto">
              <a:xfrm>
                <a:off x="4810709" y="3535383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3" name="Line 78"/>
              <p:cNvSpPr>
                <a:spLocks noChangeShapeType="1"/>
              </p:cNvSpPr>
              <p:nvPr/>
            </p:nvSpPr>
            <p:spPr bwMode="auto">
              <a:xfrm>
                <a:off x="4815241" y="3553512"/>
                <a:ext cx="4533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4" name="Line 79"/>
              <p:cNvSpPr>
                <a:spLocks noChangeShapeType="1"/>
              </p:cNvSpPr>
              <p:nvPr/>
            </p:nvSpPr>
            <p:spPr bwMode="auto">
              <a:xfrm>
                <a:off x="4819774" y="3574361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5" name="Line 80"/>
              <p:cNvSpPr>
                <a:spLocks noChangeShapeType="1"/>
              </p:cNvSpPr>
              <p:nvPr/>
            </p:nvSpPr>
            <p:spPr bwMode="auto">
              <a:xfrm>
                <a:off x="4824306" y="3596116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6" name="Line 81"/>
              <p:cNvSpPr>
                <a:spLocks noChangeShapeType="1"/>
              </p:cNvSpPr>
              <p:nvPr/>
            </p:nvSpPr>
            <p:spPr bwMode="auto">
              <a:xfrm>
                <a:off x="4827931" y="3619683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7" name="Line 82"/>
              <p:cNvSpPr>
                <a:spLocks noChangeShapeType="1"/>
              </p:cNvSpPr>
              <p:nvPr/>
            </p:nvSpPr>
            <p:spPr bwMode="auto">
              <a:xfrm>
                <a:off x="4832464" y="3645064"/>
                <a:ext cx="3626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8" name="Line 83"/>
              <p:cNvSpPr>
                <a:spLocks noChangeShapeType="1"/>
              </p:cNvSpPr>
              <p:nvPr/>
            </p:nvSpPr>
            <p:spPr bwMode="auto">
              <a:xfrm>
                <a:off x="4836090" y="3672258"/>
                <a:ext cx="4533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29" name="Line 84"/>
              <p:cNvSpPr>
                <a:spLocks noChangeShapeType="1"/>
              </p:cNvSpPr>
              <p:nvPr/>
            </p:nvSpPr>
            <p:spPr bwMode="auto">
              <a:xfrm>
                <a:off x="4840622" y="3700357"/>
                <a:ext cx="2720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0" name="Line 85"/>
              <p:cNvSpPr>
                <a:spLocks noChangeShapeType="1"/>
              </p:cNvSpPr>
              <p:nvPr/>
            </p:nvSpPr>
            <p:spPr bwMode="auto">
              <a:xfrm>
                <a:off x="4843341" y="3730270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1" name="Line 86"/>
              <p:cNvSpPr>
                <a:spLocks noChangeShapeType="1"/>
              </p:cNvSpPr>
              <p:nvPr/>
            </p:nvSpPr>
            <p:spPr bwMode="auto">
              <a:xfrm>
                <a:off x="4846967" y="3761090"/>
                <a:ext cx="2720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2" name="Line 87"/>
              <p:cNvSpPr>
                <a:spLocks noChangeShapeType="1"/>
              </p:cNvSpPr>
              <p:nvPr/>
            </p:nvSpPr>
            <p:spPr bwMode="auto">
              <a:xfrm>
                <a:off x="4849686" y="3793722"/>
                <a:ext cx="1813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3" name="Line 88"/>
              <p:cNvSpPr>
                <a:spLocks noChangeShapeType="1"/>
              </p:cNvSpPr>
              <p:nvPr/>
            </p:nvSpPr>
            <p:spPr bwMode="auto">
              <a:xfrm>
                <a:off x="4851499" y="3827261"/>
                <a:ext cx="1813" cy="3444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4" name="Line 89"/>
              <p:cNvSpPr>
                <a:spLocks noChangeShapeType="1"/>
              </p:cNvSpPr>
              <p:nvPr/>
            </p:nvSpPr>
            <p:spPr bwMode="auto">
              <a:xfrm>
                <a:off x="4853312" y="3861706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5" name="Line 90"/>
              <p:cNvSpPr>
                <a:spLocks noChangeShapeType="1"/>
              </p:cNvSpPr>
              <p:nvPr/>
            </p:nvSpPr>
            <p:spPr bwMode="auto">
              <a:xfrm>
                <a:off x="4854219" y="3897964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6" name="Line 91"/>
              <p:cNvSpPr>
                <a:spLocks noChangeShapeType="1"/>
              </p:cNvSpPr>
              <p:nvPr/>
            </p:nvSpPr>
            <p:spPr bwMode="auto">
              <a:xfrm flipH="1">
                <a:off x="4854219" y="3935129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7" name="Line 92"/>
              <p:cNvSpPr>
                <a:spLocks noChangeShapeType="1"/>
              </p:cNvSpPr>
              <p:nvPr/>
            </p:nvSpPr>
            <p:spPr bwMode="auto">
              <a:xfrm flipH="1">
                <a:off x="4853312" y="3971387"/>
                <a:ext cx="907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8" name="Line 93"/>
              <p:cNvSpPr>
                <a:spLocks noChangeShapeType="1"/>
              </p:cNvSpPr>
              <p:nvPr/>
            </p:nvSpPr>
            <p:spPr bwMode="auto">
              <a:xfrm flipH="1">
                <a:off x="4851499" y="4007645"/>
                <a:ext cx="1813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39" name="Line 94"/>
              <p:cNvSpPr>
                <a:spLocks noChangeShapeType="1"/>
              </p:cNvSpPr>
              <p:nvPr/>
            </p:nvSpPr>
            <p:spPr bwMode="auto">
              <a:xfrm flipH="1">
                <a:off x="4849686" y="4042996"/>
                <a:ext cx="1813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0" name="Line 95"/>
              <p:cNvSpPr>
                <a:spLocks noChangeShapeType="1"/>
              </p:cNvSpPr>
              <p:nvPr/>
            </p:nvSpPr>
            <p:spPr bwMode="auto">
              <a:xfrm flipH="1">
                <a:off x="4846967" y="4076535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1" name="Line 96"/>
              <p:cNvSpPr>
                <a:spLocks noChangeShapeType="1"/>
              </p:cNvSpPr>
              <p:nvPr/>
            </p:nvSpPr>
            <p:spPr bwMode="auto">
              <a:xfrm flipH="1">
                <a:off x="4844248" y="4108261"/>
                <a:ext cx="2720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2" name="Line 97"/>
              <p:cNvSpPr>
                <a:spLocks noChangeShapeType="1"/>
              </p:cNvSpPr>
              <p:nvPr/>
            </p:nvSpPr>
            <p:spPr bwMode="auto">
              <a:xfrm flipH="1">
                <a:off x="4840622" y="4139080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3" name="Line 98"/>
              <p:cNvSpPr>
                <a:spLocks noChangeShapeType="1"/>
              </p:cNvSpPr>
              <p:nvPr/>
            </p:nvSpPr>
            <p:spPr bwMode="auto">
              <a:xfrm flipH="1">
                <a:off x="4836996" y="4168993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4" name="Line 99"/>
              <p:cNvSpPr>
                <a:spLocks noChangeShapeType="1"/>
              </p:cNvSpPr>
              <p:nvPr/>
            </p:nvSpPr>
            <p:spPr bwMode="auto">
              <a:xfrm flipH="1">
                <a:off x="4833370" y="4197093"/>
                <a:ext cx="3626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5" name="Line 100"/>
              <p:cNvSpPr>
                <a:spLocks noChangeShapeType="1"/>
              </p:cNvSpPr>
              <p:nvPr/>
            </p:nvSpPr>
            <p:spPr bwMode="auto">
              <a:xfrm flipH="1">
                <a:off x="4828838" y="4224287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6" name="Line 101"/>
              <p:cNvSpPr>
                <a:spLocks noChangeShapeType="1"/>
              </p:cNvSpPr>
              <p:nvPr/>
            </p:nvSpPr>
            <p:spPr bwMode="auto">
              <a:xfrm flipH="1">
                <a:off x="4825212" y="4249667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7" name="Line 102"/>
              <p:cNvSpPr>
                <a:spLocks noChangeShapeType="1"/>
              </p:cNvSpPr>
              <p:nvPr/>
            </p:nvSpPr>
            <p:spPr bwMode="auto">
              <a:xfrm flipH="1">
                <a:off x="4820680" y="4273235"/>
                <a:ext cx="4533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8" name="Line 103"/>
              <p:cNvSpPr>
                <a:spLocks noChangeShapeType="1"/>
              </p:cNvSpPr>
              <p:nvPr/>
            </p:nvSpPr>
            <p:spPr bwMode="auto">
              <a:xfrm flipH="1">
                <a:off x="4816148" y="4295897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9" name="Line 104"/>
              <p:cNvSpPr>
                <a:spLocks noChangeShapeType="1"/>
              </p:cNvSpPr>
              <p:nvPr/>
            </p:nvSpPr>
            <p:spPr bwMode="auto">
              <a:xfrm flipH="1">
                <a:off x="4812522" y="4315839"/>
                <a:ext cx="3626" cy="1903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0" name="Line 105"/>
              <p:cNvSpPr>
                <a:spLocks noChangeShapeType="1"/>
              </p:cNvSpPr>
              <p:nvPr/>
            </p:nvSpPr>
            <p:spPr bwMode="auto">
              <a:xfrm flipH="1">
                <a:off x="4808896" y="4334874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1" name="Line 106"/>
              <p:cNvSpPr>
                <a:spLocks noChangeShapeType="1"/>
              </p:cNvSpPr>
              <p:nvPr/>
            </p:nvSpPr>
            <p:spPr bwMode="auto">
              <a:xfrm flipH="1">
                <a:off x="4805270" y="4352097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2" name="Line 107"/>
              <p:cNvSpPr>
                <a:spLocks noChangeShapeType="1"/>
              </p:cNvSpPr>
              <p:nvPr/>
            </p:nvSpPr>
            <p:spPr bwMode="auto">
              <a:xfrm flipH="1">
                <a:off x="4801645" y="4366600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3" name="Line 108"/>
              <p:cNvSpPr>
                <a:spLocks noChangeShapeType="1"/>
              </p:cNvSpPr>
              <p:nvPr/>
            </p:nvSpPr>
            <p:spPr bwMode="auto">
              <a:xfrm flipH="1">
                <a:off x="4798019" y="4380196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4" name="Line 109"/>
              <p:cNvSpPr>
                <a:spLocks noChangeShapeType="1"/>
              </p:cNvSpPr>
              <p:nvPr/>
            </p:nvSpPr>
            <p:spPr bwMode="auto">
              <a:xfrm flipH="1">
                <a:off x="4795299" y="4391981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5" name="Line 110"/>
              <p:cNvSpPr>
                <a:spLocks noChangeShapeType="1"/>
              </p:cNvSpPr>
              <p:nvPr/>
            </p:nvSpPr>
            <p:spPr bwMode="auto">
              <a:xfrm flipH="1">
                <a:off x="4793486" y="4401045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6" name="Line 111"/>
              <p:cNvSpPr>
                <a:spLocks noChangeShapeType="1"/>
              </p:cNvSpPr>
              <p:nvPr/>
            </p:nvSpPr>
            <p:spPr bwMode="auto">
              <a:xfrm flipH="1">
                <a:off x="4792580" y="4408297"/>
                <a:ext cx="907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7" name="Line 112"/>
              <p:cNvSpPr>
                <a:spLocks noChangeShapeType="1"/>
              </p:cNvSpPr>
              <p:nvPr/>
            </p:nvSpPr>
            <p:spPr bwMode="auto">
              <a:xfrm flipH="1">
                <a:off x="4790767" y="4413735"/>
                <a:ext cx="1813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8" name="Line 113"/>
              <p:cNvSpPr>
                <a:spLocks noChangeShapeType="1"/>
              </p:cNvSpPr>
              <p:nvPr/>
            </p:nvSpPr>
            <p:spPr bwMode="auto">
              <a:xfrm flipH="1">
                <a:off x="4790767" y="4417361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9" name="Line 114"/>
              <p:cNvSpPr>
                <a:spLocks noChangeShapeType="1"/>
              </p:cNvSpPr>
              <p:nvPr/>
            </p:nvSpPr>
            <p:spPr bwMode="auto">
              <a:xfrm>
                <a:off x="4790767" y="4418267"/>
                <a:ext cx="230239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0" name="Line 115"/>
              <p:cNvSpPr>
                <a:spLocks noChangeShapeType="1"/>
              </p:cNvSpPr>
              <p:nvPr/>
            </p:nvSpPr>
            <p:spPr bwMode="auto">
              <a:xfrm flipH="1" flipV="1">
                <a:off x="5021006" y="4417361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1" name="Line 116"/>
              <p:cNvSpPr>
                <a:spLocks noChangeShapeType="1"/>
              </p:cNvSpPr>
              <p:nvPr/>
            </p:nvSpPr>
            <p:spPr bwMode="auto">
              <a:xfrm flipH="1" flipV="1">
                <a:off x="5020099" y="4413735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2" name="Line 117"/>
              <p:cNvSpPr>
                <a:spLocks noChangeShapeType="1"/>
              </p:cNvSpPr>
              <p:nvPr/>
            </p:nvSpPr>
            <p:spPr bwMode="auto">
              <a:xfrm flipH="1" flipV="1">
                <a:off x="5018286" y="4408297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3" name="Line 118"/>
              <p:cNvSpPr>
                <a:spLocks noChangeShapeType="1"/>
              </p:cNvSpPr>
              <p:nvPr/>
            </p:nvSpPr>
            <p:spPr bwMode="auto">
              <a:xfrm flipH="1" flipV="1">
                <a:off x="5015567" y="4401045"/>
                <a:ext cx="2720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4" name="Line 119"/>
              <p:cNvSpPr>
                <a:spLocks noChangeShapeType="1"/>
              </p:cNvSpPr>
              <p:nvPr/>
            </p:nvSpPr>
            <p:spPr bwMode="auto">
              <a:xfrm flipH="1" flipV="1">
                <a:off x="5012848" y="4391074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5" name="Line 120"/>
              <p:cNvSpPr>
                <a:spLocks noChangeShapeType="1"/>
              </p:cNvSpPr>
              <p:nvPr/>
            </p:nvSpPr>
            <p:spPr bwMode="auto">
              <a:xfrm flipH="1" flipV="1">
                <a:off x="5009222" y="4379290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6" name="Line 121"/>
              <p:cNvSpPr>
                <a:spLocks noChangeShapeType="1"/>
              </p:cNvSpPr>
              <p:nvPr/>
            </p:nvSpPr>
            <p:spPr bwMode="auto">
              <a:xfrm flipH="1" flipV="1">
                <a:off x="5005596" y="4365693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7" name="Line 122"/>
              <p:cNvSpPr>
                <a:spLocks noChangeShapeType="1"/>
              </p:cNvSpPr>
              <p:nvPr/>
            </p:nvSpPr>
            <p:spPr bwMode="auto">
              <a:xfrm flipH="1" flipV="1">
                <a:off x="5001064" y="4349377"/>
                <a:ext cx="4533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8" name="Line 123"/>
              <p:cNvSpPr>
                <a:spLocks noChangeShapeType="1"/>
              </p:cNvSpPr>
              <p:nvPr/>
            </p:nvSpPr>
            <p:spPr bwMode="auto">
              <a:xfrm flipH="1" flipV="1">
                <a:off x="4996532" y="4332155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9" name="Line 124"/>
              <p:cNvSpPr>
                <a:spLocks noChangeShapeType="1"/>
              </p:cNvSpPr>
              <p:nvPr/>
            </p:nvSpPr>
            <p:spPr bwMode="auto">
              <a:xfrm flipH="1" flipV="1">
                <a:off x="4992000" y="4312213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0" name="Line 125"/>
              <p:cNvSpPr>
                <a:spLocks noChangeShapeType="1"/>
              </p:cNvSpPr>
              <p:nvPr/>
            </p:nvSpPr>
            <p:spPr bwMode="auto">
              <a:xfrm flipH="1" flipV="1">
                <a:off x="4987467" y="4290458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1" name="Line 126"/>
              <p:cNvSpPr>
                <a:spLocks noChangeShapeType="1"/>
              </p:cNvSpPr>
              <p:nvPr/>
            </p:nvSpPr>
            <p:spPr bwMode="auto">
              <a:xfrm flipH="1" flipV="1">
                <a:off x="4982935" y="4266890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2" name="Line 127"/>
              <p:cNvSpPr>
                <a:spLocks noChangeShapeType="1"/>
              </p:cNvSpPr>
              <p:nvPr/>
            </p:nvSpPr>
            <p:spPr bwMode="auto">
              <a:xfrm flipH="1" flipV="1">
                <a:off x="4978402" y="4241510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3" name="Line 128"/>
              <p:cNvSpPr>
                <a:spLocks noChangeShapeType="1"/>
              </p:cNvSpPr>
              <p:nvPr/>
            </p:nvSpPr>
            <p:spPr bwMode="auto">
              <a:xfrm flipH="1" flipV="1">
                <a:off x="4973871" y="4214316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4" name="Line 129"/>
              <p:cNvSpPr>
                <a:spLocks noChangeShapeType="1"/>
              </p:cNvSpPr>
              <p:nvPr/>
            </p:nvSpPr>
            <p:spPr bwMode="auto">
              <a:xfrm flipH="1" flipV="1">
                <a:off x="4969338" y="4185310"/>
                <a:ext cx="4533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5" name="Line 130"/>
              <p:cNvSpPr>
                <a:spLocks noChangeShapeType="1"/>
              </p:cNvSpPr>
              <p:nvPr/>
            </p:nvSpPr>
            <p:spPr bwMode="auto">
              <a:xfrm flipH="1" flipV="1">
                <a:off x="4965712" y="4154490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6" name="Line 131"/>
              <p:cNvSpPr>
                <a:spLocks noChangeShapeType="1"/>
              </p:cNvSpPr>
              <p:nvPr/>
            </p:nvSpPr>
            <p:spPr bwMode="auto">
              <a:xfrm flipH="1" flipV="1">
                <a:off x="4962086" y="4121858"/>
                <a:ext cx="3626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7" name="Line 132"/>
              <p:cNvSpPr>
                <a:spLocks noChangeShapeType="1"/>
              </p:cNvSpPr>
              <p:nvPr/>
            </p:nvSpPr>
            <p:spPr bwMode="auto">
              <a:xfrm flipH="1" flipV="1">
                <a:off x="4959367" y="4088319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8" name="Line 133"/>
              <p:cNvSpPr>
                <a:spLocks noChangeShapeType="1"/>
              </p:cNvSpPr>
              <p:nvPr/>
            </p:nvSpPr>
            <p:spPr bwMode="auto">
              <a:xfrm flipH="1" flipV="1">
                <a:off x="4956648" y="4052061"/>
                <a:ext cx="2720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9" name="Line 134"/>
              <p:cNvSpPr>
                <a:spLocks noChangeShapeType="1"/>
              </p:cNvSpPr>
              <p:nvPr/>
            </p:nvSpPr>
            <p:spPr bwMode="auto">
              <a:xfrm flipH="1" flipV="1">
                <a:off x="4954835" y="4014896"/>
                <a:ext cx="1813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0" name="Line 135"/>
              <p:cNvSpPr>
                <a:spLocks noChangeShapeType="1"/>
              </p:cNvSpPr>
              <p:nvPr/>
            </p:nvSpPr>
            <p:spPr bwMode="auto">
              <a:xfrm flipH="1" flipV="1">
                <a:off x="4953929" y="3975919"/>
                <a:ext cx="907" cy="3897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1" name="Line 136"/>
              <p:cNvSpPr>
                <a:spLocks noChangeShapeType="1"/>
              </p:cNvSpPr>
              <p:nvPr/>
            </p:nvSpPr>
            <p:spPr bwMode="auto">
              <a:xfrm flipH="1" flipV="1">
                <a:off x="4953022" y="3935129"/>
                <a:ext cx="907" cy="4079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2" name="Line 137"/>
              <p:cNvSpPr>
                <a:spLocks noChangeShapeType="1"/>
              </p:cNvSpPr>
              <p:nvPr/>
            </p:nvSpPr>
            <p:spPr bwMode="auto">
              <a:xfrm flipV="1">
                <a:off x="4953022" y="3894338"/>
                <a:ext cx="907" cy="4079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3" name="Line 138"/>
              <p:cNvSpPr>
                <a:spLocks noChangeShapeType="1"/>
              </p:cNvSpPr>
              <p:nvPr/>
            </p:nvSpPr>
            <p:spPr bwMode="auto">
              <a:xfrm flipV="1">
                <a:off x="4953929" y="3854454"/>
                <a:ext cx="907" cy="398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4" name="Line 139"/>
              <p:cNvSpPr>
                <a:spLocks noChangeShapeType="1"/>
              </p:cNvSpPr>
              <p:nvPr/>
            </p:nvSpPr>
            <p:spPr bwMode="auto">
              <a:xfrm flipV="1">
                <a:off x="4954835" y="3817290"/>
                <a:ext cx="1813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5" name="Line 140"/>
              <p:cNvSpPr>
                <a:spLocks noChangeShapeType="1"/>
              </p:cNvSpPr>
              <p:nvPr/>
            </p:nvSpPr>
            <p:spPr bwMode="auto">
              <a:xfrm flipV="1">
                <a:off x="4956648" y="3781032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6" name="Line 141"/>
              <p:cNvSpPr>
                <a:spLocks noChangeShapeType="1"/>
              </p:cNvSpPr>
              <p:nvPr/>
            </p:nvSpPr>
            <p:spPr bwMode="auto">
              <a:xfrm flipV="1">
                <a:off x="4958461" y="3747493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7" name="Line 142"/>
              <p:cNvSpPr>
                <a:spLocks noChangeShapeType="1"/>
              </p:cNvSpPr>
              <p:nvPr/>
            </p:nvSpPr>
            <p:spPr bwMode="auto">
              <a:xfrm flipV="1">
                <a:off x="4961180" y="3714860"/>
                <a:ext cx="3626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8" name="Line 143"/>
              <p:cNvSpPr>
                <a:spLocks noChangeShapeType="1"/>
              </p:cNvSpPr>
              <p:nvPr/>
            </p:nvSpPr>
            <p:spPr bwMode="auto">
              <a:xfrm flipV="1">
                <a:off x="4964806" y="3684041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9" name="Line 144"/>
              <p:cNvSpPr>
                <a:spLocks noChangeShapeType="1"/>
              </p:cNvSpPr>
              <p:nvPr/>
            </p:nvSpPr>
            <p:spPr bwMode="auto">
              <a:xfrm flipV="1">
                <a:off x="4968432" y="3655035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0" name="Line 145"/>
              <p:cNvSpPr>
                <a:spLocks noChangeShapeType="1"/>
              </p:cNvSpPr>
              <p:nvPr/>
            </p:nvSpPr>
            <p:spPr bwMode="auto">
              <a:xfrm flipV="1">
                <a:off x="4972058" y="3627841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1" name="Line 146"/>
              <p:cNvSpPr>
                <a:spLocks noChangeShapeType="1"/>
              </p:cNvSpPr>
              <p:nvPr/>
            </p:nvSpPr>
            <p:spPr bwMode="auto">
              <a:xfrm flipV="1">
                <a:off x="4976590" y="3602460"/>
                <a:ext cx="3626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2" name="Line 147"/>
              <p:cNvSpPr>
                <a:spLocks noChangeShapeType="1"/>
              </p:cNvSpPr>
              <p:nvPr/>
            </p:nvSpPr>
            <p:spPr bwMode="auto">
              <a:xfrm flipV="1">
                <a:off x="4980215" y="3578893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3" name="Line 148"/>
              <p:cNvSpPr>
                <a:spLocks noChangeShapeType="1"/>
              </p:cNvSpPr>
              <p:nvPr/>
            </p:nvSpPr>
            <p:spPr bwMode="auto">
              <a:xfrm flipV="1">
                <a:off x="4984748" y="3557138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4" name="Line 149"/>
              <p:cNvSpPr>
                <a:spLocks noChangeShapeType="1"/>
              </p:cNvSpPr>
              <p:nvPr/>
            </p:nvSpPr>
            <p:spPr bwMode="auto">
              <a:xfrm flipV="1">
                <a:off x="4989280" y="3537196"/>
                <a:ext cx="3626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5" name="Line 150"/>
              <p:cNvSpPr>
                <a:spLocks noChangeShapeType="1"/>
              </p:cNvSpPr>
              <p:nvPr/>
            </p:nvSpPr>
            <p:spPr bwMode="auto">
              <a:xfrm flipV="1">
                <a:off x="4992906" y="3519974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6" name="Line 151"/>
              <p:cNvSpPr>
                <a:spLocks noChangeShapeType="1"/>
              </p:cNvSpPr>
              <p:nvPr/>
            </p:nvSpPr>
            <p:spPr bwMode="auto">
              <a:xfrm flipV="1">
                <a:off x="4997438" y="3503657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7" name="Line 152"/>
              <p:cNvSpPr>
                <a:spLocks noChangeShapeType="1"/>
              </p:cNvSpPr>
              <p:nvPr/>
            </p:nvSpPr>
            <p:spPr bwMode="auto">
              <a:xfrm flipV="1">
                <a:off x="5001064" y="3490060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8" name="Line 153"/>
              <p:cNvSpPr>
                <a:spLocks noChangeShapeType="1"/>
              </p:cNvSpPr>
              <p:nvPr/>
            </p:nvSpPr>
            <p:spPr bwMode="auto">
              <a:xfrm flipV="1">
                <a:off x="5004690" y="3478277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9" name="Line 154"/>
              <p:cNvSpPr>
                <a:spLocks noChangeShapeType="1"/>
              </p:cNvSpPr>
              <p:nvPr/>
            </p:nvSpPr>
            <p:spPr bwMode="auto">
              <a:xfrm flipV="1">
                <a:off x="5008316" y="3468305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0" name="Line 155"/>
              <p:cNvSpPr>
                <a:spLocks noChangeShapeType="1"/>
              </p:cNvSpPr>
              <p:nvPr/>
            </p:nvSpPr>
            <p:spPr bwMode="auto">
              <a:xfrm flipV="1">
                <a:off x="5011035" y="3461054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1" name="Line 156"/>
              <p:cNvSpPr>
                <a:spLocks noChangeShapeType="1"/>
              </p:cNvSpPr>
              <p:nvPr/>
            </p:nvSpPr>
            <p:spPr bwMode="auto">
              <a:xfrm flipV="1">
                <a:off x="5012848" y="3455615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2" name="Line 157"/>
              <p:cNvSpPr>
                <a:spLocks noChangeShapeType="1"/>
              </p:cNvSpPr>
              <p:nvPr/>
            </p:nvSpPr>
            <p:spPr bwMode="auto">
              <a:xfrm flipV="1">
                <a:off x="5014661" y="3451989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3" name="Line 158"/>
              <p:cNvSpPr>
                <a:spLocks noChangeShapeType="1"/>
              </p:cNvSpPr>
              <p:nvPr/>
            </p:nvSpPr>
            <p:spPr bwMode="auto">
              <a:xfrm flipV="1">
                <a:off x="5015567" y="345108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4" name="Line 159"/>
              <p:cNvSpPr>
                <a:spLocks noChangeShapeType="1"/>
              </p:cNvSpPr>
              <p:nvPr/>
            </p:nvSpPr>
            <p:spPr bwMode="auto">
              <a:xfrm flipH="1">
                <a:off x="4788954" y="3451083"/>
                <a:ext cx="226613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290" name="Group 336"/>
            <p:cNvGrpSpPr>
              <a:grpSpLocks/>
            </p:cNvGrpSpPr>
            <p:nvPr/>
          </p:nvGrpSpPr>
          <p:grpSpPr bwMode="auto">
            <a:xfrm>
              <a:off x="4267200" y="2477115"/>
              <a:ext cx="245649" cy="1091369"/>
              <a:chOff x="5205922" y="3388538"/>
              <a:chExt cx="245649" cy="1091369"/>
            </a:xfrm>
          </p:grpSpPr>
          <p:sp>
            <p:nvSpPr>
              <p:cNvPr id="94307" name="Freeform 160"/>
              <p:cNvSpPr>
                <a:spLocks/>
              </p:cNvSpPr>
              <p:nvPr/>
            </p:nvSpPr>
            <p:spPr bwMode="auto">
              <a:xfrm>
                <a:off x="5205922" y="3388538"/>
                <a:ext cx="244742" cy="1090462"/>
              </a:xfrm>
              <a:custGeom>
                <a:avLst/>
                <a:gdLst>
                  <a:gd name="T0" fmla="*/ 551 w 812"/>
                  <a:gd name="T1" fmla="*/ 1 h 3609"/>
                  <a:gd name="T2" fmla="*/ 555 w 812"/>
                  <a:gd name="T3" fmla="*/ 15 h 3609"/>
                  <a:gd name="T4" fmla="*/ 567 w 812"/>
                  <a:gd name="T5" fmla="*/ 58 h 3609"/>
                  <a:gd name="T6" fmla="*/ 587 w 812"/>
                  <a:gd name="T7" fmla="*/ 127 h 3609"/>
                  <a:gd name="T8" fmla="*/ 609 w 812"/>
                  <a:gd name="T9" fmla="*/ 219 h 3609"/>
                  <a:gd name="T10" fmla="*/ 637 w 812"/>
                  <a:gd name="T11" fmla="*/ 333 h 3609"/>
                  <a:gd name="T12" fmla="*/ 667 w 812"/>
                  <a:gd name="T13" fmla="*/ 468 h 3609"/>
                  <a:gd name="T14" fmla="*/ 696 w 812"/>
                  <a:gd name="T15" fmla="*/ 621 h 3609"/>
                  <a:gd name="T16" fmla="*/ 725 w 812"/>
                  <a:gd name="T17" fmla="*/ 790 h 3609"/>
                  <a:gd name="T18" fmla="*/ 753 w 812"/>
                  <a:gd name="T19" fmla="*/ 973 h 3609"/>
                  <a:gd name="T20" fmla="*/ 776 w 812"/>
                  <a:gd name="T21" fmla="*/ 1168 h 3609"/>
                  <a:gd name="T22" fmla="*/ 795 w 812"/>
                  <a:gd name="T23" fmla="*/ 1374 h 3609"/>
                  <a:gd name="T24" fmla="*/ 808 w 812"/>
                  <a:gd name="T25" fmla="*/ 1588 h 3609"/>
                  <a:gd name="T26" fmla="*/ 812 w 812"/>
                  <a:gd name="T27" fmla="*/ 1808 h 3609"/>
                  <a:gd name="T28" fmla="*/ 808 w 812"/>
                  <a:gd name="T29" fmla="*/ 2028 h 3609"/>
                  <a:gd name="T30" fmla="*/ 795 w 812"/>
                  <a:gd name="T31" fmla="*/ 2242 h 3609"/>
                  <a:gd name="T32" fmla="*/ 777 w 812"/>
                  <a:gd name="T33" fmla="*/ 2447 h 3609"/>
                  <a:gd name="T34" fmla="*/ 755 w 812"/>
                  <a:gd name="T35" fmla="*/ 2642 h 3609"/>
                  <a:gd name="T36" fmla="*/ 728 w 812"/>
                  <a:gd name="T37" fmla="*/ 2825 h 3609"/>
                  <a:gd name="T38" fmla="*/ 700 w 812"/>
                  <a:gd name="T39" fmla="*/ 2993 h 3609"/>
                  <a:gd name="T40" fmla="*/ 669 w 812"/>
                  <a:gd name="T41" fmla="*/ 3145 h 3609"/>
                  <a:gd name="T42" fmla="*/ 641 w 812"/>
                  <a:gd name="T43" fmla="*/ 3278 h 3609"/>
                  <a:gd name="T44" fmla="*/ 615 w 812"/>
                  <a:gd name="T45" fmla="*/ 3393 h 3609"/>
                  <a:gd name="T46" fmla="*/ 592 w 812"/>
                  <a:gd name="T47" fmla="*/ 3484 h 3609"/>
                  <a:gd name="T48" fmla="*/ 574 w 812"/>
                  <a:gd name="T49" fmla="*/ 3552 h 3609"/>
                  <a:gd name="T50" fmla="*/ 561 w 812"/>
                  <a:gd name="T51" fmla="*/ 3595 h 3609"/>
                  <a:gd name="T52" fmla="*/ 557 w 812"/>
                  <a:gd name="T53" fmla="*/ 3609 h 3609"/>
                  <a:gd name="T54" fmla="*/ 242 w 812"/>
                  <a:gd name="T55" fmla="*/ 3605 h 3609"/>
                  <a:gd name="T56" fmla="*/ 233 w 812"/>
                  <a:gd name="T57" fmla="*/ 3579 h 3609"/>
                  <a:gd name="T58" fmla="*/ 217 w 812"/>
                  <a:gd name="T59" fmla="*/ 3524 h 3609"/>
                  <a:gd name="T60" fmla="*/ 196 w 812"/>
                  <a:gd name="T61" fmla="*/ 3445 h 3609"/>
                  <a:gd name="T62" fmla="*/ 172 w 812"/>
                  <a:gd name="T63" fmla="*/ 3342 h 3609"/>
                  <a:gd name="T64" fmla="*/ 144 w 812"/>
                  <a:gd name="T65" fmla="*/ 3216 h 3609"/>
                  <a:gd name="T66" fmla="*/ 114 w 812"/>
                  <a:gd name="T67" fmla="*/ 3069 h 3609"/>
                  <a:gd name="T68" fmla="*/ 85 w 812"/>
                  <a:gd name="T69" fmla="*/ 2901 h 3609"/>
                  <a:gd name="T70" fmla="*/ 58 w 812"/>
                  <a:gd name="T71" fmla="*/ 2714 h 3609"/>
                  <a:gd name="T72" fmla="*/ 35 w 812"/>
                  <a:gd name="T73" fmla="*/ 2511 h 3609"/>
                  <a:gd name="T74" fmla="*/ 16 w 812"/>
                  <a:gd name="T75" fmla="*/ 2289 h 3609"/>
                  <a:gd name="T76" fmla="*/ 4 w 812"/>
                  <a:gd name="T77" fmla="*/ 2053 h 3609"/>
                  <a:gd name="T78" fmla="*/ 0 w 812"/>
                  <a:gd name="T79" fmla="*/ 1802 h 3609"/>
                  <a:gd name="T80" fmla="*/ 5 w 812"/>
                  <a:gd name="T81" fmla="*/ 1551 h 3609"/>
                  <a:gd name="T82" fmla="*/ 18 w 812"/>
                  <a:gd name="T83" fmla="*/ 1314 h 3609"/>
                  <a:gd name="T84" fmla="*/ 37 w 812"/>
                  <a:gd name="T85" fmla="*/ 1094 h 3609"/>
                  <a:gd name="T86" fmla="*/ 61 w 812"/>
                  <a:gd name="T87" fmla="*/ 891 h 3609"/>
                  <a:gd name="T88" fmla="*/ 89 w 812"/>
                  <a:gd name="T89" fmla="*/ 703 h 3609"/>
                  <a:gd name="T90" fmla="*/ 119 w 812"/>
                  <a:gd name="T91" fmla="*/ 537 h 3609"/>
                  <a:gd name="T92" fmla="*/ 150 w 812"/>
                  <a:gd name="T93" fmla="*/ 390 h 3609"/>
                  <a:gd name="T94" fmla="*/ 179 w 812"/>
                  <a:gd name="T95" fmla="*/ 266 h 3609"/>
                  <a:gd name="T96" fmla="*/ 206 w 812"/>
                  <a:gd name="T97" fmla="*/ 163 h 3609"/>
                  <a:gd name="T98" fmla="*/ 228 w 812"/>
                  <a:gd name="T99" fmla="*/ 84 h 3609"/>
                  <a:gd name="T100" fmla="*/ 244 w 812"/>
                  <a:gd name="T101" fmla="*/ 30 h 3609"/>
                  <a:gd name="T102" fmla="*/ 253 w 812"/>
                  <a:gd name="T103" fmla="*/ 3 h 36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12"/>
                  <a:gd name="T157" fmla="*/ 0 h 3609"/>
                  <a:gd name="T158" fmla="*/ 812 w 812"/>
                  <a:gd name="T159" fmla="*/ 3609 h 36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12" h="3609">
                    <a:moveTo>
                      <a:pt x="254" y="0"/>
                    </a:moveTo>
                    <a:lnTo>
                      <a:pt x="551" y="1"/>
                    </a:lnTo>
                    <a:lnTo>
                      <a:pt x="552" y="5"/>
                    </a:lnTo>
                    <a:lnTo>
                      <a:pt x="555" y="15"/>
                    </a:lnTo>
                    <a:lnTo>
                      <a:pt x="561" y="34"/>
                    </a:lnTo>
                    <a:lnTo>
                      <a:pt x="567" y="58"/>
                    </a:lnTo>
                    <a:lnTo>
                      <a:pt x="576" y="89"/>
                    </a:lnTo>
                    <a:lnTo>
                      <a:pt x="587" y="127"/>
                    </a:lnTo>
                    <a:lnTo>
                      <a:pt x="598" y="170"/>
                    </a:lnTo>
                    <a:lnTo>
                      <a:pt x="609" y="219"/>
                    </a:lnTo>
                    <a:lnTo>
                      <a:pt x="623" y="273"/>
                    </a:lnTo>
                    <a:lnTo>
                      <a:pt x="637" y="333"/>
                    </a:lnTo>
                    <a:lnTo>
                      <a:pt x="651" y="398"/>
                    </a:lnTo>
                    <a:lnTo>
                      <a:pt x="667" y="468"/>
                    </a:lnTo>
                    <a:lnTo>
                      <a:pt x="682" y="542"/>
                    </a:lnTo>
                    <a:lnTo>
                      <a:pt x="696" y="621"/>
                    </a:lnTo>
                    <a:lnTo>
                      <a:pt x="711" y="703"/>
                    </a:lnTo>
                    <a:lnTo>
                      <a:pt x="725" y="790"/>
                    </a:lnTo>
                    <a:lnTo>
                      <a:pt x="739" y="879"/>
                    </a:lnTo>
                    <a:lnTo>
                      <a:pt x="753" y="973"/>
                    </a:lnTo>
                    <a:lnTo>
                      <a:pt x="765" y="1069"/>
                    </a:lnTo>
                    <a:lnTo>
                      <a:pt x="776" y="1168"/>
                    </a:lnTo>
                    <a:lnTo>
                      <a:pt x="786" y="1270"/>
                    </a:lnTo>
                    <a:lnTo>
                      <a:pt x="795" y="1374"/>
                    </a:lnTo>
                    <a:lnTo>
                      <a:pt x="802" y="1480"/>
                    </a:lnTo>
                    <a:lnTo>
                      <a:pt x="808" y="1588"/>
                    </a:lnTo>
                    <a:lnTo>
                      <a:pt x="811" y="1697"/>
                    </a:lnTo>
                    <a:lnTo>
                      <a:pt x="812" y="1808"/>
                    </a:lnTo>
                    <a:lnTo>
                      <a:pt x="811" y="1919"/>
                    </a:lnTo>
                    <a:lnTo>
                      <a:pt x="808" y="2028"/>
                    </a:lnTo>
                    <a:lnTo>
                      <a:pt x="803" y="2137"/>
                    </a:lnTo>
                    <a:lnTo>
                      <a:pt x="795" y="2242"/>
                    </a:lnTo>
                    <a:lnTo>
                      <a:pt x="788" y="2347"/>
                    </a:lnTo>
                    <a:lnTo>
                      <a:pt x="777" y="2447"/>
                    </a:lnTo>
                    <a:lnTo>
                      <a:pt x="766" y="2546"/>
                    </a:lnTo>
                    <a:lnTo>
                      <a:pt x="755" y="2642"/>
                    </a:lnTo>
                    <a:lnTo>
                      <a:pt x="742" y="2735"/>
                    </a:lnTo>
                    <a:lnTo>
                      <a:pt x="728" y="2825"/>
                    </a:lnTo>
                    <a:lnTo>
                      <a:pt x="714" y="2910"/>
                    </a:lnTo>
                    <a:lnTo>
                      <a:pt x="700" y="2993"/>
                    </a:lnTo>
                    <a:lnTo>
                      <a:pt x="685" y="3071"/>
                    </a:lnTo>
                    <a:lnTo>
                      <a:pt x="669" y="3145"/>
                    </a:lnTo>
                    <a:lnTo>
                      <a:pt x="655" y="3215"/>
                    </a:lnTo>
                    <a:lnTo>
                      <a:pt x="641" y="3278"/>
                    </a:lnTo>
                    <a:lnTo>
                      <a:pt x="627" y="3338"/>
                    </a:lnTo>
                    <a:lnTo>
                      <a:pt x="615" y="3393"/>
                    </a:lnTo>
                    <a:lnTo>
                      <a:pt x="603" y="3441"/>
                    </a:lnTo>
                    <a:lnTo>
                      <a:pt x="592" y="3484"/>
                    </a:lnTo>
                    <a:lnTo>
                      <a:pt x="581" y="3521"/>
                    </a:lnTo>
                    <a:lnTo>
                      <a:pt x="574" y="3552"/>
                    </a:lnTo>
                    <a:lnTo>
                      <a:pt x="566" y="3577"/>
                    </a:lnTo>
                    <a:lnTo>
                      <a:pt x="561" y="3595"/>
                    </a:lnTo>
                    <a:lnTo>
                      <a:pt x="559" y="3605"/>
                    </a:lnTo>
                    <a:lnTo>
                      <a:pt x="557" y="3609"/>
                    </a:lnTo>
                    <a:lnTo>
                      <a:pt x="243" y="3609"/>
                    </a:lnTo>
                    <a:lnTo>
                      <a:pt x="242" y="3605"/>
                    </a:lnTo>
                    <a:lnTo>
                      <a:pt x="239" y="3595"/>
                    </a:lnTo>
                    <a:lnTo>
                      <a:pt x="233" y="3579"/>
                    </a:lnTo>
                    <a:lnTo>
                      <a:pt x="226" y="3554"/>
                    </a:lnTo>
                    <a:lnTo>
                      <a:pt x="217" y="3524"/>
                    </a:lnTo>
                    <a:lnTo>
                      <a:pt x="207" y="3488"/>
                    </a:lnTo>
                    <a:lnTo>
                      <a:pt x="196" y="3445"/>
                    </a:lnTo>
                    <a:lnTo>
                      <a:pt x="184" y="3397"/>
                    </a:lnTo>
                    <a:lnTo>
                      <a:pt x="172" y="3342"/>
                    </a:lnTo>
                    <a:lnTo>
                      <a:pt x="158" y="3282"/>
                    </a:lnTo>
                    <a:lnTo>
                      <a:pt x="144" y="3216"/>
                    </a:lnTo>
                    <a:lnTo>
                      <a:pt x="128" y="3146"/>
                    </a:lnTo>
                    <a:lnTo>
                      <a:pt x="114" y="3069"/>
                    </a:lnTo>
                    <a:lnTo>
                      <a:pt x="99" y="2988"/>
                    </a:lnTo>
                    <a:lnTo>
                      <a:pt x="85" y="2901"/>
                    </a:lnTo>
                    <a:lnTo>
                      <a:pt x="71" y="2811"/>
                    </a:lnTo>
                    <a:lnTo>
                      <a:pt x="58" y="2714"/>
                    </a:lnTo>
                    <a:lnTo>
                      <a:pt x="47" y="2615"/>
                    </a:lnTo>
                    <a:lnTo>
                      <a:pt x="35" y="2511"/>
                    </a:lnTo>
                    <a:lnTo>
                      <a:pt x="25" y="2401"/>
                    </a:lnTo>
                    <a:lnTo>
                      <a:pt x="16" y="2289"/>
                    </a:lnTo>
                    <a:lnTo>
                      <a:pt x="10" y="2172"/>
                    </a:lnTo>
                    <a:lnTo>
                      <a:pt x="4" y="2053"/>
                    </a:lnTo>
                    <a:lnTo>
                      <a:pt x="1" y="1929"/>
                    </a:lnTo>
                    <a:lnTo>
                      <a:pt x="0" y="1802"/>
                    </a:lnTo>
                    <a:lnTo>
                      <a:pt x="1" y="1675"/>
                    </a:lnTo>
                    <a:lnTo>
                      <a:pt x="5" y="1551"/>
                    </a:lnTo>
                    <a:lnTo>
                      <a:pt x="10" y="1431"/>
                    </a:lnTo>
                    <a:lnTo>
                      <a:pt x="18" y="1314"/>
                    </a:lnTo>
                    <a:lnTo>
                      <a:pt x="27" y="1202"/>
                    </a:lnTo>
                    <a:lnTo>
                      <a:pt x="37" y="1094"/>
                    </a:lnTo>
                    <a:lnTo>
                      <a:pt x="48" y="990"/>
                    </a:lnTo>
                    <a:lnTo>
                      <a:pt x="61" y="891"/>
                    </a:lnTo>
                    <a:lnTo>
                      <a:pt x="75" y="795"/>
                    </a:lnTo>
                    <a:lnTo>
                      <a:pt x="89" y="703"/>
                    </a:lnTo>
                    <a:lnTo>
                      <a:pt x="104" y="618"/>
                    </a:lnTo>
                    <a:lnTo>
                      <a:pt x="119" y="537"/>
                    </a:lnTo>
                    <a:lnTo>
                      <a:pt x="135" y="462"/>
                    </a:lnTo>
                    <a:lnTo>
                      <a:pt x="150" y="390"/>
                    </a:lnTo>
                    <a:lnTo>
                      <a:pt x="165" y="325"/>
                    </a:lnTo>
                    <a:lnTo>
                      <a:pt x="179" y="266"/>
                    </a:lnTo>
                    <a:lnTo>
                      <a:pt x="193" y="211"/>
                    </a:lnTo>
                    <a:lnTo>
                      <a:pt x="206" y="163"/>
                    </a:lnTo>
                    <a:lnTo>
                      <a:pt x="217" y="121"/>
                    </a:lnTo>
                    <a:lnTo>
                      <a:pt x="228" y="84"/>
                    </a:lnTo>
                    <a:lnTo>
                      <a:pt x="237" y="54"/>
                    </a:lnTo>
                    <a:lnTo>
                      <a:pt x="244" y="30"/>
                    </a:lnTo>
                    <a:lnTo>
                      <a:pt x="249" y="14"/>
                    </a:lnTo>
                    <a:lnTo>
                      <a:pt x="253" y="3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A7D0F9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08" name="Line 161"/>
              <p:cNvSpPr>
                <a:spLocks noChangeShapeType="1"/>
              </p:cNvSpPr>
              <p:nvPr/>
            </p:nvSpPr>
            <p:spPr bwMode="auto">
              <a:xfrm flipH="1">
                <a:off x="5282064" y="3388538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09" name="Line 162"/>
              <p:cNvSpPr>
                <a:spLocks noChangeShapeType="1"/>
              </p:cNvSpPr>
              <p:nvPr/>
            </p:nvSpPr>
            <p:spPr bwMode="auto">
              <a:xfrm flipH="1">
                <a:off x="5281157" y="3389444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0" name="Line 163"/>
              <p:cNvSpPr>
                <a:spLocks noChangeShapeType="1"/>
              </p:cNvSpPr>
              <p:nvPr/>
            </p:nvSpPr>
            <p:spPr bwMode="auto">
              <a:xfrm flipH="1">
                <a:off x="5279345" y="3393070"/>
                <a:ext cx="1813" cy="453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1" name="Line 164"/>
              <p:cNvSpPr>
                <a:spLocks noChangeShapeType="1"/>
              </p:cNvSpPr>
              <p:nvPr/>
            </p:nvSpPr>
            <p:spPr bwMode="auto">
              <a:xfrm flipH="1">
                <a:off x="5277532" y="3397602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2" name="Line 165"/>
              <p:cNvSpPr>
                <a:spLocks noChangeShapeType="1"/>
              </p:cNvSpPr>
              <p:nvPr/>
            </p:nvSpPr>
            <p:spPr bwMode="auto">
              <a:xfrm flipH="1">
                <a:off x="5274813" y="3404854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3" name="Line 166"/>
              <p:cNvSpPr>
                <a:spLocks noChangeShapeType="1"/>
              </p:cNvSpPr>
              <p:nvPr/>
            </p:nvSpPr>
            <p:spPr bwMode="auto">
              <a:xfrm flipH="1">
                <a:off x="5271187" y="3413918"/>
                <a:ext cx="3626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4" name="Line 167"/>
              <p:cNvSpPr>
                <a:spLocks noChangeShapeType="1"/>
              </p:cNvSpPr>
              <p:nvPr/>
            </p:nvSpPr>
            <p:spPr bwMode="auto">
              <a:xfrm flipH="1">
                <a:off x="5267561" y="3424796"/>
                <a:ext cx="3626" cy="1269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5" name="Line 168"/>
              <p:cNvSpPr>
                <a:spLocks noChangeShapeType="1"/>
              </p:cNvSpPr>
              <p:nvPr/>
            </p:nvSpPr>
            <p:spPr bwMode="auto">
              <a:xfrm flipH="1">
                <a:off x="5263935" y="3437486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6" name="Line 169"/>
              <p:cNvSpPr>
                <a:spLocks noChangeShapeType="1"/>
              </p:cNvSpPr>
              <p:nvPr/>
            </p:nvSpPr>
            <p:spPr bwMode="auto">
              <a:xfrm flipH="1">
                <a:off x="5259403" y="3451989"/>
                <a:ext cx="4533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7" name="Line 170"/>
              <p:cNvSpPr>
                <a:spLocks noChangeShapeType="1"/>
              </p:cNvSpPr>
              <p:nvPr/>
            </p:nvSpPr>
            <p:spPr bwMode="auto">
              <a:xfrm flipH="1">
                <a:off x="5255777" y="3469212"/>
                <a:ext cx="3626" cy="1722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8" name="Line 171"/>
              <p:cNvSpPr>
                <a:spLocks noChangeShapeType="1"/>
              </p:cNvSpPr>
              <p:nvPr/>
            </p:nvSpPr>
            <p:spPr bwMode="auto">
              <a:xfrm flipH="1">
                <a:off x="5251245" y="3486435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19" name="Line 172"/>
              <p:cNvSpPr>
                <a:spLocks noChangeShapeType="1"/>
              </p:cNvSpPr>
              <p:nvPr/>
            </p:nvSpPr>
            <p:spPr bwMode="auto">
              <a:xfrm flipH="1">
                <a:off x="5246712" y="3506376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0" name="Line 173"/>
              <p:cNvSpPr>
                <a:spLocks noChangeShapeType="1"/>
              </p:cNvSpPr>
              <p:nvPr/>
            </p:nvSpPr>
            <p:spPr bwMode="auto">
              <a:xfrm flipH="1">
                <a:off x="5241274" y="3528131"/>
                <a:ext cx="5439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1" name="Line 174"/>
              <p:cNvSpPr>
                <a:spLocks noChangeShapeType="1"/>
              </p:cNvSpPr>
              <p:nvPr/>
            </p:nvSpPr>
            <p:spPr bwMode="auto">
              <a:xfrm flipH="1">
                <a:off x="5236742" y="3550793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2" name="Line 175"/>
              <p:cNvSpPr>
                <a:spLocks noChangeShapeType="1"/>
              </p:cNvSpPr>
              <p:nvPr/>
            </p:nvSpPr>
            <p:spPr bwMode="auto">
              <a:xfrm flipH="1">
                <a:off x="5232209" y="3575267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3" name="Line 176"/>
              <p:cNvSpPr>
                <a:spLocks noChangeShapeType="1"/>
              </p:cNvSpPr>
              <p:nvPr/>
            </p:nvSpPr>
            <p:spPr bwMode="auto">
              <a:xfrm flipH="1">
                <a:off x="5228583" y="3600648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4" name="Line 177"/>
              <p:cNvSpPr>
                <a:spLocks noChangeShapeType="1"/>
              </p:cNvSpPr>
              <p:nvPr/>
            </p:nvSpPr>
            <p:spPr bwMode="auto">
              <a:xfrm flipH="1">
                <a:off x="5224051" y="3628748"/>
                <a:ext cx="4533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5" name="Line 178"/>
              <p:cNvSpPr>
                <a:spLocks noChangeShapeType="1"/>
              </p:cNvSpPr>
              <p:nvPr/>
            </p:nvSpPr>
            <p:spPr bwMode="auto">
              <a:xfrm flipH="1">
                <a:off x="5220425" y="3657754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6" name="Line 179"/>
              <p:cNvSpPr>
                <a:spLocks noChangeShapeType="1"/>
              </p:cNvSpPr>
              <p:nvPr/>
            </p:nvSpPr>
            <p:spPr bwMode="auto">
              <a:xfrm flipH="1">
                <a:off x="5216800" y="3687667"/>
                <a:ext cx="3626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7" name="Line 180"/>
              <p:cNvSpPr>
                <a:spLocks noChangeShapeType="1"/>
              </p:cNvSpPr>
              <p:nvPr/>
            </p:nvSpPr>
            <p:spPr bwMode="auto">
              <a:xfrm flipH="1">
                <a:off x="5214080" y="3719393"/>
                <a:ext cx="2720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8" name="Line 181"/>
              <p:cNvSpPr>
                <a:spLocks noChangeShapeType="1"/>
              </p:cNvSpPr>
              <p:nvPr/>
            </p:nvSpPr>
            <p:spPr bwMode="auto">
              <a:xfrm flipH="1">
                <a:off x="5211361" y="3752025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29" name="Line 182"/>
              <p:cNvSpPr>
                <a:spLocks noChangeShapeType="1"/>
              </p:cNvSpPr>
              <p:nvPr/>
            </p:nvSpPr>
            <p:spPr bwMode="auto">
              <a:xfrm flipH="1">
                <a:off x="5208641" y="3785564"/>
                <a:ext cx="2720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0" name="Line 183"/>
              <p:cNvSpPr>
                <a:spLocks noChangeShapeType="1"/>
              </p:cNvSpPr>
              <p:nvPr/>
            </p:nvSpPr>
            <p:spPr bwMode="auto">
              <a:xfrm flipH="1">
                <a:off x="5206828" y="3820916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1" name="Line 184"/>
              <p:cNvSpPr>
                <a:spLocks noChangeShapeType="1"/>
              </p:cNvSpPr>
              <p:nvPr/>
            </p:nvSpPr>
            <p:spPr bwMode="auto">
              <a:xfrm flipH="1">
                <a:off x="5205922" y="3857174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2" name="Line 185"/>
              <p:cNvSpPr>
                <a:spLocks noChangeShapeType="1"/>
              </p:cNvSpPr>
              <p:nvPr/>
            </p:nvSpPr>
            <p:spPr bwMode="auto">
              <a:xfrm flipH="1">
                <a:off x="5205922" y="3894338"/>
                <a:ext cx="907" cy="3897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3" name="Line 186"/>
              <p:cNvSpPr>
                <a:spLocks noChangeShapeType="1"/>
              </p:cNvSpPr>
              <p:nvPr/>
            </p:nvSpPr>
            <p:spPr bwMode="auto">
              <a:xfrm>
                <a:off x="5205922" y="3933316"/>
                <a:ext cx="907" cy="380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4" name="Line 187"/>
              <p:cNvSpPr>
                <a:spLocks noChangeShapeType="1"/>
              </p:cNvSpPr>
              <p:nvPr/>
            </p:nvSpPr>
            <p:spPr bwMode="auto">
              <a:xfrm>
                <a:off x="5205922" y="3971387"/>
                <a:ext cx="907" cy="371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5" name="Line 188"/>
              <p:cNvSpPr>
                <a:spLocks noChangeShapeType="1"/>
              </p:cNvSpPr>
              <p:nvPr/>
            </p:nvSpPr>
            <p:spPr bwMode="auto">
              <a:xfrm>
                <a:off x="5206828" y="4008551"/>
                <a:ext cx="1813" cy="3625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6" name="Line 189"/>
              <p:cNvSpPr>
                <a:spLocks noChangeShapeType="1"/>
              </p:cNvSpPr>
              <p:nvPr/>
            </p:nvSpPr>
            <p:spPr bwMode="auto">
              <a:xfrm>
                <a:off x="5208641" y="4044809"/>
                <a:ext cx="1813" cy="353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7" name="Line 190"/>
              <p:cNvSpPr>
                <a:spLocks noChangeShapeType="1"/>
              </p:cNvSpPr>
              <p:nvPr/>
            </p:nvSpPr>
            <p:spPr bwMode="auto">
              <a:xfrm>
                <a:off x="5210454" y="4080161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8" name="Line 191"/>
              <p:cNvSpPr>
                <a:spLocks noChangeShapeType="1"/>
              </p:cNvSpPr>
              <p:nvPr/>
            </p:nvSpPr>
            <p:spPr bwMode="auto">
              <a:xfrm>
                <a:off x="5213174" y="4113699"/>
                <a:ext cx="2720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39" name="Line 192"/>
              <p:cNvSpPr>
                <a:spLocks noChangeShapeType="1"/>
              </p:cNvSpPr>
              <p:nvPr/>
            </p:nvSpPr>
            <p:spPr bwMode="auto">
              <a:xfrm>
                <a:off x="5215893" y="4147239"/>
                <a:ext cx="3626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0" name="Line 193"/>
              <p:cNvSpPr>
                <a:spLocks noChangeShapeType="1"/>
              </p:cNvSpPr>
              <p:nvPr/>
            </p:nvSpPr>
            <p:spPr bwMode="auto">
              <a:xfrm>
                <a:off x="5219519" y="4178964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1" name="Line 194"/>
              <p:cNvSpPr>
                <a:spLocks noChangeShapeType="1"/>
              </p:cNvSpPr>
              <p:nvPr/>
            </p:nvSpPr>
            <p:spPr bwMode="auto">
              <a:xfrm>
                <a:off x="5223145" y="4208877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2" name="Line 195"/>
              <p:cNvSpPr>
                <a:spLocks noChangeShapeType="1"/>
              </p:cNvSpPr>
              <p:nvPr/>
            </p:nvSpPr>
            <p:spPr bwMode="auto">
              <a:xfrm>
                <a:off x="5226770" y="4237884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3" name="Line 196"/>
              <p:cNvSpPr>
                <a:spLocks noChangeShapeType="1"/>
              </p:cNvSpPr>
              <p:nvPr/>
            </p:nvSpPr>
            <p:spPr bwMode="auto">
              <a:xfrm>
                <a:off x="5231303" y="4265077"/>
                <a:ext cx="4533" cy="2628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4" name="Line 197"/>
              <p:cNvSpPr>
                <a:spLocks noChangeShapeType="1"/>
              </p:cNvSpPr>
              <p:nvPr/>
            </p:nvSpPr>
            <p:spPr bwMode="auto">
              <a:xfrm>
                <a:off x="5235835" y="4291364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5" name="Line 198"/>
              <p:cNvSpPr>
                <a:spLocks noChangeShapeType="1"/>
              </p:cNvSpPr>
              <p:nvPr/>
            </p:nvSpPr>
            <p:spPr bwMode="auto">
              <a:xfrm>
                <a:off x="5240367" y="4315839"/>
                <a:ext cx="3626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6" name="Line 199"/>
              <p:cNvSpPr>
                <a:spLocks noChangeShapeType="1"/>
              </p:cNvSpPr>
              <p:nvPr/>
            </p:nvSpPr>
            <p:spPr bwMode="auto">
              <a:xfrm>
                <a:off x="5243993" y="4339406"/>
                <a:ext cx="5439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7" name="Line 200"/>
              <p:cNvSpPr>
                <a:spLocks noChangeShapeType="1"/>
              </p:cNvSpPr>
              <p:nvPr/>
            </p:nvSpPr>
            <p:spPr bwMode="auto">
              <a:xfrm>
                <a:off x="5249432" y="4360255"/>
                <a:ext cx="3626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8" name="Line 201"/>
              <p:cNvSpPr>
                <a:spLocks noChangeShapeType="1"/>
              </p:cNvSpPr>
              <p:nvPr/>
            </p:nvSpPr>
            <p:spPr bwMode="auto">
              <a:xfrm>
                <a:off x="5253058" y="4380196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9" name="Line 202"/>
              <p:cNvSpPr>
                <a:spLocks noChangeShapeType="1"/>
              </p:cNvSpPr>
              <p:nvPr/>
            </p:nvSpPr>
            <p:spPr bwMode="auto">
              <a:xfrm>
                <a:off x="5257590" y="4398325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0" name="Line 203"/>
              <p:cNvSpPr>
                <a:spLocks noChangeShapeType="1"/>
              </p:cNvSpPr>
              <p:nvPr/>
            </p:nvSpPr>
            <p:spPr bwMode="auto">
              <a:xfrm>
                <a:off x="5261216" y="4414642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1" name="Line 204"/>
              <p:cNvSpPr>
                <a:spLocks noChangeShapeType="1"/>
              </p:cNvSpPr>
              <p:nvPr/>
            </p:nvSpPr>
            <p:spPr bwMode="auto">
              <a:xfrm>
                <a:off x="5264841" y="4429145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2" name="Line 205"/>
              <p:cNvSpPr>
                <a:spLocks noChangeShapeType="1"/>
              </p:cNvSpPr>
              <p:nvPr/>
            </p:nvSpPr>
            <p:spPr bwMode="auto">
              <a:xfrm>
                <a:off x="5268467" y="4442742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3" name="Line 206"/>
              <p:cNvSpPr>
                <a:spLocks noChangeShapeType="1"/>
              </p:cNvSpPr>
              <p:nvPr/>
            </p:nvSpPr>
            <p:spPr bwMode="auto">
              <a:xfrm>
                <a:off x="5271187" y="4453619"/>
                <a:ext cx="2720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4" name="Line 207"/>
              <p:cNvSpPr>
                <a:spLocks noChangeShapeType="1"/>
              </p:cNvSpPr>
              <p:nvPr/>
            </p:nvSpPr>
            <p:spPr bwMode="auto">
              <a:xfrm>
                <a:off x="5273906" y="4462684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5" name="Line 209"/>
              <p:cNvSpPr>
                <a:spLocks noChangeShapeType="1"/>
              </p:cNvSpPr>
              <p:nvPr/>
            </p:nvSpPr>
            <p:spPr bwMode="auto">
              <a:xfrm>
                <a:off x="5275719" y="4469936"/>
                <a:ext cx="1813" cy="453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6" name="Line 210"/>
              <p:cNvSpPr>
                <a:spLocks noChangeShapeType="1"/>
              </p:cNvSpPr>
              <p:nvPr/>
            </p:nvSpPr>
            <p:spPr bwMode="auto">
              <a:xfrm>
                <a:off x="5277532" y="4474467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7" name="Line 211"/>
              <p:cNvSpPr>
                <a:spLocks noChangeShapeType="1"/>
              </p:cNvSpPr>
              <p:nvPr/>
            </p:nvSpPr>
            <p:spPr bwMode="auto">
              <a:xfrm>
                <a:off x="5278438" y="447809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8" name="Line 212"/>
              <p:cNvSpPr>
                <a:spLocks noChangeShapeType="1"/>
              </p:cNvSpPr>
              <p:nvPr/>
            </p:nvSpPr>
            <p:spPr bwMode="auto">
              <a:xfrm>
                <a:off x="5279345" y="4479000"/>
                <a:ext cx="94271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9" name="Line 213"/>
              <p:cNvSpPr>
                <a:spLocks noChangeShapeType="1"/>
              </p:cNvSpPr>
              <p:nvPr/>
            </p:nvSpPr>
            <p:spPr bwMode="auto">
              <a:xfrm flipV="1">
                <a:off x="5373616" y="4478093"/>
                <a:ext cx="907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0" name="Line 214"/>
              <p:cNvSpPr>
                <a:spLocks noChangeShapeType="1"/>
              </p:cNvSpPr>
              <p:nvPr/>
            </p:nvSpPr>
            <p:spPr bwMode="auto">
              <a:xfrm flipV="1">
                <a:off x="5374522" y="4474467"/>
                <a:ext cx="907" cy="36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1" name="Line 215"/>
              <p:cNvSpPr>
                <a:spLocks noChangeShapeType="1"/>
              </p:cNvSpPr>
              <p:nvPr/>
            </p:nvSpPr>
            <p:spPr bwMode="auto">
              <a:xfrm flipV="1">
                <a:off x="5375428" y="4469029"/>
                <a:ext cx="907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2" name="Line 216"/>
              <p:cNvSpPr>
                <a:spLocks noChangeShapeType="1"/>
              </p:cNvSpPr>
              <p:nvPr/>
            </p:nvSpPr>
            <p:spPr bwMode="auto">
              <a:xfrm flipV="1">
                <a:off x="5376335" y="4461777"/>
                <a:ext cx="2720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3" name="Line 217"/>
              <p:cNvSpPr>
                <a:spLocks noChangeShapeType="1"/>
              </p:cNvSpPr>
              <p:nvPr/>
            </p:nvSpPr>
            <p:spPr bwMode="auto">
              <a:xfrm flipV="1">
                <a:off x="5379054" y="4452713"/>
                <a:ext cx="1813" cy="906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4" name="Line 218"/>
              <p:cNvSpPr>
                <a:spLocks noChangeShapeType="1"/>
              </p:cNvSpPr>
              <p:nvPr/>
            </p:nvSpPr>
            <p:spPr bwMode="auto">
              <a:xfrm flipV="1">
                <a:off x="5380867" y="4440929"/>
                <a:ext cx="3626" cy="1178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5" name="Line 219"/>
              <p:cNvSpPr>
                <a:spLocks noChangeShapeType="1"/>
              </p:cNvSpPr>
              <p:nvPr/>
            </p:nvSpPr>
            <p:spPr bwMode="auto">
              <a:xfrm flipV="1">
                <a:off x="5384493" y="4428239"/>
                <a:ext cx="3626" cy="1269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6" name="Line 220"/>
              <p:cNvSpPr>
                <a:spLocks noChangeShapeType="1"/>
              </p:cNvSpPr>
              <p:nvPr/>
            </p:nvSpPr>
            <p:spPr bwMode="auto">
              <a:xfrm flipV="1">
                <a:off x="5388119" y="4413735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7" name="Line 221"/>
              <p:cNvSpPr>
                <a:spLocks noChangeShapeType="1"/>
              </p:cNvSpPr>
              <p:nvPr/>
            </p:nvSpPr>
            <p:spPr bwMode="auto">
              <a:xfrm flipV="1">
                <a:off x="5391745" y="4397419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8" name="Line 222"/>
              <p:cNvSpPr>
                <a:spLocks noChangeShapeType="1"/>
              </p:cNvSpPr>
              <p:nvPr/>
            </p:nvSpPr>
            <p:spPr bwMode="auto">
              <a:xfrm flipV="1">
                <a:off x="5395370" y="4379290"/>
                <a:ext cx="3626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9" name="Line 223"/>
              <p:cNvSpPr>
                <a:spLocks noChangeShapeType="1"/>
              </p:cNvSpPr>
              <p:nvPr/>
            </p:nvSpPr>
            <p:spPr bwMode="auto">
              <a:xfrm flipV="1">
                <a:off x="5398996" y="4360255"/>
                <a:ext cx="4533" cy="1903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0" name="Line 224"/>
              <p:cNvSpPr>
                <a:spLocks noChangeShapeType="1"/>
              </p:cNvSpPr>
              <p:nvPr/>
            </p:nvSpPr>
            <p:spPr bwMode="auto">
              <a:xfrm flipV="1">
                <a:off x="5403529" y="4338500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1" name="Line 225"/>
              <p:cNvSpPr>
                <a:spLocks noChangeShapeType="1"/>
              </p:cNvSpPr>
              <p:nvPr/>
            </p:nvSpPr>
            <p:spPr bwMode="auto">
              <a:xfrm flipV="1">
                <a:off x="5408061" y="4316745"/>
                <a:ext cx="4533" cy="21755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2" name="Line 226"/>
              <p:cNvSpPr>
                <a:spLocks noChangeShapeType="1"/>
              </p:cNvSpPr>
              <p:nvPr/>
            </p:nvSpPr>
            <p:spPr bwMode="auto">
              <a:xfrm flipV="1">
                <a:off x="5412593" y="4293177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3" name="Line 227"/>
              <p:cNvSpPr>
                <a:spLocks noChangeShapeType="1"/>
              </p:cNvSpPr>
              <p:nvPr/>
            </p:nvSpPr>
            <p:spPr bwMode="auto">
              <a:xfrm flipV="1">
                <a:off x="5417125" y="4267796"/>
                <a:ext cx="4533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4" name="Line 228"/>
              <p:cNvSpPr>
                <a:spLocks noChangeShapeType="1"/>
              </p:cNvSpPr>
              <p:nvPr/>
            </p:nvSpPr>
            <p:spPr bwMode="auto">
              <a:xfrm flipV="1">
                <a:off x="5421658" y="4242416"/>
                <a:ext cx="3626" cy="2538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5" name="Line 229"/>
              <p:cNvSpPr>
                <a:spLocks noChangeShapeType="1"/>
              </p:cNvSpPr>
              <p:nvPr/>
            </p:nvSpPr>
            <p:spPr bwMode="auto">
              <a:xfrm flipV="1">
                <a:off x="5425284" y="4215222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6" name="Line 230"/>
              <p:cNvSpPr>
                <a:spLocks noChangeShapeType="1"/>
              </p:cNvSpPr>
              <p:nvPr/>
            </p:nvSpPr>
            <p:spPr bwMode="auto">
              <a:xfrm flipV="1">
                <a:off x="5429816" y="4187122"/>
                <a:ext cx="3626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7" name="Line 231"/>
              <p:cNvSpPr>
                <a:spLocks noChangeShapeType="1"/>
              </p:cNvSpPr>
              <p:nvPr/>
            </p:nvSpPr>
            <p:spPr bwMode="auto">
              <a:xfrm flipV="1">
                <a:off x="5433441" y="4158116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8" name="Line 232"/>
              <p:cNvSpPr>
                <a:spLocks noChangeShapeType="1"/>
              </p:cNvSpPr>
              <p:nvPr/>
            </p:nvSpPr>
            <p:spPr bwMode="auto">
              <a:xfrm flipV="1">
                <a:off x="5437067" y="4128203"/>
                <a:ext cx="3626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9" name="Line 233"/>
              <p:cNvSpPr>
                <a:spLocks noChangeShapeType="1"/>
              </p:cNvSpPr>
              <p:nvPr/>
            </p:nvSpPr>
            <p:spPr bwMode="auto">
              <a:xfrm flipV="1">
                <a:off x="5440693" y="4097383"/>
                <a:ext cx="2720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0" name="Line 234"/>
              <p:cNvSpPr>
                <a:spLocks noChangeShapeType="1"/>
              </p:cNvSpPr>
              <p:nvPr/>
            </p:nvSpPr>
            <p:spPr bwMode="auto">
              <a:xfrm flipV="1">
                <a:off x="5443413" y="4065658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1" name="Line 235"/>
              <p:cNvSpPr>
                <a:spLocks noChangeShapeType="1"/>
              </p:cNvSpPr>
              <p:nvPr/>
            </p:nvSpPr>
            <p:spPr bwMode="auto">
              <a:xfrm flipV="1">
                <a:off x="5446132" y="4033932"/>
                <a:ext cx="1813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2" name="Line 236"/>
              <p:cNvSpPr>
                <a:spLocks noChangeShapeType="1"/>
              </p:cNvSpPr>
              <p:nvPr/>
            </p:nvSpPr>
            <p:spPr bwMode="auto">
              <a:xfrm flipV="1">
                <a:off x="5447945" y="4001299"/>
                <a:ext cx="1813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3" name="Line 237"/>
              <p:cNvSpPr>
                <a:spLocks noChangeShapeType="1"/>
              </p:cNvSpPr>
              <p:nvPr/>
            </p:nvSpPr>
            <p:spPr bwMode="auto">
              <a:xfrm flipV="1">
                <a:off x="5449758" y="3968667"/>
                <a:ext cx="907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4" name="Line 238"/>
              <p:cNvSpPr>
                <a:spLocks noChangeShapeType="1"/>
              </p:cNvSpPr>
              <p:nvPr/>
            </p:nvSpPr>
            <p:spPr bwMode="auto">
              <a:xfrm flipV="1">
                <a:off x="5450664" y="3935129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5" name="Line 239"/>
              <p:cNvSpPr>
                <a:spLocks noChangeShapeType="1"/>
              </p:cNvSpPr>
              <p:nvPr/>
            </p:nvSpPr>
            <p:spPr bwMode="auto">
              <a:xfrm flipH="1" flipV="1">
                <a:off x="5450664" y="3901590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6" name="Line 240"/>
              <p:cNvSpPr>
                <a:spLocks noChangeShapeType="1"/>
              </p:cNvSpPr>
              <p:nvPr/>
            </p:nvSpPr>
            <p:spPr bwMode="auto">
              <a:xfrm flipH="1" flipV="1">
                <a:off x="5449758" y="3868051"/>
                <a:ext cx="907" cy="335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7" name="Line 241"/>
              <p:cNvSpPr>
                <a:spLocks noChangeShapeType="1"/>
              </p:cNvSpPr>
              <p:nvPr/>
            </p:nvSpPr>
            <p:spPr bwMode="auto">
              <a:xfrm flipH="1" flipV="1">
                <a:off x="5447945" y="3835419"/>
                <a:ext cx="1813" cy="3263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8" name="Line 242"/>
              <p:cNvSpPr>
                <a:spLocks noChangeShapeType="1"/>
              </p:cNvSpPr>
              <p:nvPr/>
            </p:nvSpPr>
            <p:spPr bwMode="auto">
              <a:xfrm flipH="1" flipV="1">
                <a:off x="5446132" y="3803693"/>
                <a:ext cx="1813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89" name="Line 243"/>
              <p:cNvSpPr>
                <a:spLocks noChangeShapeType="1"/>
              </p:cNvSpPr>
              <p:nvPr/>
            </p:nvSpPr>
            <p:spPr bwMode="auto">
              <a:xfrm flipH="1" flipV="1">
                <a:off x="5443413" y="3771967"/>
                <a:ext cx="2720" cy="3172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0" name="Line 244"/>
              <p:cNvSpPr>
                <a:spLocks noChangeShapeType="1"/>
              </p:cNvSpPr>
              <p:nvPr/>
            </p:nvSpPr>
            <p:spPr bwMode="auto">
              <a:xfrm flipH="1" flipV="1">
                <a:off x="5439787" y="3741148"/>
                <a:ext cx="3626" cy="3081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1" name="Line 245"/>
              <p:cNvSpPr>
                <a:spLocks noChangeShapeType="1"/>
              </p:cNvSpPr>
              <p:nvPr/>
            </p:nvSpPr>
            <p:spPr bwMode="auto">
              <a:xfrm flipH="1" flipV="1">
                <a:off x="5437067" y="3711235"/>
                <a:ext cx="2720" cy="299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2" name="Line 246"/>
              <p:cNvSpPr>
                <a:spLocks noChangeShapeType="1"/>
              </p:cNvSpPr>
              <p:nvPr/>
            </p:nvSpPr>
            <p:spPr bwMode="auto">
              <a:xfrm flipH="1" flipV="1">
                <a:off x="5433441" y="3682228"/>
                <a:ext cx="3626" cy="2900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3" name="Line 247"/>
              <p:cNvSpPr>
                <a:spLocks noChangeShapeType="1"/>
              </p:cNvSpPr>
              <p:nvPr/>
            </p:nvSpPr>
            <p:spPr bwMode="auto">
              <a:xfrm flipH="1" flipV="1">
                <a:off x="5428909" y="3654128"/>
                <a:ext cx="4533" cy="281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4" name="Line 248"/>
              <p:cNvSpPr>
                <a:spLocks noChangeShapeType="1"/>
              </p:cNvSpPr>
              <p:nvPr/>
            </p:nvSpPr>
            <p:spPr bwMode="auto">
              <a:xfrm flipH="1" flipV="1">
                <a:off x="5424377" y="3626935"/>
                <a:ext cx="4533" cy="2719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5" name="Line 249"/>
              <p:cNvSpPr>
                <a:spLocks noChangeShapeType="1"/>
              </p:cNvSpPr>
              <p:nvPr/>
            </p:nvSpPr>
            <p:spPr bwMode="auto">
              <a:xfrm flipH="1" flipV="1">
                <a:off x="5420751" y="3600648"/>
                <a:ext cx="3626" cy="2628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6" name="Line 250"/>
              <p:cNvSpPr>
                <a:spLocks noChangeShapeType="1"/>
              </p:cNvSpPr>
              <p:nvPr/>
            </p:nvSpPr>
            <p:spPr bwMode="auto">
              <a:xfrm flipH="1" flipV="1">
                <a:off x="5416219" y="3576174"/>
                <a:ext cx="4533" cy="24474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7" name="Line 251"/>
              <p:cNvSpPr>
                <a:spLocks noChangeShapeType="1"/>
              </p:cNvSpPr>
              <p:nvPr/>
            </p:nvSpPr>
            <p:spPr bwMode="auto">
              <a:xfrm flipH="1" flipV="1">
                <a:off x="5411687" y="3552606"/>
                <a:ext cx="4533" cy="23568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8" name="Line 252"/>
              <p:cNvSpPr>
                <a:spLocks noChangeShapeType="1"/>
              </p:cNvSpPr>
              <p:nvPr/>
            </p:nvSpPr>
            <p:spPr bwMode="auto">
              <a:xfrm flipH="1" flipV="1">
                <a:off x="5407155" y="3529944"/>
                <a:ext cx="4533" cy="2266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99" name="Line 253"/>
              <p:cNvSpPr>
                <a:spLocks noChangeShapeType="1"/>
              </p:cNvSpPr>
              <p:nvPr/>
            </p:nvSpPr>
            <p:spPr bwMode="auto">
              <a:xfrm flipH="1" flipV="1">
                <a:off x="5402622" y="3509096"/>
                <a:ext cx="4533" cy="2084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0" name="Line 254"/>
              <p:cNvSpPr>
                <a:spLocks noChangeShapeType="1"/>
              </p:cNvSpPr>
              <p:nvPr/>
            </p:nvSpPr>
            <p:spPr bwMode="auto">
              <a:xfrm flipH="1" flipV="1">
                <a:off x="5398090" y="3489154"/>
                <a:ext cx="4533" cy="1994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1" name="Line 255"/>
              <p:cNvSpPr>
                <a:spLocks noChangeShapeType="1"/>
              </p:cNvSpPr>
              <p:nvPr/>
            </p:nvSpPr>
            <p:spPr bwMode="auto">
              <a:xfrm flipH="1" flipV="1">
                <a:off x="5393558" y="3471025"/>
                <a:ext cx="4533" cy="1812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2" name="Line 256"/>
              <p:cNvSpPr>
                <a:spLocks noChangeShapeType="1"/>
              </p:cNvSpPr>
              <p:nvPr/>
            </p:nvSpPr>
            <p:spPr bwMode="auto">
              <a:xfrm flipH="1" flipV="1">
                <a:off x="5389932" y="3454709"/>
                <a:ext cx="3626" cy="16316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3" name="Line 257"/>
              <p:cNvSpPr>
                <a:spLocks noChangeShapeType="1"/>
              </p:cNvSpPr>
              <p:nvPr/>
            </p:nvSpPr>
            <p:spPr bwMode="auto">
              <a:xfrm flipH="1" flipV="1">
                <a:off x="5386306" y="3440206"/>
                <a:ext cx="3626" cy="1450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4" name="Line 258"/>
              <p:cNvSpPr>
                <a:spLocks noChangeShapeType="1"/>
              </p:cNvSpPr>
              <p:nvPr/>
            </p:nvSpPr>
            <p:spPr bwMode="auto">
              <a:xfrm flipH="1" flipV="1">
                <a:off x="5382680" y="3426609"/>
                <a:ext cx="3626" cy="1359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5" name="Line 259"/>
              <p:cNvSpPr>
                <a:spLocks noChangeShapeType="1"/>
              </p:cNvSpPr>
              <p:nvPr/>
            </p:nvSpPr>
            <p:spPr bwMode="auto">
              <a:xfrm flipH="1" flipV="1">
                <a:off x="5379961" y="3415731"/>
                <a:ext cx="2720" cy="1087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6" name="Line 260"/>
              <p:cNvSpPr>
                <a:spLocks noChangeShapeType="1"/>
              </p:cNvSpPr>
              <p:nvPr/>
            </p:nvSpPr>
            <p:spPr bwMode="auto">
              <a:xfrm flipH="1" flipV="1">
                <a:off x="5377241" y="3405761"/>
                <a:ext cx="2720" cy="9971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7" name="Line 261"/>
              <p:cNvSpPr>
                <a:spLocks noChangeShapeType="1"/>
              </p:cNvSpPr>
              <p:nvPr/>
            </p:nvSpPr>
            <p:spPr bwMode="auto">
              <a:xfrm flipH="1" flipV="1">
                <a:off x="5375428" y="3398509"/>
                <a:ext cx="1813" cy="7252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8" name="Line 262"/>
              <p:cNvSpPr>
                <a:spLocks noChangeShapeType="1"/>
              </p:cNvSpPr>
              <p:nvPr/>
            </p:nvSpPr>
            <p:spPr bwMode="auto">
              <a:xfrm flipH="1" flipV="1">
                <a:off x="5373616" y="3393070"/>
                <a:ext cx="1813" cy="5439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09" name="Line 263"/>
              <p:cNvSpPr>
                <a:spLocks noChangeShapeType="1"/>
              </p:cNvSpPr>
              <p:nvPr/>
            </p:nvSpPr>
            <p:spPr bwMode="auto">
              <a:xfrm flipH="1" flipV="1">
                <a:off x="5372709" y="3390351"/>
                <a:ext cx="907" cy="272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0" name="Line 264"/>
              <p:cNvSpPr>
                <a:spLocks noChangeShapeType="1"/>
              </p:cNvSpPr>
              <p:nvPr/>
            </p:nvSpPr>
            <p:spPr bwMode="auto">
              <a:xfrm flipH="1" flipV="1">
                <a:off x="5371803" y="3388538"/>
                <a:ext cx="907" cy="1813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11" name="Line 265"/>
              <p:cNvSpPr>
                <a:spLocks noChangeShapeType="1"/>
              </p:cNvSpPr>
              <p:nvPr/>
            </p:nvSpPr>
            <p:spPr bwMode="auto">
              <a:xfrm flipH="1" flipV="1">
                <a:off x="5282064" y="3388538"/>
                <a:ext cx="89739" cy="907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291" name="Rectangle 266"/>
            <p:cNvSpPr>
              <a:spLocks noChangeArrowheads="1"/>
            </p:cNvSpPr>
            <p:nvPr/>
          </p:nvSpPr>
          <p:spPr bwMode="auto">
            <a:xfrm>
              <a:off x="4126853" y="3429796"/>
              <a:ext cx="45719" cy="22933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4292" name="Rectangle 267"/>
            <p:cNvSpPr>
              <a:spLocks noChangeArrowheads="1"/>
            </p:cNvSpPr>
            <p:nvPr/>
          </p:nvSpPr>
          <p:spPr bwMode="auto">
            <a:xfrm>
              <a:off x="4126853" y="2391002"/>
              <a:ext cx="45719" cy="23023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94293" name="Group 341"/>
            <p:cNvGrpSpPr>
              <a:grpSpLocks/>
            </p:cNvGrpSpPr>
            <p:nvPr/>
          </p:nvGrpSpPr>
          <p:grpSpPr bwMode="auto">
            <a:xfrm>
              <a:off x="1478080" y="2517496"/>
              <a:ext cx="2712970" cy="1926226"/>
              <a:chOff x="1859080" y="3276519"/>
              <a:chExt cx="2712970" cy="1926226"/>
            </a:xfrm>
          </p:grpSpPr>
          <p:cxnSp>
            <p:nvCxnSpPr>
              <p:cNvPr id="319" name="Straight Arrow Connector 318"/>
              <p:cNvCxnSpPr/>
              <p:nvPr/>
            </p:nvCxnSpPr>
            <p:spPr>
              <a:xfrm flipV="1">
                <a:off x="2514701" y="4342766"/>
                <a:ext cx="533387" cy="228481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 rot="5400000">
                <a:off x="1791895" y="3846929"/>
                <a:ext cx="1142407" cy="1588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94296" name="TextBox 320"/>
              <p:cNvSpPr txBox="1">
                <a:spLocks noChangeArrowheads="1"/>
              </p:cNvSpPr>
              <p:nvPr/>
            </p:nvSpPr>
            <p:spPr bwMode="auto">
              <a:xfrm>
                <a:off x="2787994" y="4459015"/>
                <a:ext cx="3145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w</a:t>
                </a:r>
              </a:p>
            </p:txBody>
          </p:sp>
          <p:sp>
            <p:nvSpPr>
              <p:cNvPr id="94297" name="TextBox 321"/>
              <p:cNvSpPr txBox="1">
                <a:spLocks noChangeArrowheads="1"/>
              </p:cNvSpPr>
              <p:nvPr/>
            </p:nvSpPr>
            <p:spPr bwMode="auto">
              <a:xfrm>
                <a:off x="2093736" y="3657600"/>
                <a:ext cx="2840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h</a:t>
                </a:r>
              </a:p>
            </p:txBody>
          </p:sp>
          <p:cxnSp>
            <p:nvCxnSpPr>
              <p:cNvPr id="327" name="Straight Arrow Connector 326"/>
              <p:cNvCxnSpPr/>
              <p:nvPr/>
            </p:nvCxnSpPr>
            <p:spPr>
              <a:xfrm>
                <a:off x="2743295" y="4842570"/>
                <a:ext cx="1828755" cy="1586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94299" name="TextBox 328"/>
              <p:cNvSpPr txBox="1">
                <a:spLocks noChangeArrowheads="1"/>
              </p:cNvSpPr>
              <p:nvPr/>
            </p:nvSpPr>
            <p:spPr bwMode="auto">
              <a:xfrm>
                <a:off x="3505200" y="4840015"/>
                <a:ext cx="23436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f</a:t>
                </a:r>
              </a:p>
            </p:txBody>
          </p:sp>
          <p:sp>
            <p:nvSpPr>
              <p:cNvPr id="94301" name="TextBox 280"/>
              <p:cNvSpPr txBox="1">
                <a:spLocks noChangeArrowheads="1"/>
              </p:cNvSpPr>
              <p:nvPr/>
            </p:nvSpPr>
            <p:spPr bwMode="auto">
              <a:xfrm>
                <a:off x="1859080" y="3657600"/>
                <a:ext cx="3337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M</a:t>
                </a:r>
              </a:p>
            </p:txBody>
          </p:sp>
          <p:sp>
            <p:nvSpPr>
              <p:cNvPr id="94302" name="TextBox 281"/>
              <p:cNvSpPr txBox="1">
                <a:spLocks noChangeArrowheads="1"/>
              </p:cNvSpPr>
              <p:nvPr/>
            </p:nvSpPr>
            <p:spPr bwMode="auto">
              <a:xfrm>
                <a:off x="2011480" y="3693936"/>
                <a:ext cx="25519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*</a:t>
                </a:r>
              </a:p>
            </p:txBody>
          </p:sp>
          <p:sp>
            <p:nvSpPr>
              <p:cNvPr id="94303" name="TextBox 283"/>
              <p:cNvSpPr txBox="1">
                <a:spLocks noChangeArrowheads="1"/>
              </p:cNvSpPr>
              <p:nvPr/>
            </p:nvSpPr>
            <p:spPr bwMode="auto">
              <a:xfrm>
                <a:off x="2550936" y="4461992"/>
                <a:ext cx="3337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M</a:t>
                </a:r>
              </a:p>
            </p:txBody>
          </p:sp>
          <p:sp>
            <p:nvSpPr>
              <p:cNvPr id="94304" name="TextBox 284"/>
              <p:cNvSpPr txBox="1">
                <a:spLocks noChangeArrowheads="1"/>
              </p:cNvSpPr>
              <p:nvPr/>
            </p:nvSpPr>
            <p:spPr bwMode="auto">
              <a:xfrm>
                <a:off x="2703336" y="4510440"/>
                <a:ext cx="25519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*</a:t>
                </a:r>
              </a:p>
            </p:txBody>
          </p:sp>
          <p:sp>
            <p:nvSpPr>
              <p:cNvPr id="94305" name="TextBox 285"/>
              <p:cNvSpPr txBox="1">
                <a:spLocks noChangeArrowheads="1"/>
              </p:cNvSpPr>
              <p:nvPr/>
            </p:nvSpPr>
            <p:spPr bwMode="auto">
              <a:xfrm>
                <a:off x="3268170" y="4846520"/>
                <a:ext cx="3337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M</a:t>
                </a:r>
              </a:p>
            </p:txBody>
          </p:sp>
          <p:sp>
            <p:nvSpPr>
              <p:cNvPr id="94306" name="TextBox 286"/>
              <p:cNvSpPr txBox="1">
                <a:spLocks noChangeArrowheads="1"/>
              </p:cNvSpPr>
              <p:nvPr/>
            </p:nvSpPr>
            <p:spPr bwMode="auto">
              <a:xfrm>
                <a:off x="3420570" y="4894968"/>
                <a:ext cx="25519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 Unicode MS"/>
                    <a:ea typeface="Arial Unicode MS"/>
                    <a:cs typeface="Arial Unicode MS"/>
                  </a:rPr>
                  <a:t>*</a:t>
                </a:r>
              </a:p>
            </p:txBody>
          </p:sp>
        </p:grpSp>
      </p:grpSp>
      <p:cxnSp>
        <p:nvCxnSpPr>
          <p:cNvPr id="297" name="Straight Arrow Connector 296"/>
          <p:cNvCxnSpPr/>
          <p:nvPr/>
        </p:nvCxnSpPr>
        <p:spPr>
          <a:xfrm rot="5400000">
            <a:off x="1148557" y="5409406"/>
            <a:ext cx="1371600" cy="1587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0" name="TextBox 401"/>
          <p:cNvSpPr txBox="1">
            <a:spLocks noChangeArrowheads="1"/>
          </p:cNvSpPr>
          <p:nvPr/>
        </p:nvSpPr>
        <p:spPr bwMode="auto">
          <a:xfrm rot="16200000">
            <a:off x="1150439" y="5461298"/>
            <a:ext cx="10329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Resolution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18"/>
    </mc:Choice>
    <mc:Fallback xmlns="">
      <p:transition xmlns:p14="http://schemas.microsoft.com/office/powerpoint/2010/main" spd="slow" advTm="557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4"/>
                                        </p:tgtEl>
                                      </p:cBhvr>
                                      <p:by x="145000" y="14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354E-6 1.99445E-6 L 0.10796 1.9944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29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4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|11.9|6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16311</TotalTime>
  <Words>1146</Words>
  <Application>Microsoft Macintosh PowerPoint</Application>
  <PresentationFormat>On-screen Show (4:3)</PresentationFormat>
  <Paragraphs>358</Paragraphs>
  <Slides>43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方程式</vt:lpstr>
      <vt:lpstr>Equation</vt:lpstr>
      <vt:lpstr>Gigapixel Computational Imaging </vt:lpstr>
      <vt:lpstr>Images with a Billion Pixels</vt:lpstr>
      <vt:lpstr>Images with a Billion Pixels</vt:lpstr>
      <vt:lpstr>Is it Image Sensor Resolution?</vt:lpstr>
      <vt:lpstr>Is it Image Sensor Resolution?</vt:lpstr>
      <vt:lpstr>Defining Optical Resolution</vt:lpstr>
      <vt:lpstr>Defining Optical Resolution</vt:lpstr>
      <vt:lpstr>Is Resolution Limited by Diffraction?</vt:lpstr>
      <vt:lpstr>Is Resolution Limited by Diffraction?</vt:lpstr>
      <vt:lpstr>The Curse of Geometric Aberrations</vt:lpstr>
      <vt:lpstr>The Curse of Geometric Aberrations</vt:lpstr>
      <vt:lpstr>Compromise: Trading Off Light</vt:lpstr>
      <vt:lpstr>Compromise: Trading Off Light</vt:lpstr>
      <vt:lpstr>Compromise: Trading Off Light</vt:lpstr>
      <vt:lpstr>Compromise: Trading Off Light</vt:lpstr>
      <vt:lpstr>Proposed Solution: Computational Imaging</vt:lpstr>
      <vt:lpstr>Proposed Solution: Computational Imaging</vt:lpstr>
      <vt:lpstr>Spherical 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Ball Lens Gigapixel Camera </vt:lpstr>
      <vt:lpstr>Proof of Concept</vt:lpstr>
      <vt:lpstr>Proof of Concept: Image Quality</vt:lpstr>
      <vt:lpstr>Proof of Concept: Image Quality</vt:lpstr>
      <vt:lpstr>Example Gigapixel Images</vt:lpstr>
      <vt:lpstr>PowerPoint Presentation</vt:lpstr>
      <vt:lpstr>A Single Element Design</vt:lpstr>
      <vt:lpstr>A Single Element Design</vt:lpstr>
      <vt:lpstr>Next Steps: SNR vs. Complexity</vt:lpstr>
      <vt:lpstr>Next Steps: SNR vs. Complexity</vt:lpstr>
      <vt:lpstr>Conclusion</vt:lpstr>
      <vt:lpstr>A Ball Lens Gigapixel Camera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Gigaixel Computational Camera</dc:title>
  <dc:creator>Ollie</dc:creator>
  <cp:lastModifiedBy>Oliver Cossairt</cp:lastModifiedBy>
  <cp:revision>381</cp:revision>
  <dcterms:created xsi:type="dcterms:W3CDTF">2010-12-08T23:41:37Z</dcterms:created>
  <dcterms:modified xsi:type="dcterms:W3CDTF">2011-04-07T15:52:35Z</dcterms:modified>
</cp:coreProperties>
</file>