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Default Extension="gif" ContentType="image/gif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37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69" r:id="rId2"/>
    <p:sldId id="450" r:id="rId3"/>
    <p:sldId id="338" r:id="rId4"/>
    <p:sldId id="400" r:id="rId5"/>
    <p:sldId id="503" r:id="rId6"/>
    <p:sldId id="408" r:id="rId7"/>
    <p:sldId id="341" r:id="rId8"/>
    <p:sldId id="343" r:id="rId9"/>
    <p:sldId id="458" r:id="rId10"/>
    <p:sldId id="499" r:id="rId11"/>
    <p:sldId id="500" r:id="rId12"/>
    <p:sldId id="348" r:id="rId13"/>
    <p:sldId id="459" r:id="rId14"/>
    <p:sldId id="501" r:id="rId15"/>
    <p:sldId id="413" r:id="rId16"/>
    <p:sldId id="353" r:id="rId17"/>
    <p:sldId id="475" r:id="rId18"/>
    <p:sldId id="476" r:id="rId19"/>
    <p:sldId id="356" r:id="rId20"/>
    <p:sldId id="502" r:id="rId21"/>
    <p:sldId id="462" r:id="rId22"/>
    <p:sldId id="473" r:id="rId23"/>
    <p:sldId id="464" r:id="rId24"/>
    <p:sldId id="465" r:id="rId25"/>
    <p:sldId id="477" r:id="rId26"/>
    <p:sldId id="466" r:id="rId27"/>
    <p:sldId id="391" r:id="rId28"/>
    <p:sldId id="498" r:id="rId29"/>
    <p:sldId id="449" r:id="rId30"/>
    <p:sldId id="446" r:id="rId31"/>
    <p:sldId id="468" r:id="rId32"/>
    <p:sldId id="441" r:id="rId33"/>
    <p:sldId id="442" r:id="rId34"/>
    <p:sldId id="387" r:id="rId35"/>
    <p:sldId id="386" r:id="rId36"/>
    <p:sldId id="472" r:id="rId37"/>
    <p:sldId id="385" r:id="rId38"/>
    <p:sldId id="470" r:id="rId39"/>
    <p:sldId id="388" r:id="rId40"/>
    <p:sldId id="398" r:id="rId41"/>
    <p:sldId id="471" r:id="rId42"/>
    <p:sldId id="478" r:id="rId43"/>
    <p:sldId id="497" r:id="rId44"/>
    <p:sldId id="479" r:id="rId45"/>
    <p:sldId id="480" r:id="rId46"/>
    <p:sldId id="481" r:id="rId47"/>
    <p:sldId id="482" r:id="rId48"/>
    <p:sldId id="483" r:id="rId49"/>
    <p:sldId id="484" r:id="rId50"/>
    <p:sldId id="485" r:id="rId51"/>
    <p:sldId id="486" r:id="rId52"/>
    <p:sldId id="487" r:id="rId53"/>
    <p:sldId id="488" r:id="rId54"/>
    <p:sldId id="490" r:id="rId55"/>
    <p:sldId id="493" r:id="rId56"/>
    <p:sldId id="494" r:id="rId57"/>
    <p:sldId id="49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3300"/>
    <a:srgbClr val="00FF00"/>
    <a:srgbClr val="FFFF66"/>
    <a:srgbClr val="FFFF02"/>
    <a:srgbClr val="FFFF00"/>
    <a:srgbClr val="808080"/>
    <a:srgbClr val="0F0F43"/>
    <a:srgbClr val="111111"/>
    <a:srgbClr val="1C1C1C"/>
    <a:srgbClr val="29292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7143" autoAdjust="0"/>
  </p:normalViewPr>
  <p:slideViewPr>
    <p:cSldViewPr>
      <p:cViewPr varScale="1">
        <p:scale>
          <a:sx n="72" d="100"/>
          <a:sy n="72" d="100"/>
        </p:scale>
        <p:origin x="-462" y="-96"/>
      </p:cViewPr>
      <p:guideLst>
        <p:guide orient="horz" pos="1776"/>
        <p:guide pos="8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24.wmf"/><Relationship Id="rId1" Type="http://schemas.openxmlformats.org/officeDocument/2006/relationships/image" Target="../media/image7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75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1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09.wmf"/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2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4" Type="http://schemas.openxmlformats.org/officeDocument/2006/relationships/image" Target="../media/image136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FC75D4E-9E40-4342-8BB3-3F3FC8D577F7}" type="datetimeFigureOut">
              <a:rPr lang="zh-CN" altLang="en-US"/>
              <a:pPr/>
              <a:t>2010-2-26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7134573-B520-4CF9-BE9A-E87306647B5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B0F126-951D-4E50-B5D7-4362B09135D6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398D04-B381-4822-B32C-12B6446EB3F9}" type="slidenum">
              <a:rPr lang="zh-CN" altLang="en-US"/>
              <a:pPr/>
              <a:t>11</a:t>
            </a:fld>
            <a:endParaRPr lang="en-US" altLang="zh-CN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AE6D10-6AE8-49EC-94E0-ADFE01650C71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539805-7294-4FB9-AC59-929E4105F1EB}" type="slidenum">
              <a:rPr lang="zh-CN" altLang="en-US"/>
              <a:pPr/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6F193A-E486-4838-B168-C01501CE7EE7}" type="slidenum">
              <a:rPr lang="zh-CN" altLang="en-US"/>
              <a:pPr/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6F193A-E486-4838-B168-C01501CE7EE7}" type="slidenum">
              <a:rPr lang="zh-CN" altLang="en-US"/>
              <a:pPr/>
              <a:t>15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49E6FA-F354-44AC-8207-564F67495D5B}" type="slidenum">
              <a:rPr lang="zh-CN" altLang="en-US"/>
              <a:pPr/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49E6FA-F354-44AC-8207-564F67495D5B}" type="slidenum">
              <a:rPr lang="zh-CN" altLang="en-US"/>
              <a:pPr/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49E6FA-F354-44AC-8207-564F67495D5B}" type="slidenum">
              <a:rPr lang="zh-CN" altLang="en-US"/>
              <a:pPr/>
              <a:t>18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BF71AC-519F-471C-9E5B-BB0737330F2A}" type="slidenum">
              <a:rPr lang="zh-CN" altLang="en-US"/>
              <a:pPr/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6F193A-E486-4838-B168-C01501CE7EE7}" type="slidenum">
              <a:rPr lang="zh-CN" altLang="en-US"/>
              <a:pPr/>
              <a:t>20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ABAE6A-4142-4B7C-B610-000E9889847A}" type="slidenum">
              <a:rPr lang="zh-CN" altLang="en-US"/>
              <a:pPr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70513D-F166-4BBB-A99D-402B194A8CEB}" type="slidenum">
              <a:rPr lang="zh-CN" altLang="en-US"/>
              <a:pPr/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857246-3838-43E3-B45C-83907B7652BD}" type="slidenum">
              <a:rPr lang="zh-CN" altLang="en-US"/>
              <a:pPr/>
              <a:t>22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A715FB-2FE6-4B57-ADE1-31B8786D4B39}" type="slidenum">
              <a:rPr lang="zh-CN" altLang="en-US"/>
              <a:pPr/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A715FB-2FE6-4B57-ADE1-31B8786D4B39}" type="slidenum">
              <a:rPr lang="zh-CN" altLang="en-US"/>
              <a:pPr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A715FB-2FE6-4B57-ADE1-31B8786D4B39}" type="slidenum">
              <a:rPr lang="zh-CN" altLang="en-US"/>
              <a:pPr/>
              <a:t>25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A715FB-2FE6-4B57-ADE1-31B8786D4B39}" type="slidenum">
              <a:rPr lang="zh-CN" altLang="en-US"/>
              <a:pPr/>
              <a:t>26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C593B8-40BC-4E85-8F80-36AF7D23FC8E}" type="slidenum">
              <a:rPr lang="zh-CN" altLang="en-US"/>
              <a:pPr/>
              <a:t>27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28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08124C-4A9C-489A-8186-936A910CE3E0}" type="slidenum">
              <a:rPr lang="zh-CN" altLang="en-US"/>
              <a:pPr/>
              <a:t>29</a:t>
            </a:fld>
            <a:endParaRPr lang="en-US" altLang="zh-CN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08124C-4A9C-489A-8186-936A910CE3E0}" type="slidenum">
              <a:rPr lang="zh-CN" altLang="en-US"/>
              <a:pPr/>
              <a:t>30</a:t>
            </a:fld>
            <a:endParaRPr lang="en-US" altLang="zh-CN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B28C76-7E1A-400F-8771-A596E8D678BE}" type="slidenum">
              <a:rPr lang="zh-CN" altLang="en-US"/>
              <a:pPr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08124C-4A9C-489A-8186-936A910CE3E0}" type="slidenum">
              <a:rPr lang="zh-CN" altLang="en-US"/>
              <a:pPr/>
              <a:t>31</a:t>
            </a:fld>
            <a:endParaRPr lang="en-US" altLang="zh-CN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186FE6-81AD-40FA-9314-91A70C34DB4B}" type="slidenum">
              <a:rPr lang="zh-CN" altLang="en-US"/>
              <a:pPr/>
              <a:t>32</a:t>
            </a:fld>
            <a:endParaRPr lang="en-US" altLang="zh-CN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7C899F-AA00-41E7-BD5A-A8E9EB1A2F0E}" type="slidenum">
              <a:rPr lang="zh-CN" altLang="en-US"/>
              <a:pPr/>
              <a:t>33</a:t>
            </a:fld>
            <a:endParaRPr lang="en-US" altLang="zh-CN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805658-9157-428E-AA8A-CF156DDC5C76}" type="slidenum">
              <a:rPr lang="zh-CN" altLang="en-US"/>
              <a:pPr/>
              <a:t>34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9086CA-EF86-4432-92AA-9343F88BA354}" type="slidenum">
              <a:rPr lang="zh-CN" altLang="en-US"/>
              <a:pPr/>
              <a:t>35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30DA0F-3376-4E07-9553-788130D5FFE1}" type="slidenum">
              <a:rPr lang="zh-CN" altLang="en-US"/>
              <a:pPr/>
              <a:t>36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30DA0F-3376-4E07-9553-788130D5FFE1}" type="slidenum">
              <a:rPr lang="zh-CN" altLang="en-US"/>
              <a:pPr/>
              <a:t>37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34573-B520-4CF9-BE9A-E87306647B56}" type="slidenum">
              <a:rPr lang="zh-CN" altLang="en-US" smtClean="0"/>
              <a:pPr/>
              <a:t>38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D6730C-8275-431F-845D-A0090CDAB72C}" type="slidenum">
              <a:rPr lang="zh-CN" altLang="en-US"/>
              <a:pPr/>
              <a:t>39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C54874A-6F15-4BC1-B586-AA0A921A9703}" type="slidenum">
              <a:rPr lang="zh-CN" altLang="en-US" sz="1200">
                <a:latin typeface="Calibri" pitchFamily="34" charset="0"/>
              </a:rPr>
              <a:pPr algn="r"/>
              <a:t>4</a:t>
            </a:fld>
            <a:endParaRPr lang="en-US" altLang="zh-C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B0F126-951D-4E50-B5D7-4362B09135D6}" type="slidenum">
              <a:rPr lang="zh-CN" altLang="en-US"/>
              <a:pPr/>
              <a:t>41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34573-B520-4CF9-BE9A-E87306647B56}" type="slidenum">
              <a:rPr lang="zh-CN" altLang="en-US" smtClean="0"/>
              <a:pPr/>
              <a:t>42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term of phenomena, hazy</a:t>
            </a:r>
            <a:r>
              <a:rPr lang="en-US" baseline="0" dirty="0" smtClean="0"/>
              <a:t> image only includes scattering, and more uniform spatially.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Dirty-lens artifact has more spatial texture, and include both attenuation and scattering.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34573-B520-4CF9-BE9A-E87306647B56}" type="slidenum">
              <a:rPr lang="zh-CN" altLang="en-US" smtClean="0"/>
              <a:pPr/>
              <a:t>43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44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45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46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47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48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49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50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B72B52-EE1D-4D3E-84EB-8C5836984AF2}" type="slidenum">
              <a:rPr lang="zh-CN" altLang="en-US"/>
              <a:pPr/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more about how to estimate the dirty region, using a RANSAC like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51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more about how to estimate the dirty region, using a RANSAC like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52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more about how to estimate the dirty region, using a RANSAC like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F6B8C-905D-4B27-A70D-E581D4A2D0A5}" type="slidenum">
              <a:rPr lang="zh-CN" altLang="en-US" smtClean="0"/>
              <a:pPr/>
              <a:t>53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C15BF-E214-4763-989E-3FFC1251EB2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C15BF-E214-4763-989E-3FFC1251EB2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C15BF-E214-4763-989E-3FFC1251EB2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C15BF-E214-4763-989E-3FFC1251EB2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B72B52-EE1D-4D3E-84EB-8C5836984AF2}" type="slidenum">
              <a:rPr lang="zh-CN" altLang="en-US"/>
              <a:pPr/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A49693-3977-447C-8037-8259DC55CEBD}" type="slidenum">
              <a:rPr lang="zh-CN" altLang="en-US"/>
              <a:pPr/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398D04-B381-4822-B32C-12B6446EB3F9}" type="slidenum">
              <a:rPr lang="zh-CN" altLang="en-US"/>
              <a:pPr/>
              <a:t>9</a:t>
            </a:fld>
            <a:endParaRPr lang="en-US" altLang="zh-CN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398D04-B381-4822-B32C-12B6446EB3F9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9057E-3152-4AD0-8F82-D3D9784ED94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00234" y="-500089"/>
            <a:ext cx="5143536" cy="828680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B76E0-E7CE-4CA2-927F-15A5421E7DF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0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84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347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8250"/>
            <a:ext cx="4038600" cy="2347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B23B5-B1A9-4A54-B5C7-CEDD62E200E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idx="13"/>
          </p:nvPr>
        </p:nvSpPr>
        <p:spPr>
          <a:xfrm>
            <a:off x="457200" y="274638"/>
            <a:ext cx="8229600" cy="7350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A2B5D-FC0B-4F28-8F9F-72653AFB3E4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00234" y="-500089"/>
            <a:ext cx="5143536" cy="828680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191FF-54E7-4B01-A9F8-CF77405B038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84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84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6FCC6-3FBE-4CEF-9E66-A8728C1EFD2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99913-A752-4ACA-BF96-139FEC15C61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C0764-3118-45D2-A57C-29F1874C380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3C6D3-018C-4994-B219-D0364C8A262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BA226-ABDC-4C5F-9BF7-E3D763B7FAF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485B2-B617-44F2-8E18-3E15D0AE250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E9BD1-8563-4A72-BF52-140CDCE885E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C4CFE-2772-4C83-BC57-295549CF2AE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9CB9E-07B6-4D46-9F33-932F316466A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7938"/>
            <a:ext cx="82296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604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604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604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fld id="{2087B4FF-E848-48FD-B47C-83E474777C35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604167" name="Line 7"/>
          <p:cNvSpPr>
            <a:spLocks noChangeShapeType="1"/>
          </p:cNvSpPr>
          <p:nvPr/>
        </p:nvSpPr>
        <p:spPr bwMode="auto">
          <a:xfrm>
            <a:off x="468313" y="1052513"/>
            <a:ext cx="8207375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Microsoft Sans Serif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Microsoft Sans Serif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Microsoft Sans Serif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Microsoft Sans Serif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Microsoft Sans Serif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Microsoft Sans Serif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Microsoft Sans Serif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.bin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7.bin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10.bin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jpeg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14.bin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jpeg"/><Relationship Id="rId2" Type="http://schemas.openxmlformats.org/officeDocument/2006/relationships/video" Target="file:///D:\Project\dirtyglass\presentation\lens_calib.avi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D:\Project\dirtyglass\presentation\dirt.wmv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1.jpeg"/><Relationship Id="rId12" Type="http://schemas.openxmlformats.org/officeDocument/2006/relationships/oleObject" Target="../embeddings/oleObject25.bin"/><Relationship Id="rId2" Type="http://schemas.openxmlformats.org/officeDocument/2006/relationships/tags" Target="../tags/tag2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6.pn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55.png"/><Relationship Id="rId10" Type="http://schemas.openxmlformats.org/officeDocument/2006/relationships/oleObject" Target="../embeddings/oleObject23.bin"/><Relationship Id="rId4" Type="http://schemas.openxmlformats.org/officeDocument/2006/relationships/notesSlide" Target="../notesSlides/notesSlide24.xml"/><Relationship Id="rId9" Type="http://schemas.openxmlformats.org/officeDocument/2006/relationships/oleObject" Target="../embeddings/oleObject2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ject\dirtyglass\presentation\0503videofull_1207select07.avi" TargetMode="Externa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ject\dirtyglass\presentation\0503videofull_1207select06.avi" TargetMode="Externa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69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2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1.jpeg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29.xml"/><Relationship Id="rId9" Type="http://schemas.openxmlformats.org/officeDocument/2006/relationships/oleObject" Target="../embeddings/oleObject2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3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6.bin"/><Relationship Id="rId2" Type="http://schemas.openxmlformats.org/officeDocument/2006/relationships/tags" Target="../tags/tag25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9.bin"/><Relationship Id="rId4" Type="http://schemas.openxmlformats.org/officeDocument/2006/relationships/notesSlide" Target="../notesSlides/notesSlide32.xml"/><Relationship Id="rId9" Type="http://schemas.openxmlformats.org/officeDocument/2006/relationships/oleObject" Target="../embeddings/oleObject3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9.png"/><Relationship Id="rId2" Type="http://schemas.openxmlformats.org/officeDocument/2006/relationships/video" Target="file:///D:\Project\dirtyglass\presentation\cimg.wmv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10" Type="http://schemas.openxmlformats.org/officeDocument/2006/relationships/image" Target="../media/image96.png"/><Relationship Id="rId4" Type="http://schemas.openxmlformats.org/officeDocument/2006/relationships/image" Target="../media/image89.png"/><Relationship Id="rId9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43.bin"/><Relationship Id="rId2" Type="http://schemas.openxmlformats.org/officeDocument/2006/relationships/tags" Target="../tags/tag3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44.bin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6.bin"/><Relationship Id="rId5" Type="http://schemas.openxmlformats.org/officeDocument/2006/relationships/oleObject" Target="../embeddings/oleObject45.bin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9.bin"/><Relationship Id="rId5" Type="http://schemas.openxmlformats.org/officeDocument/2006/relationships/oleObject" Target="../embeddings/oleObject48.bin"/><Relationship Id="rId4" Type="http://schemas.openxmlformats.org/officeDocument/2006/relationships/oleObject" Target="../embeddings/oleObject47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video" Target="file:///D:\Project\dirtyglass\presentation\checker_shift.avi" TargetMode="External"/><Relationship Id="rId7" Type="http://schemas.openxmlformats.org/officeDocument/2006/relationships/oleObject" Target="../embeddings/oleObject51.bin"/><Relationship Id="rId2" Type="http://schemas.openxmlformats.org/officeDocument/2006/relationships/tags" Target="../tags/tag33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0.bin"/><Relationship Id="rId5" Type="http://schemas.openxmlformats.org/officeDocument/2006/relationships/notesSlide" Target="../notesSlides/notesSlide47.xml"/><Relationship Id="rId10" Type="http://schemas.openxmlformats.org/officeDocument/2006/relationships/image" Target="../media/image1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video" Target="file:///D:\Project\dirtyglass\presentation\checker_shift.avi" TargetMode="External"/><Relationship Id="rId7" Type="http://schemas.openxmlformats.org/officeDocument/2006/relationships/oleObject" Target="../embeddings/oleObject53.bin"/><Relationship Id="rId2" Type="http://schemas.openxmlformats.org/officeDocument/2006/relationships/tags" Target="../tags/tag3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2.bin"/><Relationship Id="rId11" Type="http://schemas.openxmlformats.org/officeDocument/2006/relationships/oleObject" Target="../embeddings/oleObject54.bin"/><Relationship Id="rId5" Type="http://schemas.openxmlformats.org/officeDocument/2006/relationships/notesSlide" Target="../notesSlides/notesSlide48.xml"/><Relationship Id="rId10" Type="http://schemas.openxmlformats.org/officeDocument/2006/relationships/image" Target="../media/image12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7.png"/><Relationship Id="rId2" Type="http://schemas.openxmlformats.org/officeDocument/2006/relationships/tags" Target="../tags/tag3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oleObject" Target="../embeddings/oleObject57.bin"/><Relationship Id="rId4" Type="http://schemas.openxmlformats.org/officeDocument/2006/relationships/notesSlide" Target="../notesSlides/notesSlide49.xml"/><Relationship Id="rId9" Type="http://schemas.openxmlformats.org/officeDocument/2006/relationships/oleObject" Target="../embeddings/oleObject56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video" Target="file:///D:\Project\dirtyglass\presentation\0503videofull_mask_iter.avi" TargetMode="External"/><Relationship Id="rId7" Type="http://schemas.openxmlformats.org/officeDocument/2006/relationships/oleObject" Target="../embeddings/oleObject58.bin"/><Relationship Id="rId2" Type="http://schemas.openxmlformats.org/officeDocument/2006/relationships/tags" Target="../tags/tag3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9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60.bin"/><Relationship Id="rId2" Type="http://schemas.openxmlformats.org/officeDocument/2006/relationships/tags" Target="../tags/tag3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29.png"/><Relationship Id="rId4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63.bin"/><Relationship Id="rId2" Type="http://schemas.openxmlformats.org/officeDocument/2006/relationships/tags" Target="../tags/tag38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2.bin"/><Relationship Id="rId5" Type="http://schemas.openxmlformats.org/officeDocument/2006/relationships/oleObject" Target="../embeddings/oleObject61.bin"/><Relationship Id="rId4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7.bin"/><Relationship Id="rId5" Type="http://schemas.openxmlformats.org/officeDocument/2006/relationships/oleObject" Target="../embeddings/oleObject66.bin"/><Relationship Id="rId4" Type="http://schemas.openxmlformats.org/officeDocument/2006/relationships/oleObject" Target="../embeddings/oleObject65.bin"/><Relationship Id="rId9" Type="http://schemas.openxmlformats.org/officeDocument/2006/relationships/oleObject" Target="../embeddings/oleObject7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roject\dirtyglass\presentation\fence1.avi" TargetMode="External"/><Relationship Id="rId4" Type="http://schemas.openxmlformats.org/officeDocument/2006/relationships/image" Target="../media/image14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gif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2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154.gif"/><Relationship Id="rId4" Type="http://schemas.openxmlformats.org/officeDocument/2006/relationships/image" Target="../media/image151.png"/><Relationship Id="rId9" Type="http://schemas.openxmlformats.org/officeDocument/2006/relationships/image" Target="../media/image15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7"/>
          <p:cNvSpPr>
            <a:spLocks noGrp="1"/>
          </p:cNvSpPr>
          <p:nvPr>
            <p:ph type="ctrTitle"/>
          </p:nvPr>
        </p:nvSpPr>
        <p:spPr>
          <a:xfrm>
            <a:off x="0" y="129540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Removing Image Artifacts Due to </a:t>
            </a:r>
            <a:br>
              <a:rPr lang="en-US" altLang="zh-CN" dirty="0" smtClean="0">
                <a:ea typeface="宋体" pitchFamily="2" charset="-122"/>
              </a:rPr>
            </a:br>
            <a:r>
              <a:rPr lang="en-US" altLang="zh-CN" dirty="0" smtClean="0">
                <a:ea typeface="宋体" pitchFamily="2" charset="-122"/>
              </a:rPr>
              <a:t>Dirty Camera Lenses and Thin </a:t>
            </a:r>
            <a:r>
              <a:rPr lang="en-US" altLang="zh-CN" dirty="0" err="1" smtClean="0">
                <a:ea typeface="宋体" pitchFamily="2" charset="-122"/>
              </a:rPr>
              <a:t>Occluders</a:t>
            </a:r>
            <a:endParaRPr lang="en-US" altLang="zh-CN" dirty="0" smtClean="0">
              <a:ea typeface="宋体" pitchFamily="2" charset="-122"/>
            </a:endParaRPr>
          </a:p>
        </p:txBody>
      </p:sp>
      <p:sp>
        <p:nvSpPr>
          <p:cNvPr id="16387" name="Subtitle 8"/>
          <p:cNvSpPr>
            <a:spLocks noGrp="1"/>
          </p:cNvSpPr>
          <p:nvPr>
            <p:ph type="subTitle" idx="1"/>
          </p:nvPr>
        </p:nvSpPr>
        <p:spPr>
          <a:xfrm>
            <a:off x="1828800" y="3200400"/>
            <a:ext cx="4953000" cy="9906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Jinwei Gu </a:t>
            </a:r>
            <a:r>
              <a:rPr lang="en-US" altLang="zh-CN" b="1" baseline="30000" smtClean="0">
                <a:solidFill>
                  <a:srgbClr val="FFFF00"/>
                </a:solidFill>
                <a:ea typeface="宋体" pitchFamily="2" charset="-122"/>
              </a:rPr>
              <a:t>1</a:t>
            </a:r>
            <a:r>
              <a:rPr lang="en-US" altLang="zh-CN" smtClean="0">
                <a:ea typeface="宋体" pitchFamily="2" charset="-122"/>
              </a:rPr>
              <a:t>,  Ravi Ramamoorthi </a:t>
            </a:r>
            <a:r>
              <a:rPr lang="en-US" altLang="zh-CN" b="1" baseline="30000" smtClean="0">
                <a:solidFill>
                  <a:srgbClr val="FFFF00"/>
                </a:solidFill>
                <a:ea typeface="宋体" pitchFamily="2" charset="-122"/>
              </a:rPr>
              <a:t>2</a:t>
            </a:r>
            <a:r>
              <a:rPr lang="en-US" altLang="zh-CN" smtClean="0">
                <a:ea typeface="宋体" pitchFamily="2" charset="-122"/>
              </a:rPr>
              <a:t>,</a:t>
            </a:r>
          </a:p>
          <a:p>
            <a:pPr eaLnBrk="1" hangingPunct="1"/>
            <a:r>
              <a:rPr lang="en-US" altLang="zh-CN" smtClean="0">
                <a:ea typeface="宋体" pitchFamily="2" charset="-122"/>
              </a:rPr>
              <a:t>Peter Belhumeur </a:t>
            </a:r>
            <a:r>
              <a:rPr lang="en-US" altLang="zh-CN" b="1" baseline="30000" smtClean="0">
                <a:solidFill>
                  <a:srgbClr val="FFFF00"/>
                </a:solidFill>
                <a:ea typeface="宋体" pitchFamily="2" charset="-122"/>
              </a:rPr>
              <a:t>1</a:t>
            </a:r>
            <a:r>
              <a:rPr lang="en-US" altLang="zh-CN" smtClean="0">
                <a:ea typeface="宋体" pitchFamily="2" charset="-122"/>
              </a:rPr>
              <a:t>,  Shree Nayar </a:t>
            </a:r>
            <a:r>
              <a:rPr lang="en-US" altLang="zh-CN" b="1" baseline="30000" smtClean="0">
                <a:solidFill>
                  <a:srgbClr val="FFFF00"/>
                </a:solidFill>
                <a:ea typeface="宋体" pitchFamily="2" charset="-122"/>
              </a:rPr>
              <a:t>1</a:t>
            </a:r>
          </a:p>
        </p:txBody>
      </p:sp>
      <p:sp>
        <p:nvSpPr>
          <p:cNvPr id="10" name="Subtitle 8"/>
          <p:cNvSpPr txBox="1">
            <a:spLocks/>
          </p:cNvSpPr>
          <p:nvPr/>
        </p:nvSpPr>
        <p:spPr bwMode="auto">
          <a:xfrm>
            <a:off x="2819400" y="55626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FF00"/>
              </a:buClr>
            </a:pPr>
            <a:r>
              <a:rPr lang="en-US" altLang="zh-CN" sz="2400" dirty="0">
                <a:solidFill>
                  <a:srgbClr val="FFFF00"/>
                </a:solidFill>
                <a:ea typeface="宋体" pitchFamily="2" charset="-122"/>
              </a:rPr>
              <a:t>December 18, 2009</a:t>
            </a:r>
          </a:p>
        </p:txBody>
      </p:sp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304800" y="838200"/>
            <a:ext cx="8458200" cy="457200"/>
          </a:xfrm>
          <a:prstGeom prst="rect">
            <a:avLst/>
          </a:prstGeom>
          <a:solidFill>
            <a:srgbClr val="11111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sp>
        <p:nvSpPr>
          <p:cNvPr id="16391" name="Subtitle 8"/>
          <p:cNvSpPr>
            <a:spLocks/>
          </p:cNvSpPr>
          <p:nvPr/>
        </p:nvSpPr>
        <p:spPr bwMode="auto">
          <a:xfrm>
            <a:off x="1981200" y="4419600"/>
            <a:ext cx="518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FF00"/>
              </a:buClr>
            </a:pPr>
            <a:r>
              <a:rPr lang="en-US" altLang="zh-CN" sz="2400" b="1" baseline="30000" dirty="0">
                <a:solidFill>
                  <a:srgbClr val="FFFF02"/>
                </a:solidFill>
                <a:ea typeface="宋体" pitchFamily="2" charset="-122"/>
              </a:rPr>
              <a:t>1 </a:t>
            </a:r>
            <a:r>
              <a:rPr lang="en-US" altLang="zh-CN" sz="2400" dirty="0">
                <a:solidFill>
                  <a:srgbClr val="FFFF02"/>
                </a:solidFill>
                <a:ea typeface="宋体" pitchFamily="2" charset="-122"/>
              </a:rPr>
              <a:t>Columbia University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</a:pPr>
            <a:r>
              <a:rPr lang="en-US" altLang="zh-CN" sz="2400" b="1" baseline="30000" dirty="0">
                <a:solidFill>
                  <a:srgbClr val="FFFF02"/>
                </a:solidFill>
                <a:ea typeface="宋体" pitchFamily="2" charset="-122"/>
              </a:rPr>
              <a:t>2 </a:t>
            </a:r>
            <a:r>
              <a:rPr lang="en-US" altLang="zh-CN" sz="2400" dirty="0">
                <a:solidFill>
                  <a:srgbClr val="FFFF02"/>
                </a:solidFill>
                <a:ea typeface="宋体" pitchFamily="2" charset="-122"/>
              </a:rPr>
              <a:t>University of California at </a:t>
            </a:r>
            <a:r>
              <a:rPr lang="en-US" altLang="zh-CN" sz="2400" dirty="0" smtClean="0">
                <a:solidFill>
                  <a:srgbClr val="FFFF02"/>
                </a:solidFill>
                <a:ea typeface="宋体" pitchFamily="2" charset="-122"/>
              </a:rPr>
              <a:t>Berkeley</a:t>
            </a:r>
            <a:endParaRPr lang="en-US" altLang="zh-CN" sz="2400" dirty="0">
              <a:solidFill>
                <a:srgbClr val="FFFF02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advTm="1301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455613" y="273050"/>
            <a:ext cx="82264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Image Formation (1): Attenuation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105400" y="2542310"/>
            <a:ext cx="152400" cy="1524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000" b="1">
              <a:latin typeface="+mn-lt"/>
              <a:ea typeface="宋体" pitchFamily="2" charset="-122"/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7356475" y="1370013"/>
            <a:ext cx="68263" cy="25368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cxnSp>
        <p:nvCxnSpPr>
          <p:cNvPr id="4124" name="Straight Connector 30"/>
          <p:cNvCxnSpPr>
            <a:cxnSpLocks noChangeShapeType="1"/>
          </p:cNvCxnSpPr>
          <p:nvPr/>
        </p:nvCxnSpPr>
        <p:spPr bwMode="auto">
          <a:xfrm>
            <a:off x="1787525" y="2611438"/>
            <a:ext cx="1793875" cy="9525"/>
          </a:xfrm>
          <a:prstGeom prst="line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med" len="med"/>
          </a:ln>
        </p:spPr>
      </p:cxnSp>
      <p:sp>
        <p:nvSpPr>
          <p:cNvPr id="1042" name="TextBox 21"/>
          <p:cNvSpPr txBox="1">
            <a:spLocks noChangeArrowheads="1"/>
          </p:cNvSpPr>
          <p:nvPr/>
        </p:nvSpPr>
        <p:spPr bwMode="auto">
          <a:xfrm>
            <a:off x="1428750" y="3940175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Scene</a:t>
            </a:r>
          </a:p>
        </p:txBody>
      </p:sp>
      <p:sp>
        <p:nvSpPr>
          <p:cNvPr id="1043" name="TextBox 23"/>
          <p:cNvSpPr txBox="1">
            <a:spLocks noChangeArrowheads="1"/>
          </p:cNvSpPr>
          <p:nvPr/>
        </p:nvSpPr>
        <p:spPr bwMode="auto">
          <a:xfrm>
            <a:off x="4760893" y="394017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Pinhole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044" name="TextBox 24"/>
          <p:cNvSpPr txBox="1">
            <a:spLocks noChangeArrowheads="1"/>
          </p:cNvSpPr>
          <p:nvPr/>
        </p:nvSpPr>
        <p:spPr bwMode="auto">
          <a:xfrm>
            <a:off x="6870700" y="394017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Sensor</a:t>
            </a:r>
          </a:p>
        </p:txBody>
      </p:sp>
      <p:sp>
        <p:nvSpPr>
          <p:cNvPr id="1045" name="Freeform 60"/>
          <p:cNvSpPr>
            <a:spLocks noChangeArrowheads="1"/>
          </p:cNvSpPr>
          <p:nvPr/>
        </p:nvSpPr>
        <p:spPr bwMode="auto">
          <a:xfrm rot="569820">
            <a:off x="1304925" y="1474788"/>
            <a:ext cx="673100" cy="2486025"/>
          </a:xfrm>
          <a:custGeom>
            <a:avLst/>
            <a:gdLst>
              <a:gd name="T0" fmla="*/ 0 w 672592"/>
              <a:gd name="T1" fmla="*/ 0 h 2901696"/>
              <a:gd name="T2" fmla="*/ 427042 w 672592"/>
              <a:gd name="T3" fmla="*/ 501053 h 2901696"/>
              <a:gd name="T4" fmla="*/ 475847 w 672592"/>
              <a:gd name="T5" fmla="*/ 903684 h 2901696"/>
              <a:gd name="T6" fmla="*/ 353835 w 672592"/>
              <a:gd name="T7" fmla="*/ 1395790 h 2901696"/>
              <a:gd name="T8" fmla="*/ 634463 w 672592"/>
              <a:gd name="T9" fmla="*/ 1789474 h 2901696"/>
              <a:gd name="T10" fmla="*/ 585658 w 672592"/>
              <a:gd name="T11" fmla="*/ 2129474 h 29016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72592"/>
              <a:gd name="T19" fmla="*/ 0 h 2901696"/>
              <a:gd name="T20" fmla="*/ 672592 w 672592"/>
              <a:gd name="T21" fmla="*/ 2901696 h 29016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72592" h="2901696">
                <a:moveTo>
                  <a:pt x="0" y="0"/>
                </a:moveTo>
                <a:cubicBezTo>
                  <a:pt x="173736" y="238760"/>
                  <a:pt x="347472" y="477520"/>
                  <a:pt x="426720" y="682752"/>
                </a:cubicBezTo>
                <a:cubicBezTo>
                  <a:pt x="505968" y="887984"/>
                  <a:pt x="487680" y="1028192"/>
                  <a:pt x="475488" y="1231392"/>
                </a:cubicBezTo>
                <a:cubicBezTo>
                  <a:pt x="463296" y="1434592"/>
                  <a:pt x="327152" y="1700784"/>
                  <a:pt x="353568" y="1901952"/>
                </a:cubicBezTo>
                <a:cubicBezTo>
                  <a:pt x="379984" y="2103120"/>
                  <a:pt x="595376" y="2271776"/>
                  <a:pt x="633984" y="2438400"/>
                </a:cubicBezTo>
                <a:cubicBezTo>
                  <a:pt x="672592" y="2605024"/>
                  <a:pt x="628904" y="2753360"/>
                  <a:pt x="585216" y="2901696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cxnSp>
        <p:nvCxnSpPr>
          <p:cNvPr id="53" name="Straight Connector 30"/>
          <p:cNvCxnSpPr>
            <a:cxnSpLocks noChangeShapeType="1"/>
            <a:endCxn id="1036" idx="1"/>
          </p:cNvCxnSpPr>
          <p:nvPr/>
        </p:nvCxnSpPr>
        <p:spPr bwMode="auto">
          <a:xfrm>
            <a:off x="5337175" y="2633663"/>
            <a:ext cx="2019300" cy="4762"/>
          </a:xfrm>
          <a:prstGeom prst="line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76" name="Straight Connector 30"/>
          <p:cNvCxnSpPr>
            <a:cxnSpLocks noChangeShapeType="1"/>
          </p:cNvCxnSpPr>
          <p:nvPr/>
        </p:nvCxnSpPr>
        <p:spPr bwMode="auto">
          <a:xfrm flipV="1">
            <a:off x="3813175" y="2630488"/>
            <a:ext cx="1236663" cy="3175"/>
          </a:xfrm>
          <a:prstGeom prst="line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</p:spPr>
      </p:cxnSp>
      <p:sp>
        <p:nvSpPr>
          <p:cNvPr id="1051" name="TextBox 21"/>
          <p:cNvSpPr txBox="1">
            <a:spLocks noChangeArrowheads="1"/>
          </p:cNvSpPr>
          <p:nvPr/>
        </p:nvSpPr>
        <p:spPr bwMode="auto">
          <a:xfrm>
            <a:off x="2952750" y="3849688"/>
            <a:ext cx="1466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Intermediate</a:t>
            </a:r>
          </a:p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Layer</a:t>
            </a:r>
          </a:p>
        </p:txBody>
      </p:sp>
      <p:graphicFrame>
        <p:nvGraphicFramePr>
          <p:cNvPr id="231426" name="Object 2"/>
          <p:cNvGraphicFramePr>
            <a:graphicFrameLocks noChangeAspect="1"/>
          </p:cNvGraphicFramePr>
          <p:nvPr/>
        </p:nvGraphicFramePr>
        <p:xfrm>
          <a:off x="1901825" y="1995488"/>
          <a:ext cx="688975" cy="442912"/>
        </p:xfrm>
        <a:graphic>
          <a:graphicData uri="http://schemas.openxmlformats.org/presentationml/2006/ole">
            <p:oleObj spid="_x0000_s340994" name="Equation" r:id="rId5" imgW="355320" imgH="228600" progId="Equation.DSMT4">
              <p:embed/>
            </p:oleObj>
          </a:graphicData>
        </a:graphic>
      </p:graphicFrame>
      <p:graphicFrame>
        <p:nvGraphicFramePr>
          <p:cNvPr id="57" name="Object 7"/>
          <p:cNvGraphicFramePr>
            <a:graphicFrameLocks noChangeAspect="1"/>
          </p:cNvGraphicFramePr>
          <p:nvPr/>
        </p:nvGraphicFramePr>
        <p:xfrm>
          <a:off x="7454900" y="2362200"/>
          <a:ext cx="714375" cy="442913"/>
        </p:xfrm>
        <a:graphic>
          <a:graphicData uri="http://schemas.openxmlformats.org/presentationml/2006/ole">
            <p:oleObj spid="_x0000_s340995" name="Equation" r:id="rId6" imgW="368280" imgH="228600" progId="Equation.DSMT4">
              <p:embed/>
            </p:oleObj>
          </a:graphicData>
        </a:graphic>
      </p:graphicFrame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1709738" y="2535238"/>
            <a:ext cx="152400" cy="152400"/>
          </a:xfrm>
          <a:prstGeom prst="ellipse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graphicFrame>
        <p:nvGraphicFramePr>
          <p:cNvPr id="81" name="Object 13"/>
          <p:cNvGraphicFramePr>
            <a:graphicFrameLocks noChangeAspect="1"/>
          </p:cNvGraphicFramePr>
          <p:nvPr/>
        </p:nvGraphicFramePr>
        <p:xfrm>
          <a:off x="2990850" y="5194300"/>
          <a:ext cx="3030538" cy="579438"/>
        </p:xfrm>
        <a:graphic>
          <a:graphicData uri="http://schemas.openxmlformats.org/presentationml/2006/ole">
            <p:oleObj spid="_x0000_s340996" name="Equation" r:id="rId7" imgW="1193760" imgH="228600" progId="Equation.DSMT4">
              <p:embed/>
            </p:oleObj>
          </a:graphicData>
        </a:graphic>
      </p:graphicFrame>
      <p:cxnSp>
        <p:nvCxnSpPr>
          <p:cNvPr id="71" name="Straight Connector 70"/>
          <p:cNvCxnSpPr>
            <a:endCxn id="7" idx="0"/>
          </p:cNvCxnSpPr>
          <p:nvPr/>
        </p:nvCxnSpPr>
        <p:spPr bwMode="auto">
          <a:xfrm rot="5400000">
            <a:off x="4596245" y="1956955"/>
            <a:ext cx="117071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rot="5400000">
            <a:off x="4597039" y="3300051"/>
            <a:ext cx="117071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4572000" y="4648201"/>
            <a:ext cx="2438400" cy="1129144"/>
            <a:chOff x="3880919" y="1700526"/>
            <a:chExt cx="2050561" cy="993033"/>
          </a:xfrm>
        </p:grpSpPr>
        <p:sp>
          <p:nvSpPr>
            <p:cNvPr id="77" name="TextBox 65"/>
            <p:cNvSpPr txBox="1">
              <a:spLocks noChangeArrowheads="1"/>
            </p:cNvSpPr>
            <p:nvPr/>
          </p:nvSpPr>
          <p:spPr bwMode="auto">
            <a:xfrm>
              <a:off x="3880919" y="1700526"/>
              <a:ext cx="2050561" cy="40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ea typeface="宋体" pitchFamily="2" charset="-122"/>
                </a:rPr>
                <a:t>Attenuation map</a:t>
              </a:r>
            </a:p>
          </p:txBody>
        </p:sp>
        <p:sp>
          <p:nvSpPr>
            <p:cNvPr id="78" name="Rectangle 66"/>
            <p:cNvSpPr>
              <a:spLocks noChangeArrowheads="1"/>
            </p:cNvSpPr>
            <p:nvPr/>
          </p:nvSpPr>
          <p:spPr bwMode="auto">
            <a:xfrm>
              <a:off x="4381908" y="2169343"/>
              <a:ext cx="768960" cy="524216"/>
            </a:xfrm>
            <a:prstGeom prst="rect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  <p:graphicFrame>
        <p:nvGraphicFramePr>
          <p:cNvPr id="3" name="Object 13"/>
          <p:cNvGraphicFramePr>
            <a:graphicFrameLocks noChangeAspect="1"/>
          </p:cNvGraphicFramePr>
          <p:nvPr/>
        </p:nvGraphicFramePr>
        <p:xfrm>
          <a:off x="7010400" y="5262336"/>
          <a:ext cx="1935163" cy="514350"/>
        </p:xfrm>
        <a:graphic>
          <a:graphicData uri="http://schemas.openxmlformats.org/presentationml/2006/ole">
            <p:oleObj spid="_x0000_s340997" name="Equation" r:id="rId8" imgW="761760" imgH="203040" progId="Equation.DSMT4">
              <p:embed/>
            </p:oleObj>
          </a:graphicData>
        </a:graphic>
      </p:graphicFrame>
      <p:grpSp>
        <p:nvGrpSpPr>
          <p:cNvPr id="4" name="Group 107"/>
          <p:cNvGrpSpPr/>
          <p:nvPr/>
        </p:nvGrpSpPr>
        <p:grpSpPr>
          <a:xfrm rot="5400000" flipH="1" flipV="1">
            <a:off x="2400923" y="2507106"/>
            <a:ext cx="2514602" cy="243591"/>
            <a:chOff x="2438400" y="5943600"/>
            <a:chExt cx="3507698" cy="259830"/>
          </a:xfrm>
        </p:grpSpPr>
        <p:sp>
          <p:nvSpPr>
            <p:cNvPr id="96" name="Freeform 95"/>
            <p:cNvSpPr/>
            <p:nvPr/>
          </p:nvSpPr>
          <p:spPr bwMode="auto">
            <a:xfrm>
              <a:off x="2438400" y="5943600"/>
              <a:ext cx="3507698" cy="259830"/>
            </a:xfrm>
            <a:custGeom>
              <a:avLst/>
              <a:gdLst>
                <a:gd name="connsiteX0" fmla="*/ 0 w 3507698"/>
                <a:gd name="connsiteY0" fmla="*/ 164891 h 179882"/>
                <a:gd name="connsiteX1" fmla="*/ 89941 w 3507698"/>
                <a:gd name="connsiteY1" fmla="*/ 74950 h 179882"/>
                <a:gd name="connsiteX2" fmla="*/ 359764 w 3507698"/>
                <a:gd name="connsiteY2" fmla="*/ 29980 h 179882"/>
                <a:gd name="connsiteX3" fmla="*/ 404735 w 3507698"/>
                <a:gd name="connsiteY3" fmla="*/ 44970 h 179882"/>
                <a:gd name="connsiteX4" fmla="*/ 524656 w 3507698"/>
                <a:gd name="connsiteY4" fmla="*/ 74950 h 179882"/>
                <a:gd name="connsiteX5" fmla="*/ 689548 w 3507698"/>
                <a:gd name="connsiteY5" fmla="*/ 119921 h 179882"/>
                <a:gd name="connsiteX6" fmla="*/ 734518 w 3507698"/>
                <a:gd name="connsiteY6" fmla="*/ 134911 h 179882"/>
                <a:gd name="connsiteX7" fmla="*/ 854439 w 3507698"/>
                <a:gd name="connsiteY7" fmla="*/ 149901 h 179882"/>
                <a:gd name="connsiteX8" fmla="*/ 1199213 w 3507698"/>
                <a:gd name="connsiteY8" fmla="*/ 134911 h 179882"/>
                <a:gd name="connsiteX9" fmla="*/ 1259174 w 3507698"/>
                <a:gd name="connsiteY9" fmla="*/ 119921 h 179882"/>
                <a:gd name="connsiteX10" fmla="*/ 1349115 w 3507698"/>
                <a:gd name="connsiteY10" fmla="*/ 89941 h 179882"/>
                <a:gd name="connsiteX11" fmla="*/ 1394085 w 3507698"/>
                <a:gd name="connsiteY11" fmla="*/ 59960 h 179882"/>
                <a:gd name="connsiteX12" fmla="*/ 1528997 w 3507698"/>
                <a:gd name="connsiteY12" fmla="*/ 14990 h 179882"/>
                <a:gd name="connsiteX13" fmla="*/ 1678898 w 3507698"/>
                <a:gd name="connsiteY13" fmla="*/ 29980 h 179882"/>
                <a:gd name="connsiteX14" fmla="*/ 1738859 w 3507698"/>
                <a:gd name="connsiteY14" fmla="*/ 44970 h 179882"/>
                <a:gd name="connsiteX15" fmla="*/ 1783830 w 3507698"/>
                <a:gd name="connsiteY15" fmla="*/ 59960 h 179882"/>
                <a:gd name="connsiteX16" fmla="*/ 1963712 w 3507698"/>
                <a:gd name="connsiteY16" fmla="*/ 74950 h 179882"/>
                <a:gd name="connsiteX17" fmla="*/ 2293495 w 3507698"/>
                <a:gd name="connsiteY17" fmla="*/ 89941 h 179882"/>
                <a:gd name="connsiteX18" fmla="*/ 2458387 w 3507698"/>
                <a:gd name="connsiteY18" fmla="*/ 59960 h 179882"/>
                <a:gd name="connsiteX19" fmla="*/ 2563318 w 3507698"/>
                <a:gd name="connsiteY19" fmla="*/ 74950 h 179882"/>
                <a:gd name="connsiteX20" fmla="*/ 2653259 w 3507698"/>
                <a:gd name="connsiteY20" fmla="*/ 119921 h 179882"/>
                <a:gd name="connsiteX21" fmla="*/ 2728210 w 3507698"/>
                <a:gd name="connsiteY21" fmla="*/ 104931 h 179882"/>
                <a:gd name="connsiteX22" fmla="*/ 2818151 w 3507698"/>
                <a:gd name="connsiteY22" fmla="*/ 59960 h 179882"/>
                <a:gd name="connsiteX23" fmla="*/ 2863121 w 3507698"/>
                <a:gd name="connsiteY23" fmla="*/ 29980 h 179882"/>
                <a:gd name="connsiteX24" fmla="*/ 2953062 w 3507698"/>
                <a:gd name="connsiteY24" fmla="*/ 0 h 179882"/>
                <a:gd name="connsiteX25" fmla="*/ 3207895 w 3507698"/>
                <a:gd name="connsiteY25" fmla="*/ 14990 h 179882"/>
                <a:gd name="connsiteX26" fmla="*/ 3237876 w 3507698"/>
                <a:gd name="connsiteY26" fmla="*/ 44970 h 179882"/>
                <a:gd name="connsiteX27" fmla="*/ 3282846 w 3507698"/>
                <a:gd name="connsiteY27" fmla="*/ 74950 h 179882"/>
                <a:gd name="connsiteX28" fmla="*/ 3357797 w 3507698"/>
                <a:gd name="connsiteY28" fmla="*/ 89941 h 179882"/>
                <a:gd name="connsiteX29" fmla="*/ 3447738 w 3507698"/>
                <a:gd name="connsiteY29" fmla="*/ 119921 h 179882"/>
                <a:gd name="connsiteX30" fmla="*/ 3507698 w 3507698"/>
                <a:gd name="connsiteY30" fmla="*/ 179882 h 17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07698" h="179882">
                  <a:moveTo>
                    <a:pt x="0" y="164891"/>
                  </a:moveTo>
                  <a:cubicBezTo>
                    <a:pt x="29980" y="134911"/>
                    <a:pt x="49718" y="88357"/>
                    <a:pt x="89941" y="74950"/>
                  </a:cubicBezTo>
                  <a:cubicBezTo>
                    <a:pt x="236963" y="25943"/>
                    <a:pt x="148389" y="47594"/>
                    <a:pt x="359764" y="29980"/>
                  </a:cubicBezTo>
                  <a:cubicBezTo>
                    <a:pt x="374754" y="34977"/>
                    <a:pt x="389491" y="40812"/>
                    <a:pt x="404735" y="44970"/>
                  </a:cubicBezTo>
                  <a:cubicBezTo>
                    <a:pt x="444487" y="55811"/>
                    <a:pt x="485567" y="61920"/>
                    <a:pt x="524656" y="74950"/>
                  </a:cubicBezTo>
                  <a:cubicBezTo>
                    <a:pt x="717601" y="139266"/>
                    <a:pt x="520051" y="77547"/>
                    <a:pt x="689548" y="119921"/>
                  </a:cubicBezTo>
                  <a:cubicBezTo>
                    <a:pt x="704877" y="123753"/>
                    <a:pt x="718972" y="132084"/>
                    <a:pt x="734518" y="134911"/>
                  </a:cubicBezTo>
                  <a:cubicBezTo>
                    <a:pt x="774153" y="142117"/>
                    <a:pt x="814465" y="144904"/>
                    <a:pt x="854439" y="149901"/>
                  </a:cubicBezTo>
                  <a:cubicBezTo>
                    <a:pt x="969364" y="144904"/>
                    <a:pt x="1084494" y="143409"/>
                    <a:pt x="1199213" y="134911"/>
                  </a:cubicBezTo>
                  <a:cubicBezTo>
                    <a:pt x="1219759" y="133389"/>
                    <a:pt x="1239441" y="125841"/>
                    <a:pt x="1259174" y="119921"/>
                  </a:cubicBezTo>
                  <a:cubicBezTo>
                    <a:pt x="1289443" y="110840"/>
                    <a:pt x="1349115" y="89941"/>
                    <a:pt x="1349115" y="89941"/>
                  </a:cubicBezTo>
                  <a:cubicBezTo>
                    <a:pt x="1364105" y="79947"/>
                    <a:pt x="1376994" y="65657"/>
                    <a:pt x="1394085" y="59960"/>
                  </a:cubicBezTo>
                  <a:cubicBezTo>
                    <a:pt x="1555658" y="6101"/>
                    <a:pt x="1426810" y="83113"/>
                    <a:pt x="1528997" y="14990"/>
                  </a:cubicBezTo>
                  <a:cubicBezTo>
                    <a:pt x="1578964" y="19987"/>
                    <a:pt x="1629186" y="22878"/>
                    <a:pt x="1678898" y="29980"/>
                  </a:cubicBezTo>
                  <a:cubicBezTo>
                    <a:pt x="1699293" y="32894"/>
                    <a:pt x="1719050" y="39310"/>
                    <a:pt x="1738859" y="44970"/>
                  </a:cubicBezTo>
                  <a:cubicBezTo>
                    <a:pt x="1754052" y="49311"/>
                    <a:pt x="1768167" y="57872"/>
                    <a:pt x="1783830" y="59960"/>
                  </a:cubicBezTo>
                  <a:cubicBezTo>
                    <a:pt x="1843471" y="67912"/>
                    <a:pt x="1903751" y="69953"/>
                    <a:pt x="1963712" y="74950"/>
                  </a:cubicBezTo>
                  <a:cubicBezTo>
                    <a:pt x="2129646" y="130262"/>
                    <a:pt x="2022112" y="106902"/>
                    <a:pt x="2293495" y="89941"/>
                  </a:cubicBezTo>
                  <a:cubicBezTo>
                    <a:pt x="2356739" y="68859"/>
                    <a:pt x="2373634" y="59960"/>
                    <a:pt x="2458387" y="59960"/>
                  </a:cubicBezTo>
                  <a:cubicBezTo>
                    <a:pt x="2493719" y="59960"/>
                    <a:pt x="2528341" y="69953"/>
                    <a:pt x="2563318" y="74950"/>
                  </a:cubicBezTo>
                  <a:cubicBezTo>
                    <a:pt x="2586055" y="90108"/>
                    <a:pt x="2622228" y="119921"/>
                    <a:pt x="2653259" y="119921"/>
                  </a:cubicBezTo>
                  <a:cubicBezTo>
                    <a:pt x="2678737" y="119921"/>
                    <a:pt x="2703226" y="109928"/>
                    <a:pt x="2728210" y="104931"/>
                  </a:cubicBezTo>
                  <a:cubicBezTo>
                    <a:pt x="2857078" y="19016"/>
                    <a:pt x="2694036" y="122017"/>
                    <a:pt x="2818151" y="59960"/>
                  </a:cubicBezTo>
                  <a:cubicBezTo>
                    <a:pt x="2834265" y="51903"/>
                    <a:pt x="2846658" y="37297"/>
                    <a:pt x="2863121" y="29980"/>
                  </a:cubicBezTo>
                  <a:cubicBezTo>
                    <a:pt x="2891999" y="17145"/>
                    <a:pt x="2953062" y="0"/>
                    <a:pt x="2953062" y="0"/>
                  </a:cubicBezTo>
                  <a:cubicBezTo>
                    <a:pt x="3038006" y="4997"/>
                    <a:pt x="3123845" y="1719"/>
                    <a:pt x="3207895" y="14990"/>
                  </a:cubicBezTo>
                  <a:cubicBezTo>
                    <a:pt x="3221855" y="17194"/>
                    <a:pt x="3226840" y="36141"/>
                    <a:pt x="3237876" y="44970"/>
                  </a:cubicBezTo>
                  <a:cubicBezTo>
                    <a:pt x="3251944" y="56224"/>
                    <a:pt x="3265977" y="68624"/>
                    <a:pt x="3282846" y="74950"/>
                  </a:cubicBezTo>
                  <a:cubicBezTo>
                    <a:pt x="3306702" y="83896"/>
                    <a:pt x="3333216" y="83237"/>
                    <a:pt x="3357797" y="89941"/>
                  </a:cubicBezTo>
                  <a:cubicBezTo>
                    <a:pt x="3388285" y="98256"/>
                    <a:pt x="3447738" y="119921"/>
                    <a:pt x="3447738" y="119921"/>
                  </a:cubicBezTo>
                  <a:cubicBezTo>
                    <a:pt x="3502005" y="156099"/>
                    <a:pt x="3484651" y="133787"/>
                    <a:pt x="3507698" y="179882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54" name="Oval 25"/>
            <p:cNvSpPr>
              <a:spLocks noChangeArrowheads="1"/>
            </p:cNvSpPr>
            <p:nvPr/>
          </p:nvSpPr>
          <p:spPr bwMode="auto">
            <a:xfrm rot="5400000">
              <a:off x="5518543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55" name="Oval 26"/>
            <p:cNvSpPr>
              <a:spLocks noChangeArrowheads="1"/>
            </p:cNvSpPr>
            <p:nvPr/>
          </p:nvSpPr>
          <p:spPr bwMode="auto">
            <a:xfrm rot="5400000">
              <a:off x="50399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56" name="Oval 27"/>
            <p:cNvSpPr>
              <a:spLocks noChangeArrowheads="1"/>
            </p:cNvSpPr>
            <p:nvPr/>
          </p:nvSpPr>
          <p:spPr bwMode="auto">
            <a:xfrm rot="5400000">
              <a:off x="48113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59" name="Oval 28"/>
            <p:cNvSpPr>
              <a:spLocks noChangeArrowheads="1"/>
            </p:cNvSpPr>
            <p:nvPr/>
          </p:nvSpPr>
          <p:spPr bwMode="auto">
            <a:xfrm rot="5400000">
              <a:off x="4450715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0" name="Oval 29"/>
            <p:cNvSpPr>
              <a:spLocks noChangeArrowheads="1"/>
            </p:cNvSpPr>
            <p:nvPr/>
          </p:nvSpPr>
          <p:spPr bwMode="auto">
            <a:xfrm rot="5400000">
              <a:off x="42221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1" name="Oval 30"/>
            <p:cNvSpPr>
              <a:spLocks noChangeArrowheads="1"/>
            </p:cNvSpPr>
            <p:nvPr/>
          </p:nvSpPr>
          <p:spPr bwMode="auto">
            <a:xfrm rot="5400000">
              <a:off x="4040929" y="5998331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2" name="Oval 31"/>
            <p:cNvSpPr>
              <a:spLocks noChangeArrowheads="1"/>
            </p:cNvSpPr>
            <p:nvPr/>
          </p:nvSpPr>
          <p:spPr bwMode="auto">
            <a:xfrm rot="5400000">
              <a:off x="3917315" y="6108066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3" name="Oval 32"/>
            <p:cNvSpPr>
              <a:spLocks noChangeArrowheads="1"/>
            </p:cNvSpPr>
            <p:nvPr/>
          </p:nvSpPr>
          <p:spPr bwMode="auto">
            <a:xfrm rot="5400000">
              <a:off x="3705649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 rot="5400000">
              <a:off x="54209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5" name="Oval 34"/>
            <p:cNvSpPr>
              <a:spLocks noChangeArrowheads="1"/>
            </p:cNvSpPr>
            <p:nvPr/>
          </p:nvSpPr>
          <p:spPr bwMode="auto">
            <a:xfrm rot="5400000">
              <a:off x="4298315" y="612434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6" name="Oval 35"/>
            <p:cNvSpPr>
              <a:spLocks noChangeArrowheads="1"/>
            </p:cNvSpPr>
            <p:nvPr/>
          </p:nvSpPr>
          <p:spPr bwMode="auto">
            <a:xfrm rot="5400000">
              <a:off x="2982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7" name="Oval 36"/>
            <p:cNvSpPr>
              <a:spLocks noChangeArrowheads="1"/>
            </p:cNvSpPr>
            <p:nvPr/>
          </p:nvSpPr>
          <p:spPr bwMode="auto">
            <a:xfrm rot="5400000">
              <a:off x="28505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8" name="Oval 37"/>
            <p:cNvSpPr>
              <a:spLocks noChangeArrowheads="1"/>
            </p:cNvSpPr>
            <p:nvPr/>
          </p:nvSpPr>
          <p:spPr bwMode="auto">
            <a:xfrm rot="5400000">
              <a:off x="3854662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9" name="Oval 38"/>
            <p:cNvSpPr>
              <a:spLocks noChangeArrowheads="1"/>
            </p:cNvSpPr>
            <p:nvPr/>
          </p:nvSpPr>
          <p:spPr bwMode="auto">
            <a:xfrm rot="5400000">
              <a:off x="40493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0" name="Oval 39"/>
            <p:cNvSpPr>
              <a:spLocks noChangeArrowheads="1"/>
            </p:cNvSpPr>
            <p:nvPr/>
          </p:nvSpPr>
          <p:spPr bwMode="auto">
            <a:xfrm rot="5400000">
              <a:off x="43541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2" name="Oval 40"/>
            <p:cNvSpPr>
              <a:spLocks noChangeArrowheads="1"/>
            </p:cNvSpPr>
            <p:nvPr/>
          </p:nvSpPr>
          <p:spPr bwMode="auto">
            <a:xfrm rot="5400000">
              <a:off x="27743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3" name="Oval 41"/>
            <p:cNvSpPr>
              <a:spLocks noChangeArrowheads="1"/>
            </p:cNvSpPr>
            <p:nvPr/>
          </p:nvSpPr>
          <p:spPr bwMode="auto">
            <a:xfrm rot="5400000">
              <a:off x="473011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9" name="Oval 42"/>
            <p:cNvSpPr>
              <a:spLocks noChangeArrowheads="1"/>
            </p:cNvSpPr>
            <p:nvPr/>
          </p:nvSpPr>
          <p:spPr bwMode="auto">
            <a:xfrm rot="5400000">
              <a:off x="4603115" y="612078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0" name="Oval 43"/>
            <p:cNvSpPr>
              <a:spLocks noChangeArrowheads="1"/>
            </p:cNvSpPr>
            <p:nvPr/>
          </p:nvSpPr>
          <p:spPr bwMode="auto">
            <a:xfrm rot="5400000">
              <a:off x="4125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2" name="Oval 44"/>
            <p:cNvSpPr>
              <a:spLocks noChangeArrowheads="1"/>
            </p:cNvSpPr>
            <p:nvPr/>
          </p:nvSpPr>
          <p:spPr bwMode="auto">
            <a:xfrm rot="5400000">
              <a:off x="3585079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3" name="Oval 46"/>
            <p:cNvSpPr>
              <a:spLocks noChangeArrowheads="1"/>
            </p:cNvSpPr>
            <p:nvPr/>
          </p:nvSpPr>
          <p:spPr bwMode="auto">
            <a:xfrm rot="5400000">
              <a:off x="4879129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4" name="Oval 47"/>
            <p:cNvSpPr>
              <a:spLocks noChangeArrowheads="1"/>
            </p:cNvSpPr>
            <p:nvPr/>
          </p:nvSpPr>
          <p:spPr bwMode="auto">
            <a:xfrm rot="5400000">
              <a:off x="30791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5" name="Oval 48"/>
            <p:cNvSpPr>
              <a:spLocks noChangeArrowheads="1"/>
            </p:cNvSpPr>
            <p:nvPr/>
          </p:nvSpPr>
          <p:spPr bwMode="auto">
            <a:xfrm rot="5400000">
              <a:off x="3333115" y="6141347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6" name="Oval 49"/>
            <p:cNvSpPr>
              <a:spLocks noChangeArrowheads="1"/>
            </p:cNvSpPr>
            <p:nvPr/>
          </p:nvSpPr>
          <p:spPr bwMode="auto">
            <a:xfrm rot="5400000">
              <a:off x="4506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7" name="Oval 51"/>
            <p:cNvSpPr>
              <a:spLocks noChangeArrowheads="1"/>
            </p:cNvSpPr>
            <p:nvPr/>
          </p:nvSpPr>
          <p:spPr bwMode="auto">
            <a:xfrm rot="5400000">
              <a:off x="5192396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7" name="Oval 34"/>
            <p:cNvSpPr>
              <a:spLocks noChangeArrowheads="1"/>
            </p:cNvSpPr>
            <p:nvPr/>
          </p:nvSpPr>
          <p:spPr bwMode="auto">
            <a:xfrm rot="5400000">
              <a:off x="2694728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8" name="Oval 35"/>
            <p:cNvSpPr>
              <a:spLocks noChangeArrowheads="1"/>
            </p:cNvSpPr>
            <p:nvPr/>
          </p:nvSpPr>
          <p:spPr bwMode="auto">
            <a:xfrm rot="5400000">
              <a:off x="2508461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9" name="Oval 47"/>
            <p:cNvSpPr>
              <a:spLocks noChangeArrowheads="1"/>
            </p:cNvSpPr>
            <p:nvPr/>
          </p:nvSpPr>
          <p:spPr bwMode="auto">
            <a:xfrm rot="5400000">
              <a:off x="2601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0" name="Oval 28"/>
            <p:cNvSpPr>
              <a:spLocks noChangeArrowheads="1"/>
            </p:cNvSpPr>
            <p:nvPr/>
          </p:nvSpPr>
          <p:spPr bwMode="auto">
            <a:xfrm rot="5400000">
              <a:off x="53447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" name="Oval 33"/>
            <p:cNvSpPr>
              <a:spLocks noChangeArrowheads="1"/>
            </p:cNvSpPr>
            <p:nvPr/>
          </p:nvSpPr>
          <p:spPr bwMode="auto">
            <a:xfrm rot="5400000">
              <a:off x="5324475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2" name="Oval 42"/>
            <p:cNvSpPr>
              <a:spLocks noChangeArrowheads="1"/>
            </p:cNvSpPr>
            <p:nvPr/>
          </p:nvSpPr>
          <p:spPr bwMode="auto">
            <a:xfrm rot="5400000">
              <a:off x="54971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3" name="Oval 49"/>
            <p:cNvSpPr>
              <a:spLocks noChangeArrowheads="1"/>
            </p:cNvSpPr>
            <p:nvPr/>
          </p:nvSpPr>
          <p:spPr bwMode="auto">
            <a:xfrm rot="5400000">
              <a:off x="5400675" y="59518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4" name="Oval 42"/>
            <p:cNvSpPr>
              <a:spLocks noChangeArrowheads="1"/>
            </p:cNvSpPr>
            <p:nvPr/>
          </p:nvSpPr>
          <p:spPr bwMode="auto">
            <a:xfrm rot="5400000">
              <a:off x="5610650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5" name="Oval 49"/>
            <p:cNvSpPr>
              <a:spLocks noChangeArrowheads="1"/>
            </p:cNvSpPr>
            <p:nvPr/>
          </p:nvSpPr>
          <p:spPr bwMode="auto">
            <a:xfrm rot="5400000">
              <a:off x="5573396" y="59747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6" name="Oval 42"/>
            <p:cNvSpPr>
              <a:spLocks noChangeArrowheads="1"/>
            </p:cNvSpPr>
            <p:nvPr/>
          </p:nvSpPr>
          <p:spPr bwMode="auto">
            <a:xfrm rot="5400000">
              <a:off x="58019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7" name="Oval 49"/>
            <p:cNvSpPr>
              <a:spLocks noChangeArrowheads="1"/>
            </p:cNvSpPr>
            <p:nvPr/>
          </p:nvSpPr>
          <p:spPr bwMode="auto">
            <a:xfrm rot="5400000">
              <a:off x="5708861" y="61042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  <p:sp>
        <p:nvSpPr>
          <p:cNvPr id="119" name="Rectangle 118"/>
          <p:cNvSpPr/>
          <p:nvPr/>
        </p:nvSpPr>
        <p:spPr bwMode="auto">
          <a:xfrm>
            <a:off x="4724400" y="1219200"/>
            <a:ext cx="3505200" cy="3124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 advTm="18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455613" y="273050"/>
            <a:ext cx="82264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Image Formation (1): Attenuation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091113" y="1490663"/>
            <a:ext cx="212725" cy="215423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000" b="1">
              <a:latin typeface="+mn-lt"/>
              <a:ea typeface="宋体" pitchFamily="2" charset="-122"/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7356475" y="1370013"/>
            <a:ext cx="68263" cy="25368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cxnSp>
        <p:nvCxnSpPr>
          <p:cNvPr id="4124" name="Straight Connector 30"/>
          <p:cNvCxnSpPr>
            <a:cxnSpLocks noChangeShapeType="1"/>
          </p:cNvCxnSpPr>
          <p:nvPr/>
        </p:nvCxnSpPr>
        <p:spPr bwMode="auto">
          <a:xfrm>
            <a:off x="1787525" y="2611438"/>
            <a:ext cx="1793875" cy="9525"/>
          </a:xfrm>
          <a:prstGeom prst="line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4125" name="Straight Connector 8"/>
          <p:cNvCxnSpPr>
            <a:cxnSpLocks noChangeShapeType="1"/>
          </p:cNvCxnSpPr>
          <p:nvPr/>
        </p:nvCxnSpPr>
        <p:spPr bwMode="auto">
          <a:xfrm flipV="1">
            <a:off x="1787525" y="2028825"/>
            <a:ext cx="1789113" cy="582613"/>
          </a:xfrm>
          <a:prstGeom prst="line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4126" name="Straight Connector 12"/>
          <p:cNvCxnSpPr>
            <a:cxnSpLocks noChangeShapeType="1"/>
          </p:cNvCxnSpPr>
          <p:nvPr/>
        </p:nvCxnSpPr>
        <p:spPr bwMode="auto">
          <a:xfrm>
            <a:off x="1787525" y="2611438"/>
            <a:ext cx="1806575" cy="554037"/>
          </a:xfrm>
          <a:prstGeom prst="line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4127" name="Straight Connector 14"/>
          <p:cNvCxnSpPr>
            <a:cxnSpLocks noChangeShapeType="1"/>
          </p:cNvCxnSpPr>
          <p:nvPr/>
        </p:nvCxnSpPr>
        <p:spPr bwMode="auto">
          <a:xfrm rot="16200000" flipH="1">
            <a:off x="5711825" y="976313"/>
            <a:ext cx="1130300" cy="2159000"/>
          </a:xfrm>
          <a:prstGeom prst="line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4128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5765006" y="2066132"/>
            <a:ext cx="1023937" cy="2159000"/>
          </a:xfrm>
          <a:prstGeom prst="line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</p:spPr>
      </p:cxnSp>
      <p:sp>
        <p:nvSpPr>
          <p:cNvPr id="1042" name="TextBox 21"/>
          <p:cNvSpPr txBox="1">
            <a:spLocks noChangeArrowheads="1"/>
          </p:cNvSpPr>
          <p:nvPr/>
        </p:nvSpPr>
        <p:spPr bwMode="auto">
          <a:xfrm>
            <a:off x="1428750" y="3940175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Scene</a:t>
            </a:r>
          </a:p>
        </p:txBody>
      </p:sp>
      <p:sp>
        <p:nvSpPr>
          <p:cNvPr id="1043" name="TextBox 23"/>
          <p:cNvSpPr txBox="1">
            <a:spLocks noChangeArrowheads="1"/>
          </p:cNvSpPr>
          <p:nvPr/>
        </p:nvSpPr>
        <p:spPr bwMode="auto">
          <a:xfrm>
            <a:off x="4878388" y="3940175"/>
            <a:ext cx="68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Lens</a:t>
            </a:r>
          </a:p>
        </p:txBody>
      </p:sp>
      <p:sp>
        <p:nvSpPr>
          <p:cNvPr id="1044" name="TextBox 24"/>
          <p:cNvSpPr txBox="1">
            <a:spLocks noChangeArrowheads="1"/>
          </p:cNvSpPr>
          <p:nvPr/>
        </p:nvSpPr>
        <p:spPr bwMode="auto">
          <a:xfrm>
            <a:off x="6870700" y="394017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Sensor</a:t>
            </a:r>
          </a:p>
        </p:txBody>
      </p:sp>
      <p:sp>
        <p:nvSpPr>
          <p:cNvPr id="1045" name="Freeform 60"/>
          <p:cNvSpPr>
            <a:spLocks noChangeArrowheads="1"/>
          </p:cNvSpPr>
          <p:nvPr/>
        </p:nvSpPr>
        <p:spPr bwMode="auto">
          <a:xfrm rot="569820">
            <a:off x="1304925" y="1474788"/>
            <a:ext cx="673100" cy="2486025"/>
          </a:xfrm>
          <a:custGeom>
            <a:avLst/>
            <a:gdLst>
              <a:gd name="T0" fmla="*/ 0 w 672592"/>
              <a:gd name="T1" fmla="*/ 0 h 2901696"/>
              <a:gd name="T2" fmla="*/ 427042 w 672592"/>
              <a:gd name="T3" fmla="*/ 501053 h 2901696"/>
              <a:gd name="T4" fmla="*/ 475847 w 672592"/>
              <a:gd name="T5" fmla="*/ 903684 h 2901696"/>
              <a:gd name="T6" fmla="*/ 353835 w 672592"/>
              <a:gd name="T7" fmla="*/ 1395790 h 2901696"/>
              <a:gd name="T8" fmla="*/ 634463 w 672592"/>
              <a:gd name="T9" fmla="*/ 1789474 h 2901696"/>
              <a:gd name="T10" fmla="*/ 585658 w 672592"/>
              <a:gd name="T11" fmla="*/ 2129474 h 29016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72592"/>
              <a:gd name="T19" fmla="*/ 0 h 2901696"/>
              <a:gd name="T20" fmla="*/ 672592 w 672592"/>
              <a:gd name="T21" fmla="*/ 2901696 h 29016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72592" h="2901696">
                <a:moveTo>
                  <a:pt x="0" y="0"/>
                </a:moveTo>
                <a:cubicBezTo>
                  <a:pt x="173736" y="238760"/>
                  <a:pt x="347472" y="477520"/>
                  <a:pt x="426720" y="682752"/>
                </a:cubicBezTo>
                <a:cubicBezTo>
                  <a:pt x="505968" y="887984"/>
                  <a:pt x="487680" y="1028192"/>
                  <a:pt x="475488" y="1231392"/>
                </a:cubicBezTo>
                <a:cubicBezTo>
                  <a:pt x="463296" y="1434592"/>
                  <a:pt x="327152" y="1700784"/>
                  <a:pt x="353568" y="1901952"/>
                </a:cubicBezTo>
                <a:cubicBezTo>
                  <a:pt x="379984" y="2103120"/>
                  <a:pt x="595376" y="2271776"/>
                  <a:pt x="633984" y="2438400"/>
                </a:cubicBezTo>
                <a:cubicBezTo>
                  <a:pt x="672592" y="2605024"/>
                  <a:pt x="628904" y="2753360"/>
                  <a:pt x="585216" y="2901696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cxnSp>
        <p:nvCxnSpPr>
          <p:cNvPr id="53" name="Straight Connector 30"/>
          <p:cNvCxnSpPr>
            <a:cxnSpLocks noChangeShapeType="1"/>
            <a:endCxn id="1036" idx="1"/>
          </p:cNvCxnSpPr>
          <p:nvPr/>
        </p:nvCxnSpPr>
        <p:spPr bwMode="auto">
          <a:xfrm>
            <a:off x="5337175" y="2633663"/>
            <a:ext cx="2019300" cy="4762"/>
          </a:xfrm>
          <a:prstGeom prst="line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69" name="Straight Connector 8"/>
          <p:cNvCxnSpPr>
            <a:cxnSpLocks noChangeShapeType="1"/>
            <a:endCxn id="7" idx="0"/>
          </p:cNvCxnSpPr>
          <p:nvPr/>
        </p:nvCxnSpPr>
        <p:spPr bwMode="auto">
          <a:xfrm flipV="1">
            <a:off x="3814763" y="1490663"/>
            <a:ext cx="1382712" cy="457200"/>
          </a:xfrm>
          <a:prstGeom prst="line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72" name="Straight Connector 12"/>
          <p:cNvCxnSpPr>
            <a:cxnSpLocks noChangeShapeType="1"/>
            <a:endCxn id="7" idx="4"/>
          </p:cNvCxnSpPr>
          <p:nvPr/>
        </p:nvCxnSpPr>
        <p:spPr bwMode="auto">
          <a:xfrm>
            <a:off x="3803650" y="3235325"/>
            <a:ext cx="1393825" cy="409575"/>
          </a:xfrm>
          <a:prstGeom prst="line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76" name="Straight Connector 30"/>
          <p:cNvCxnSpPr>
            <a:cxnSpLocks noChangeShapeType="1"/>
          </p:cNvCxnSpPr>
          <p:nvPr/>
        </p:nvCxnSpPr>
        <p:spPr bwMode="auto">
          <a:xfrm flipV="1">
            <a:off x="3813175" y="2630488"/>
            <a:ext cx="1236663" cy="3175"/>
          </a:xfrm>
          <a:prstGeom prst="line">
            <a:avLst/>
          </a:prstGeom>
          <a:noFill/>
          <a:ln w="25400" algn="ctr">
            <a:solidFill>
              <a:srgbClr val="FF9900"/>
            </a:solidFill>
            <a:round/>
            <a:headEnd/>
            <a:tailEnd type="triangle" w="med" len="med"/>
          </a:ln>
        </p:spPr>
      </p:cxnSp>
      <p:sp>
        <p:nvSpPr>
          <p:cNvPr id="1051" name="TextBox 21"/>
          <p:cNvSpPr txBox="1">
            <a:spLocks noChangeArrowheads="1"/>
          </p:cNvSpPr>
          <p:nvPr/>
        </p:nvSpPr>
        <p:spPr bwMode="auto">
          <a:xfrm>
            <a:off x="2952750" y="3849688"/>
            <a:ext cx="1466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Intermediate</a:t>
            </a:r>
          </a:p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Layer</a:t>
            </a:r>
          </a:p>
        </p:txBody>
      </p:sp>
      <p:graphicFrame>
        <p:nvGraphicFramePr>
          <p:cNvPr id="231426" name="Object 2"/>
          <p:cNvGraphicFramePr>
            <a:graphicFrameLocks noChangeAspect="1"/>
          </p:cNvGraphicFramePr>
          <p:nvPr/>
        </p:nvGraphicFramePr>
        <p:xfrm>
          <a:off x="1901825" y="1995488"/>
          <a:ext cx="688975" cy="442912"/>
        </p:xfrm>
        <a:graphic>
          <a:graphicData uri="http://schemas.openxmlformats.org/presentationml/2006/ole">
            <p:oleObj spid="_x0000_s342018" name="Equation" r:id="rId5" imgW="355320" imgH="228600" progId="Equation.DSMT4">
              <p:embed/>
            </p:oleObj>
          </a:graphicData>
        </a:graphic>
      </p:graphicFrame>
      <p:graphicFrame>
        <p:nvGraphicFramePr>
          <p:cNvPr id="57" name="Object 7"/>
          <p:cNvGraphicFramePr>
            <a:graphicFrameLocks noChangeAspect="1"/>
          </p:cNvGraphicFramePr>
          <p:nvPr/>
        </p:nvGraphicFramePr>
        <p:xfrm>
          <a:off x="7454900" y="2362200"/>
          <a:ext cx="714375" cy="442913"/>
        </p:xfrm>
        <a:graphic>
          <a:graphicData uri="http://schemas.openxmlformats.org/presentationml/2006/ole">
            <p:oleObj spid="_x0000_s342019" name="Equation" r:id="rId6" imgW="368280" imgH="228600" progId="Equation.DSMT4">
              <p:embed/>
            </p:oleObj>
          </a:graphicData>
        </a:graphic>
      </p:graphicFrame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1709738" y="2535238"/>
            <a:ext cx="152400" cy="152400"/>
          </a:xfrm>
          <a:prstGeom prst="ellipse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graphicFrame>
        <p:nvGraphicFramePr>
          <p:cNvPr id="81" name="Object 13"/>
          <p:cNvGraphicFramePr>
            <a:graphicFrameLocks noChangeAspect="1"/>
          </p:cNvGraphicFramePr>
          <p:nvPr/>
        </p:nvGraphicFramePr>
        <p:xfrm>
          <a:off x="2363788" y="5162550"/>
          <a:ext cx="4286250" cy="644525"/>
        </p:xfrm>
        <a:graphic>
          <a:graphicData uri="http://schemas.openxmlformats.org/presentationml/2006/ole">
            <p:oleObj spid="_x0000_s342020" name="Equation" r:id="rId7" imgW="1688760" imgH="253800" progId="Equation.DSMT4">
              <p:embed/>
            </p:oleObj>
          </a:graphicData>
        </a:graphic>
      </p:graphicFrame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3352800" y="5695950"/>
            <a:ext cx="2051050" cy="781052"/>
            <a:chOff x="3352800" y="5486391"/>
            <a:chExt cx="2050561" cy="781097"/>
          </a:xfrm>
        </p:grpSpPr>
        <p:sp>
          <p:nvSpPr>
            <p:cNvPr id="1061" name="TextBox 86"/>
            <p:cNvSpPr txBox="1">
              <a:spLocks noChangeArrowheads="1"/>
            </p:cNvSpPr>
            <p:nvPr/>
          </p:nvSpPr>
          <p:spPr bwMode="auto">
            <a:xfrm>
              <a:off x="3352800" y="5867379"/>
              <a:ext cx="205056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ea typeface="宋体" pitchFamily="2" charset="-122"/>
                </a:rPr>
                <a:t>Attenuation map</a:t>
              </a:r>
            </a:p>
          </p:txBody>
        </p:sp>
        <p:cxnSp>
          <p:nvCxnSpPr>
            <p:cNvPr id="1062" name="Straight Arrow Connector 87"/>
            <p:cNvCxnSpPr>
              <a:cxnSpLocks noChangeShapeType="1"/>
            </p:cNvCxnSpPr>
            <p:nvPr/>
          </p:nvCxnSpPr>
          <p:spPr bwMode="auto">
            <a:xfrm flipV="1">
              <a:off x="4571711" y="5486391"/>
              <a:ext cx="533689" cy="323869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5835650" y="5715000"/>
            <a:ext cx="2393950" cy="781086"/>
            <a:chOff x="5835622" y="5505455"/>
            <a:chExt cx="2393604" cy="781132"/>
          </a:xfrm>
        </p:grpSpPr>
        <p:sp>
          <p:nvSpPr>
            <p:cNvPr id="1059" name="TextBox 89"/>
            <p:cNvSpPr txBox="1">
              <a:spLocks noChangeArrowheads="1"/>
            </p:cNvSpPr>
            <p:nvPr/>
          </p:nvSpPr>
          <p:spPr bwMode="auto">
            <a:xfrm>
              <a:off x="5835622" y="5886476"/>
              <a:ext cx="2393604" cy="400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>
                  <a:solidFill>
                    <a:srgbClr val="FFFF00"/>
                  </a:solidFill>
                  <a:ea typeface="宋体" pitchFamily="2" charset="-122"/>
                </a:rPr>
                <a:t>Defocus blur kernel</a:t>
              </a:r>
            </a:p>
          </p:txBody>
        </p:sp>
        <p:cxnSp>
          <p:nvCxnSpPr>
            <p:cNvPr id="1060" name="Straight Arrow Connector 90"/>
            <p:cNvCxnSpPr>
              <a:cxnSpLocks noChangeShapeType="1"/>
            </p:cNvCxnSpPr>
            <p:nvPr/>
          </p:nvCxnSpPr>
          <p:spPr bwMode="auto">
            <a:xfrm rot="10800000">
              <a:off x="6019781" y="5505455"/>
              <a:ext cx="685665" cy="30481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55"/>
          <p:cNvGrpSpPr/>
          <p:nvPr/>
        </p:nvGrpSpPr>
        <p:grpSpPr>
          <a:xfrm rot="5400000" flipH="1" flipV="1">
            <a:off x="2400923" y="2507106"/>
            <a:ext cx="2514602" cy="243591"/>
            <a:chOff x="2438400" y="5943600"/>
            <a:chExt cx="3507698" cy="259830"/>
          </a:xfrm>
        </p:grpSpPr>
        <p:sp>
          <p:nvSpPr>
            <p:cNvPr id="59" name="Freeform 58"/>
            <p:cNvSpPr/>
            <p:nvPr/>
          </p:nvSpPr>
          <p:spPr bwMode="auto">
            <a:xfrm>
              <a:off x="2438400" y="5943600"/>
              <a:ext cx="3507698" cy="259830"/>
            </a:xfrm>
            <a:custGeom>
              <a:avLst/>
              <a:gdLst>
                <a:gd name="connsiteX0" fmla="*/ 0 w 3507698"/>
                <a:gd name="connsiteY0" fmla="*/ 164891 h 179882"/>
                <a:gd name="connsiteX1" fmla="*/ 89941 w 3507698"/>
                <a:gd name="connsiteY1" fmla="*/ 74950 h 179882"/>
                <a:gd name="connsiteX2" fmla="*/ 359764 w 3507698"/>
                <a:gd name="connsiteY2" fmla="*/ 29980 h 179882"/>
                <a:gd name="connsiteX3" fmla="*/ 404735 w 3507698"/>
                <a:gd name="connsiteY3" fmla="*/ 44970 h 179882"/>
                <a:gd name="connsiteX4" fmla="*/ 524656 w 3507698"/>
                <a:gd name="connsiteY4" fmla="*/ 74950 h 179882"/>
                <a:gd name="connsiteX5" fmla="*/ 689548 w 3507698"/>
                <a:gd name="connsiteY5" fmla="*/ 119921 h 179882"/>
                <a:gd name="connsiteX6" fmla="*/ 734518 w 3507698"/>
                <a:gd name="connsiteY6" fmla="*/ 134911 h 179882"/>
                <a:gd name="connsiteX7" fmla="*/ 854439 w 3507698"/>
                <a:gd name="connsiteY7" fmla="*/ 149901 h 179882"/>
                <a:gd name="connsiteX8" fmla="*/ 1199213 w 3507698"/>
                <a:gd name="connsiteY8" fmla="*/ 134911 h 179882"/>
                <a:gd name="connsiteX9" fmla="*/ 1259174 w 3507698"/>
                <a:gd name="connsiteY9" fmla="*/ 119921 h 179882"/>
                <a:gd name="connsiteX10" fmla="*/ 1349115 w 3507698"/>
                <a:gd name="connsiteY10" fmla="*/ 89941 h 179882"/>
                <a:gd name="connsiteX11" fmla="*/ 1394085 w 3507698"/>
                <a:gd name="connsiteY11" fmla="*/ 59960 h 179882"/>
                <a:gd name="connsiteX12" fmla="*/ 1528997 w 3507698"/>
                <a:gd name="connsiteY12" fmla="*/ 14990 h 179882"/>
                <a:gd name="connsiteX13" fmla="*/ 1678898 w 3507698"/>
                <a:gd name="connsiteY13" fmla="*/ 29980 h 179882"/>
                <a:gd name="connsiteX14" fmla="*/ 1738859 w 3507698"/>
                <a:gd name="connsiteY14" fmla="*/ 44970 h 179882"/>
                <a:gd name="connsiteX15" fmla="*/ 1783830 w 3507698"/>
                <a:gd name="connsiteY15" fmla="*/ 59960 h 179882"/>
                <a:gd name="connsiteX16" fmla="*/ 1963712 w 3507698"/>
                <a:gd name="connsiteY16" fmla="*/ 74950 h 179882"/>
                <a:gd name="connsiteX17" fmla="*/ 2293495 w 3507698"/>
                <a:gd name="connsiteY17" fmla="*/ 89941 h 179882"/>
                <a:gd name="connsiteX18" fmla="*/ 2458387 w 3507698"/>
                <a:gd name="connsiteY18" fmla="*/ 59960 h 179882"/>
                <a:gd name="connsiteX19" fmla="*/ 2563318 w 3507698"/>
                <a:gd name="connsiteY19" fmla="*/ 74950 h 179882"/>
                <a:gd name="connsiteX20" fmla="*/ 2653259 w 3507698"/>
                <a:gd name="connsiteY20" fmla="*/ 119921 h 179882"/>
                <a:gd name="connsiteX21" fmla="*/ 2728210 w 3507698"/>
                <a:gd name="connsiteY21" fmla="*/ 104931 h 179882"/>
                <a:gd name="connsiteX22" fmla="*/ 2818151 w 3507698"/>
                <a:gd name="connsiteY22" fmla="*/ 59960 h 179882"/>
                <a:gd name="connsiteX23" fmla="*/ 2863121 w 3507698"/>
                <a:gd name="connsiteY23" fmla="*/ 29980 h 179882"/>
                <a:gd name="connsiteX24" fmla="*/ 2953062 w 3507698"/>
                <a:gd name="connsiteY24" fmla="*/ 0 h 179882"/>
                <a:gd name="connsiteX25" fmla="*/ 3207895 w 3507698"/>
                <a:gd name="connsiteY25" fmla="*/ 14990 h 179882"/>
                <a:gd name="connsiteX26" fmla="*/ 3237876 w 3507698"/>
                <a:gd name="connsiteY26" fmla="*/ 44970 h 179882"/>
                <a:gd name="connsiteX27" fmla="*/ 3282846 w 3507698"/>
                <a:gd name="connsiteY27" fmla="*/ 74950 h 179882"/>
                <a:gd name="connsiteX28" fmla="*/ 3357797 w 3507698"/>
                <a:gd name="connsiteY28" fmla="*/ 89941 h 179882"/>
                <a:gd name="connsiteX29" fmla="*/ 3447738 w 3507698"/>
                <a:gd name="connsiteY29" fmla="*/ 119921 h 179882"/>
                <a:gd name="connsiteX30" fmla="*/ 3507698 w 3507698"/>
                <a:gd name="connsiteY30" fmla="*/ 179882 h 17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07698" h="179882">
                  <a:moveTo>
                    <a:pt x="0" y="164891"/>
                  </a:moveTo>
                  <a:cubicBezTo>
                    <a:pt x="29980" y="134911"/>
                    <a:pt x="49718" y="88357"/>
                    <a:pt x="89941" y="74950"/>
                  </a:cubicBezTo>
                  <a:cubicBezTo>
                    <a:pt x="236963" y="25943"/>
                    <a:pt x="148389" y="47594"/>
                    <a:pt x="359764" y="29980"/>
                  </a:cubicBezTo>
                  <a:cubicBezTo>
                    <a:pt x="374754" y="34977"/>
                    <a:pt x="389491" y="40812"/>
                    <a:pt x="404735" y="44970"/>
                  </a:cubicBezTo>
                  <a:cubicBezTo>
                    <a:pt x="444487" y="55811"/>
                    <a:pt x="485567" y="61920"/>
                    <a:pt x="524656" y="74950"/>
                  </a:cubicBezTo>
                  <a:cubicBezTo>
                    <a:pt x="717601" y="139266"/>
                    <a:pt x="520051" y="77547"/>
                    <a:pt x="689548" y="119921"/>
                  </a:cubicBezTo>
                  <a:cubicBezTo>
                    <a:pt x="704877" y="123753"/>
                    <a:pt x="718972" y="132084"/>
                    <a:pt x="734518" y="134911"/>
                  </a:cubicBezTo>
                  <a:cubicBezTo>
                    <a:pt x="774153" y="142117"/>
                    <a:pt x="814465" y="144904"/>
                    <a:pt x="854439" y="149901"/>
                  </a:cubicBezTo>
                  <a:cubicBezTo>
                    <a:pt x="969364" y="144904"/>
                    <a:pt x="1084494" y="143409"/>
                    <a:pt x="1199213" y="134911"/>
                  </a:cubicBezTo>
                  <a:cubicBezTo>
                    <a:pt x="1219759" y="133389"/>
                    <a:pt x="1239441" y="125841"/>
                    <a:pt x="1259174" y="119921"/>
                  </a:cubicBezTo>
                  <a:cubicBezTo>
                    <a:pt x="1289443" y="110840"/>
                    <a:pt x="1349115" y="89941"/>
                    <a:pt x="1349115" y="89941"/>
                  </a:cubicBezTo>
                  <a:cubicBezTo>
                    <a:pt x="1364105" y="79947"/>
                    <a:pt x="1376994" y="65657"/>
                    <a:pt x="1394085" y="59960"/>
                  </a:cubicBezTo>
                  <a:cubicBezTo>
                    <a:pt x="1555658" y="6101"/>
                    <a:pt x="1426810" y="83113"/>
                    <a:pt x="1528997" y="14990"/>
                  </a:cubicBezTo>
                  <a:cubicBezTo>
                    <a:pt x="1578964" y="19987"/>
                    <a:pt x="1629186" y="22878"/>
                    <a:pt x="1678898" y="29980"/>
                  </a:cubicBezTo>
                  <a:cubicBezTo>
                    <a:pt x="1699293" y="32894"/>
                    <a:pt x="1719050" y="39310"/>
                    <a:pt x="1738859" y="44970"/>
                  </a:cubicBezTo>
                  <a:cubicBezTo>
                    <a:pt x="1754052" y="49311"/>
                    <a:pt x="1768167" y="57872"/>
                    <a:pt x="1783830" y="59960"/>
                  </a:cubicBezTo>
                  <a:cubicBezTo>
                    <a:pt x="1843471" y="67912"/>
                    <a:pt x="1903751" y="69953"/>
                    <a:pt x="1963712" y="74950"/>
                  </a:cubicBezTo>
                  <a:cubicBezTo>
                    <a:pt x="2129646" y="130262"/>
                    <a:pt x="2022112" y="106902"/>
                    <a:pt x="2293495" y="89941"/>
                  </a:cubicBezTo>
                  <a:cubicBezTo>
                    <a:pt x="2356739" y="68859"/>
                    <a:pt x="2373634" y="59960"/>
                    <a:pt x="2458387" y="59960"/>
                  </a:cubicBezTo>
                  <a:cubicBezTo>
                    <a:pt x="2493719" y="59960"/>
                    <a:pt x="2528341" y="69953"/>
                    <a:pt x="2563318" y="74950"/>
                  </a:cubicBezTo>
                  <a:cubicBezTo>
                    <a:pt x="2586055" y="90108"/>
                    <a:pt x="2622228" y="119921"/>
                    <a:pt x="2653259" y="119921"/>
                  </a:cubicBezTo>
                  <a:cubicBezTo>
                    <a:pt x="2678737" y="119921"/>
                    <a:pt x="2703226" y="109928"/>
                    <a:pt x="2728210" y="104931"/>
                  </a:cubicBezTo>
                  <a:cubicBezTo>
                    <a:pt x="2857078" y="19016"/>
                    <a:pt x="2694036" y="122017"/>
                    <a:pt x="2818151" y="59960"/>
                  </a:cubicBezTo>
                  <a:cubicBezTo>
                    <a:pt x="2834265" y="51903"/>
                    <a:pt x="2846658" y="37297"/>
                    <a:pt x="2863121" y="29980"/>
                  </a:cubicBezTo>
                  <a:cubicBezTo>
                    <a:pt x="2891999" y="17145"/>
                    <a:pt x="2953062" y="0"/>
                    <a:pt x="2953062" y="0"/>
                  </a:cubicBezTo>
                  <a:cubicBezTo>
                    <a:pt x="3038006" y="4997"/>
                    <a:pt x="3123845" y="1719"/>
                    <a:pt x="3207895" y="14990"/>
                  </a:cubicBezTo>
                  <a:cubicBezTo>
                    <a:pt x="3221855" y="17194"/>
                    <a:pt x="3226840" y="36141"/>
                    <a:pt x="3237876" y="44970"/>
                  </a:cubicBezTo>
                  <a:cubicBezTo>
                    <a:pt x="3251944" y="56224"/>
                    <a:pt x="3265977" y="68624"/>
                    <a:pt x="3282846" y="74950"/>
                  </a:cubicBezTo>
                  <a:cubicBezTo>
                    <a:pt x="3306702" y="83896"/>
                    <a:pt x="3333216" y="83237"/>
                    <a:pt x="3357797" y="89941"/>
                  </a:cubicBezTo>
                  <a:cubicBezTo>
                    <a:pt x="3388285" y="98256"/>
                    <a:pt x="3447738" y="119921"/>
                    <a:pt x="3447738" y="119921"/>
                  </a:cubicBezTo>
                  <a:cubicBezTo>
                    <a:pt x="3502005" y="156099"/>
                    <a:pt x="3484651" y="133787"/>
                    <a:pt x="3507698" y="179882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60" name="Oval 25"/>
            <p:cNvSpPr>
              <a:spLocks noChangeArrowheads="1"/>
            </p:cNvSpPr>
            <p:nvPr/>
          </p:nvSpPr>
          <p:spPr bwMode="auto">
            <a:xfrm rot="5400000">
              <a:off x="5518543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1" name="Oval 26"/>
            <p:cNvSpPr>
              <a:spLocks noChangeArrowheads="1"/>
            </p:cNvSpPr>
            <p:nvPr/>
          </p:nvSpPr>
          <p:spPr bwMode="auto">
            <a:xfrm rot="5400000">
              <a:off x="50399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2" name="Oval 27"/>
            <p:cNvSpPr>
              <a:spLocks noChangeArrowheads="1"/>
            </p:cNvSpPr>
            <p:nvPr/>
          </p:nvSpPr>
          <p:spPr bwMode="auto">
            <a:xfrm rot="5400000">
              <a:off x="48113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3" name="Oval 28"/>
            <p:cNvSpPr>
              <a:spLocks noChangeArrowheads="1"/>
            </p:cNvSpPr>
            <p:nvPr/>
          </p:nvSpPr>
          <p:spPr bwMode="auto">
            <a:xfrm rot="5400000">
              <a:off x="4450715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4" name="Oval 29"/>
            <p:cNvSpPr>
              <a:spLocks noChangeArrowheads="1"/>
            </p:cNvSpPr>
            <p:nvPr/>
          </p:nvSpPr>
          <p:spPr bwMode="auto">
            <a:xfrm rot="5400000">
              <a:off x="42221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5" name="Oval 30"/>
            <p:cNvSpPr>
              <a:spLocks noChangeArrowheads="1"/>
            </p:cNvSpPr>
            <p:nvPr/>
          </p:nvSpPr>
          <p:spPr bwMode="auto">
            <a:xfrm rot="5400000">
              <a:off x="4040929" y="5998331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6" name="Oval 31"/>
            <p:cNvSpPr>
              <a:spLocks noChangeArrowheads="1"/>
            </p:cNvSpPr>
            <p:nvPr/>
          </p:nvSpPr>
          <p:spPr bwMode="auto">
            <a:xfrm rot="5400000">
              <a:off x="3917315" y="6108066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7" name="Oval 32"/>
            <p:cNvSpPr>
              <a:spLocks noChangeArrowheads="1"/>
            </p:cNvSpPr>
            <p:nvPr/>
          </p:nvSpPr>
          <p:spPr bwMode="auto">
            <a:xfrm rot="5400000">
              <a:off x="3705649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8" name="Oval 33"/>
            <p:cNvSpPr>
              <a:spLocks noChangeArrowheads="1"/>
            </p:cNvSpPr>
            <p:nvPr/>
          </p:nvSpPr>
          <p:spPr bwMode="auto">
            <a:xfrm rot="5400000">
              <a:off x="54209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0" name="Oval 34"/>
            <p:cNvSpPr>
              <a:spLocks noChangeArrowheads="1"/>
            </p:cNvSpPr>
            <p:nvPr/>
          </p:nvSpPr>
          <p:spPr bwMode="auto">
            <a:xfrm rot="5400000">
              <a:off x="4298315" y="612434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1" name="Oval 35"/>
            <p:cNvSpPr>
              <a:spLocks noChangeArrowheads="1"/>
            </p:cNvSpPr>
            <p:nvPr/>
          </p:nvSpPr>
          <p:spPr bwMode="auto">
            <a:xfrm rot="5400000">
              <a:off x="2982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3" name="Oval 36"/>
            <p:cNvSpPr>
              <a:spLocks noChangeArrowheads="1"/>
            </p:cNvSpPr>
            <p:nvPr/>
          </p:nvSpPr>
          <p:spPr bwMode="auto">
            <a:xfrm rot="5400000">
              <a:off x="28505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4" name="Oval 37"/>
            <p:cNvSpPr>
              <a:spLocks noChangeArrowheads="1"/>
            </p:cNvSpPr>
            <p:nvPr/>
          </p:nvSpPr>
          <p:spPr bwMode="auto">
            <a:xfrm rot="5400000">
              <a:off x="3854662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5" name="Oval 38"/>
            <p:cNvSpPr>
              <a:spLocks noChangeArrowheads="1"/>
            </p:cNvSpPr>
            <p:nvPr/>
          </p:nvSpPr>
          <p:spPr bwMode="auto">
            <a:xfrm rot="5400000">
              <a:off x="40493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7" name="Oval 39"/>
            <p:cNvSpPr>
              <a:spLocks noChangeArrowheads="1"/>
            </p:cNvSpPr>
            <p:nvPr/>
          </p:nvSpPr>
          <p:spPr bwMode="auto">
            <a:xfrm rot="5400000">
              <a:off x="43541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8" name="Oval 40"/>
            <p:cNvSpPr>
              <a:spLocks noChangeArrowheads="1"/>
            </p:cNvSpPr>
            <p:nvPr/>
          </p:nvSpPr>
          <p:spPr bwMode="auto">
            <a:xfrm rot="5400000">
              <a:off x="27743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9" name="Oval 41"/>
            <p:cNvSpPr>
              <a:spLocks noChangeArrowheads="1"/>
            </p:cNvSpPr>
            <p:nvPr/>
          </p:nvSpPr>
          <p:spPr bwMode="auto">
            <a:xfrm rot="5400000">
              <a:off x="473011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0" name="Oval 42"/>
            <p:cNvSpPr>
              <a:spLocks noChangeArrowheads="1"/>
            </p:cNvSpPr>
            <p:nvPr/>
          </p:nvSpPr>
          <p:spPr bwMode="auto">
            <a:xfrm rot="5400000">
              <a:off x="4603115" y="612078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2" name="Oval 43"/>
            <p:cNvSpPr>
              <a:spLocks noChangeArrowheads="1"/>
            </p:cNvSpPr>
            <p:nvPr/>
          </p:nvSpPr>
          <p:spPr bwMode="auto">
            <a:xfrm rot="5400000">
              <a:off x="4125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3" name="Oval 44"/>
            <p:cNvSpPr>
              <a:spLocks noChangeArrowheads="1"/>
            </p:cNvSpPr>
            <p:nvPr/>
          </p:nvSpPr>
          <p:spPr bwMode="auto">
            <a:xfrm rot="5400000">
              <a:off x="3585079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4" name="Oval 46"/>
            <p:cNvSpPr>
              <a:spLocks noChangeArrowheads="1"/>
            </p:cNvSpPr>
            <p:nvPr/>
          </p:nvSpPr>
          <p:spPr bwMode="auto">
            <a:xfrm rot="5400000">
              <a:off x="4879129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5" name="Oval 47"/>
            <p:cNvSpPr>
              <a:spLocks noChangeArrowheads="1"/>
            </p:cNvSpPr>
            <p:nvPr/>
          </p:nvSpPr>
          <p:spPr bwMode="auto">
            <a:xfrm rot="5400000">
              <a:off x="30791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6" name="Oval 48"/>
            <p:cNvSpPr>
              <a:spLocks noChangeArrowheads="1"/>
            </p:cNvSpPr>
            <p:nvPr/>
          </p:nvSpPr>
          <p:spPr bwMode="auto">
            <a:xfrm rot="5400000">
              <a:off x="3333115" y="6141347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7" name="Oval 49"/>
            <p:cNvSpPr>
              <a:spLocks noChangeArrowheads="1"/>
            </p:cNvSpPr>
            <p:nvPr/>
          </p:nvSpPr>
          <p:spPr bwMode="auto">
            <a:xfrm rot="5400000">
              <a:off x="4506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8" name="Oval 51"/>
            <p:cNvSpPr>
              <a:spLocks noChangeArrowheads="1"/>
            </p:cNvSpPr>
            <p:nvPr/>
          </p:nvSpPr>
          <p:spPr bwMode="auto">
            <a:xfrm rot="5400000">
              <a:off x="5192396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9" name="Oval 34"/>
            <p:cNvSpPr>
              <a:spLocks noChangeArrowheads="1"/>
            </p:cNvSpPr>
            <p:nvPr/>
          </p:nvSpPr>
          <p:spPr bwMode="auto">
            <a:xfrm rot="5400000">
              <a:off x="2694728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0" name="Oval 35"/>
            <p:cNvSpPr>
              <a:spLocks noChangeArrowheads="1"/>
            </p:cNvSpPr>
            <p:nvPr/>
          </p:nvSpPr>
          <p:spPr bwMode="auto">
            <a:xfrm rot="5400000">
              <a:off x="2508461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1" name="Oval 47"/>
            <p:cNvSpPr>
              <a:spLocks noChangeArrowheads="1"/>
            </p:cNvSpPr>
            <p:nvPr/>
          </p:nvSpPr>
          <p:spPr bwMode="auto">
            <a:xfrm rot="5400000">
              <a:off x="2601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2" name="Oval 28"/>
            <p:cNvSpPr>
              <a:spLocks noChangeArrowheads="1"/>
            </p:cNvSpPr>
            <p:nvPr/>
          </p:nvSpPr>
          <p:spPr bwMode="auto">
            <a:xfrm rot="5400000">
              <a:off x="53447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3" name="Oval 33"/>
            <p:cNvSpPr>
              <a:spLocks noChangeArrowheads="1"/>
            </p:cNvSpPr>
            <p:nvPr/>
          </p:nvSpPr>
          <p:spPr bwMode="auto">
            <a:xfrm rot="5400000">
              <a:off x="5324475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4" name="Oval 42"/>
            <p:cNvSpPr>
              <a:spLocks noChangeArrowheads="1"/>
            </p:cNvSpPr>
            <p:nvPr/>
          </p:nvSpPr>
          <p:spPr bwMode="auto">
            <a:xfrm rot="5400000">
              <a:off x="54971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5" name="Oval 49"/>
            <p:cNvSpPr>
              <a:spLocks noChangeArrowheads="1"/>
            </p:cNvSpPr>
            <p:nvPr/>
          </p:nvSpPr>
          <p:spPr bwMode="auto">
            <a:xfrm rot="5400000">
              <a:off x="5400675" y="59518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6" name="Oval 42"/>
            <p:cNvSpPr>
              <a:spLocks noChangeArrowheads="1"/>
            </p:cNvSpPr>
            <p:nvPr/>
          </p:nvSpPr>
          <p:spPr bwMode="auto">
            <a:xfrm rot="5400000">
              <a:off x="5610650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7" name="Oval 49"/>
            <p:cNvSpPr>
              <a:spLocks noChangeArrowheads="1"/>
            </p:cNvSpPr>
            <p:nvPr/>
          </p:nvSpPr>
          <p:spPr bwMode="auto">
            <a:xfrm rot="5400000">
              <a:off x="5573396" y="59747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8" name="Oval 42"/>
            <p:cNvSpPr>
              <a:spLocks noChangeArrowheads="1"/>
            </p:cNvSpPr>
            <p:nvPr/>
          </p:nvSpPr>
          <p:spPr bwMode="auto">
            <a:xfrm rot="5400000">
              <a:off x="58019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9" name="Oval 49"/>
            <p:cNvSpPr>
              <a:spLocks noChangeArrowheads="1"/>
            </p:cNvSpPr>
            <p:nvPr/>
          </p:nvSpPr>
          <p:spPr bwMode="auto">
            <a:xfrm rot="5400000">
              <a:off x="5708861" y="61042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  <p:sp>
        <p:nvSpPr>
          <p:cNvPr id="100" name="Rectangle 99"/>
          <p:cNvSpPr/>
          <p:nvPr/>
        </p:nvSpPr>
        <p:spPr bwMode="auto">
          <a:xfrm>
            <a:off x="4724400" y="1219200"/>
            <a:ext cx="3505200" cy="3124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 advTm="27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455613" y="273050"/>
            <a:ext cx="82264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Image Formation (2): Scattering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091113" y="1490663"/>
            <a:ext cx="212725" cy="215423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000" b="1">
              <a:latin typeface="+mn-lt"/>
              <a:ea typeface="宋体" pitchFamily="2" charset="-122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7356475" y="1370013"/>
            <a:ext cx="68263" cy="25368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2362200" y="1828800"/>
            <a:ext cx="1225550" cy="1746250"/>
            <a:chOff x="2362200" y="1828801"/>
            <a:chExt cx="1225138" cy="1746661"/>
          </a:xfrm>
        </p:grpSpPr>
        <p:cxnSp>
          <p:nvCxnSpPr>
            <p:cNvPr id="2125" name="Straight Connector 30"/>
            <p:cNvCxnSpPr>
              <a:cxnSpLocks noChangeShapeType="1"/>
            </p:cNvCxnSpPr>
            <p:nvPr/>
          </p:nvCxnSpPr>
          <p:spPr bwMode="auto">
            <a:xfrm flipV="1">
              <a:off x="2362200" y="2632800"/>
              <a:ext cx="1219200" cy="198476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  <p:cxnSp>
          <p:nvCxnSpPr>
            <p:cNvPr id="2126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2844957" y="2833081"/>
              <a:ext cx="914400" cy="570362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  <p:cxnSp>
          <p:nvCxnSpPr>
            <p:cNvPr id="2127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2804202" y="1849937"/>
              <a:ext cx="782276" cy="740004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4127" name="Straight Connector 14"/>
          <p:cNvCxnSpPr>
            <a:cxnSpLocks noChangeShapeType="1"/>
          </p:cNvCxnSpPr>
          <p:nvPr/>
        </p:nvCxnSpPr>
        <p:spPr bwMode="auto">
          <a:xfrm rot="16200000" flipH="1">
            <a:off x="5711825" y="976313"/>
            <a:ext cx="1130300" cy="2159000"/>
          </a:xfrm>
          <a:prstGeom prst="line">
            <a:avLst/>
          </a:prstGeom>
          <a:noFill/>
          <a:ln w="25400" algn="ctr">
            <a:solidFill>
              <a:srgbClr val="00FF00"/>
            </a:solidFill>
            <a:round/>
            <a:headEnd/>
            <a:tailEnd type="triangle" w="med" len="med"/>
          </a:ln>
        </p:spPr>
      </p:cxnSp>
      <p:cxnSp>
        <p:nvCxnSpPr>
          <p:cNvPr id="4128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5765006" y="2066132"/>
            <a:ext cx="1023937" cy="2159000"/>
          </a:xfrm>
          <a:prstGeom prst="line">
            <a:avLst/>
          </a:prstGeom>
          <a:noFill/>
          <a:ln w="25400" algn="ctr">
            <a:solidFill>
              <a:srgbClr val="00FF00"/>
            </a:solidFill>
            <a:round/>
            <a:headEnd/>
            <a:tailEnd type="triangle" w="med" len="med"/>
          </a:ln>
        </p:spPr>
      </p:cxnSp>
      <p:sp>
        <p:nvSpPr>
          <p:cNvPr id="2059" name="TextBox 21"/>
          <p:cNvSpPr txBox="1">
            <a:spLocks noChangeArrowheads="1"/>
          </p:cNvSpPr>
          <p:nvPr/>
        </p:nvSpPr>
        <p:spPr bwMode="auto">
          <a:xfrm>
            <a:off x="1428750" y="3940175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Scene</a:t>
            </a:r>
          </a:p>
        </p:txBody>
      </p:sp>
      <p:sp>
        <p:nvSpPr>
          <p:cNvPr id="2060" name="TextBox 23"/>
          <p:cNvSpPr txBox="1">
            <a:spLocks noChangeArrowheads="1"/>
          </p:cNvSpPr>
          <p:nvPr/>
        </p:nvSpPr>
        <p:spPr bwMode="auto">
          <a:xfrm>
            <a:off x="4878388" y="3940175"/>
            <a:ext cx="68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Lens</a:t>
            </a:r>
          </a:p>
        </p:txBody>
      </p:sp>
      <p:sp>
        <p:nvSpPr>
          <p:cNvPr id="2061" name="TextBox 24"/>
          <p:cNvSpPr txBox="1">
            <a:spLocks noChangeArrowheads="1"/>
          </p:cNvSpPr>
          <p:nvPr/>
        </p:nvSpPr>
        <p:spPr bwMode="auto">
          <a:xfrm>
            <a:off x="6870700" y="394017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Sensor</a:t>
            </a:r>
          </a:p>
        </p:txBody>
      </p:sp>
      <p:sp>
        <p:nvSpPr>
          <p:cNvPr id="2062" name="Freeform 60"/>
          <p:cNvSpPr>
            <a:spLocks noChangeArrowheads="1"/>
          </p:cNvSpPr>
          <p:nvPr/>
        </p:nvSpPr>
        <p:spPr bwMode="auto">
          <a:xfrm rot="569820">
            <a:off x="1304925" y="1474788"/>
            <a:ext cx="673100" cy="2486025"/>
          </a:xfrm>
          <a:custGeom>
            <a:avLst/>
            <a:gdLst>
              <a:gd name="T0" fmla="*/ 0 w 672592"/>
              <a:gd name="T1" fmla="*/ 0 h 2901696"/>
              <a:gd name="T2" fmla="*/ 427042 w 672592"/>
              <a:gd name="T3" fmla="*/ 501053 h 2901696"/>
              <a:gd name="T4" fmla="*/ 475847 w 672592"/>
              <a:gd name="T5" fmla="*/ 903684 h 2901696"/>
              <a:gd name="T6" fmla="*/ 353835 w 672592"/>
              <a:gd name="T7" fmla="*/ 1395790 h 2901696"/>
              <a:gd name="T8" fmla="*/ 634463 w 672592"/>
              <a:gd name="T9" fmla="*/ 1789474 h 2901696"/>
              <a:gd name="T10" fmla="*/ 585658 w 672592"/>
              <a:gd name="T11" fmla="*/ 2129474 h 29016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72592"/>
              <a:gd name="T19" fmla="*/ 0 h 2901696"/>
              <a:gd name="T20" fmla="*/ 672592 w 672592"/>
              <a:gd name="T21" fmla="*/ 2901696 h 29016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72592" h="2901696">
                <a:moveTo>
                  <a:pt x="0" y="0"/>
                </a:moveTo>
                <a:cubicBezTo>
                  <a:pt x="173736" y="238760"/>
                  <a:pt x="347472" y="477520"/>
                  <a:pt x="426720" y="682752"/>
                </a:cubicBezTo>
                <a:cubicBezTo>
                  <a:pt x="505968" y="887984"/>
                  <a:pt x="487680" y="1028192"/>
                  <a:pt x="475488" y="1231392"/>
                </a:cubicBezTo>
                <a:cubicBezTo>
                  <a:pt x="463296" y="1434592"/>
                  <a:pt x="327152" y="1700784"/>
                  <a:pt x="353568" y="1901952"/>
                </a:cubicBezTo>
                <a:cubicBezTo>
                  <a:pt x="379984" y="2103120"/>
                  <a:pt x="595376" y="2271776"/>
                  <a:pt x="633984" y="2438400"/>
                </a:cubicBezTo>
                <a:cubicBezTo>
                  <a:pt x="672592" y="2605024"/>
                  <a:pt x="628904" y="2753360"/>
                  <a:pt x="585216" y="2901696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cxnSp>
        <p:nvCxnSpPr>
          <p:cNvPr id="53" name="Straight Connector 30"/>
          <p:cNvCxnSpPr>
            <a:cxnSpLocks noChangeShapeType="1"/>
            <a:endCxn id="2055" idx="1"/>
          </p:cNvCxnSpPr>
          <p:nvPr/>
        </p:nvCxnSpPr>
        <p:spPr bwMode="auto">
          <a:xfrm>
            <a:off x="5337175" y="2633663"/>
            <a:ext cx="2019300" cy="4762"/>
          </a:xfrm>
          <a:prstGeom prst="line">
            <a:avLst/>
          </a:prstGeom>
          <a:noFill/>
          <a:ln w="25400" algn="ctr">
            <a:solidFill>
              <a:srgbClr val="00FF00"/>
            </a:solidFill>
            <a:round/>
            <a:headEnd/>
            <a:tailEnd type="triangle" w="med" len="med"/>
          </a:ln>
        </p:spPr>
      </p:cxnSp>
      <p:cxnSp>
        <p:nvCxnSpPr>
          <p:cNvPr id="69" name="Straight Connector 8"/>
          <p:cNvCxnSpPr>
            <a:cxnSpLocks noChangeShapeType="1"/>
            <a:endCxn id="7" idx="0"/>
          </p:cNvCxnSpPr>
          <p:nvPr/>
        </p:nvCxnSpPr>
        <p:spPr bwMode="auto">
          <a:xfrm flipV="1">
            <a:off x="3814763" y="1490663"/>
            <a:ext cx="1382712" cy="457200"/>
          </a:xfrm>
          <a:prstGeom prst="line">
            <a:avLst/>
          </a:prstGeom>
          <a:noFill/>
          <a:ln w="25400" algn="ctr">
            <a:solidFill>
              <a:srgbClr val="00FF00"/>
            </a:solidFill>
            <a:round/>
            <a:headEnd/>
            <a:tailEnd type="triangle" w="med" len="med"/>
          </a:ln>
        </p:spPr>
      </p:cxnSp>
      <p:cxnSp>
        <p:nvCxnSpPr>
          <p:cNvPr id="72" name="Straight Connector 12"/>
          <p:cNvCxnSpPr>
            <a:cxnSpLocks noChangeShapeType="1"/>
            <a:endCxn id="7" idx="4"/>
          </p:cNvCxnSpPr>
          <p:nvPr/>
        </p:nvCxnSpPr>
        <p:spPr bwMode="auto">
          <a:xfrm>
            <a:off x="3803650" y="3235325"/>
            <a:ext cx="1393825" cy="409575"/>
          </a:xfrm>
          <a:prstGeom prst="line">
            <a:avLst/>
          </a:prstGeom>
          <a:noFill/>
          <a:ln w="25400" algn="ctr">
            <a:solidFill>
              <a:srgbClr val="00FF00"/>
            </a:solidFill>
            <a:round/>
            <a:headEnd/>
            <a:tailEnd type="triangle" w="med" len="med"/>
          </a:ln>
        </p:spPr>
      </p:cxnSp>
      <p:cxnSp>
        <p:nvCxnSpPr>
          <p:cNvPr id="76" name="Straight Connector 30"/>
          <p:cNvCxnSpPr>
            <a:cxnSpLocks noChangeShapeType="1"/>
          </p:cNvCxnSpPr>
          <p:nvPr/>
        </p:nvCxnSpPr>
        <p:spPr bwMode="auto">
          <a:xfrm flipV="1">
            <a:off x="3813175" y="2630488"/>
            <a:ext cx="1236663" cy="3175"/>
          </a:xfrm>
          <a:prstGeom prst="line">
            <a:avLst/>
          </a:prstGeom>
          <a:noFill/>
          <a:ln w="25400" algn="ctr">
            <a:solidFill>
              <a:srgbClr val="00FF00"/>
            </a:solidFill>
            <a:round/>
            <a:headEnd/>
            <a:tailEnd type="triangle" w="med" len="med"/>
          </a:ln>
        </p:spPr>
      </p:cxnSp>
      <p:sp>
        <p:nvSpPr>
          <p:cNvPr id="2068" name="TextBox 21"/>
          <p:cNvSpPr txBox="1">
            <a:spLocks noChangeArrowheads="1"/>
          </p:cNvSpPr>
          <p:nvPr/>
        </p:nvSpPr>
        <p:spPr bwMode="auto">
          <a:xfrm>
            <a:off x="2952750" y="3849688"/>
            <a:ext cx="1466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Intermediate</a:t>
            </a:r>
          </a:p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Layer</a:t>
            </a:r>
          </a:p>
        </p:txBody>
      </p:sp>
      <p:graphicFrame>
        <p:nvGraphicFramePr>
          <p:cNvPr id="57" name="Object 6"/>
          <p:cNvGraphicFramePr>
            <a:graphicFrameLocks noChangeAspect="1"/>
          </p:cNvGraphicFramePr>
          <p:nvPr/>
        </p:nvGraphicFramePr>
        <p:xfrm>
          <a:off x="7466013" y="2362200"/>
          <a:ext cx="690562" cy="442913"/>
        </p:xfrm>
        <a:graphic>
          <a:graphicData uri="http://schemas.openxmlformats.org/presentationml/2006/ole">
            <p:oleObj spid="_x0000_s2050" name="Equation" r:id="rId5" imgW="355320" imgH="228600" progId="Equation.DSMT4">
              <p:embed/>
            </p:oleObj>
          </a:graphicData>
        </a:graphic>
      </p:graphicFrame>
      <p:graphicFrame>
        <p:nvGraphicFramePr>
          <p:cNvPr id="81" name="Object 9"/>
          <p:cNvGraphicFramePr>
            <a:graphicFrameLocks noChangeAspect="1"/>
          </p:cNvGraphicFramePr>
          <p:nvPr/>
        </p:nvGraphicFramePr>
        <p:xfrm>
          <a:off x="2974975" y="5257800"/>
          <a:ext cx="3060700" cy="579438"/>
        </p:xfrm>
        <a:graphic>
          <a:graphicData uri="http://schemas.openxmlformats.org/presentationml/2006/ole">
            <p:oleObj spid="_x0000_s2051" name="Equation" r:id="rId6" imgW="1206360" imgH="228600" progId="Equation.DSMT4">
              <p:embed/>
            </p:oleObj>
          </a:graphicData>
        </a:graphic>
      </p:graphicFrame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1892202" y="5772143"/>
            <a:ext cx="2838800" cy="879342"/>
            <a:chOff x="2267015" y="5562597"/>
            <a:chExt cx="2838385" cy="879394"/>
          </a:xfrm>
        </p:grpSpPr>
        <p:sp>
          <p:nvSpPr>
            <p:cNvPr id="2097" name="TextBox 86"/>
            <p:cNvSpPr txBox="1">
              <a:spLocks noChangeArrowheads="1"/>
            </p:cNvSpPr>
            <p:nvPr/>
          </p:nvSpPr>
          <p:spPr bwMode="auto">
            <a:xfrm>
              <a:off x="2267015" y="5734063"/>
              <a:ext cx="2603217" cy="70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Radiance scattered </a:t>
              </a:r>
            </a:p>
            <a:p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from the environment</a:t>
              </a:r>
              <a:endParaRPr lang="en-US" altLang="zh-CN" sz="2000" dirty="0">
                <a:solidFill>
                  <a:srgbClr val="FFFF00"/>
                </a:solidFill>
                <a:ea typeface="宋体" pitchFamily="2" charset="-122"/>
              </a:endParaRPr>
            </a:p>
          </p:txBody>
        </p:sp>
        <p:cxnSp>
          <p:nvCxnSpPr>
            <p:cNvPr id="2098" name="Straight Arrow Connector 87"/>
            <p:cNvCxnSpPr>
              <a:cxnSpLocks noChangeShapeType="1"/>
            </p:cNvCxnSpPr>
            <p:nvPr/>
          </p:nvCxnSpPr>
          <p:spPr bwMode="auto">
            <a:xfrm flipV="1">
              <a:off x="4641663" y="5562597"/>
              <a:ext cx="463737" cy="400073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5" name="Group 88"/>
          <p:cNvGrpSpPr>
            <a:grpSpLocks/>
          </p:cNvGrpSpPr>
          <p:nvPr/>
        </p:nvGrpSpPr>
        <p:grpSpPr bwMode="auto">
          <a:xfrm>
            <a:off x="5486400" y="5772146"/>
            <a:ext cx="2393950" cy="723941"/>
            <a:chOff x="5638800" y="5562607"/>
            <a:chExt cx="2393604" cy="723984"/>
          </a:xfrm>
        </p:grpSpPr>
        <p:sp>
          <p:nvSpPr>
            <p:cNvPr id="2095" name="TextBox 89"/>
            <p:cNvSpPr txBox="1">
              <a:spLocks noChangeArrowheads="1"/>
            </p:cNvSpPr>
            <p:nvPr/>
          </p:nvSpPr>
          <p:spPr bwMode="auto">
            <a:xfrm>
              <a:off x="5638800" y="5886480"/>
              <a:ext cx="2393604" cy="400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ea typeface="宋体" pitchFamily="2" charset="-122"/>
                </a:rPr>
                <a:t>Defocus blur kernel</a:t>
              </a:r>
            </a:p>
          </p:txBody>
        </p:sp>
        <p:cxnSp>
          <p:nvCxnSpPr>
            <p:cNvPr id="2096" name="Straight Arrow Connector 90"/>
            <p:cNvCxnSpPr>
              <a:cxnSpLocks noChangeShapeType="1"/>
            </p:cNvCxnSpPr>
            <p:nvPr/>
          </p:nvCxnSpPr>
          <p:spPr bwMode="auto">
            <a:xfrm rot="16200000" flipV="1">
              <a:off x="5857827" y="5572180"/>
              <a:ext cx="323869" cy="304723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8" name="Group 101"/>
          <p:cNvGrpSpPr>
            <a:grpSpLocks/>
          </p:cNvGrpSpPr>
          <p:nvPr/>
        </p:nvGrpSpPr>
        <p:grpSpPr bwMode="auto">
          <a:xfrm>
            <a:off x="2379663" y="2444750"/>
            <a:ext cx="1225550" cy="1746250"/>
            <a:chOff x="2362200" y="1828801"/>
            <a:chExt cx="1225138" cy="1746661"/>
          </a:xfrm>
        </p:grpSpPr>
        <p:cxnSp>
          <p:nvCxnSpPr>
            <p:cNvPr id="2088" name="Straight Connector 30"/>
            <p:cNvCxnSpPr>
              <a:cxnSpLocks noChangeShapeType="1"/>
            </p:cNvCxnSpPr>
            <p:nvPr/>
          </p:nvCxnSpPr>
          <p:spPr bwMode="auto">
            <a:xfrm flipV="1">
              <a:off x="2362200" y="2632800"/>
              <a:ext cx="1219200" cy="198476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  <p:cxnSp>
          <p:nvCxnSpPr>
            <p:cNvPr id="2089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2844957" y="2833081"/>
              <a:ext cx="914400" cy="570362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  <p:cxnSp>
          <p:nvCxnSpPr>
            <p:cNvPr id="2090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2804202" y="1849937"/>
              <a:ext cx="782276" cy="740004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20"/>
          <p:cNvGrpSpPr>
            <a:grpSpLocks/>
          </p:cNvGrpSpPr>
          <p:nvPr/>
        </p:nvGrpSpPr>
        <p:grpSpPr bwMode="auto">
          <a:xfrm>
            <a:off x="2381250" y="1166813"/>
            <a:ext cx="1223963" cy="1746250"/>
            <a:chOff x="2362200" y="1828801"/>
            <a:chExt cx="1225138" cy="1746661"/>
          </a:xfrm>
        </p:grpSpPr>
        <p:cxnSp>
          <p:nvCxnSpPr>
            <p:cNvPr id="2077" name="Straight Connector 30"/>
            <p:cNvCxnSpPr>
              <a:cxnSpLocks noChangeShapeType="1"/>
            </p:cNvCxnSpPr>
            <p:nvPr/>
          </p:nvCxnSpPr>
          <p:spPr bwMode="auto">
            <a:xfrm flipV="1">
              <a:off x="2362200" y="2632800"/>
              <a:ext cx="1219200" cy="198476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  <p:cxnSp>
          <p:nvCxnSpPr>
            <p:cNvPr id="2078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2844957" y="2833081"/>
              <a:ext cx="914400" cy="570362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  <p:cxnSp>
          <p:nvCxnSpPr>
            <p:cNvPr id="2079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2804202" y="1849937"/>
              <a:ext cx="782276" cy="740004"/>
            </a:xfrm>
            <a:prstGeom prst="line">
              <a:avLst/>
            </a:prstGeom>
            <a:noFill/>
            <a:ln w="635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</p:grpSp>
      <p:graphicFrame>
        <p:nvGraphicFramePr>
          <p:cNvPr id="125" name="Object 6"/>
          <p:cNvGraphicFramePr>
            <a:graphicFrameLocks noChangeAspect="1"/>
          </p:cNvGraphicFramePr>
          <p:nvPr/>
        </p:nvGraphicFramePr>
        <p:xfrm>
          <a:off x="3886200" y="1066800"/>
          <a:ext cx="715963" cy="442913"/>
        </p:xfrm>
        <a:graphic>
          <a:graphicData uri="http://schemas.openxmlformats.org/presentationml/2006/ole">
            <p:oleObj spid="_x0000_s2052" name="Equation" r:id="rId7" imgW="368280" imgH="228600" progId="Equation.DSMT4">
              <p:embed/>
            </p:oleObj>
          </a:graphicData>
        </a:graphic>
      </p:graphicFrame>
      <p:sp>
        <p:nvSpPr>
          <p:cNvPr id="126" name="Content Placeholder 2"/>
          <p:cNvSpPr>
            <a:spLocks noGrp="1"/>
          </p:cNvSpPr>
          <p:nvPr>
            <p:ph idx="4294967295"/>
          </p:nvPr>
        </p:nvSpPr>
        <p:spPr>
          <a:xfrm>
            <a:off x="457200" y="4648200"/>
            <a:ext cx="8229600" cy="5334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zh-CN" dirty="0" smtClean="0">
                <a:ea typeface="宋体" pitchFamily="2" charset="-122"/>
              </a:rPr>
              <a:t>The intermediate layer itself acts as a light source.  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808923" y="1570220"/>
            <a:ext cx="382077" cy="609600"/>
            <a:chOff x="3808923" y="1505071"/>
            <a:chExt cx="559787" cy="677315"/>
          </a:xfrm>
        </p:grpSpPr>
        <p:grpSp>
          <p:nvGrpSpPr>
            <p:cNvPr id="9" name="Group 105"/>
            <p:cNvGrpSpPr>
              <a:grpSpLocks/>
            </p:cNvGrpSpPr>
            <p:nvPr/>
          </p:nvGrpSpPr>
          <p:grpSpPr bwMode="auto">
            <a:xfrm rot="20310577">
              <a:off x="3808923" y="1505071"/>
              <a:ext cx="559787" cy="677315"/>
              <a:chOff x="3789223" y="2293089"/>
              <a:chExt cx="559847" cy="677314"/>
            </a:xfrm>
          </p:grpSpPr>
          <p:cxnSp>
            <p:nvCxnSpPr>
              <p:cNvPr id="2084" name="Straight Connector 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746849" y="2336219"/>
                <a:ext cx="332115" cy="245855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85" name="Straight Connector 30"/>
              <p:cNvCxnSpPr>
                <a:cxnSpLocks noChangeShapeType="1"/>
              </p:cNvCxnSpPr>
              <p:nvPr/>
            </p:nvCxnSpPr>
            <p:spPr bwMode="auto">
              <a:xfrm rot="16200000" flipH="1">
                <a:off x="3746093" y="2681418"/>
                <a:ext cx="332115" cy="245855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86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3792745" y="2639684"/>
                <a:ext cx="550655" cy="255918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87" name="Straight Connector 30"/>
              <p:cNvCxnSpPr>
                <a:cxnSpLocks noChangeShapeType="1"/>
              </p:cNvCxnSpPr>
              <p:nvPr/>
            </p:nvCxnSpPr>
            <p:spPr bwMode="auto">
              <a:xfrm flipV="1">
                <a:off x="3798411" y="2363817"/>
                <a:ext cx="550659" cy="255918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82" name="Straight Connector 8"/>
            <p:cNvCxnSpPr>
              <a:cxnSpLocks noChangeShapeType="1"/>
            </p:cNvCxnSpPr>
            <p:nvPr/>
          </p:nvCxnSpPr>
          <p:spPr bwMode="auto">
            <a:xfrm flipV="1">
              <a:off x="3861233" y="1752600"/>
              <a:ext cx="482167" cy="173180"/>
            </a:xfrm>
            <a:prstGeom prst="line">
              <a:avLst/>
            </a:prstGeom>
            <a:noFill/>
            <a:ln w="254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7" name="Group 86"/>
          <p:cNvGrpSpPr/>
          <p:nvPr/>
        </p:nvGrpSpPr>
        <p:grpSpPr>
          <a:xfrm>
            <a:off x="3781104" y="2293621"/>
            <a:ext cx="790895" cy="678179"/>
            <a:chOff x="3781105" y="2293621"/>
            <a:chExt cx="575110" cy="678179"/>
          </a:xfrm>
        </p:grpSpPr>
        <p:grpSp>
          <p:nvGrpSpPr>
            <p:cNvPr id="6" name="Group 100"/>
            <p:cNvGrpSpPr>
              <a:grpSpLocks/>
            </p:cNvGrpSpPr>
            <p:nvPr/>
          </p:nvGrpSpPr>
          <p:grpSpPr bwMode="auto">
            <a:xfrm>
              <a:off x="3781105" y="2293621"/>
              <a:ext cx="566110" cy="678179"/>
              <a:chOff x="3781295" y="2293621"/>
              <a:chExt cx="566165" cy="678178"/>
            </a:xfrm>
          </p:grpSpPr>
          <p:cxnSp>
            <p:nvCxnSpPr>
              <p:cNvPr id="2091" name="Straight Connector 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749599" y="2336752"/>
                <a:ext cx="332115" cy="245853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92" name="Straight Connector 30"/>
              <p:cNvCxnSpPr>
                <a:cxnSpLocks noChangeShapeType="1"/>
              </p:cNvCxnSpPr>
              <p:nvPr/>
            </p:nvCxnSpPr>
            <p:spPr bwMode="auto">
              <a:xfrm rot="16200000" flipH="1">
                <a:off x="3749615" y="2682815"/>
                <a:ext cx="332115" cy="245854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93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3781295" y="2628255"/>
                <a:ext cx="550652" cy="255918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94" name="Straight Connector 30"/>
              <p:cNvCxnSpPr>
                <a:cxnSpLocks noChangeShapeType="1"/>
              </p:cNvCxnSpPr>
              <p:nvPr/>
            </p:nvCxnSpPr>
            <p:spPr bwMode="auto">
              <a:xfrm flipV="1">
                <a:off x="3796807" y="2362200"/>
                <a:ext cx="550653" cy="255918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85" name="Straight Connector 30"/>
            <p:cNvCxnSpPr>
              <a:cxnSpLocks noChangeShapeType="1"/>
            </p:cNvCxnSpPr>
            <p:nvPr/>
          </p:nvCxnSpPr>
          <p:spPr bwMode="auto">
            <a:xfrm>
              <a:off x="3805205" y="2631731"/>
              <a:ext cx="551010" cy="10677"/>
            </a:xfrm>
            <a:prstGeom prst="line">
              <a:avLst/>
            </a:prstGeom>
            <a:noFill/>
            <a:ln w="254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2" name="Group 91"/>
          <p:cNvGrpSpPr/>
          <p:nvPr/>
        </p:nvGrpSpPr>
        <p:grpSpPr>
          <a:xfrm>
            <a:off x="3787784" y="3109210"/>
            <a:ext cx="250816" cy="366010"/>
            <a:chOff x="3787784" y="3012053"/>
            <a:chExt cx="631816" cy="679249"/>
          </a:xfrm>
        </p:grpSpPr>
        <p:grpSp>
          <p:nvGrpSpPr>
            <p:cNvPr id="10" name="Group 115"/>
            <p:cNvGrpSpPr>
              <a:grpSpLocks/>
            </p:cNvGrpSpPr>
            <p:nvPr/>
          </p:nvGrpSpPr>
          <p:grpSpPr bwMode="auto">
            <a:xfrm rot="1422960">
              <a:off x="3787784" y="3012053"/>
              <a:ext cx="571535" cy="679249"/>
              <a:chOff x="3771805" y="2295196"/>
              <a:chExt cx="571595" cy="679248"/>
            </a:xfrm>
          </p:grpSpPr>
          <p:cxnSp>
            <p:nvCxnSpPr>
              <p:cNvPr id="2080" name="Straight Connector 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728674" y="2338327"/>
                <a:ext cx="332115" cy="245853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81" name="Straight Connector 30"/>
              <p:cNvCxnSpPr>
                <a:cxnSpLocks noChangeShapeType="1"/>
              </p:cNvCxnSpPr>
              <p:nvPr/>
            </p:nvCxnSpPr>
            <p:spPr bwMode="auto">
              <a:xfrm rot="16200000" flipH="1">
                <a:off x="3734145" y="2685459"/>
                <a:ext cx="332115" cy="245855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82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3792745" y="2639684"/>
                <a:ext cx="550655" cy="255918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83" name="Straight Connector 30"/>
              <p:cNvCxnSpPr>
                <a:cxnSpLocks noChangeShapeType="1"/>
              </p:cNvCxnSpPr>
              <p:nvPr/>
            </p:nvCxnSpPr>
            <p:spPr bwMode="auto">
              <a:xfrm flipV="1">
                <a:off x="3780499" y="2378211"/>
                <a:ext cx="550657" cy="255918"/>
              </a:xfrm>
              <a:prstGeom prst="line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90" name="Straight Connector 12"/>
            <p:cNvCxnSpPr>
              <a:cxnSpLocks noChangeShapeType="1"/>
            </p:cNvCxnSpPr>
            <p:nvPr/>
          </p:nvCxnSpPr>
          <p:spPr bwMode="auto">
            <a:xfrm>
              <a:off x="3810000" y="3234345"/>
              <a:ext cx="609600" cy="187035"/>
            </a:xfrm>
            <a:prstGeom prst="line">
              <a:avLst/>
            </a:prstGeom>
            <a:noFill/>
            <a:ln w="25400" algn="ctr">
              <a:solidFill>
                <a:srgbClr val="00FF00"/>
              </a:solidFill>
              <a:round/>
              <a:headEnd/>
              <a:tailEnd type="triangle" w="med" len="med"/>
            </a:ln>
          </p:spPr>
        </p:cxnSp>
      </p:grpSp>
      <p:sp>
        <p:nvSpPr>
          <p:cNvPr id="95" name="Oval 94"/>
          <p:cNvSpPr>
            <a:spLocks noChangeArrowheads="1"/>
          </p:cNvSpPr>
          <p:nvPr/>
        </p:nvSpPr>
        <p:spPr bwMode="auto">
          <a:xfrm>
            <a:off x="1709738" y="2535238"/>
            <a:ext cx="152400" cy="152400"/>
          </a:xfrm>
          <a:prstGeom prst="ellipse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4724400" y="1219200"/>
            <a:ext cx="3505200" cy="3124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grpSp>
        <p:nvGrpSpPr>
          <p:cNvPr id="89" name="Group 88"/>
          <p:cNvGrpSpPr/>
          <p:nvPr/>
        </p:nvGrpSpPr>
        <p:grpSpPr>
          <a:xfrm rot="5400000" flipH="1" flipV="1">
            <a:off x="2400923" y="2507106"/>
            <a:ext cx="2514602" cy="243591"/>
            <a:chOff x="2438400" y="5943600"/>
            <a:chExt cx="3507698" cy="259830"/>
          </a:xfrm>
        </p:grpSpPr>
        <p:sp>
          <p:nvSpPr>
            <p:cNvPr id="91" name="Freeform 90"/>
            <p:cNvSpPr/>
            <p:nvPr/>
          </p:nvSpPr>
          <p:spPr bwMode="auto">
            <a:xfrm>
              <a:off x="2438400" y="5943600"/>
              <a:ext cx="3507698" cy="259830"/>
            </a:xfrm>
            <a:custGeom>
              <a:avLst/>
              <a:gdLst>
                <a:gd name="connsiteX0" fmla="*/ 0 w 3507698"/>
                <a:gd name="connsiteY0" fmla="*/ 164891 h 179882"/>
                <a:gd name="connsiteX1" fmla="*/ 89941 w 3507698"/>
                <a:gd name="connsiteY1" fmla="*/ 74950 h 179882"/>
                <a:gd name="connsiteX2" fmla="*/ 359764 w 3507698"/>
                <a:gd name="connsiteY2" fmla="*/ 29980 h 179882"/>
                <a:gd name="connsiteX3" fmla="*/ 404735 w 3507698"/>
                <a:gd name="connsiteY3" fmla="*/ 44970 h 179882"/>
                <a:gd name="connsiteX4" fmla="*/ 524656 w 3507698"/>
                <a:gd name="connsiteY4" fmla="*/ 74950 h 179882"/>
                <a:gd name="connsiteX5" fmla="*/ 689548 w 3507698"/>
                <a:gd name="connsiteY5" fmla="*/ 119921 h 179882"/>
                <a:gd name="connsiteX6" fmla="*/ 734518 w 3507698"/>
                <a:gd name="connsiteY6" fmla="*/ 134911 h 179882"/>
                <a:gd name="connsiteX7" fmla="*/ 854439 w 3507698"/>
                <a:gd name="connsiteY7" fmla="*/ 149901 h 179882"/>
                <a:gd name="connsiteX8" fmla="*/ 1199213 w 3507698"/>
                <a:gd name="connsiteY8" fmla="*/ 134911 h 179882"/>
                <a:gd name="connsiteX9" fmla="*/ 1259174 w 3507698"/>
                <a:gd name="connsiteY9" fmla="*/ 119921 h 179882"/>
                <a:gd name="connsiteX10" fmla="*/ 1349115 w 3507698"/>
                <a:gd name="connsiteY10" fmla="*/ 89941 h 179882"/>
                <a:gd name="connsiteX11" fmla="*/ 1394085 w 3507698"/>
                <a:gd name="connsiteY11" fmla="*/ 59960 h 179882"/>
                <a:gd name="connsiteX12" fmla="*/ 1528997 w 3507698"/>
                <a:gd name="connsiteY12" fmla="*/ 14990 h 179882"/>
                <a:gd name="connsiteX13" fmla="*/ 1678898 w 3507698"/>
                <a:gd name="connsiteY13" fmla="*/ 29980 h 179882"/>
                <a:gd name="connsiteX14" fmla="*/ 1738859 w 3507698"/>
                <a:gd name="connsiteY14" fmla="*/ 44970 h 179882"/>
                <a:gd name="connsiteX15" fmla="*/ 1783830 w 3507698"/>
                <a:gd name="connsiteY15" fmla="*/ 59960 h 179882"/>
                <a:gd name="connsiteX16" fmla="*/ 1963712 w 3507698"/>
                <a:gd name="connsiteY16" fmla="*/ 74950 h 179882"/>
                <a:gd name="connsiteX17" fmla="*/ 2293495 w 3507698"/>
                <a:gd name="connsiteY17" fmla="*/ 89941 h 179882"/>
                <a:gd name="connsiteX18" fmla="*/ 2458387 w 3507698"/>
                <a:gd name="connsiteY18" fmla="*/ 59960 h 179882"/>
                <a:gd name="connsiteX19" fmla="*/ 2563318 w 3507698"/>
                <a:gd name="connsiteY19" fmla="*/ 74950 h 179882"/>
                <a:gd name="connsiteX20" fmla="*/ 2653259 w 3507698"/>
                <a:gd name="connsiteY20" fmla="*/ 119921 h 179882"/>
                <a:gd name="connsiteX21" fmla="*/ 2728210 w 3507698"/>
                <a:gd name="connsiteY21" fmla="*/ 104931 h 179882"/>
                <a:gd name="connsiteX22" fmla="*/ 2818151 w 3507698"/>
                <a:gd name="connsiteY22" fmla="*/ 59960 h 179882"/>
                <a:gd name="connsiteX23" fmla="*/ 2863121 w 3507698"/>
                <a:gd name="connsiteY23" fmla="*/ 29980 h 179882"/>
                <a:gd name="connsiteX24" fmla="*/ 2953062 w 3507698"/>
                <a:gd name="connsiteY24" fmla="*/ 0 h 179882"/>
                <a:gd name="connsiteX25" fmla="*/ 3207895 w 3507698"/>
                <a:gd name="connsiteY25" fmla="*/ 14990 h 179882"/>
                <a:gd name="connsiteX26" fmla="*/ 3237876 w 3507698"/>
                <a:gd name="connsiteY26" fmla="*/ 44970 h 179882"/>
                <a:gd name="connsiteX27" fmla="*/ 3282846 w 3507698"/>
                <a:gd name="connsiteY27" fmla="*/ 74950 h 179882"/>
                <a:gd name="connsiteX28" fmla="*/ 3357797 w 3507698"/>
                <a:gd name="connsiteY28" fmla="*/ 89941 h 179882"/>
                <a:gd name="connsiteX29" fmla="*/ 3447738 w 3507698"/>
                <a:gd name="connsiteY29" fmla="*/ 119921 h 179882"/>
                <a:gd name="connsiteX30" fmla="*/ 3507698 w 3507698"/>
                <a:gd name="connsiteY30" fmla="*/ 179882 h 17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07698" h="179882">
                  <a:moveTo>
                    <a:pt x="0" y="164891"/>
                  </a:moveTo>
                  <a:cubicBezTo>
                    <a:pt x="29980" y="134911"/>
                    <a:pt x="49718" y="88357"/>
                    <a:pt x="89941" y="74950"/>
                  </a:cubicBezTo>
                  <a:cubicBezTo>
                    <a:pt x="236963" y="25943"/>
                    <a:pt x="148389" y="47594"/>
                    <a:pt x="359764" y="29980"/>
                  </a:cubicBezTo>
                  <a:cubicBezTo>
                    <a:pt x="374754" y="34977"/>
                    <a:pt x="389491" y="40812"/>
                    <a:pt x="404735" y="44970"/>
                  </a:cubicBezTo>
                  <a:cubicBezTo>
                    <a:pt x="444487" y="55811"/>
                    <a:pt x="485567" y="61920"/>
                    <a:pt x="524656" y="74950"/>
                  </a:cubicBezTo>
                  <a:cubicBezTo>
                    <a:pt x="717601" y="139266"/>
                    <a:pt x="520051" y="77547"/>
                    <a:pt x="689548" y="119921"/>
                  </a:cubicBezTo>
                  <a:cubicBezTo>
                    <a:pt x="704877" y="123753"/>
                    <a:pt x="718972" y="132084"/>
                    <a:pt x="734518" y="134911"/>
                  </a:cubicBezTo>
                  <a:cubicBezTo>
                    <a:pt x="774153" y="142117"/>
                    <a:pt x="814465" y="144904"/>
                    <a:pt x="854439" y="149901"/>
                  </a:cubicBezTo>
                  <a:cubicBezTo>
                    <a:pt x="969364" y="144904"/>
                    <a:pt x="1084494" y="143409"/>
                    <a:pt x="1199213" y="134911"/>
                  </a:cubicBezTo>
                  <a:cubicBezTo>
                    <a:pt x="1219759" y="133389"/>
                    <a:pt x="1239441" y="125841"/>
                    <a:pt x="1259174" y="119921"/>
                  </a:cubicBezTo>
                  <a:cubicBezTo>
                    <a:pt x="1289443" y="110840"/>
                    <a:pt x="1349115" y="89941"/>
                    <a:pt x="1349115" y="89941"/>
                  </a:cubicBezTo>
                  <a:cubicBezTo>
                    <a:pt x="1364105" y="79947"/>
                    <a:pt x="1376994" y="65657"/>
                    <a:pt x="1394085" y="59960"/>
                  </a:cubicBezTo>
                  <a:cubicBezTo>
                    <a:pt x="1555658" y="6101"/>
                    <a:pt x="1426810" y="83113"/>
                    <a:pt x="1528997" y="14990"/>
                  </a:cubicBezTo>
                  <a:cubicBezTo>
                    <a:pt x="1578964" y="19987"/>
                    <a:pt x="1629186" y="22878"/>
                    <a:pt x="1678898" y="29980"/>
                  </a:cubicBezTo>
                  <a:cubicBezTo>
                    <a:pt x="1699293" y="32894"/>
                    <a:pt x="1719050" y="39310"/>
                    <a:pt x="1738859" y="44970"/>
                  </a:cubicBezTo>
                  <a:cubicBezTo>
                    <a:pt x="1754052" y="49311"/>
                    <a:pt x="1768167" y="57872"/>
                    <a:pt x="1783830" y="59960"/>
                  </a:cubicBezTo>
                  <a:cubicBezTo>
                    <a:pt x="1843471" y="67912"/>
                    <a:pt x="1903751" y="69953"/>
                    <a:pt x="1963712" y="74950"/>
                  </a:cubicBezTo>
                  <a:cubicBezTo>
                    <a:pt x="2129646" y="130262"/>
                    <a:pt x="2022112" y="106902"/>
                    <a:pt x="2293495" y="89941"/>
                  </a:cubicBezTo>
                  <a:cubicBezTo>
                    <a:pt x="2356739" y="68859"/>
                    <a:pt x="2373634" y="59960"/>
                    <a:pt x="2458387" y="59960"/>
                  </a:cubicBezTo>
                  <a:cubicBezTo>
                    <a:pt x="2493719" y="59960"/>
                    <a:pt x="2528341" y="69953"/>
                    <a:pt x="2563318" y="74950"/>
                  </a:cubicBezTo>
                  <a:cubicBezTo>
                    <a:pt x="2586055" y="90108"/>
                    <a:pt x="2622228" y="119921"/>
                    <a:pt x="2653259" y="119921"/>
                  </a:cubicBezTo>
                  <a:cubicBezTo>
                    <a:pt x="2678737" y="119921"/>
                    <a:pt x="2703226" y="109928"/>
                    <a:pt x="2728210" y="104931"/>
                  </a:cubicBezTo>
                  <a:cubicBezTo>
                    <a:pt x="2857078" y="19016"/>
                    <a:pt x="2694036" y="122017"/>
                    <a:pt x="2818151" y="59960"/>
                  </a:cubicBezTo>
                  <a:cubicBezTo>
                    <a:pt x="2834265" y="51903"/>
                    <a:pt x="2846658" y="37297"/>
                    <a:pt x="2863121" y="29980"/>
                  </a:cubicBezTo>
                  <a:cubicBezTo>
                    <a:pt x="2891999" y="17145"/>
                    <a:pt x="2953062" y="0"/>
                    <a:pt x="2953062" y="0"/>
                  </a:cubicBezTo>
                  <a:cubicBezTo>
                    <a:pt x="3038006" y="4997"/>
                    <a:pt x="3123845" y="1719"/>
                    <a:pt x="3207895" y="14990"/>
                  </a:cubicBezTo>
                  <a:cubicBezTo>
                    <a:pt x="3221855" y="17194"/>
                    <a:pt x="3226840" y="36141"/>
                    <a:pt x="3237876" y="44970"/>
                  </a:cubicBezTo>
                  <a:cubicBezTo>
                    <a:pt x="3251944" y="56224"/>
                    <a:pt x="3265977" y="68624"/>
                    <a:pt x="3282846" y="74950"/>
                  </a:cubicBezTo>
                  <a:cubicBezTo>
                    <a:pt x="3306702" y="83896"/>
                    <a:pt x="3333216" y="83237"/>
                    <a:pt x="3357797" y="89941"/>
                  </a:cubicBezTo>
                  <a:cubicBezTo>
                    <a:pt x="3388285" y="98256"/>
                    <a:pt x="3447738" y="119921"/>
                    <a:pt x="3447738" y="119921"/>
                  </a:cubicBezTo>
                  <a:cubicBezTo>
                    <a:pt x="3502005" y="156099"/>
                    <a:pt x="3484651" y="133787"/>
                    <a:pt x="3507698" y="179882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93" name="Oval 25"/>
            <p:cNvSpPr>
              <a:spLocks noChangeArrowheads="1"/>
            </p:cNvSpPr>
            <p:nvPr/>
          </p:nvSpPr>
          <p:spPr bwMode="auto">
            <a:xfrm rot="5400000">
              <a:off x="5518543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4" name="Oval 26"/>
            <p:cNvSpPr>
              <a:spLocks noChangeArrowheads="1"/>
            </p:cNvSpPr>
            <p:nvPr/>
          </p:nvSpPr>
          <p:spPr bwMode="auto">
            <a:xfrm rot="5400000">
              <a:off x="50399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6" name="Oval 27"/>
            <p:cNvSpPr>
              <a:spLocks noChangeArrowheads="1"/>
            </p:cNvSpPr>
            <p:nvPr/>
          </p:nvSpPr>
          <p:spPr bwMode="auto">
            <a:xfrm rot="5400000">
              <a:off x="48113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7" name="Oval 28"/>
            <p:cNvSpPr>
              <a:spLocks noChangeArrowheads="1"/>
            </p:cNvSpPr>
            <p:nvPr/>
          </p:nvSpPr>
          <p:spPr bwMode="auto">
            <a:xfrm rot="5400000">
              <a:off x="4450715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8" name="Oval 29"/>
            <p:cNvSpPr>
              <a:spLocks noChangeArrowheads="1"/>
            </p:cNvSpPr>
            <p:nvPr/>
          </p:nvSpPr>
          <p:spPr bwMode="auto">
            <a:xfrm rot="5400000">
              <a:off x="42221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9" name="Oval 30"/>
            <p:cNvSpPr>
              <a:spLocks noChangeArrowheads="1"/>
            </p:cNvSpPr>
            <p:nvPr/>
          </p:nvSpPr>
          <p:spPr bwMode="auto">
            <a:xfrm rot="5400000">
              <a:off x="4040929" y="5998331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0" name="Oval 31"/>
            <p:cNvSpPr>
              <a:spLocks noChangeArrowheads="1"/>
            </p:cNvSpPr>
            <p:nvPr/>
          </p:nvSpPr>
          <p:spPr bwMode="auto">
            <a:xfrm rot="5400000">
              <a:off x="3917315" y="6108066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" name="Oval 32"/>
            <p:cNvSpPr>
              <a:spLocks noChangeArrowheads="1"/>
            </p:cNvSpPr>
            <p:nvPr/>
          </p:nvSpPr>
          <p:spPr bwMode="auto">
            <a:xfrm rot="5400000">
              <a:off x="3705649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2" name="Oval 33"/>
            <p:cNvSpPr>
              <a:spLocks noChangeArrowheads="1"/>
            </p:cNvSpPr>
            <p:nvPr/>
          </p:nvSpPr>
          <p:spPr bwMode="auto">
            <a:xfrm rot="5400000">
              <a:off x="54209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3" name="Oval 34"/>
            <p:cNvSpPr>
              <a:spLocks noChangeArrowheads="1"/>
            </p:cNvSpPr>
            <p:nvPr/>
          </p:nvSpPr>
          <p:spPr bwMode="auto">
            <a:xfrm rot="5400000">
              <a:off x="4298315" y="612434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4" name="Oval 35"/>
            <p:cNvSpPr>
              <a:spLocks noChangeArrowheads="1"/>
            </p:cNvSpPr>
            <p:nvPr/>
          </p:nvSpPr>
          <p:spPr bwMode="auto">
            <a:xfrm rot="5400000">
              <a:off x="2982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5" name="Oval 36"/>
            <p:cNvSpPr>
              <a:spLocks noChangeArrowheads="1"/>
            </p:cNvSpPr>
            <p:nvPr/>
          </p:nvSpPr>
          <p:spPr bwMode="auto">
            <a:xfrm rot="5400000">
              <a:off x="28505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6" name="Oval 37"/>
            <p:cNvSpPr>
              <a:spLocks noChangeArrowheads="1"/>
            </p:cNvSpPr>
            <p:nvPr/>
          </p:nvSpPr>
          <p:spPr bwMode="auto">
            <a:xfrm rot="5400000">
              <a:off x="3854662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7" name="Oval 38"/>
            <p:cNvSpPr>
              <a:spLocks noChangeArrowheads="1"/>
            </p:cNvSpPr>
            <p:nvPr/>
          </p:nvSpPr>
          <p:spPr bwMode="auto">
            <a:xfrm rot="5400000">
              <a:off x="40493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8" name="Oval 39"/>
            <p:cNvSpPr>
              <a:spLocks noChangeArrowheads="1"/>
            </p:cNvSpPr>
            <p:nvPr/>
          </p:nvSpPr>
          <p:spPr bwMode="auto">
            <a:xfrm rot="5400000">
              <a:off x="43541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9" name="Oval 40"/>
            <p:cNvSpPr>
              <a:spLocks noChangeArrowheads="1"/>
            </p:cNvSpPr>
            <p:nvPr/>
          </p:nvSpPr>
          <p:spPr bwMode="auto">
            <a:xfrm rot="5400000">
              <a:off x="27743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0" name="Oval 41"/>
            <p:cNvSpPr>
              <a:spLocks noChangeArrowheads="1"/>
            </p:cNvSpPr>
            <p:nvPr/>
          </p:nvSpPr>
          <p:spPr bwMode="auto">
            <a:xfrm rot="5400000">
              <a:off x="473011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1" name="Oval 42"/>
            <p:cNvSpPr>
              <a:spLocks noChangeArrowheads="1"/>
            </p:cNvSpPr>
            <p:nvPr/>
          </p:nvSpPr>
          <p:spPr bwMode="auto">
            <a:xfrm rot="5400000">
              <a:off x="4603115" y="612078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2" name="Oval 43"/>
            <p:cNvSpPr>
              <a:spLocks noChangeArrowheads="1"/>
            </p:cNvSpPr>
            <p:nvPr/>
          </p:nvSpPr>
          <p:spPr bwMode="auto">
            <a:xfrm rot="5400000">
              <a:off x="4125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3" name="Oval 44"/>
            <p:cNvSpPr>
              <a:spLocks noChangeArrowheads="1"/>
            </p:cNvSpPr>
            <p:nvPr/>
          </p:nvSpPr>
          <p:spPr bwMode="auto">
            <a:xfrm rot="5400000">
              <a:off x="3585079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4" name="Oval 46"/>
            <p:cNvSpPr>
              <a:spLocks noChangeArrowheads="1"/>
            </p:cNvSpPr>
            <p:nvPr/>
          </p:nvSpPr>
          <p:spPr bwMode="auto">
            <a:xfrm rot="5400000">
              <a:off x="4879129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5" name="Oval 47"/>
            <p:cNvSpPr>
              <a:spLocks noChangeArrowheads="1"/>
            </p:cNvSpPr>
            <p:nvPr/>
          </p:nvSpPr>
          <p:spPr bwMode="auto">
            <a:xfrm rot="5400000">
              <a:off x="30791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6" name="Oval 48"/>
            <p:cNvSpPr>
              <a:spLocks noChangeArrowheads="1"/>
            </p:cNvSpPr>
            <p:nvPr/>
          </p:nvSpPr>
          <p:spPr bwMode="auto">
            <a:xfrm rot="5400000">
              <a:off x="3333115" y="6141347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7" name="Oval 49"/>
            <p:cNvSpPr>
              <a:spLocks noChangeArrowheads="1"/>
            </p:cNvSpPr>
            <p:nvPr/>
          </p:nvSpPr>
          <p:spPr bwMode="auto">
            <a:xfrm rot="5400000">
              <a:off x="4506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8" name="Oval 51"/>
            <p:cNvSpPr>
              <a:spLocks noChangeArrowheads="1"/>
            </p:cNvSpPr>
            <p:nvPr/>
          </p:nvSpPr>
          <p:spPr bwMode="auto">
            <a:xfrm rot="5400000">
              <a:off x="5192396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9" name="Oval 34"/>
            <p:cNvSpPr>
              <a:spLocks noChangeArrowheads="1"/>
            </p:cNvSpPr>
            <p:nvPr/>
          </p:nvSpPr>
          <p:spPr bwMode="auto">
            <a:xfrm rot="5400000">
              <a:off x="2694728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0" name="Oval 35"/>
            <p:cNvSpPr>
              <a:spLocks noChangeArrowheads="1"/>
            </p:cNvSpPr>
            <p:nvPr/>
          </p:nvSpPr>
          <p:spPr bwMode="auto">
            <a:xfrm rot="5400000">
              <a:off x="2508461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1" name="Oval 47"/>
            <p:cNvSpPr>
              <a:spLocks noChangeArrowheads="1"/>
            </p:cNvSpPr>
            <p:nvPr/>
          </p:nvSpPr>
          <p:spPr bwMode="auto">
            <a:xfrm rot="5400000">
              <a:off x="2601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2" name="Oval 28"/>
            <p:cNvSpPr>
              <a:spLocks noChangeArrowheads="1"/>
            </p:cNvSpPr>
            <p:nvPr/>
          </p:nvSpPr>
          <p:spPr bwMode="auto">
            <a:xfrm rot="5400000">
              <a:off x="53447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3" name="Oval 33"/>
            <p:cNvSpPr>
              <a:spLocks noChangeArrowheads="1"/>
            </p:cNvSpPr>
            <p:nvPr/>
          </p:nvSpPr>
          <p:spPr bwMode="auto">
            <a:xfrm rot="5400000">
              <a:off x="5324475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4" name="Oval 42"/>
            <p:cNvSpPr>
              <a:spLocks noChangeArrowheads="1"/>
            </p:cNvSpPr>
            <p:nvPr/>
          </p:nvSpPr>
          <p:spPr bwMode="auto">
            <a:xfrm rot="5400000">
              <a:off x="54971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7" name="Oval 49"/>
            <p:cNvSpPr>
              <a:spLocks noChangeArrowheads="1"/>
            </p:cNvSpPr>
            <p:nvPr/>
          </p:nvSpPr>
          <p:spPr bwMode="auto">
            <a:xfrm rot="5400000">
              <a:off x="5400675" y="59518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8" name="Oval 42"/>
            <p:cNvSpPr>
              <a:spLocks noChangeArrowheads="1"/>
            </p:cNvSpPr>
            <p:nvPr/>
          </p:nvSpPr>
          <p:spPr bwMode="auto">
            <a:xfrm rot="5400000">
              <a:off x="5610650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9" name="Oval 49"/>
            <p:cNvSpPr>
              <a:spLocks noChangeArrowheads="1"/>
            </p:cNvSpPr>
            <p:nvPr/>
          </p:nvSpPr>
          <p:spPr bwMode="auto">
            <a:xfrm rot="5400000">
              <a:off x="5573396" y="59747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30" name="Oval 42"/>
            <p:cNvSpPr>
              <a:spLocks noChangeArrowheads="1"/>
            </p:cNvSpPr>
            <p:nvPr/>
          </p:nvSpPr>
          <p:spPr bwMode="auto">
            <a:xfrm rot="5400000">
              <a:off x="58019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31" name="Oval 49"/>
            <p:cNvSpPr>
              <a:spLocks noChangeArrowheads="1"/>
            </p:cNvSpPr>
            <p:nvPr/>
          </p:nvSpPr>
          <p:spPr bwMode="auto">
            <a:xfrm rot="5400000">
              <a:off x="5708861" y="61042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  <p:sp>
        <p:nvSpPr>
          <p:cNvPr id="133" name="AutoShape 91"/>
          <p:cNvSpPr>
            <a:spLocks noChangeArrowheads="1"/>
          </p:cNvSpPr>
          <p:nvPr/>
        </p:nvSpPr>
        <p:spPr bwMode="auto">
          <a:xfrm rot="5400000">
            <a:off x="2209800" y="1143000"/>
            <a:ext cx="533400" cy="5334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2"/>
    </p:custDataLst>
  </p:cSld>
  <p:clrMapOvr>
    <a:masterClrMapping/>
  </p:clrMapOvr>
  <p:transition advTm="59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/>
      <p:bldP spid="1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Image Formation Model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0" y="1676400"/>
          <a:ext cx="7696200" cy="793750"/>
        </p:xfrm>
        <a:graphic>
          <a:graphicData uri="http://schemas.openxmlformats.org/presentationml/2006/ole">
            <p:oleObj spid="_x0000_s226306" name="Equation" r:id="rId5" imgW="2463480" imgH="253800" progId="Equation.DSMT4">
              <p:embed/>
            </p:oleObj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057400" y="1600200"/>
            <a:ext cx="3733800" cy="914400"/>
          </a:xfrm>
          <a:prstGeom prst="rect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3200400" y="1143000"/>
            <a:ext cx="174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ea typeface="宋体" pitchFamily="2" charset="-122"/>
              </a:rPr>
              <a:t>Attenuation</a:t>
            </a:r>
          </a:p>
        </p:txBody>
      </p:sp>
      <p:sp>
        <p:nvSpPr>
          <p:cNvPr id="3079" name="TextBox 9"/>
          <p:cNvSpPr txBox="1">
            <a:spLocks noChangeArrowheads="1"/>
          </p:cNvSpPr>
          <p:nvPr/>
        </p:nvSpPr>
        <p:spPr bwMode="auto">
          <a:xfrm>
            <a:off x="6629400" y="1143000"/>
            <a:ext cx="1571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FF00"/>
                </a:solidFill>
                <a:ea typeface="宋体" pitchFamily="2" charset="-122"/>
              </a:rPr>
              <a:t>Scattering</a:t>
            </a:r>
          </a:p>
        </p:txBody>
      </p:sp>
      <p:sp>
        <p:nvSpPr>
          <p:cNvPr id="3082" name="Rectangle 18"/>
          <p:cNvSpPr>
            <a:spLocks noChangeArrowheads="1"/>
          </p:cNvSpPr>
          <p:nvPr/>
        </p:nvSpPr>
        <p:spPr bwMode="auto">
          <a:xfrm>
            <a:off x="6172200" y="1600200"/>
            <a:ext cx="2362200" cy="914400"/>
          </a:xfrm>
          <a:prstGeom prst="rect">
            <a:avLst/>
          </a:prstGeom>
          <a:noFill/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549332" y="2362200"/>
            <a:ext cx="1680268" cy="1143000"/>
            <a:chOff x="6549332" y="2362200"/>
            <a:chExt cx="1680268" cy="1143000"/>
          </a:xfrm>
        </p:grpSpPr>
        <p:sp>
          <p:nvSpPr>
            <p:cNvPr id="3095" name="TextBox 20"/>
            <p:cNvSpPr txBox="1">
              <a:spLocks noChangeArrowheads="1"/>
            </p:cNvSpPr>
            <p:nvPr/>
          </p:nvSpPr>
          <p:spPr bwMode="auto">
            <a:xfrm>
              <a:off x="6549332" y="2797314"/>
              <a:ext cx="168026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Radiance </a:t>
              </a:r>
            </a:p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by Scattering</a:t>
              </a:r>
              <a:endParaRPr lang="en-US" altLang="zh-CN" sz="2000" dirty="0">
                <a:solidFill>
                  <a:srgbClr val="FFFF00"/>
                </a:solidFill>
                <a:ea typeface="宋体" pitchFamily="2" charset="-122"/>
              </a:endParaRPr>
            </a:p>
          </p:txBody>
        </p:sp>
        <p:cxnSp>
          <p:nvCxnSpPr>
            <p:cNvPr id="26" name="Straight Arrow Connector 21"/>
            <p:cNvCxnSpPr>
              <a:cxnSpLocks noChangeShapeType="1"/>
            </p:cNvCxnSpPr>
            <p:nvPr/>
          </p:nvCxnSpPr>
          <p:spPr bwMode="auto">
            <a:xfrm rot="16200000" flipV="1">
              <a:off x="6591300" y="2476500"/>
              <a:ext cx="457200" cy="228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70" name="Group 69"/>
          <p:cNvGrpSpPr/>
          <p:nvPr/>
        </p:nvGrpSpPr>
        <p:grpSpPr>
          <a:xfrm>
            <a:off x="4790090" y="2286000"/>
            <a:ext cx="3439510" cy="1219200"/>
            <a:chOff x="4790090" y="2286000"/>
            <a:chExt cx="3439510" cy="1219200"/>
          </a:xfrm>
        </p:grpSpPr>
        <p:sp>
          <p:nvSpPr>
            <p:cNvPr id="3091" name="TextBox 16"/>
            <p:cNvSpPr txBox="1">
              <a:spLocks noChangeArrowheads="1"/>
            </p:cNvSpPr>
            <p:nvPr/>
          </p:nvSpPr>
          <p:spPr bwMode="auto">
            <a:xfrm>
              <a:off x="4790090" y="2797314"/>
              <a:ext cx="145424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Defocus</a:t>
              </a:r>
            </a:p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Blur </a:t>
              </a:r>
              <a:r>
                <a:rPr lang="en-US" altLang="zh-CN" sz="2000" dirty="0">
                  <a:solidFill>
                    <a:srgbClr val="FFFF00"/>
                  </a:solidFill>
                  <a:ea typeface="宋体" pitchFamily="2" charset="-122"/>
                </a:rPr>
                <a:t>K</a:t>
              </a:r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ernel</a:t>
              </a:r>
              <a:endParaRPr lang="en-US" altLang="zh-CN" sz="2000" dirty="0">
                <a:solidFill>
                  <a:srgbClr val="FFFF00"/>
                </a:solidFill>
                <a:ea typeface="宋体" pitchFamily="2" charset="-122"/>
              </a:endParaRPr>
            </a:p>
          </p:txBody>
        </p:sp>
        <p:cxnSp>
          <p:nvCxnSpPr>
            <p:cNvPr id="28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5715000" y="2362200"/>
              <a:ext cx="2514600" cy="4572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1" name="Straight Arrow Connector 17"/>
            <p:cNvCxnSpPr>
              <a:cxnSpLocks noChangeShapeType="1"/>
            </p:cNvCxnSpPr>
            <p:nvPr/>
          </p:nvCxnSpPr>
          <p:spPr bwMode="auto">
            <a:xfrm rot="16200000" flipV="1">
              <a:off x="4955627" y="2364827"/>
              <a:ext cx="533400" cy="37574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7" name="Group 66"/>
          <p:cNvGrpSpPr/>
          <p:nvPr/>
        </p:nvGrpSpPr>
        <p:grpSpPr>
          <a:xfrm>
            <a:off x="152400" y="1044714"/>
            <a:ext cx="1295400" cy="784086"/>
            <a:chOff x="152400" y="1044714"/>
            <a:chExt cx="1295400" cy="784086"/>
          </a:xfrm>
        </p:grpSpPr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152400" y="1044714"/>
              <a:ext cx="123944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Captured</a:t>
              </a:r>
            </a:p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Image</a:t>
              </a:r>
            </a:p>
          </p:txBody>
        </p:sp>
        <p:cxnSp>
          <p:nvCxnSpPr>
            <p:cNvPr id="35" name="Straight Arrow Connector 17"/>
            <p:cNvCxnSpPr>
              <a:cxnSpLocks noChangeShapeType="1"/>
            </p:cNvCxnSpPr>
            <p:nvPr/>
          </p:nvCxnSpPr>
          <p:spPr bwMode="auto">
            <a:xfrm rot="16200000" flipH="1">
              <a:off x="1181100" y="1562100"/>
              <a:ext cx="304800" cy="228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1673676" y="2340908"/>
            <a:ext cx="918712" cy="1164292"/>
            <a:chOff x="1673676" y="2340908"/>
            <a:chExt cx="918712" cy="1164292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1673676" y="2797314"/>
              <a:ext cx="896399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Clean</a:t>
              </a:r>
            </a:p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Image</a:t>
              </a:r>
            </a:p>
          </p:txBody>
        </p:sp>
        <p:cxnSp>
          <p:nvCxnSpPr>
            <p:cNvPr id="37" name="Straight Arrow Connector 17"/>
            <p:cNvCxnSpPr>
              <a:cxnSpLocks noChangeShapeType="1"/>
            </p:cNvCxnSpPr>
            <p:nvPr/>
          </p:nvCxnSpPr>
          <p:spPr bwMode="auto">
            <a:xfrm rot="5400000" flipH="1" flipV="1">
              <a:off x="2199948" y="2426960"/>
              <a:ext cx="478492" cy="30638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9" name="Group 68"/>
          <p:cNvGrpSpPr/>
          <p:nvPr/>
        </p:nvGrpSpPr>
        <p:grpSpPr>
          <a:xfrm>
            <a:off x="2971800" y="2362204"/>
            <a:ext cx="1552028" cy="1142996"/>
            <a:chOff x="2971800" y="2362204"/>
            <a:chExt cx="1552028" cy="1142996"/>
          </a:xfrm>
        </p:grpSpPr>
        <p:sp>
          <p:nvSpPr>
            <p:cNvPr id="3093" name="TextBox 12"/>
            <p:cNvSpPr txBox="1">
              <a:spLocks noChangeArrowheads="1"/>
            </p:cNvSpPr>
            <p:nvPr/>
          </p:nvSpPr>
          <p:spPr bwMode="auto">
            <a:xfrm>
              <a:off x="2971800" y="2797314"/>
              <a:ext cx="155202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FF00"/>
                  </a:solidFill>
                  <a:ea typeface="宋体" pitchFamily="2" charset="-122"/>
                </a:rPr>
                <a:t>Attenuation </a:t>
              </a:r>
              <a:endParaRPr lang="en-US" altLang="zh-CN" sz="2000" dirty="0" smtClean="0">
                <a:solidFill>
                  <a:srgbClr val="FFFF00"/>
                </a:solidFill>
                <a:ea typeface="宋体" pitchFamily="2" charset="-122"/>
              </a:endParaRPr>
            </a:p>
            <a:p>
              <a:pPr algn="ctr"/>
              <a:r>
                <a:rPr lang="en-US" altLang="zh-CN" sz="2000" dirty="0" smtClean="0">
                  <a:solidFill>
                    <a:srgbClr val="FFFF00"/>
                  </a:solidFill>
                  <a:ea typeface="宋体" pitchFamily="2" charset="-122"/>
                </a:rPr>
                <a:t>Map</a:t>
              </a:r>
              <a:endParaRPr lang="en-US" altLang="zh-CN" sz="2000" dirty="0">
                <a:solidFill>
                  <a:srgbClr val="FFFF00"/>
                </a:solidFill>
                <a:ea typeface="宋体" pitchFamily="2" charset="-122"/>
              </a:endParaRPr>
            </a:p>
          </p:txBody>
        </p:sp>
        <p:cxnSp>
          <p:nvCxnSpPr>
            <p:cNvPr id="41" name="Straight Arrow Connector 17"/>
            <p:cNvCxnSpPr>
              <a:cxnSpLocks noChangeShapeType="1"/>
              <a:stCxn id="3093" idx="0"/>
            </p:cNvCxnSpPr>
            <p:nvPr/>
          </p:nvCxnSpPr>
          <p:spPr bwMode="auto">
            <a:xfrm rot="5400000" flipH="1" flipV="1">
              <a:off x="3637551" y="2472467"/>
              <a:ext cx="435111" cy="21458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72" name="Content Placeholder 1"/>
          <p:cNvSpPr>
            <a:spLocks noGrp="1"/>
          </p:cNvSpPr>
          <p:nvPr>
            <p:ph/>
          </p:nvPr>
        </p:nvSpPr>
        <p:spPr>
          <a:xfrm>
            <a:off x="76200" y="3886200"/>
            <a:ext cx="5334000" cy="28194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Stray light (e.g., the sun) might be outside the field of view.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Large corrupted area because of camera defocus.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High frequency in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I</a:t>
            </a:r>
            <a:r>
              <a:rPr lang="en-US" altLang="zh-CN" baseline="-25000" dirty="0" smtClean="0">
                <a:solidFill>
                  <a:srgbClr val="FFFF00"/>
                </a:solidFill>
                <a:ea typeface="宋体" pitchFamily="2" charset="-122"/>
              </a:rPr>
              <a:t>0</a:t>
            </a:r>
            <a:r>
              <a:rPr lang="en-US" altLang="zh-CN" dirty="0" smtClean="0">
                <a:solidFill>
                  <a:srgbClr val="FFFF00"/>
                </a:solidFill>
              </a:rPr>
              <a:t>(x)</a:t>
            </a:r>
            <a:r>
              <a:rPr lang="en-US" altLang="zh-CN" dirty="0" smtClean="0">
                <a:ea typeface="宋体" pitchFamily="2" charset="-122"/>
              </a:rPr>
              <a:t> is (partially) preserved.</a:t>
            </a: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4405" y="4248090"/>
            <a:ext cx="306493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5" name="Group 74"/>
          <p:cNvGrpSpPr/>
          <p:nvPr/>
        </p:nvGrpSpPr>
        <p:grpSpPr>
          <a:xfrm>
            <a:off x="6324600" y="4109545"/>
            <a:ext cx="2514600" cy="1676400"/>
            <a:chOff x="3810000" y="3625517"/>
            <a:chExt cx="3148012" cy="215766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76800" y="3657600"/>
              <a:ext cx="2081212" cy="210569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</p:pic>
        <p:sp>
          <p:nvSpPr>
            <p:cNvPr id="77" name="Rectangle 76"/>
            <p:cNvSpPr/>
            <p:nvPr/>
          </p:nvSpPr>
          <p:spPr bwMode="auto">
            <a:xfrm>
              <a:off x="3810000" y="5181600"/>
              <a:ext cx="381000" cy="381000"/>
            </a:xfrm>
            <a:prstGeom prst="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 bwMode="auto">
            <a:xfrm rot="5400000" flipH="1" flipV="1">
              <a:off x="3743826" y="4072690"/>
              <a:ext cx="1556084" cy="66173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4191000" y="5562600"/>
              <a:ext cx="669758" cy="22057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0" name="Group 79"/>
          <p:cNvGrpSpPr/>
          <p:nvPr/>
        </p:nvGrpSpPr>
        <p:grpSpPr>
          <a:xfrm>
            <a:off x="7162800" y="3643311"/>
            <a:ext cx="416074" cy="1081089"/>
            <a:chOff x="4706789" y="3276600"/>
            <a:chExt cx="416074" cy="1081089"/>
          </a:xfrm>
        </p:grpSpPr>
        <p:sp>
          <p:nvSpPr>
            <p:cNvPr id="81" name="AutoShape 91"/>
            <p:cNvSpPr>
              <a:spLocks noChangeArrowheads="1"/>
            </p:cNvSpPr>
            <p:nvPr/>
          </p:nvSpPr>
          <p:spPr bwMode="auto">
            <a:xfrm rot="5400000">
              <a:off x="4724400" y="3276600"/>
              <a:ext cx="398463" cy="398463"/>
            </a:xfrm>
            <a:prstGeom prst="sun">
              <a:avLst>
                <a:gd name="adj" fmla="val 25000"/>
              </a:avLst>
            </a:prstGeom>
            <a:solidFill>
              <a:srgbClr val="FFC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" name="Group 32"/>
            <p:cNvGrpSpPr/>
            <p:nvPr/>
          </p:nvGrpSpPr>
          <p:grpSpPr>
            <a:xfrm>
              <a:off x="4706789" y="3671889"/>
              <a:ext cx="308123" cy="685800"/>
              <a:chOff x="4706789" y="3671889"/>
              <a:chExt cx="308123" cy="685800"/>
            </a:xfrm>
          </p:grpSpPr>
          <p:cxnSp>
            <p:nvCxnSpPr>
              <p:cNvPr id="83" name="Straight Arrow Connector 82"/>
              <p:cNvCxnSpPr/>
              <p:nvPr/>
            </p:nvCxnSpPr>
            <p:spPr bwMode="auto">
              <a:xfrm rot="5400000">
                <a:off x="4419923" y="3958755"/>
                <a:ext cx="685800" cy="11206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4" name="Straight Arrow Connector 83"/>
              <p:cNvCxnSpPr/>
              <p:nvPr/>
            </p:nvCxnSpPr>
            <p:spPr bwMode="auto">
              <a:xfrm rot="5400000">
                <a:off x="4640912" y="3969398"/>
                <a:ext cx="642937" cy="10506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85" name="TextBox 84"/>
          <p:cNvSpPr txBox="1"/>
          <p:nvPr/>
        </p:nvSpPr>
        <p:spPr>
          <a:xfrm>
            <a:off x="5562600" y="64008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taken with a dirty lens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6" name="Freeform 85"/>
          <p:cNvSpPr/>
          <p:nvPr/>
        </p:nvSpPr>
        <p:spPr bwMode="auto">
          <a:xfrm>
            <a:off x="6069492" y="4392118"/>
            <a:ext cx="1733058" cy="1828769"/>
          </a:xfrm>
          <a:custGeom>
            <a:avLst/>
            <a:gdLst>
              <a:gd name="connsiteX0" fmla="*/ 586141 w 1733058"/>
              <a:gd name="connsiteY0" fmla="*/ 389744 h 1828769"/>
              <a:gd name="connsiteX1" fmla="*/ 616121 w 1733058"/>
              <a:gd name="connsiteY1" fmla="*/ 434715 h 1828769"/>
              <a:gd name="connsiteX2" fmla="*/ 646101 w 1733058"/>
              <a:gd name="connsiteY2" fmla="*/ 599607 h 1828769"/>
              <a:gd name="connsiteX3" fmla="*/ 676082 w 1733058"/>
              <a:gd name="connsiteY3" fmla="*/ 689548 h 1828769"/>
              <a:gd name="connsiteX4" fmla="*/ 691072 w 1733058"/>
              <a:gd name="connsiteY4" fmla="*/ 734518 h 1828769"/>
              <a:gd name="connsiteX5" fmla="*/ 810993 w 1733058"/>
              <a:gd name="connsiteY5" fmla="*/ 689548 h 1828769"/>
              <a:gd name="connsiteX6" fmla="*/ 870954 w 1733058"/>
              <a:gd name="connsiteY6" fmla="*/ 599607 h 1828769"/>
              <a:gd name="connsiteX7" fmla="*/ 900934 w 1733058"/>
              <a:gd name="connsiteY7" fmla="*/ 224852 h 1828769"/>
              <a:gd name="connsiteX8" fmla="*/ 915924 w 1733058"/>
              <a:gd name="connsiteY8" fmla="*/ 179882 h 1828769"/>
              <a:gd name="connsiteX9" fmla="*/ 960895 w 1733058"/>
              <a:gd name="connsiteY9" fmla="*/ 149902 h 1828769"/>
              <a:gd name="connsiteX10" fmla="*/ 1035846 w 1733058"/>
              <a:gd name="connsiteY10" fmla="*/ 104931 h 1828769"/>
              <a:gd name="connsiteX11" fmla="*/ 1080816 w 1733058"/>
              <a:gd name="connsiteY11" fmla="*/ 74951 h 1828769"/>
              <a:gd name="connsiteX12" fmla="*/ 1155767 w 1733058"/>
              <a:gd name="connsiteY12" fmla="*/ 14990 h 1828769"/>
              <a:gd name="connsiteX13" fmla="*/ 1200738 w 1733058"/>
              <a:gd name="connsiteY13" fmla="*/ 0 h 1828769"/>
              <a:gd name="connsiteX14" fmla="*/ 1335649 w 1733058"/>
              <a:gd name="connsiteY14" fmla="*/ 44971 h 1828769"/>
              <a:gd name="connsiteX15" fmla="*/ 1380619 w 1733058"/>
              <a:gd name="connsiteY15" fmla="*/ 59961 h 1828769"/>
              <a:gd name="connsiteX16" fmla="*/ 1410600 w 1733058"/>
              <a:gd name="connsiteY16" fmla="*/ 89941 h 1828769"/>
              <a:gd name="connsiteX17" fmla="*/ 1500541 w 1733058"/>
              <a:gd name="connsiteY17" fmla="*/ 119921 h 1828769"/>
              <a:gd name="connsiteX18" fmla="*/ 1530521 w 1733058"/>
              <a:gd name="connsiteY18" fmla="*/ 539646 h 1828769"/>
              <a:gd name="connsiteX19" fmla="*/ 1545511 w 1733058"/>
              <a:gd name="connsiteY19" fmla="*/ 689548 h 1828769"/>
              <a:gd name="connsiteX20" fmla="*/ 1560501 w 1733058"/>
              <a:gd name="connsiteY20" fmla="*/ 734518 h 1828769"/>
              <a:gd name="connsiteX21" fmla="*/ 1590482 w 1733058"/>
              <a:gd name="connsiteY21" fmla="*/ 839449 h 1828769"/>
              <a:gd name="connsiteX22" fmla="*/ 1650442 w 1733058"/>
              <a:gd name="connsiteY22" fmla="*/ 929390 h 1828769"/>
              <a:gd name="connsiteX23" fmla="*/ 1695413 w 1733058"/>
              <a:gd name="connsiteY23" fmla="*/ 1049312 h 1828769"/>
              <a:gd name="connsiteX24" fmla="*/ 1725393 w 1733058"/>
              <a:gd name="connsiteY24" fmla="*/ 1154243 h 1828769"/>
              <a:gd name="connsiteX25" fmla="*/ 1710403 w 1733058"/>
              <a:gd name="connsiteY25" fmla="*/ 1334125 h 1828769"/>
              <a:gd name="connsiteX26" fmla="*/ 1650442 w 1733058"/>
              <a:gd name="connsiteY26" fmla="*/ 1454046 h 1828769"/>
              <a:gd name="connsiteX27" fmla="*/ 1620462 w 1733058"/>
              <a:gd name="connsiteY27" fmla="*/ 1499016 h 1828769"/>
              <a:gd name="connsiteX28" fmla="*/ 1590482 w 1733058"/>
              <a:gd name="connsiteY28" fmla="*/ 1528997 h 1828769"/>
              <a:gd name="connsiteX29" fmla="*/ 1530521 w 1733058"/>
              <a:gd name="connsiteY29" fmla="*/ 1618938 h 1828769"/>
              <a:gd name="connsiteX30" fmla="*/ 1425590 w 1733058"/>
              <a:gd name="connsiteY30" fmla="*/ 1738859 h 1828769"/>
              <a:gd name="connsiteX31" fmla="*/ 1380619 w 1733058"/>
              <a:gd name="connsiteY31" fmla="*/ 1753849 h 1828769"/>
              <a:gd name="connsiteX32" fmla="*/ 1005865 w 1733058"/>
              <a:gd name="connsiteY32" fmla="*/ 1738859 h 1828769"/>
              <a:gd name="connsiteX33" fmla="*/ 960895 w 1733058"/>
              <a:gd name="connsiteY33" fmla="*/ 1723869 h 1828769"/>
              <a:gd name="connsiteX34" fmla="*/ 885944 w 1733058"/>
              <a:gd name="connsiteY34" fmla="*/ 1648918 h 1828769"/>
              <a:gd name="connsiteX35" fmla="*/ 840974 w 1733058"/>
              <a:gd name="connsiteY35" fmla="*/ 1588957 h 1828769"/>
              <a:gd name="connsiteX36" fmla="*/ 796003 w 1733058"/>
              <a:gd name="connsiteY36" fmla="*/ 1573967 h 1828769"/>
              <a:gd name="connsiteX37" fmla="*/ 751033 w 1733058"/>
              <a:gd name="connsiteY37" fmla="*/ 1514007 h 1828769"/>
              <a:gd name="connsiteX38" fmla="*/ 721052 w 1733058"/>
              <a:gd name="connsiteY38" fmla="*/ 1484026 h 1828769"/>
              <a:gd name="connsiteX39" fmla="*/ 616121 w 1733058"/>
              <a:gd name="connsiteY39" fmla="*/ 1334125 h 1828769"/>
              <a:gd name="connsiteX40" fmla="*/ 556160 w 1733058"/>
              <a:gd name="connsiteY40" fmla="*/ 1349115 h 1828769"/>
              <a:gd name="connsiteX41" fmla="*/ 511190 w 1733058"/>
              <a:gd name="connsiteY41" fmla="*/ 1379095 h 1828769"/>
              <a:gd name="connsiteX42" fmla="*/ 256357 w 1733058"/>
              <a:gd name="connsiteY42" fmla="*/ 1349115 h 1828769"/>
              <a:gd name="connsiteX43" fmla="*/ 226377 w 1733058"/>
              <a:gd name="connsiteY43" fmla="*/ 1319134 h 1828769"/>
              <a:gd name="connsiteX44" fmla="*/ 106456 w 1733058"/>
              <a:gd name="connsiteY44" fmla="*/ 1214203 h 1828769"/>
              <a:gd name="connsiteX45" fmla="*/ 46495 w 1733058"/>
              <a:gd name="connsiteY45" fmla="*/ 1109272 h 1828769"/>
              <a:gd name="connsiteX46" fmla="*/ 1524 w 1733058"/>
              <a:gd name="connsiteY46" fmla="*/ 1019331 h 1828769"/>
              <a:gd name="connsiteX47" fmla="*/ 46495 w 1733058"/>
              <a:gd name="connsiteY47" fmla="*/ 854439 h 1828769"/>
              <a:gd name="connsiteX48" fmla="*/ 91465 w 1733058"/>
              <a:gd name="connsiteY48" fmla="*/ 824459 h 1828769"/>
              <a:gd name="connsiteX49" fmla="*/ 151426 w 1733058"/>
              <a:gd name="connsiteY49" fmla="*/ 764498 h 1828769"/>
              <a:gd name="connsiteX50" fmla="*/ 196397 w 1733058"/>
              <a:gd name="connsiteY50" fmla="*/ 719528 h 1828769"/>
              <a:gd name="connsiteX51" fmla="*/ 301328 w 1733058"/>
              <a:gd name="connsiteY51" fmla="*/ 584616 h 1828769"/>
              <a:gd name="connsiteX52" fmla="*/ 286338 w 1733058"/>
              <a:gd name="connsiteY52" fmla="*/ 494675 h 1828769"/>
              <a:gd name="connsiteX53" fmla="*/ 346298 w 1733058"/>
              <a:gd name="connsiteY53" fmla="*/ 419725 h 1828769"/>
              <a:gd name="connsiteX54" fmla="*/ 376278 w 1733058"/>
              <a:gd name="connsiteY54" fmla="*/ 389744 h 1828769"/>
              <a:gd name="connsiteX55" fmla="*/ 481210 w 1733058"/>
              <a:gd name="connsiteY55" fmla="*/ 344774 h 1828769"/>
              <a:gd name="connsiteX56" fmla="*/ 586141 w 1733058"/>
              <a:gd name="connsiteY56" fmla="*/ 389744 h 182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733058" h="1828769">
                <a:moveTo>
                  <a:pt x="586141" y="389744"/>
                </a:moveTo>
                <a:cubicBezTo>
                  <a:pt x="608626" y="404734"/>
                  <a:pt x="609795" y="417846"/>
                  <a:pt x="616121" y="434715"/>
                </a:cubicBezTo>
                <a:cubicBezTo>
                  <a:pt x="624524" y="457122"/>
                  <a:pt x="641891" y="582769"/>
                  <a:pt x="646101" y="599607"/>
                </a:cubicBezTo>
                <a:cubicBezTo>
                  <a:pt x="653766" y="630266"/>
                  <a:pt x="666088" y="659568"/>
                  <a:pt x="676082" y="689548"/>
                </a:cubicBezTo>
                <a:lnTo>
                  <a:pt x="691072" y="734518"/>
                </a:lnTo>
                <a:cubicBezTo>
                  <a:pt x="736427" y="725447"/>
                  <a:pt x="778242" y="726977"/>
                  <a:pt x="810993" y="689548"/>
                </a:cubicBezTo>
                <a:cubicBezTo>
                  <a:pt x="834720" y="662431"/>
                  <a:pt x="870954" y="599607"/>
                  <a:pt x="870954" y="599607"/>
                </a:cubicBezTo>
                <a:cubicBezTo>
                  <a:pt x="922997" y="443475"/>
                  <a:pt x="869519" y="617545"/>
                  <a:pt x="900934" y="224852"/>
                </a:cubicBezTo>
                <a:cubicBezTo>
                  <a:pt x="902194" y="209101"/>
                  <a:pt x="906053" y="192220"/>
                  <a:pt x="915924" y="179882"/>
                </a:cubicBezTo>
                <a:cubicBezTo>
                  <a:pt x="927179" y="165814"/>
                  <a:pt x="946827" y="161157"/>
                  <a:pt x="960895" y="149902"/>
                </a:cubicBezTo>
                <a:cubicBezTo>
                  <a:pt x="1019687" y="102868"/>
                  <a:pt x="957746" y="130964"/>
                  <a:pt x="1035846" y="104931"/>
                </a:cubicBezTo>
                <a:cubicBezTo>
                  <a:pt x="1050836" y="94938"/>
                  <a:pt x="1066748" y="86205"/>
                  <a:pt x="1080816" y="74951"/>
                </a:cubicBezTo>
                <a:cubicBezTo>
                  <a:pt x="1127288" y="37774"/>
                  <a:pt x="1094256" y="45746"/>
                  <a:pt x="1155767" y="14990"/>
                </a:cubicBezTo>
                <a:cubicBezTo>
                  <a:pt x="1169900" y="7923"/>
                  <a:pt x="1185748" y="4997"/>
                  <a:pt x="1200738" y="0"/>
                </a:cubicBezTo>
                <a:lnTo>
                  <a:pt x="1335649" y="44971"/>
                </a:lnTo>
                <a:lnTo>
                  <a:pt x="1380619" y="59961"/>
                </a:lnTo>
                <a:cubicBezTo>
                  <a:pt x="1390613" y="69954"/>
                  <a:pt x="1397959" y="83621"/>
                  <a:pt x="1410600" y="89941"/>
                </a:cubicBezTo>
                <a:cubicBezTo>
                  <a:pt x="1438866" y="104074"/>
                  <a:pt x="1500541" y="119921"/>
                  <a:pt x="1500541" y="119921"/>
                </a:cubicBezTo>
                <a:cubicBezTo>
                  <a:pt x="1556086" y="286558"/>
                  <a:pt x="1506819" y="124863"/>
                  <a:pt x="1530521" y="539646"/>
                </a:cubicBezTo>
                <a:cubicBezTo>
                  <a:pt x="1533386" y="589781"/>
                  <a:pt x="1537875" y="639915"/>
                  <a:pt x="1545511" y="689548"/>
                </a:cubicBezTo>
                <a:cubicBezTo>
                  <a:pt x="1547914" y="705165"/>
                  <a:pt x="1556160" y="719325"/>
                  <a:pt x="1560501" y="734518"/>
                </a:cubicBezTo>
                <a:cubicBezTo>
                  <a:pt x="1565066" y="750496"/>
                  <a:pt x="1579912" y="820424"/>
                  <a:pt x="1590482" y="839449"/>
                </a:cubicBezTo>
                <a:cubicBezTo>
                  <a:pt x="1607980" y="870946"/>
                  <a:pt x="1637060" y="895935"/>
                  <a:pt x="1650442" y="929390"/>
                </a:cubicBezTo>
                <a:cubicBezTo>
                  <a:pt x="1666286" y="968999"/>
                  <a:pt x="1683662" y="1008182"/>
                  <a:pt x="1695413" y="1049312"/>
                </a:cubicBezTo>
                <a:cubicBezTo>
                  <a:pt x="1733058" y="1181070"/>
                  <a:pt x="1689452" y="1046417"/>
                  <a:pt x="1725393" y="1154243"/>
                </a:cubicBezTo>
                <a:cubicBezTo>
                  <a:pt x="1720396" y="1214204"/>
                  <a:pt x="1720295" y="1274775"/>
                  <a:pt x="1710403" y="1334125"/>
                </a:cubicBezTo>
                <a:cubicBezTo>
                  <a:pt x="1691553" y="1447229"/>
                  <a:pt x="1695793" y="1397358"/>
                  <a:pt x="1650442" y="1454046"/>
                </a:cubicBezTo>
                <a:cubicBezTo>
                  <a:pt x="1639188" y="1468114"/>
                  <a:pt x="1631716" y="1484948"/>
                  <a:pt x="1620462" y="1499016"/>
                </a:cubicBezTo>
                <a:cubicBezTo>
                  <a:pt x="1611633" y="1510052"/>
                  <a:pt x="1598962" y="1517691"/>
                  <a:pt x="1590482" y="1528997"/>
                </a:cubicBezTo>
                <a:cubicBezTo>
                  <a:pt x="1568863" y="1557823"/>
                  <a:pt x="1550508" y="1588958"/>
                  <a:pt x="1530521" y="1618938"/>
                </a:cubicBezTo>
                <a:cubicBezTo>
                  <a:pt x="1506492" y="1654981"/>
                  <a:pt x="1463171" y="1726332"/>
                  <a:pt x="1425590" y="1738859"/>
                </a:cubicBezTo>
                <a:lnTo>
                  <a:pt x="1380619" y="1753849"/>
                </a:lnTo>
                <a:cubicBezTo>
                  <a:pt x="1255701" y="1748852"/>
                  <a:pt x="1130565" y="1747766"/>
                  <a:pt x="1005865" y="1738859"/>
                </a:cubicBezTo>
                <a:cubicBezTo>
                  <a:pt x="990104" y="1737733"/>
                  <a:pt x="973233" y="1733740"/>
                  <a:pt x="960895" y="1723869"/>
                </a:cubicBezTo>
                <a:cubicBezTo>
                  <a:pt x="711100" y="1524030"/>
                  <a:pt x="1155727" y="1828769"/>
                  <a:pt x="885944" y="1648918"/>
                </a:cubicBezTo>
                <a:cubicBezTo>
                  <a:pt x="870954" y="1628931"/>
                  <a:pt x="860167" y="1604951"/>
                  <a:pt x="840974" y="1588957"/>
                </a:cubicBezTo>
                <a:cubicBezTo>
                  <a:pt x="828835" y="1578841"/>
                  <a:pt x="808142" y="1584083"/>
                  <a:pt x="796003" y="1573967"/>
                </a:cubicBezTo>
                <a:cubicBezTo>
                  <a:pt x="776810" y="1557973"/>
                  <a:pt x="767027" y="1533200"/>
                  <a:pt x="751033" y="1514007"/>
                </a:cubicBezTo>
                <a:cubicBezTo>
                  <a:pt x="741985" y="1503150"/>
                  <a:pt x="731046" y="1494020"/>
                  <a:pt x="721052" y="1484026"/>
                </a:cubicBezTo>
                <a:cubicBezTo>
                  <a:pt x="704090" y="1297447"/>
                  <a:pt x="760072" y="1305334"/>
                  <a:pt x="616121" y="1334125"/>
                </a:cubicBezTo>
                <a:cubicBezTo>
                  <a:pt x="595919" y="1338165"/>
                  <a:pt x="576147" y="1344118"/>
                  <a:pt x="556160" y="1349115"/>
                </a:cubicBezTo>
                <a:cubicBezTo>
                  <a:pt x="541170" y="1359108"/>
                  <a:pt x="529175" y="1378037"/>
                  <a:pt x="511190" y="1379095"/>
                </a:cubicBezTo>
                <a:cubicBezTo>
                  <a:pt x="360507" y="1387959"/>
                  <a:pt x="350977" y="1380654"/>
                  <a:pt x="256357" y="1349115"/>
                </a:cubicBezTo>
                <a:cubicBezTo>
                  <a:pt x="246364" y="1339121"/>
                  <a:pt x="237413" y="1327963"/>
                  <a:pt x="226377" y="1319134"/>
                </a:cubicBezTo>
                <a:cubicBezTo>
                  <a:pt x="169776" y="1273853"/>
                  <a:pt x="159300" y="1293466"/>
                  <a:pt x="106456" y="1214203"/>
                </a:cubicBezTo>
                <a:cubicBezTo>
                  <a:pt x="33419" y="1104652"/>
                  <a:pt x="122561" y="1242389"/>
                  <a:pt x="46495" y="1109272"/>
                </a:cubicBezTo>
                <a:cubicBezTo>
                  <a:pt x="0" y="1027904"/>
                  <a:pt x="29010" y="1101786"/>
                  <a:pt x="1524" y="1019331"/>
                </a:cubicBezTo>
                <a:cubicBezTo>
                  <a:pt x="9690" y="962171"/>
                  <a:pt x="7029" y="901798"/>
                  <a:pt x="46495" y="854439"/>
                </a:cubicBezTo>
                <a:cubicBezTo>
                  <a:pt x="58028" y="840599"/>
                  <a:pt x="77786" y="836183"/>
                  <a:pt x="91465" y="824459"/>
                </a:cubicBezTo>
                <a:cubicBezTo>
                  <a:pt x="112926" y="806064"/>
                  <a:pt x="131439" y="784485"/>
                  <a:pt x="151426" y="764498"/>
                </a:cubicBezTo>
                <a:cubicBezTo>
                  <a:pt x="166416" y="749508"/>
                  <a:pt x="184638" y="737167"/>
                  <a:pt x="196397" y="719528"/>
                </a:cubicBezTo>
                <a:cubicBezTo>
                  <a:pt x="268116" y="611948"/>
                  <a:pt x="230879" y="655065"/>
                  <a:pt x="301328" y="584616"/>
                </a:cubicBezTo>
                <a:cubicBezTo>
                  <a:pt x="339006" y="471583"/>
                  <a:pt x="305710" y="610910"/>
                  <a:pt x="286338" y="494675"/>
                </a:cubicBezTo>
                <a:cubicBezTo>
                  <a:pt x="278646" y="448521"/>
                  <a:pt x="320538" y="440333"/>
                  <a:pt x="346298" y="419725"/>
                </a:cubicBezTo>
                <a:cubicBezTo>
                  <a:pt x="357334" y="410896"/>
                  <a:pt x="364519" y="397584"/>
                  <a:pt x="376278" y="389744"/>
                </a:cubicBezTo>
                <a:cubicBezTo>
                  <a:pt x="413324" y="365047"/>
                  <a:pt x="441237" y="358098"/>
                  <a:pt x="481210" y="344774"/>
                </a:cubicBezTo>
                <a:cubicBezTo>
                  <a:pt x="536780" y="363297"/>
                  <a:pt x="563656" y="374754"/>
                  <a:pt x="586141" y="389744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 advTm="51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 animBg="1"/>
      <p:bldP spid="8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63"/>
            <a:ext cx="2438400" cy="528637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Assumption</a:t>
            </a:r>
          </a:p>
        </p:txBody>
      </p:sp>
      <p:sp>
        <p:nvSpPr>
          <p:cNvPr id="4100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Dirty-Lens Artifact: Model Simplification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457200" y="4271963"/>
            <a:ext cx="60198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The simplified model</a:t>
            </a:r>
          </a:p>
        </p:txBody>
      </p:sp>
      <p:graphicFrame>
        <p:nvGraphicFramePr>
          <p:cNvPr id="4116" name="Object 20"/>
          <p:cNvGraphicFramePr>
            <a:graphicFrameLocks noChangeAspect="1"/>
          </p:cNvGraphicFramePr>
          <p:nvPr/>
        </p:nvGraphicFramePr>
        <p:xfrm>
          <a:off x="2549525" y="1600200"/>
          <a:ext cx="3116263" cy="609600"/>
        </p:xfrm>
        <a:graphic>
          <a:graphicData uri="http://schemas.openxmlformats.org/presentationml/2006/ole">
            <p:oleObj spid="_x0000_s343042" name="Equation" r:id="rId5" imgW="1168200" imgH="228600" progId="Equation.DSMT4">
              <p:embed/>
            </p:oleObj>
          </a:graphicData>
        </a:graphic>
      </p:graphicFrame>
      <p:cxnSp>
        <p:nvCxnSpPr>
          <p:cNvPr id="23" name="Straight Arrow Connector 22"/>
          <p:cNvCxnSpPr/>
          <p:nvPr/>
        </p:nvCxnSpPr>
        <p:spPr bwMode="auto">
          <a:xfrm>
            <a:off x="8214360" y="2360612"/>
            <a:ext cx="70104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42"/>
          <p:cNvGrpSpPr/>
          <p:nvPr/>
        </p:nvGrpSpPr>
        <p:grpSpPr>
          <a:xfrm>
            <a:off x="7909560" y="1219200"/>
            <a:ext cx="304800" cy="2057400"/>
            <a:chOff x="6858000" y="1371600"/>
            <a:chExt cx="304800" cy="20574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6858000" y="1371600"/>
              <a:ext cx="304800" cy="2057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010400" y="14478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934200" y="16002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040881" y="17830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010400" y="19812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6934200" y="21336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6964681" y="23164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964681" y="24384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7010400" y="25908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7086600" y="27736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7086600" y="29718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7010400" y="31242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040881" y="33070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7086600" y="24688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6934200" y="26212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6934200" y="29260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6934200" y="33070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6934200" y="17526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7086600" y="19050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040881" y="21640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6964681" y="27736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040881" y="16306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6934200" y="30480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040881" y="289560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6934200" y="19354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6934200" y="1478280"/>
              <a:ext cx="45719" cy="457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4" name="Group 54"/>
          <p:cNvGrpSpPr/>
          <p:nvPr/>
        </p:nvGrpSpPr>
        <p:grpSpPr>
          <a:xfrm>
            <a:off x="7086600" y="1447800"/>
            <a:ext cx="838200" cy="1828800"/>
            <a:chOff x="6035040" y="4343400"/>
            <a:chExt cx="838200" cy="18288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 rot="5400000" flipH="1" flipV="1">
              <a:off x="6172200" y="5486400"/>
              <a:ext cx="914400" cy="457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flipV="1">
              <a:off x="6035040" y="5227320"/>
              <a:ext cx="838200" cy="3810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rot="16200000" flipH="1">
              <a:off x="6172200" y="4572000"/>
              <a:ext cx="914400" cy="457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0" name="TextBox 59"/>
          <p:cNvSpPr txBox="1"/>
          <p:nvPr/>
        </p:nvSpPr>
        <p:spPr>
          <a:xfrm>
            <a:off x="7437910" y="114300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L</a:t>
            </a:r>
            <a:r>
              <a:rPr lang="en-US" b="1" i="1" baseline="-25000" dirty="0" smtClean="0">
                <a:solidFill>
                  <a:schemeClr val="bg1"/>
                </a:solidFill>
              </a:rPr>
              <a:t>1</a:t>
            </a:r>
            <a:endParaRPr lang="en-US" b="1" i="1" baseline="-25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33110" y="213360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L</a:t>
            </a:r>
            <a:r>
              <a:rPr lang="en-US" b="1" i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62800" y="281940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L</a:t>
            </a:r>
            <a:r>
              <a:rPr lang="en-US" b="1" i="1" baseline="-25000" dirty="0" smtClean="0">
                <a:solidFill>
                  <a:schemeClr val="bg1"/>
                </a:solidFill>
              </a:rPr>
              <a:t>3</a:t>
            </a:r>
            <a:endParaRPr lang="en-US" b="1" i="1" baseline="-25000" dirty="0">
              <a:solidFill>
                <a:schemeClr val="bg1"/>
              </a:solidFill>
            </a:endParaRPr>
          </a:p>
        </p:txBody>
      </p:sp>
      <p:graphicFrame>
        <p:nvGraphicFramePr>
          <p:cNvPr id="4118" name="Object 22"/>
          <p:cNvGraphicFramePr>
            <a:graphicFrameLocks noChangeAspect="1"/>
          </p:cNvGraphicFramePr>
          <p:nvPr/>
        </p:nvGraphicFramePr>
        <p:xfrm>
          <a:off x="8305800" y="1831632"/>
          <a:ext cx="609600" cy="378168"/>
        </p:xfrm>
        <a:graphic>
          <a:graphicData uri="http://schemas.openxmlformats.org/presentationml/2006/ole">
            <p:oleObj spid="_x0000_s343043" name="Equation" r:id="rId6" imgW="368280" imgH="228600" progId="Equation.DSMT4">
              <p:embed/>
            </p:oleObj>
          </a:graphicData>
        </a:graphic>
      </p:graphicFrame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2538413" y="2590800"/>
          <a:ext cx="3252787" cy="609600"/>
        </p:xfrm>
        <a:graphic>
          <a:graphicData uri="http://schemas.openxmlformats.org/presentationml/2006/ole">
            <p:oleObj spid="_x0000_s343044" name="Equation" r:id="rId7" imgW="1218960" imgH="228600" progId="Equation.DSMT4">
              <p:embed/>
            </p:oleObj>
          </a:graphicData>
        </a:graphic>
      </p:graphicFrame>
      <p:sp>
        <p:nvSpPr>
          <p:cNvPr id="55" name="TextBox 24"/>
          <p:cNvSpPr txBox="1">
            <a:spLocks noChangeArrowheads="1"/>
          </p:cNvSpPr>
          <p:nvPr/>
        </p:nvSpPr>
        <p:spPr bwMode="auto">
          <a:xfrm>
            <a:off x="1143000" y="2209800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where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59" name="TextBox 16"/>
          <p:cNvSpPr txBox="1">
            <a:spLocks noChangeArrowheads="1"/>
          </p:cNvSpPr>
          <p:nvPr/>
        </p:nvSpPr>
        <p:spPr bwMode="auto">
          <a:xfrm>
            <a:off x="1820860" y="3200400"/>
            <a:ext cx="4722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FF00"/>
                </a:solidFill>
                <a:ea typeface="宋体" pitchFamily="2" charset="-122"/>
              </a:rPr>
              <a:t>Aggregate of </a:t>
            </a:r>
            <a:r>
              <a:rPr lang="en-US" altLang="zh-CN" sz="2400" dirty="0" smtClean="0">
                <a:solidFill>
                  <a:srgbClr val="FFFF00"/>
                </a:solidFill>
                <a:ea typeface="宋体" pitchFamily="2" charset="-122"/>
              </a:rPr>
              <a:t>Outside </a:t>
            </a:r>
            <a:r>
              <a:rPr lang="en-US" altLang="zh-CN" sz="2400" dirty="0">
                <a:solidFill>
                  <a:srgbClr val="FFFF00"/>
                </a:solidFill>
                <a:ea typeface="宋体" pitchFamily="2" charset="-122"/>
              </a:rPr>
              <a:t>I</a:t>
            </a:r>
            <a:r>
              <a:rPr lang="en-US" altLang="zh-CN" sz="2400" dirty="0" smtClean="0">
                <a:solidFill>
                  <a:srgbClr val="FFFF00"/>
                </a:solidFill>
                <a:ea typeface="宋体" pitchFamily="2" charset="-122"/>
              </a:rPr>
              <a:t>llumination</a:t>
            </a:r>
            <a:endParaRPr lang="en-US" altLang="zh-CN" sz="2400" dirty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2286000" y="4962525"/>
          <a:ext cx="4867275" cy="674688"/>
        </p:xfrm>
        <a:graphic>
          <a:graphicData uri="http://schemas.openxmlformats.org/presentationml/2006/ole">
            <p:oleObj spid="_x0000_s343045" name="Equation" r:id="rId8" imgW="1650960" imgH="228600" progId="Equation.DSMT4">
              <p:embed/>
            </p:oleObj>
          </a:graphicData>
        </a:graphic>
      </p:graphicFrame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248400" y="4948237"/>
            <a:ext cx="2408153" cy="1528673"/>
            <a:chOff x="6310312" y="3429000"/>
            <a:chExt cx="2408062" cy="1528375"/>
          </a:xfrm>
        </p:grpSpPr>
        <p:sp>
          <p:nvSpPr>
            <p:cNvPr id="64" name="Rectangle 10"/>
            <p:cNvSpPr>
              <a:spLocks noChangeArrowheads="1"/>
            </p:cNvSpPr>
            <p:nvPr/>
          </p:nvSpPr>
          <p:spPr bwMode="auto">
            <a:xfrm>
              <a:off x="6310312" y="3429000"/>
              <a:ext cx="928688" cy="685800"/>
            </a:xfrm>
            <a:prstGeom prst="rect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cxnSp>
          <p:nvCxnSpPr>
            <p:cNvPr id="65" name="Straight Arrow Connector 11"/>
            <p:cNvCxnSpPr>
              <a:cxnSpLocks noChangeShapeType="1"/>
            </p:cNvCxnSpPr>
            <p:nvPr/>
          </p:nvCxnSpPr>
          <p:spPr bwMode="auto">
            <a:xfrm rot="10800000">
              <a:off x="6781800" y="4191000"/>
              <a:ext cx="976312" cy="3810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66" name="TextBox 12"/>
            <p:cNvSpPr txBox="1">
              <a:spLocks noChangeArrowheads="1"/>
            </p:cNvSpPr>
            <p:nvPr/>
          </p:nvSpPr>
          <p:spPr bwMode="auto">
            <a:xfrm>
              <a:off x="6462713" y="4495800"/>
              <a:ext cx="2255661" cy="46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rgbClr val="00FF00"/>
                  </a:solidFill>
                  <a:ea typeface="宋体" pitchFamily="2" charset="-122"/>
                </a:rPr>
                <a:t>Scattering Map</a:t>
              </a:r>
              <a:endParaRPr lang="en-US" altLang="zh-CN" sz="2400" dirty="0">
                <a:solidFill>
                  <a:srgbClr val="00FF00"/>
                </a:solidFill>
                <a:ea typeface="宋体" pitchFamily="2" charset="-122"/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667000" y="4948237"/>
            <a:ext cx="2833687" cy="1528673"/>
            <a:chOff x="2728912" y="3429000"/>
            <a:chExt cx="2833688" cy="1528375"/>
          </a:xfrm>
        </p:grpSpPr>
        <p:sp>
          <p:nvSpPr>
            <p:cNvPr id="68" name="Rectangle 6"/>
            <p:cNvSpPr>
              <a:spLocks noChangeArrowheads="1"/>
            </p:cNvSpPr>
            <p:nvPr/>
          </p:nvSpPr>
          <p:spPr bwMode="auto">
            <a:xfrm>
              <a:off x="4710112" y="3429000"/>
              <a:ext cx="852488" cy="685800"/>
            </a:xfrm>
            <a:prstGeom prst="rect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cxnSp>
          <p:nvCxnSpPr>
            <p:cNvPr id="69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4176712" y="4191000"/>
              <a:ext cx="914400" cy="3048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70" name="TextBox 13"/>
            <p:cNvSpPr txBox="1">
              <a:spLocks noChangeArrowheads="1"/>
            </p:cNvSpPr>
            <p:nvPr/>
          </p:nvSpPr>
          <p:spPr bwMode="auto">
            <a:xfrm>
              <a:off x="2728912" y="4495800"/>
              <a:ext cx="2427269" cy="46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  <a:ea typeface="宋体" pitchFamily="2" charset="-122"/>
                </a:rPr>
                <a:t>Attenuation </a:t>
              </a:r>
              <a:r>
                <a:rPr lang="en-US" altLang="zh-CN" sz="2400" dirty="0" smtClean="0">
                  <a:solidFill>
                    <a:srgbClr val="FF0000"/>
                  </a:solidFill>
                  <a:ea typeface="宋体" pitchFamily="2" charset="-122"/>
                </a:rPr>
                <a:t>Map</a:t>
              </a:r>
              <a:endParaRPr lang="en-US" altLang="zh-CN" sz="2400" dirty="0">
                <a:solidFill>
                  <a:srgbClr val="FF0000"/>
                </a:solidFill>
                <a:ea typeface="宋体" pitchFamily="2" charset="-122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365776" y="6248400"/>
            <a:ext cx="3044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rgbClr val="00FF00"/>
                </a:solidFill>
                <a:ea typeface="宋体" pitchFamily="2" charset="-122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(camera </a:t>
            </a:r>
            <a:r>
              <a:rPr lang="en-US" altLang="zh-CN" sz="2400" dirty="0">
                <a:solidFill>
                  <a:schemeClr val="bg1"/>
                </a:solidFill>
                <a:ea typeface="宋体" pitchFamily="2" charset="-122"/>
              </a:rPr>
              <a:t>dependent)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919466" y="6248400"/>
            <a:ext cx="3044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rgbClr val="00FF00"/>
                </a:solidFill>
                <a:ea typeface="宋体" pitchFamily="2" charset="-122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(camera </a:t>
            </a:r>
            <a:r>
              <a:rPr lang="en-US" altLang="zh-CN" sz="2400" dirty="0">
                <a:solidFill>
                  <a:schemeClr val="bg1"/>
                </a:solidFill>
                <a:ea typeface="宋体" pitchFamily="2" charset="-122"/>
              </a:rPr>
              <a:t>dependent)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724150" y="3505200"/>
            <a:ext cx="2838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rgbClr val="00FF00"/>
                </a:solidFill>
                <a:ea typeface="宋体" pitchFamily="2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ea typeface="宋体" pitchFamily="2" charset="-122"/>
              </a:rPr>
              <a:t>(scene dependent)</a:t>
            </a:r>
          </a:p>
        </p:txBody>
      </p:sp>
      <p:cxnSp>
        <p:nvCxnSpPr>
          <p:cNvPr id="74" name="Straight Arrow Connector 17"/>
          <p:cNvCxnSpPr>
            <a:cxnSpLocks noChangeShapeType="1"/>
          </p:cNvCxnSpPr>
          <p:nvPr/>
        </p:nvCxnSpPr>
        <p:spPr bwMode="auto">
          <a:xfrm>
            <a:off x="4648199" y="3962401"/>
            <a:ext cx="1219203" cy="114300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custDataLst>
      <p:tags r:id="rId2"/>
    </p:custDataLst>
  </p:cSld>
  <p:clrMapOvr>
    <a:masterClrMapping/>
  </p:clrMapOvr>
  <p:transition advTm="59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1" grpId="0"/>
      <p:bldP spid="72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Removal of Dirty-Lens Artifact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286000" y="1458778"/>
          <a:ext cx="4867275" cy="674688"/>
        </p:xfrm>
        <a:graphic>
          <a:graphicData uri="http://schemas.openxmlformats.org/presentationml/2006/ole">
            <p:oleObj spid="_x0000_s174082" name="Equation" r:id="rId5" imgW="1650960" imgH="228600" progId="Equation.DSMT4">
              <p:embed/>
            </p:oleObj>
          </a:graphicData>
        </a:graphic>
      </p:graphicFrame>
      <p:sp>
        <p:nvSpPr>
          <p:cNvPr id="66" name="Content Placeholder 1"/>
          <p:cNvSpPr>
            <a:spLocks noGrp="1"/>
          </p:cNvSpPr>
          <p:nvPr>
            <p:ph/>
          </p:nvPr>
        </p:nvSpPr>
        <p:spPr>
          <a:xfrm>
            <a:off x="457200" y="2895600"/>
            <a:ext cx="7239000" cy="1062037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1:  (the camera is accessible)</a:t>
            </a:r>
          </a:p>
          <a:p>
            <a:pPr lvl="1" eaLnBrk="1" hangingPunct="1"/>
            <a:r>
              <a:rPr lang="en-US" altLang="zh-CN" dirty="0" smtClean="0">
                <a:ea typeface="宋体" pitchFamily="2" charset="-122"/>
              </a:rPr>
              <a:t>Directly measure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</a:t>
            </a:r>
            <a:r>
              <a:rPr lang="en-US" altLang="zh-CN" dirty="0" smtClean="0">
                <a:ea typeface="宋体" pitchFamily="2" charset="-122"/>
              </a:rPr>
              <a:t> 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b(x)</a:t>
            </a:r>
            <a:r>
              <a:rPr lang="en-US" altLang="zh-CN" dirty="0" smtClean="0">
                <a:ea typeface="宋体" pitchFamily="2" charset="-122"/>
              </a:rPr>
              <a:t> with a simple calibration.</a:t>
            </a:r>
          </a:p>
        </p:txBody>
      </p:sp>
      <p:sp>
        <p:nvSpPr>
          <p:cNvPr id="67" name="Content Placeholder 1"/>
          <p:cNvSpPr txBox="1">
            <a:spLocks/>
          </p:cNvSpPr>
          <p:nvPr/>
        </p:nvSpPr>
        <p:spPr bwMode="auto">
          <a:xfrm>
            <a:off x="457200" y="4195763"/>
            <a:ext cx="72390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Method 2: (the camera is not accessible)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</a:rPr>
              <a:t>Estimate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宋体" pitchFamily="2" charset="-122"/>
              </a:rPr>
              <a:t>a(x)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</a:rPr>
              <a:t> and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宋体" pitchFamily="2" charset="-122"/>
              </a:rPr>
              <a:t>b(x)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</a:rPr>
              <a:t> from</a:t>
            </a:r>
            <a:r>
              <a:rPr kumimoji="0" lang="en-US" altLang="zh-CN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</a:rPr>
              <a:t> multiple images taken with the same dirty lens camera (</a:t>
            </a:r>
            <a:r>
              <a:rPr lang="en-US" altLang="zh-CN" sz="2000" kern="0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e.g., a video) </a:t>
            </a: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宋体" pitchFamily="2" charset="-122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710112" y="1447666"/>
            <a:ext cx="2390776" cy="685934"/>
            <a:chOff x="4710112" y="1371600"/>
            <a:chExt cx="2390776" cy="685934"/>
          </a:xfrm>
        </p:grpSpPr>
        <p:sp>
          <p:nvSpPr>
            <p:cNvPr id="69" name="Rectangle 6"/>
            <p:cNvSpPr>
              <a:spLocks noChangeArrowheads="1"/>
            </p:cNvSpPr>
            <p:nvPr/>
          </p:nvSpPr>
          <p:spPr bwMode="auto">
            <a:xfrm>
              <a:off x="4710112" y="1371600"/>
              <a:ext cx="852488" cy="685934"/>
            </a:xfrm>
            <a:prstGeom prst="rect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0" name="Rectangle 6"/>
            <p:cNvSpPr>
              <a:spLocks noChangeArrowheads="1"/>
            </p:cNvSpPr>
            <p:nvPr/>
          </p:nvSpPr>
          <p:spPr bwMode="auto">
            <a:xfrm>
              <a:off x="6248400" y="1371600"/>
              <a:ext cx="852488" cy="685934"/>
            </a:xfrm>
            <a:prstGeom prst="rect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advTm="59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/>
          </p:nvPr>
        </p:nvSpPr>
        <p:spPr>
          <a:xfrm>
            <a:off x="457200" y="1071563"/>
            <a:ext cx="8229600" cy="528637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Measure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 </a:t>
            </a:r>
            <a:r>
              <a:rPr lang="en-US" altLang="zh-CN" dirty="0" smtClean="0">
                <a:ea typeface="宋体" pitchFamily="2" charset="-122"/>
              </a:rPr>
              <a:t>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b(x)</a:t>
            </a:r>
            <a:r>
              <a:rPr lang="en-US" altLang="zh-CN" dirty="0" smtClean="0">
                <a:ea typeface="宋体" pitchFamily="2" charset="-122"/>
              </a:rPr>
              <a:t> directly with a stripe pattern.</a:t>
            </a:r>
          </a:p>
        </p:txBody>
      </p:sp>
      <p:sp>
        <p:nvSpPr>
          <p:cNvPr id="24579" name="Title 2"/>
          <p:cNvSpPr>
            <a:spLocks noGrp="1"/>
          </p:cNvSpPr>
          <p:nvPr>
            <p:ph type="title" idx="13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1: Removal with Calibration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819400"/>
            <a:ext cx="43227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23"/>
          <p:cNvSpPr txBox="1">
            <a:spLocks noChangeArrowheads="1"/>
          </p:cNvSpPr>
          <p:nvPr/>
        </p:nvSpPr>
        <p:spPr bwMode="auto">
          <a:xfrm>
            <a:off x="6705600" y="2438400"/>
            <a:ext cx="1571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>
                <a:solidFill>
                  <a:srgbClr val="C00000"/>
                </a:solidFill>
                <a:ea typeface="宋体" pitchFamily="2" charset="-122"/>
              </a:rPr>
              <a:t>Dirty Lens</a:t>
            </a:r>
          </a:p>
          <a:p>
            <a:pPr algn="ctr"/>
            <a:r>
              <a:rPr lang="en-US" altLang="zh-CN" sz="2400">
                <a:solidFill>
                  <a:srgbClr val="C00000"/>
                </a:solidFill>
                <a:ea typeface="宋体" pitchFamily="2" charset="-122"/>
              </a:rPr>
              <a:t>Camera</a:t>
            </a:r>
          </a:p>
        </p:txBody>
      </p:sp>
      <p:sp>
        <p:nvSpPr>
          <p:cNvPr id="24582" name="TextBox 23"/>
          <p:cNvSpPr txBox="1">
            <a:spLocks noChangeArrowheads="1"/>
          </p:cNvSpPr>
          <p:nvPr/>
        </p:nvSpPr>
        <p:spPr bwMode="auto">
          <a:xfrm>
            <a:off x="2057400" y="2286000"/>
            <a:ext cx="2066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ea typeface="宋体" pitchFamily="2" charset="-122"/>
              </a:rPr>
              <a:t>Stripe </a:t>
            </a:r>
            <a:r>
              <a:rPr lang="en-US" altLang="zh-CN" sz="2400" dirty="0">
                <a:solidFill>
                  <a:srgbClr val="C00000"/>
                </a:solidFill>
                <a:ea typeface="宋体" pitchFamily="2" charset="-122"/>
              </a:rPr>
              <a:t>Pattern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2743200" y="4267200"/>
            <a:ext cx="914400" cy="76200"/>
          </a:xfrm>
          <a:prstGeom prst="straightConnector1">
            <a:avLst/>
          </a:prstGeom>
          <a:noFill/>
          <a:ln w="6350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2819400" y="456723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FFFF00"/>
                </a:solidFill>
                <a:ea typeface="宋体" pitchFamily="2" charset="-122"/>
              </a:rPr>
              <a:t>Shift</a:t>
            </a:r>
          </a:p>
        </p:txBody>
      </p:sp>
      <p:cxnSp>
        <p:nvCxnSpPr>
          <p:cNvPr id="24585" name="Straight Arrow Connector 14"/>
          <p:cNvCxnSpPr>
            <a:cxnSpLocks noChangeShapeType="1"/>
          </p:cNvCxnSpPr>
          <p:nvPr/>
        </p:nvCxnSpPr>
        <p:spPr bwMode="auto">
          <a:xfrm rot="5400000">
            <a:off x="2857500" y="2705100"/>
            <a:ext cx="533400" cy="45720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4586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6096000" y="3276600"/>
            <a:ext cx="1219200" cy="38100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4587" name="TextBox 18"/>
          <p:cNvSpPr txBox="1">
            <a:spLocks noChangeArrowheads="1"/>
          </p:cNvSpPr>
          <p:nvPr/>
        </p:nvSpPr>
        <p:spPr bwMode="auto">
          <a:xfrm>
            <a:off x="6705600" y="14478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ea typeface="宋体" pitchFamily="2" charset="-122"/>
              </a:rPr>
              <a:t>Nayar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 et al., 2006]</a:t>
            </a:r>
          </a:p>
        </p:txBody>
      </p:sp>
    </p:spTree>
  </p:cSld>
  <p:clrMapOvr>
    <a:masterClrMapping/>
  </p:clrMapOvr>
  <p:transition advTm="2707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/>
          </p:nvPr>
        </p:nvSpPr>
        <p:spPr>
          <a:xfrm>
            <a:off x="457200" y="1071563"/>
            <a:ext cx="8229600" cy="528637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Measure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 </a:t>
            </a:r>
            <a:r>
              <a:rPr lang="en-US" altLang="zh-CN" dirty="0" smtClean="0">
                <a:ea typeface="宋体" pitchFamily="2" charset="-122"/>
              </a:rPr>
              <a:t>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b(x)</a:t>
            </a:r>
            <a:r>
              <a:rPr lang="en-US" altLang="zh-CN" dirty="0" smtClean="0">
                <a:ea typeface="宋体" pitchFamily="2" charset="-122"/>
              </a:rPr>
              <a:t> directly with a stripe pattern.</a:t>
            </a:r>
          </a:p>
        </p:txBody>
      </p:sp>
      <p:sp>
        <p:nvSpPr>
          <p:cNvPr id="24579" name="Title 2"/>
          <p:cNvSpPr>
            <a:spLocks noGrp="1"/>
          </p:cNvSpPr>
          <p:nvPr>
            <p:ph type="title" idx="13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1: Removal with Calibration</a:t>
            </a:r>
          </a:p>
        </p:txBody>
      </p:sp>
      <p:sp>
        <p:nvSpPr>
          <p:cNvPr id="24587" name="TextBox 18"/>
          <p:cNvSpPr txBox="1">
            <a:spLocks noChangeArrowheads="1"/>
          </p:cNvSpPr>
          <p:nvPr/>
        </p:nvSpPr>
        <p:spPr bwMode="auto">
          <a:xfrm>
            <a:off x="6705600" y="14478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ea typeface="宋体" pitchFamily="2" charset="-122"/>
              </a:rPr>
              <a:t>Nayar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 et al., 2006]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2438400" y="5486400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Dust</a:t>
            </a:r>
          </a:p>
        </p:txBody>
      </p:sp>
      <p:sp>
        <p:nvSpPr>
          <p:cNvPr id="15" name="Rectangle 46"/>
          <p:cNvSpPr>
            <a:spLocks noChangeArrowheads="1"/>
          </p:cNvSpPr>
          <p:nvPr/>
        </p:nvSpPr>
        <p:spPr bwMode="auto">
          <a:xfrm>
            <a:off x="4191000" y="2868613"/>
            <a:ext cx="68263" cy="25368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grpSp>
        <p:nvGrpSpPr>
          <p:cNvPr id="16" name="Group 27"/>
          <p:cNvGrpSpPr>
            <a:grpSpLocks/>
          </p:cNvGrpSpPr>
          <p:nvPr/>
        </p:nvGrpSpPr>
        <p:grpSpPr bwMode="auto">
          <a:xfrm flipV="1">
            <a:off x="990600" y="2944813"/>
            <a:ext cx="304800" cy="2438400"/>
            <a:chOff x="1295400" y="2209800"/>
            <a:chExt cx="304800" cy="2438400"/>
          </a:xfrm>
        </p:grpSpPr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1295400" y="2209800"/>
              <a:ext cx="304800" cy="609600"/>
              <a:chOff x="1295400" y="2209800"/>
              <a:chExt cx="304800" cy="609600"/>
            </a:xfrm>
          </p:grpSpPr>
          <p:sp>
            <p:nvSpPr>
              <p:cNvPr id="27" name="Rectangle 62"/>
              <p:cNvSpPr>
                <a:spLocks noChangeArrowheads="1"/>
              </p:cNvSpPr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28" name="Rectangle 9"/>
              <p:cNvSpPr>
                <a:spLocks noChangeArrowheads="1"/>
              </p:cNvSpPr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</p:grpSp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1295400" y="2819400"/>
              <a:ext cx="304800" cy="609600"/>
              <a:chOff x="1295400" y="2209800"/>
              <a:chExt cx="304800" cy="609600"/>
            </a:xfrm>
          </p:grpSpPr>
          <p:sp>
            <p:nvSpPr>
              <p:cNvPr id="25" name="Rectangle 60"/>
              <p:cNvSpPr>
                <a:spLocks noChangeArrowheads="1"/>
              </p:cNvSpPr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26" name="Rectangle 61"/>
              <p:cNvSpPr>
                <a:spLocks noChangeArrowheads="1"/>
              </p:cNvSpPr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</p:grpSp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1295400" y="3429000"/>
              <a:ext cx="304800" cy="609600"/>
              <a:chOff x="1295400" y="2209800"/>
              <a:chExt cx="304800" cy="609600"/>
            </a:xfrm>
          </p:grpSpPr>
          <p:sp>
            <p:nvSpPr>
              <p:cNvPr id="23" name="Rectangle 58"/>
              <p:cNvSpPr>
                <a:spLocks noChangeArrowheads="1"/>
              </p:cNvSpPr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24" name="Rectangle 59"/>
              <p:cNvSpPr>
                <a:spLocks noChangeArrowheads="1"/>
              </p:cNvSpPr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</p:grpSp>
        <p:grpSp>
          <p:nvGrpSpPr>
            <p:cNvPr id="20" name="Group 22"/>
            <p:cNvGrpSpPr>
              <a:grpSpLocks/>
            </p:cNvGrpSpPr>
            <p:nvPr/>
          </p:nvGrpSpPr>
          <p:grpSpPr bwMode="auto">
            <a:xfrm>
              <a:off x="1295400" y="4038600"/>
              <a:ext cx="304800" cy="609600"/>
              <a:chOff x="1295400" y="2209800"/>
              <a:chExt cx="304800" cy="609600"/>
            </a:xfrm>
          </p:grpSpPr>
          <p:sp>
            <p:nvSpPr>
              <p:cNvPr id="21" name="Rectangle 56"/>
              <p:cNvSpPr>
                <a:spLocks noChangeArrowheads="1"/>
              </p:cNvSpPr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22" name="Rectangle 57"/>
              <p:cNvSpPr>
                <a:spLocks noChangeArrowheads="1"/>
              </p:cNvSpPr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</p:grpSp>
      </p:grpSp>
      <p:sp>
        <p:nvSpPr>
          <p:cNvPr id="29" name="TextBox 21"/>
          <p:cNvSpPr txBox="1">
            <a:spLocks noChangeArrowheads="1"/>
          </p:cNvSpPr>
          <p:nvPr/>
        </p:nvSpPr>
        <p:spPr bwMode="auto">
          <a:xfrm>
            <a:off x="685800" y="5486400"/>
            <a:ext cx="928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Stripe 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Pattern</a:t>
            </a: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3808413" y="5486400"/>
            <a:ext cx="915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Sensor</a:t>
            </a:r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3125788" y="5486400"/>
            <a:ext cx="68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Lens</a:t>
            </a:r>
          </a:p>
        </p:txBody>
      </p:sp>
      <p:grpSp>
        <p:nvGrpSpPr>
          <p:cNvPr id="32" name="Group 126"/>
          <p:cNvGrpSpPr>
            <a:grpSpLocks/>
          </p:cNvGrpSpPr>
          <p:nvPr/>
        </p:nvGrpSpPr>
        <p:grpSpPr bwMode="auto">
          <a:xfrm>
            <a:off x="1295400" y="3179763"/>
            <a:ext cx="2963863" cy="2154237"/>
            <a:chOff x="1295400" y="3179762"/>
            <a:chExt cx="2964160" cy="2154238"/>
          </a:xfrm>
        </p:grpSpPr>
        <p:cxnSp>
          <p:nvCxnSpPr>
            <p:cNvPr id="33" name="Straight Arrow Connector 44"/>
            <p:cNvCxnSpPr>
              <a:cxnSpLocks noChangeShapeType="1"/>
              <a:endCxn id="15" idx="3"/>
            </p:cNvCxnSpPr>
            <p:nvPr/>
          </p:nvCxnSpPr>
          <p:spPr bwMode="auto">
            <a:xfrm flipV="1">
              <a:off x="1295400" y="4137136"/>
              <a:ext cx="2964160" cy="495824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4" name="Straight Arrow Connector 101"/>
            <p:cNvCxnSpPr>
              <a:cxnSpLocks noChangeShapeType="1"/>
              <a:stCxn id="25" idx="3"/>
              <a:endCxn id="88" idx="0"/>
            </p:cNvCxnSpPr>
            <p:nvPr/>
          </p:nvCxnSpPr>
          <p:spPr bwMode="auto">
            <a:xfrm flipV="1">
              <a:off x="1295400" y="3179762"/>
              <a:ext cx="2163763" cy="144200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5" name="Straight Arrow Connector 103"/>
            <p:cNvCxnSpPr>
              <a:cxnSpLocks noChangeShapeType="1"/>
              <a:stCxn id="25" idx="3"/>
              <a:endCxn id="88" idx="4"/>
            </p:cNvCxnSpPr>
            <p:nvPr/>
          </p:nvCxnSpPr>
          <p:spPr bwMode="auto">
            <a:xfrm>
              <a:off x="1295400" y="4621213"/>
              <a:ext cx="2163980" cy="71278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6" name="Straight Arrow Connector 105"/>
            <p:cNvCxnSpPr>
              <a:cxnSpLocks noChangeShapeType="1"/>
              <a:endCxn id="15" idx="1"/>
            </p:cNvCxnSpPr>
            <p:nvPr/>
          </p:nvCxnSpPr>
          <p:spPr bwMode="auto">
            <a:xfrm rot="5400000" flipH="1" flipV="1">
              <a:off x="3249669" y="4392668"/>
              <a:ext cx="1196864" cy="6858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7" name="Straight Arrow Connector 114"/>
            <p:cNvCxnSpPr>
              <a:cxnSpLocks noChangeShapeType="1"/>
              <a:endCxn id="15" idx="1"/>
            </p:cNvCxnSpPr>
            <p:nvPr/>
          </p:nvCxnSpPr>
          <p:spPr bwMode="auto">
            <a:xfrm rot="16200000" flipH="1">
              <a:off x="3379732" y="3325868"/>
              <a:ext cx="936736" cy="6858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8" name="Group 146"/>
          <p:cNvGrpSpPr>
            <a:grpSpLocks/>
          </p:cNvGrpSpPr>
          <p:nvPr/>
        </p:nvGrpSpPr>
        <p:grpSpPr bwMode="auto">
          <a:xfrm>
            <a:off x="2209800" y="3124200"/>
            <a:ext cx="533400" cy="2574925"/>
            <a:chOff x="2209800" y="3124200"/>
            <a:chExt cx="533400" cy="2575302"/>
          </a:xfrm>
        </p:grpSpPr>
        <p:grpSp>
          <p:nvGrpSpPr>
            <p:cNvPr id="39" name="Group 65"/>
            <p:cNvGrpSpPr>
              <a:grpSpLocks/>
            </p:cNvGrpSpPr>
            <p:nvPr/>
          </p:nvGrpSpPr>
          <p:grpSpPr bwMode="auto">
            <a:xfrm>
              <a:off x="2209800" y="3886200"/>
              <a:ext cx="457200" cy="1143000"/>
              <a:chOff x="2209800" y="3429000"/>
              <a:chExt cx="457200" cy="1143000"/>
            </a:xfrm>
          </p:grpSpPr>
          <p:cxnSp>
            <p:nvCxnSpPr>
              <p:cNvPr id="50" name="Straight Arrow Connector 66"/>
              <p:cNvCxnSpPr>
                <a:cxnSpLocks noChangeShapeType="1"/>
              </p:cNvCxnSpPr>
              <p:nvPr/>
            </p:nvCxnSpPr>
            <p:spPr bwMode="auto">
              <a:xfrm>
                <a:off x="2209800" y="36576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1" name="Straight Arrow Connector 6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09800" y="4114800"/>
                <a:ext cx="6096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2" name="Straight Arrow Connector 68"/>
              <p:cNvCxnSpPr>
                <a:cxnSpLocks noChangeShapeType="1"/>
              </p:cNvCxnSpPr>
              <p:nvPr/>
            </p:nvCxnSpPr>
            <p:spPr bwMode="auto">
              <a:xfrm flipV="1">
                <a:off x="2209800" y="39624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3" name="Straight Arrow Connector 69"/>
              <p:cNvCxnSpPr>
                <a:cxnSpLocks noChangeShapeType="1"/>
              </p:cNvCxnSpPr>
              <p:nvPr/>
            </p:nvCxnSpPr>
            <p:spPr bwMode="auto">
              <a:xfrm rot="16200000" flipH="1">
                <a:off x="2247900" y="3543300"/>
                <a:ext cx="5334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40" name="Group 116"/>
            <p:cNvGrpSpPr>
              <a:grpSpLocks/>
            </p:cNvGrpSpPr>
            <p:nvPr/>
          </p:nvGrpSpPr>
          <p:grpSpPr bwMode="auto">
            <a:xfrm>
              <a:off x="2286000" y="3124200"/>
              <a:ext cx="457200" cy="1143000"/>
              <a:chOff x="2209800" y="3429000"/>
              <a:chExt cx="457200" cy="1143000"/>
            </a:xfrm>
          </p:grpSpPr>
          <p:cxnSp>
            <p:nvCxnSpPr>
              <p:cNvPr id="46" name="Straight Arrow Connector 117"/>
              <p:cNvCxnSpPr>
                <a:cxnSpLocks noChangeShapeType="1"/>
              </p:cNvCxnSpPr>
              <p:nvPr/>
            </p:nvCxnSpPr>
            <p:spPr bwMode="auto">
              <a:xfrm>
                <a:off x="2209800" y="36576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7" name="Straight Arrow Connector 11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09800" y="4114800"/>
                <a:ext cx="6096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8" name="Straight Arrow Connector 119"/>
              <p:cNvCxnSpPr>
                <a:cxnSpLocks noChangeShapeType="1"/>
              </p:cNvCxnSpPr>
              <p:nvPr/>
            </p:nvCxnSpPr>
            <p:spPr bwMode="auto">
              <a:xfrm flipV="1">
                <a:off x="2209800" y="39624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9" name="Straight Arrow Connector 120"/>
              <p:cNvCxnSpPr>
                <a:cxnSpLocks noChangeShapeType="1"/>
              </p:cNvCxnSpPr>
              <p:nvPr/>
            </p:nvCxnSpPr>
            <p:spPr bwMode="auto">
              <a:xfrm rot="16200000" flipH="1">
                <a:off x="2247900" y="3543300"/>
                <a:ext cx="5334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41" name="Group 121"/>
            <p:cNvGrpSpPr>
              <a:grpSpLocks/>
            </p:cNvGrpSpPr>
            <p:nvPr/>
          </p:nvGrpSpPr>
          <p:grpSpPr bwMode="auto">
            <a:xfrm>
              <a:off x="2224008" y="4556502"/>
              <a:ext cx="457200" cy="1143000"/>
              <a:chOff x="2209800" y="3429000"/>
              <a:chExt cx="457200" cy="1143000"/>
            </a:xfrm>
          </p:grpSpPr>
          <p:cxnSp>
            <p:nvCxnSpPr>
              <p:cNvPr id="42" name="Straight Arrow Connector 122"/>
              <p:cNvCxnSpPr>
                <a:cxnSpLocks noChangeShapeType="1"/>
              </p:cNvCxnSpPr>
              <p:nvPr/>
            </p:nvCxnSpPr>
            <p:spPr bwMode="auto">
              <a:xfrm>
                <a:off x="2209800" y="36576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3" name="Straight Arrow Connector 12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09800" y="4114800"/>
                <a:ext cx="6096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4" name="Straight Arrow Connector 124"/>
              <p:cNvCxnSpPr>
                <a:cxnSpLocks noChangeShapeType="1"/>
              </p:cNvCxnSpPr>
              <p:nvPr/>
            </p:nvCxnSpPr>
            <p:spPr bwMode="auto">
              <a:xfrm flipV="1">
                <a:off x="2209800" y="39624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5" name="Straight Arrow Connector 125"/>
              <p:cNvCxnSpPr>
                <a:cxnSpLocks noChangeShapeType="1"/>
              </p:cNvCxnSpPr>
              <p:nvPr/>
            </p:nvCxnSpPr>
            <p:spPr bwMode="auto">
              <a:xfrm rot="16200000" flipH="1">
                <a:off x="2247900" y="3543300"/>
                <a:ext cx="5334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54" name="Group 145"/>
          <p:cNvGrpSpPr>
            <a:grpSpLocks/>
          </p:cNvGrpSpPr>
          <p:nvPr/>
        </p:nvGrpSpPr>
        <p:grpSpPr bwMode="auto">
          <a:xfrm>
            <a:off x="2819400" y="3154363"/>
            <a:ext cx="1371600" cy="2179637"/>
            <a:chOff x="2819400" y="3153932"/>
            <a:chExt cx="1371600" cy="2180068"/>
          </a:xfrm>
        </p:grpSpPr>
        <p:cxnSp>
          <p:nvCxnSpPr>
            <p:cNvPr id="55" name="Straight Arrow Connector 70"/>
            <p:cNvCxnSpPr>
              <a:cxnSpLocks noChangeShapeType="1"/>
              <a:endCxn id="15" idx="1"/>
            </p:cNvCxnSpPr>
            <p:nvPr/>
          </p:nvCxnSpPr>
          <p:spPr bwMode="auto">
            <a:xfrm rot="16200000" flipH="1">
              <a:off x="3379732" y="3325868"/>
              <a:ext cx="936736" cy="685800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  <p:cxnSp>
          <p:nvCxnSpPr>
            <p:cNvPr id="56" name="Straight Arrow Connector 131"/>
            <p:cNvCxnSpPr>
              <a:cxnSpLocks noChangeShapeType="1"/>
              <a:stCxn id="88" idx="4"/>
              <a:endCxn id="15" idx="1"/>
            </p:cNvCxnSpPr>
            <p:nvPr/>
          </p:nvCxnSpPr>
          <p:spPr bwMode="auto">
            <a:xfrm rot="5400000" flipH="1" flipV="1">
              <a:off x="3226649" y="4369649"/>
              <a:ext cx="1196864" cy="731837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  <p:cxnSp>
          <p:nvCxnSpPr>
            <p:cNvPr id="57" name="Straight Arrow Connector 135"/>
            <p:cNvCxnSpPr>
              <a:cxnSpLocks noChangeShapeType="1"/>
              <a:endCxn id="15" idx="1"/>
            </p:cNvCxnSpPr>
            <p:nvPr/>
          </p:nvCxnSpPr>
          <p:spPr bwMode="auto">
            <a:xfrm flipV="1">
              <a:off x="2819400" y="4137136"/>
              <a:ext cx="1371600" cy="206264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  <p:cxnSp>
          <p:nvCxnSpPr>
            <p:cNvPr id="58" name="Straight Arrow Connector 141"/>
            <p:cNvCxnSpPr>
              <a:cxnSpLocks noChangeShapeType="1"/>
            </p:cNvCxnSpPr>
            <p:nvPr/>
          </p:nvCxnSpPr>
          <p:spPr bwMode="auto">
            <a:xfrm flipV="1">
              <a:off x="2819400" y="3153932"/>
              <a:ext cx="639763" cy="455502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  <p:cxnSp>
          <p:nvCxnSpPr>
            <p:cNvPr id="59" name="Straight Arrow Connector 143"/>
            <p:cNvCxnSpPr>
              <a:cxnSpLocks noChangeShapeType="1"/>
              <a:endCxn id="88" idx="4"/>
            </p:cNvCxnSpPr>
            <p:nvPr/>
          </p:nvCxnSpPr>
          <p:spPr bwMode="auto">
            <a:xfrm>
              <a:off x="2819400" y="5107098"/>
              <a:ext cx="639763" cy="226902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</p:grpSp>
      <p:graphicFrame>
        <p:nvGraphicFramePr>
          <p:cNvPr id="87" name="Object 5"/>
          <p:cNvGraphicFramePr>
            <a:graphicFrameLocks noChangeAspect="1"/>
          </p:cNvGraphicFramePr>
          <p:nvPr/>
        </p:nvGraphicFramePr>
        <p:xfrm>
          <a:off x="4652963" y="3352800"/>
          <a:ext cx="4414837" cy="673100"/>
        </p:xfrm>
        <a:graphic>
          <a:graphicData uri="http://schemas.openxmlformats.org/presentationml/2006/ole">
            <p:oleObj spid="_x0000_s260098" name="Equation" r:id="rId5" imgW="1498320" imgH="228600" progId="Equation.DSMT4">
              <p:embed/>
            </p:oleObj>
          </a:graphicData>
        </a:graphic>
      </p:graphicFrame>
      <p:sp>
        <p:nvSpPr>
          <p:cNvPr id="88" name="Oval 87"/>
          <p:cNvSpPr/>
          <p:nvPr/>
        </p:nvSpPr>
        <p:spPr bwMode="auto">
          <a:xfrm>
            <a:off x="3352800" y="3179763"/>
            <a:ext cx="212725" cy="215423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000" b="1">
              <a:latin typeface="+mn-lt"/>
              <a:ea typeface="宋体" pitchFamily="2" charset="-122"/>
            </a:endParaRPr>
          </a:p>
        </p:txBody>
      </p:sp>
      <p:grpSp>
        <p:nvGrpSpPr>
          <p:cNvPr id="90" name="Group 89"/>
          <p:cNvGrpSpPr/>
          <p:nvPr/>
        </p:nvGrpSpPr>
        <p:grpSpPr>
          <a:xfrm rot="5400000" flipH="1" flipV="1">
            <a:off x="1455295" y="4107305"/>
            <a:ext cx="2514602" cy="243591"/>
            <a:chOff x="2438400" y="5943600"/>
            <a:chExt cx="3507698" cy="259830"/>
          </a:xfrm>
        </p:grpSpPr>
        <p:sp>
          <p:nvSpPr>
            <p:cNvPr id="91" name="Freeform 90"/>
            <p:cNvSpPr/>
            <p:nvPr/>
          </p:nvSpPr>
          <p:spPr bwMode="auto">
            <a:xfrm>
              <a:off x="2438400" y="5943600"/>
              <a:ext cx="3507698" cy="259830"/>
            </a:xfrm>
            <a:custGeom>
              <a:avLst/>
              <a:gdLst>
                <a:gd name="connsiteX0" fmla="*/ 0 w 3507698"/>
                <a:gd name="connsiteY0" fmla="*/ 164891 h 179882"/>
                <a:gd name="connsiteX1" fmla="*/ 89941 w 3507698"/>
                <a:gd name="connsiteY1" fmla="*/ 74950 h 179882"/>
                <a:gd name="connsiteX2" fmla="*/ 359764 w 3507698"/>
                <a:gd name="connsiteY2" fmla="*/ 29980 h 179882"/>
                <a:gd name="connsiteX3" fmla="*/ 404735 w 3507698"/>
                <a:gd name="connsiteY3" fmla="*/ 44970 h 179882"/>
                <a:gd name="connsiteX4" fmla="*/ 524656 w 3507698"/>
                <a:gd name="connsiteY4" fmla="*/ 74950 h 179882"/>
                <a:gd name="connsiteX5" fmla="*/ 689548 w 3507698"/>
                <a:gd name="connsiteY5" fmla="*/ 119921 h 179882"/>
                <a:gd name="connsiteX6" fmla="*/ 734518 w 3507698"/>
                <a:gd name="connsiteY6" fmla="*/ 134911 h 179882"/>
                <a:gd name="connsiteX7" fmla="*/ 854439 w 3507698"/>
                <a:gd name="connsiteY7" fmla="*/ 149901 h 179882"/>
                <a:gd name="connsiteX8" fmla="*/ 1199213 w 3507698"/>
                <a:gd name="connsiteY8" fmla="*/ 134911 h 179882"/>
                <a:gd name="connsiteX9" fmla="*/ 1259174 w 3507698"/>
                <a:gd name="connsiteY9" fmla="*/ 119921 h 179882"/>
                <a:gd name="connsiteX10" fmla="*/ 1349115 w 3507698"/>
                <a:gd name="connsiteY10" fmla="*/ 89941 h 179882"/>
                <a:gd name="connsiteX11" fmla="*/ 1394085 w 3507698"/>
                <a:gd name="connsiteY11" fmla="*/ 59960 h 179882"/>
                <a:gd name="connsiteX12" fmla="*/ 1528997 w 3507698"/>
                <a:gd name="connsiteY12" fmla="*/ 14990 h 179882"/>
                <a:gd name="connsiteX13" fmla="*/ 1678898 w 3507698"/>
                <a:gd name="connsiteY13" fmla="*/ 29980 h 179882"/>
                <a:gd name="connsiteX14" fmla="*/ 1738859 w 3507698"/>
                <a:gd name="connsiteY14" fmla="*/ 44970 h 179882"/>
                <a:gd name="connsiteX15" fmla="*/ 1783830 w 3507698"/>
                <a:gd name="connsiteY15" fmla="*/ 59960 h 179882"/>
                <a:gd name="connsiteX16" fmla="*/ 1963712 w 3507698"/>
                <a:gd name="connsiteY16" fmla="*/ 74950 h 179882"/>
                <a:gd name="connsiteX17" fmla="*/ 2293495 w 3507698"/>
                <a:gd name="connsiteY17" fmla="*/ 89941 h 179882"/>
                <a:gd name="connsiteX18" fmla="*/ 2458387 w 3507698"/>
                <a:gd name="connsiteY18" fmla="*/ 59960 h 179882"/>
                <a:gd name="connsiteX19" fmla="*/ 2563318 w 3507698"/>
                <a:gd name="connsiteY19" fmla="*/ 74950 h 179882"/>
                <a:gd name="connsiteX20" fmla="*/ 2653259 w 3507698"/>
                <a:gd name="connsiteY20" fmla="*/ 119921 h 179882"/>
                <a:gd name="connsiteX21" fmla="*/ 2728210 w 3507698"/>
                <a:gd name="connsiteY21" fmla="*/ 104931 h 179882"/>
                <a:gd name="connsiteX22" fmla="*/ 2818151 w 3507698"/>
                <a:gd name="connsiteY22" fmla="*/ 59960 h 179882"/>
                <a:gd name="connsiteX23" fmla="*/ 2863121 w 3507698"/>
                <a:gd name="connsiteY23" fmla="*/ 29980 h 179882"/>
                <a:gd name="connsiteX24" fmla="*/ 2953062 w 3507698"/>
                <a:gd name="connsiteY24" fmla="*/ 0 h 179882"/>
                <a:gd name="connsiteX25" fmla="*/ 3207895 w 3507698"/>
                <a:gd name="connsiteY25" fmla="*/ 14990 h 179882"/>
                <a:gd name="connsiteX26" fmla="*/ 3237876 w 3507698"/>
                <a:gd name="connsiteY26" fmla="*/ 44970 h 179882"/>
                <a:gd name="connsiteX27" fmla="*/ 3282846 w 3507698"/>
                <a:gd name="connsiteY27" fmla="*/ 74950 h 179882"/>
                <a:gd name="connsiteX28" fmla="*/ 3357797 w 3507698"/>
                <a:gd name="connsiteY28" fmla="*/ 89941 h 179882"/>
                <a:gd name="connsiteX29" fmla="*/ 3447738 w 3507698"/>
                <a:gd name="connsiteY29" fmla="*/ 119921 h 179882"/>
                <a:gd name="connsiteX30" fmla="*/ 3507698 w 3507698"/>
                <a:gd name="connsiteY30" fmla="*/ 179882 h 17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07698" h="179882">
                  <a:moveTo>
                    <a:pt x="0" y="164891"/>
                  </a:moveTo>
                  <a:cubicBezTo>
                    <a:pt x="29980" y="134911"/>
                    <a:pt x="49718" y="88357"/>
                    <a:pt x="89941" y="74950"/>
                  </a:cubicBezTo>
                  <a:cubicBezTo>
                    <a:pt x="236963" y="25943"/>
                    <a:pt x="148389" y="47594"/>
                    <a:pt x="359764" y="29980"/>
                  </a:cubicBezTo>
                  <a:cubicBezTo>
                    <a:pt x="374754" y="34977"/>
                    <a:pt x="389491" y="40812"/>
                    <a:pt x="404735" y="44970"/>
                  </a:cubicBezTo>
                  <a:cubicBezTo>
                    <a:pt x="444487" y="55811"/>
                    <a:pt x="485567" y="61920"/>
                    <a:pt x="524656" y="74950"/>
                  </a:cubicBezTo>
                  <a:cubicBezTo>
                    <a:pt x="717601" y="139266"/>
                    <a:pt x="520051" y="77547"/>
                    <a:pt x="689548" y="119921"/>
                  </a:cubicBezTo>
                  <a:cubicBezTo>
                    <a:pt x="704877" y="123753"/>
                    <a:pt x="718972" y="132084"/>
                    <a:pt x="734518" y="134911"/>
                  </a:cubicBezTo>
                  <a:cubicBezTo>
                    <a:pt x="774153" y="142117"/>
                    <a:pt x="814465" y="144904"/>
                    <a:pt x="854439" y="149901"/>
                  </a:cubicBezTo>
                  <a:cubicBezTo>
                    <a:pt x="969364" y="144904"/>
                    <a:pt x="1084494" y="143409"/>
                    <a:pt x="1199213" y="134911"/>
                  </a:cubicBezTo>
                  <a:cubicBezTo>
                    <a:pt x="1219759" y="133389"/>
                    <a:pt x="1239441" y="125841"/>
                    <a:pt x="1259174" y="119921"/>
                  </a:cubicBezTo>
                  <a:cubicBezTo>
                    <a:pt x="1289443" y="110840"/>
                    <a:pt x="1349115" y="89941"/>
                    <a:pt x="1349115" y="89941"/>
                  </a:cubicBezTo>
                  <a:cubicBezTo>
                    <a:pt x="1364105" y="79947"/>
                    <a:pt x="1376994" y="65657"/>
                    <a:pt x="1394085" y="59960"/>
                  </a:cubicBezTo>
                  <a:cubicBezTo>
                    <a:pt x="1555658" y="6101"/>
                    <a:pt x="1426810" y="83113"/>
                    <a:pt x="1528997" y="14990"/>
                  </a:cubicBezTo>
                  <a:cubicBezTo>
                    <a:pt x="1578964" y="19987"/>
                    <a:pt x="1629186" y="22878"/>
                    <a:pt x="1678898" y="29980"/>
                  </a:cubicBezTo>
                  <a:cubicBezTo>
                    <a:pt x="1699293" y="32894"/>
                    <a:pt x="1719050" y="39310"/>
                    <a:pt x="1738859" y="44970"/>
                  </a:cubicBezTo>
                  <a:cubicBezTo>
                    <a:pt x="1754052" y="49311"/>
                    <a:pt x="1768167" y="57872"/>
                    <a:pt x="1783830" y="59960"/>
                  </a:cubicBezTo>
                  <a:cubicBezTo>
                    <a:pt x="1843471" y="67912"/>
                    <a:pt x="1903751" y="69953"/>
                    <a:pt x="1963712" y="74950"/>
                  </a:cubicBezTo>
                  <a:cubicBezTo>
                    <a:pt x="2129646" y="130262"/>
                    <a:pt x="2022112" y="106902"/>
                    <a:pt x="2293495" y="89941"/>
                  </a:cubicBezTo>
                  <a:cubicBezTo>
                    <a:pt x="2356739" y="68859"/>
                    <a:pt x="2373634" y="59960"/>
                    <a:pt x="2458387" y="59960"/>
                  </a:cubicBezTo>
                  <a:cubicBezTo>
                    <a:pt x="2493719" y="59960"/>
                    <a:pt x="2528341" y="69953"/>
                    <a:pt x="2563318" y="74950"/>
                  </a:cubicBezTo>
                  <a:cubicBezTo>
                    <a:pt x="2586055" y="90108"/>
                    <a:pt x="2622228" y="119921"/>
                    <a:pt x="2653259" y="119921"/>
                  </a:cubicBezTo>
                  <a:cubicBezTo>
                    <a:pt x="2678737" y="119921"/>
                    <a:pt x="2703226" y="109928"/>
                    <a:pt x="2728210" y="104931"/>
                  </a:cubicBezTo>
                  <a:cubicBezTo>
                    <a:pt x="2857078" y="19016"/>
                    <a:pt x="2694036" y="122017"/>
                    <a:pt x="2818151" y="59960"/>
                  </a:cubicBezTo>
                  <a:cubicBezTo>
                    <a:pt x="2834265" y="51903"/>
                    <a:pt x="2846658" y="37297"/>
                    <a:pt x="2863121" y="29980"/>
                  </a:cubicBezTo>
                  <a:cubicBezTo>
                    <a:pt x="2891999" y="17145"/>
                    <a:pt x="2953062" y="0"/>
                    <a:pt x="2953062" y="0"/>
                  </a:cubicBezTo>
                  <a:cubicBezTo>
                    <a:pt x="3038006" y="4997"/>
                    <a:pt x="3123845" y="1719"/>
                    <a:pt x="3207895" y="14990"/>
                  </a:cubicBezTo>
                  <a:cubicBezTo>
                    <a:pt x="3221855" y="17194"/>
                    <a:pt x="3226840" y="36141"/>
                    <a:pt x="3237876" y="44970"/>
                  </a:cubicBezTo>
                  <a:cubicBezTo>
                    <a:pt x="3251944" y="56224"/>
                    <a:pt x="3265977" y="68624"/>
                    <a:pt x="3282846" y="74950"/>
                  </a:cubicBezTo>
                  <a:cubicBezTo>
                    <a:pt x="3306702" y="83896"/>
                    <a:pt x="3333216" y="83237"/>
                    <a:pt x="3357797" y="89941"/>
                  </a:cubicBezTo>
                  <a:cubicBezTo>
                    <a:pt x="3388285" y="98256"/>
                    <a:pt x="3447738" y="119921"/>
                    <a:pt x="3447738" y="119921"/>
                  </a:cubicBezTo>
                  <a:cubicBezTo>
                    <a:pt x="3502005" y="156099"/>
                    <a:pt x="3484651" y="133787"/>
                    <a:pt x="3507698" y="179882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92" name="Oval 25"/>
            <p:cNvSpPr>
              <a:spLocks noChangeArrowheads="1"/>
            </p:cNvSpPr>
            <p:nvPr/>
          </p:nvSpPr>
          <p:spPr bwMode="auto">
            <a:xfrm rot="5400000">
              <a:off x="5518543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3" name="Oval 26"/>
            <p:cNvSpPr>
              <a:spLocks noChangeArrowheads="1"/>
            </p:cNvSpPr>
            <p:nvPr/>
          </p:nvSpPr>
          <p:spPr bwMode="auto">
            <a:xfrm rot="5400000">
              <a:off x="50399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4" name="Oval 27"/>
            <p:cNvSpPr>
              <a:spLocks noChangeArrowheads="1"/>
            </p:cNvSpPr>
            <p:nvPr/>
          </p:nvSpPr>
          <p:spPr bwMode="auto">
            <a:xfrm rot="5400000">
              <a:off x="48113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5" name="Oval 28"/>
            <p:cNvSpPr>
              <a:spLocks noChangeArrowheads="1"/>
            </p:cNvSpPr>
            <p:nvPr/>
          </p:nvSpPr>
          <p:spPr bwMode="auto">
            <a:xfrm rot="5400000">
              <a:off x="4450715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6" name="Oval 29"/>
            <p:cNvSpPr>
              <a:spLocks noChangeArrowheads="1"/>
            </p:cNvSpPr>
            <p:nvPr/>
          </p:nvSpPr>
          <p:spPr bwMode="auto">
            <a:xfrm rot="5400000">
              <a:off x="42221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7" name="Oval 30"/>
            <p:cNvSpPr>
              <a:spLocks noChangeArrowheads="1"/>
            </p:cNvSpPr>
            <p:nvPr/>
          </p:nvSpPr>
          <p:spPr bwMode="auto">
            <a:xfrm rot="5400000">
              <a:off x="4040929" y="5998331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8" name="Oval 31"/>
            <p:cNvSpPr>
              <a:spLocks noChangeArrowheads="1"/>
            </p:cNvSpPr>
            <p:nvPr/>
          </p:nvSpPr>
          <p:spPr bwMode="auto">
            <a:xfrm rot="5400000">
              <a:off x="3917315" y="6108066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9" name="Oval 32"/>
            <p:cNvSpPr>
              <a:spLocks noChangeArrowheads="1"/>
            </p:cNvSpPr>
            <p:nvPr/>
          </p:nvSpPr>
          <p:spPr bwMode="auto">
            <a:xfrm rot="5400000">
              <a:off x="3705649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0" name="Oval 33"/>
            <p:cNvSpPr>
              <a:spLocks noChangeArrowheads="1"/>
            </p:cNvSpPr>
            <p:nvPr/>
          </p:nvSpPr>
          <p:spPr bwMode="auto">
            <a:xfrm rot="5400000">
              <a:off x="54209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" name="Oval 34"/>
            <p:cNvSpPr>
              <a:spLocks noChangeArrowheads="1"/>
            </p:cNvSpPr>
            <p:nvPr/>
          </p:nvSpPr>
          <p:spPr bwMode="auto">
            <a:xfrm rot="5400000">
              <a:off x="4298315" y="612434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2" name="Oval 35"/>
            <p:cNvSpPr>
              <a:spLocks noChangeArrowheads="1"/>
            </p:cNvSpPr>
            <p:nvPr/>
          </p:nvSpPr>
          <p:spPr bwMode="auto">
            <a:xfrm rot="5400000">
              <a:off x="2982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3" name="Oval 36"/>
            <p:cNvSpPr>
              <a:spLocks noChangeArrowheads="1"/>
            </p:cNvSpPr>
            <p:nvPr/>
          </p:nvSpPr>
          <p:spPr bwMode="auto">
            <a:xfrm rot="5400000">
              <a:off x="28505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4" name="Oval 37"/>
            <p:cNvSpPr>
              <a:spLocks noChangeArrowheads="1"/>
            </p:cNvSpPr>
            <p:nvPr/>
          </p:nvSpPr>
          <p:spPr bwMode="auto">
            <a:xfrm rot="5400000">
              <a:off x="3854662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5" name="Oval 38"/>
            <p:cNvSpPr>
              <a:spLocks noChangeArrowheads="1"/>
            </p:cNvSpPr>
            <p:nvPr/>
          </p:nvSpPr>
          <p:spPr bwMode="auto">
            <a:xfrm rot="5400000">
              <a:off x="40493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6" name="Oval 39"/>
            <p:cNvSpPr>
              <a:spLocks noChangeArrowheads="1"/>
            </p:cNvSpPr>
            <p:nvPr/>
          </p:nvSpPr>
          <p:spPr bwMode="auto">
            <a:xfrm rot="5400000">
              <a:off x="43541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7" name="Oval 40"/>
            <p:cNvSpPr>
              <a:spLocks noChangeArrowheads="1"/>
            </p:cNvSpPr>
            <p:nvPr/>
          </p:nvSpPr>
          <p:spPr bwMode="auto">
            <a:xfrm rot="5400000">
              <a:off x="27743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8" name="Oval 41"/>
            <p:cNvSpPr>
              <a:spLocks noChangeArrowheads="1"/>
            </p:cNvSpPr>
            <p:nvPr/>
          </p:nvSpPr>
          <p:spPr bwMode="auto">
            <a:xfrm rot="5400000">
              <a:off x="473011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9" name="Oval 42"/>
            <p:cNvSpPr>
              <a:spLocks noChangeArrowheads="1"/>
            </p:cNvSpPr>
            <p:nvPr/>
          </p:nvSpPr>
          <p:spPr bwMode="auto">
            <a:xfrm rot="5400000">
              <a:off x="4603115" y="612078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0" name="Oval 43"/>
            <p:cNvSpPr>
              <a:spLocks noChangeArrowheads="1"/>
            </p:cNvSpPr>
            <p:nvPr/>
          </p:nvSpPr>
          <p:spPr bwMode="auto">
            <a:xfrm rot="5400000">
              <a:off x="4125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1" name="Oval 44"/>
            <p:cNvSpPr>
              <a:spLocks noChangeArrowheads="1"/>
            </p:cNvSpPr>
            <p:nvPr/>
          </p:nvSpPr>
          <p:spPr bwMode="auto">
            <a:xfrm rot="5400000">
              <a:off x="3585079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2" name="Oval 46"/>
            <p:cNvSpPr>
              <a:spLocks noChangeArrowheads="1"/>
            </p:cNvSpPr>
            <p:nvPr/>
          </p:nvSpPr>
          <p:spPr bwMode="auto">
            <a:xfrm rot="5400000">
              <a:off x="4879129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3" name="Oval 47"/>
            <p:cNvSpPr>
              <a:spLocks noChangeArrowheads="1"/>
            </p:cNvSpPr>
            <p:nvPr/>
          </p:nvSpPr>
          <p:spPr bwMode="auto">
            <a:xfrm rot="5400000">
              <a:off x="30791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4" name="Oval 48"/>
            <p:cNvSpPr>
              <a:spLocks noChangeArrowheads="1"/>
            </p:cNvSpPr>
            <p:nvPr/>
          </p:nvSpPr>
          <p:spPr bwMode="auto">
            <a:xfrm rot="5400000">
              <a:off x="3333115" y="6141347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5" name="Oval 49"/>
            <p:cNvSpPr>
              <a:spLocks noChangeArrowheads="1"/>
            </p:cNvSpPr>
            <p:nvPr/>
          </p:nvSpPr>
          <p:spPr bwMode="auto">
            <a:xfrm rot="5400000">
              <a:off x="4506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6" name="Oval 51"/>
            <p:cNvSpPr>
              <a:spLocks noChangeArrowheads="1"/>
            </p:cNvSpPr>
            <p:nvPr/>
          </p:nvSpPr>
          <p:spPr bwMode="auto">
            <a:xfrm rot="5400000">
              <a:off x="5192396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7" name="Oval 34"/>
            <p:cNvSpPr>
              <a:spLocks noChangeArrowheads="1"/>
            </p:cNvSpPr>
            <p:nvPr/>
          </p:nvSpPr>
          <p:spPr bwMode="auto">
            <a:xfrm rot="5400000">
              <a:off x="2694728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8" name="Oval 35"/>
            <p:cNvSpPr>
              <a:spLocks noChangeArrowheads="1"/>
            </p:cNvSpPr>
            <p:nvPr/>
          </p:nvSpPr>
          <p:spPr bwMode="auto">
            <a:xfrm rot="5400000">
              <a:off x="2508461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9" name="Oval 47"/>
            <p:cNvSpPr>
              <a:spLocks noChangeArrowheads="1"/>
            </p:cNvSpPr>
            <p:nvPr/>
          </p:nvSpPr>
          <p:spPr bwMode="auto">
            <a:xfrm rot="5400000">
              <a:off x="2601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0" name="Oval 28"/>
            <p:cNvSpPr>
              <a:spLocks noChangeArrowheads="1"/>
            </p:cNvSpPr>
            <p:nvPr/>
          </p:nvSpPr>
          <p:spPr bwMode="auto">
            <a:xfrm rot="5400000">
              <a:off x="53447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 rot="5400000">
              <a:off x="5324475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2" name="Oval 42"/>
            <p:cNvSpPr>
              <a:spLocks noChangeArrowheads="1"/>
            </p:cNvSpPr>
            <p:nvPr/>
          </p:nvSpPr>
          <p:spPr bwMode="auto">
            <a:xfrm rot="5400000">
              <a:off x="54971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3" name="Oval 49"/>
            <p:cNvSpPr>
              <a:spLocks noChangeArrowheads="1"/>
            </p:cNvSpPr>
            <p:nvPr/>
          </p:nvSpPr>
          <p:spPr bwMode="auto">
            <a:xfrm rot="5400000">
              <a:off x="5400675" y="59518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4" name="Oval 42"/>
            <p:cNvSpPr>
              <a:spLocks noChangeArrowheads="1"/>
            </p:cNvSpPr>
            <p:nvPr/>
          </p:nvSpPr>
          <p:spPr bwMode="auto">
            <a:xfrm rot="5400000">
              <a:off x="5610650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5" name="Oval 49"/>
            <p:cNvSpPr>
              <a:spLocks noChangeArrowheads="1"/>
            </p:cNvSpPr>
            <p:nvPr/>
          </p:nvSpPr>
          <p:spPr bwMode="auto">
            <a:xfrm rot="5400000">
              <a:off x="5573396" y="59747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6" name="Oval 42"/>
            <p:cNvSpPr>
              <a:spLocks noChangeArrowheads="1"/>
            </p:cNvSpPr>
            <p:nvPr/>
          </p:nvSpPr>
          <p:spPr bwMode="auto">
            <a:xfrm rot="5400000">
              <a:off x="58019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7" name="Oval 49"/>
            <p:cNvSpPr>
              <a:spLocks noChangeArrowheads="1"/>
            </p:cNvSpPr>
            <p:nvPr/>
          </p:nvSpPr>
          <p:spPr bwMode="auto">
            <a:xfrm rot="5400000">
              <a:off x="5708861" y="61042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advTm="27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/>
          </p:nvPr>
        </p:nvSpPr>
        <p:spPr>
          <a:xfrm>
            <a:off x="457200" y="1071563"/>
            <a:ext cx="8229600" cy="528637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Measure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 </a:t>
            </a:r>
            <a:r>
              <a:rPr lang="en-US" altLang="zh-CN" dirty="0" smtClean="0">
                <a:ea typeface="宋体" pitchFamily="2" charset="-122"/>
              </a:rPr>
              <a:t>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b(x)</a:t>
            </a:r>
            <a:r>
              <a:rPr lang="en-US" altLang="zh-CN" dirty="0" smtClean="0">
                <a:ea typeface="宋体" pitchFamily="2" charset="-122"/>
              </a:rPr>
              <a:t> directly with a stripe pattern.</a:t>
            </a:r>
          </a:p>
        </p:txBody>
      </p:sp>
      <p:sp>
        <p:nvSpPr>
          <p:cNvPr id="24579" name="Title 2"/>
          <p:cNvSpPr>
            <a:spLocks noGrp="1"/>
          </p:cNvSpPr>
          <p:nvPr>
            <p:ph type="title" idx="13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1: Removal with Calibration</a:t>
            </a:r>
          </a:p>
        </p:txBody>
      </p:sp>
      <p:sp>
        <p:nvSpPr>
          <p:cNvPr id="24587" name="TextBox 18"/>
          <p:cNvSpPr txBox="1">
            <a:spLocks noChangeArrowheads="1"/>
          </p:cNvSpPr>
          <p:nvPr/>
        </p:nvSpPr>
        <p:spPr bwMode="auto">
          <a:xfrm>
            <a:off x="6705600" y="14478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ea typeface="宋体" pitchFamily="2" charset="-122"/>
              </a:rPr>
              <a:t>Nayar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 et al., 2006]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2438400" y="5486400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Dust</a:t>
            </a:r>
          </a:p>
        </p:txBody>
      </p:sp>
      <p:sp>
        <p:nvSpPr>
          <p:cNvPr id="15" name="Rectangle 46"/>
          <p:cNvSpPr>
            <a:spLocks noChangeArrowheads="1"/>
          </p:cNvSpPr>
          <p:nvPr/>
        </p:nvSpPr>
        <p:spPr bwMode="auto">
          <a:xfrm>
            <a:off x="4191000" y="2868613"/>
            <a:ext cx="68263" cy="25368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sp>
        <p:nvSpPr>
          <p:cNvPr id="29" name="TextBox 21"/>
          <p:cNvSpPr txBox="1">
            <a:spLocks noChangeArrowheads="1"/>
          </p:cNvSpPr>
          <p:nvPr/>
        </p:nvSpPr>
        <p:spPr bwMode="auto">
          <a:xfrm>
            <a:off x="685800" y="5486400"/>
            <a:ext cx="928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Stripe 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Pattern</a:t>
            </a: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3808413" y="5486400"/>
            <a:ext cx="915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Sensor</a:t>
            </a:r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3125788" y="5486400"/>
            <a:ext cx="68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Lens</a:t>
            </a:r>
          </a:p>
        </p:txBody>
      </p:sp>
      <p:grpSp>
        <p:nvGrpSpPr>
          <p:cNvPr id="7" name="Group 126"/>
          <p:cNvGrpSpPr>
            <a:grpSpLocks/>
          </p:cNvGrpSpPr>
          <p:nvPr/>
        </p:nvGrpSpPr>
        <p:grpSpPr bwMode="auto">
          <a:xfrm>
            <a:off x="1295400" y="3179763"/>
            <a:ext cx="2963863" cy="2154237"/>
            <a:chOff x="1295400" y="3179762"/>
            <a:chExt cx="2964160" cy="2154238"/>
          </a:xfrm>
        </p:grpSpPr>
        <p:cxnSp>
          <p:nvCxnSpPr>
            <p:cNvPr id="33" name="Straight Arrow Connector 44"/>
            <p:cNvCxnSpPr>
              <a:cxnSpLocks noChangeShapeType="1"/>
              <a:endCxn id="15" idx="3"/>
            </p:cNvCxnSpPr>
            <p:nvPr/>
          </p:nvCxnSpPr>
          <p:spPr bwMode="auto">
            <a:xfrm flipV="1">
              <a:off x="1295400" y="4137136"/>
              <a:ext cx="2964160" cy="495824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4" name="Straight Arrow Connector 101"/>
            <p:cNvCxnSpPr>
              <a:cxnSpLocks noChangeShapeType="1"/>
              <a:stCxn id="25" idx="3"/>
              <a:endCxn id="88" idx="0"/>
            </p:cNvCxnSpPr>
            <p:nvPr/>
          </p:nvCxnSpPr>
          <p:spPr bwMode="auto">
            <a:xfrm flipV="1">
              <a:off x="1295400" y="3179762"/>
              <a:ext cx="2163763" cy="144200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5" name="Straight Arrow Connector 103"/>
            <p:cNvCxnSpPr>
              <a:cxnSpLocks noChangeShapeType="1"/>
              <a:stCxn id="25" idx="3"/>
              <a:endCxn id="88" idx="4"/>
            </p:cNvCxnSpPr>
            <p:nvPr/>
          </p:nvCxnSpPr>
          <p:spPr bwMode="auto">
            <a:xfrm>
              <a:off x="1295400" y="4621213"/>
              <a:ext cx="2163980" cy="71278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6" name="Straight Arrow Connector 105"/>
            <p:cNvCxnSpPr>
              <a:cxnSpLocks noChangeShapeType="1"/>
              <a:endCxn id="15" idx="1"/>
            </p:cNvCxnSpPr>
            <p:nvPr/>
          </p:nvCxnSpPr>
          <p:spPr bwMode="auto">
            <a:xfrm rot="5400000" flipH="1" flipV="1">
              <a:off x="3249669" y="4392668"/>
              <a:ext cx="1196864" cy="6858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7" name="Straight Arrow Connector 114"/>
            <p:cNvCxnSpPr>
              <a:cxnSpLocks noChangeShapeType="1"/>
              <a:endCxn id="15" idx="1"/>
            </p:cNvCxnSpPr>
            <p:nvPr/>
          </p:nvCxnSpPr>
          <p:spPr bwMode="auto">
            <a:xfrm rot="16200000" flipH="1">
              <a:off x="3379732" y="3325868"/>
              <a:ext cx="936736" cy="6858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8" name="Group 146"/>
          <p:cNvGrpSpPr>
            <a:grpSpLocks/>
          </p:cNvGrpSpPr>
          <p:nvPr/>
        </p:nvGrpSpPr>
        <p:grpSpPr bwMode="auto">
          <a:xfrm>
            <a:off x="2209800" y="3124200"/>
            <a:ext cx="533400" cy="2574925"/>
            <a:chOff x="2209800" y="3124200"/>
            <a:chExt cx="533400" cy="2575302"/>
          </a:xfrm>
        </p:grpSpPr>
        <p:grpSp>
          <p:nvGrpSpPr>
            <p:cNvPr id="9" name="Group 65"/>
            <p:cNvGrpSpPr>
              <a:grpSpLocks/>
            </p:cNvGrpSpPr>
            <p:nvPr/>
          </p:nvGrpSpPr>
          <p:grpSpPr bwMode="auto">
            <a:xfrm>
              <a:off x="2209800" y="3886200"/>
              <a:ext cx="457200" cy="1143000"/>
              <a:chOff x="2209800" y="3429000"/>
              <a:chExt cx="457200" cy="1143000"/>
            </a:xfrm>
          </p:grpSpPr>
          <p:cxnSp>
            <p:nvCxnSpPr>
              <p:cNvPr id="50" name="Straight Arrow Connector 66"/>
              <p:cNvCxnSpPr>
                <a:cxnSpLocks noChangeShapeType="1"/>
              </p:cNvCxnSpPr>
              <p:nvPr/>
            </p:nvCxnSpPr>
            <p:spPr bwMode="auto">
              <a:xfrm>
                <a:off x="2209800" y="36576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1" name="Straight Arrow Connector 6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09800" y="4114800"/>
                <a:ext cx="6096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2" name="Straight Arrow Connector 68"/>
              <p:cNvCxnSpPr>
                <a:cxnSpLocks noChangeShapeType="1"/>
              </p:cNvCxnSpPr>
              <p:nvPr/>
            </p:nvCxnSpPr>
            <p:spPr bwMode="auto">
              <a:xfrm flipV="1">
                <a:off x="2209800" y="39624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3" name="Straight Arrow Connector 69"/>
              <p:cNvCxnSpPr>
                <a:cxnSpLocks noChangeShapeType="1"/>
              </p:cNvCxnSpPr>
              <p:nvPr/>
            </p:nvCxnSpPr>
            <p:spPr bwMode="auto">
              <a:xfrm rot="16200000" flipH="1">
                <a:off x="2247900" y="3543300"/>
                <a:ext cx="5334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10" name="Group 116"/>
            <p:cNvGrpSpPr>
              <a:grpSpLocks/>
            </p:cNvGrpSpPr>
            <p:nvPr/>
          </p:nvGrpSpPr>
          <p:grpSpPr bwMode="auto">
            <a:xfrm>
              <a:off x="2286000" y="3124200"/>
              <a:ext cx="457200" cy="1143000"/>
              <a:chOff x="2209800" y="3429000"/>
              <a:chExt cx="457200" cy="1143000"/>
            </a:xfrm>
          </p:grpSpPr>
          <p:cxnSp>
            <p:nvCxnSpPr>
              <p:cNvPr id="46" name="Straight Arrow Connector 117"/>
              <p:cNvCxnSpPr>
                <a:cxnSpLocks noChangeShapeType="1"/>
              </p:cNvCxnSpPr>
              <p:nvPr/>
            </p:nvCxnSpPr>
            <p:spPr bwMode="auto">
              <a:xfrm>
                <a:off x="2209800" y="36576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7" name="Straight Arrow Connector 11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09800" y="4114800"/>
                <a:ext cx="6096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8" name="Straight Arrow Connector 119"/>
              <p:cNvCxnSpPr>
                <a:cxnSpLocks noChangeShapeType="1"/>
              </p:cNvCxnSpPr>
              <p:nvPr/>
            </p:nvCxnSpPr>
            <p:spPr bwMode="auto">
              <a:xfrm flipV="1">
                <a:off x="2209800" y="39624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9" name="Straight Arrow Connector 120"/>
              <p:cNvCxnSpPr>
                <a:cxnSpLocks noChangeShapeType="1"/>
              </p:cNvCxnSpPr>
              <p:nvPr/>
            </p:nvCxnSpPr>
            <p:spPr bwMode="auto">
              <a:xfrm rot="16200000" flipH="1">
                <a:off x="2247900" y="3543300"/>
                <a:ext cx="5334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11" name="Group 121"/>
            <p:cNvGrpSpPr>
              <a:grpSpLocks/>
            </p:cNvGrpSpPr>
            <p:nvPr/>
          </p:nvGrpSpPr>
          <p:grpSpPr bwMode="auto">
            <a:xfrm>
              <a:off x="2224008" y="4556502"/>
              <a:ext cx="457200" cy="1143000"/>
              <a:chOff x="2209800" y="3429000"/>
              <a:chExt cx="457200" cy="1143000"/>
            </a:xfrm>
          </p:grpSpPr>
          <p:cxnSp>
            <p:nvCxnSpPr>
              <p:cNvPr id="42" name="Straight Arrow Connector 122"/>
              <p:cNvCxnSpPr>
                <a:cxnSpLocks noChangeShapeType="1"/>
              </p:cNvCxnSpPr>
              <p:nvPr/>
            </p:nvCxnSpPr>
            <p:spPr bwMode="auto">
              <a:xfrm>
                <a:off x="2209800" y="36576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3" name="Straight Arrow Connector 12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09800" y="4114800"/>
                <a:ext cx="6096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4" name="Straight Arrow Connector 124"/>
              <p:cNvCxnSpPr>
                <a:cxnSpLocks noChangeShapeType="1"/>
              </p:cNvCxnSpPr>
              <p:nvPr/>
            </p:nvCxnSpPr>
            <p:spPr bwMode="auto">
              <a:xfrm flipV="1">
                <a:off x="2209800" y="3962400"/>
                <a:ext cx="4572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5" name="Straight Arrow Connector 125"/>
              <p:cNvCxnSpPr>
                <a:cxnSpLocks noChangeShapeType="1"/>
              </p:cNvCxnSpPr>
              <p:nvPr/>
            </p:nvCxnSpPr>
            <p:spPr bwMode="auto">
              <a:xfrm rot="16200000" flipH="1">
                <a:off x="2247900" y="3543300"/>
                <a:ext cx="533400" cy="304800"/>
              </a:xfrm>
              <a:prstGeom prst="straightConnector1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12" name="Group 145"/>
          <p:cNvGrpSpPr>
            <a:grpSpLocks/>
          </p:cNvGrpSpPr>
          <p:nvPr/>
        </p:nvGrpSpPr>
        <p:grpSpPr bwMode="auto">
          <a:xfrm>
            <a:off x="2819400" y="3154363"/>
            <a:ext cx="1371600" cy="2179637"/>
            <a:chOff x="2819400" y="3153932"/>
            <a:chExt cx="1371600" cy="2180068"/>
          </a:xfrm>
        </p:grpSpPr>
        <p:cxnSp>
          <p:nvCxnSpPr>
            <p:cNvPr id="55" name="Straight Arrow Connector 70"/>
            <p:cNvCxnSpPr>
              <a:cxnSpLocks noChangeShapeType="1"/>
              <a:endCxn id="15" idx="1"/>
            </p:cNvCxnSpPr>
            <p:nvPr/>
          </p:nvCxnSpPr>
          <p:spPr bwMode="auto">
            <a:xfrm rot="16200000" flipH="1">
              <a:off x="3379732" y="3325868"/>
              <a:ext cx="936736" cy="685800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  <p:cxnSp>
          <p:nvCxnSpPr>
            <p:cNvPr id="56" name="Straight Arrow Connector 131"/>
            <p:cNvCxnSpPr>
              <a:cxnSpLocks noChangeShapeType="1"/>
              <a:stCxn id="88" idx="4"/>
              <a:endCxn id="15" idx="1"/>
            </p:cNvCxnSpPr>
            <p:nvPr/>
          </p:nvCxnSpPr>
          <p:spPr bwMode="auto">
            <a:xfrm rot="5400000" flipH="1" flipV="1">
              <a:off x="3226649" y="4369649"/>
              <a:ext cx="1196864" cy="731837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  <p:cxnSp>
          <p:nvCxnSpPr>
            <p:cNvPr id="57" name="Straight Arrow Connector 135"/>
            <p:cNvCxnSpPr>
              <a:cxnSpLocks noChangeShapeType="1"/>
              <a:endCxn id="15" idx="1"/>
            </p:cNvCxnSpPr>
            <p:nvPr/>
          </p:nvCxnSpPr>
          <p:spPr bwMode="auto">
            <a:xfrm flipV="1">
              <a:off x="2819400" y="4137136"/>
              <a:ext cx="1371600" cy="206264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  <p:cxnSp>
          <p:nvCxnSpPr>
            <p:cNvPr id="58" name="Straight Arrow Connector 141"/>
            <p:cNvCxnSpPr>
              <a:cxnSpLocks noChangeShapeType="1"/>
            </p:cNvCxnSpPr>
            <p:nvPr/>
          </p:nvCxnSpPr>
          <p:spPr bwMode="auto">
            <a:xfrm flipV="1">
              <a:off x="2819400" y="3153932"/>
              <a:ext cx="639763" cy="455502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  <p:cxnSp>
          <p:nvCxnSpPr>
            <p:cNvPr id="59" name="Straight Arrow Connector 143"/>
            <p:cNvCxnSpPr>
              <a:cxnSpLocks noChangeShapeType="1"/>
              <a:endCxn id="88" idx="4"/>
            </p:cNvCxnSpPr>
            <p:nvPr/>
          </p:nvCxnSpPr>
          <p:spPr bwMode="auto">
            <a:xfrm>
              <a:off x="2819400" y="5107098"/>
              <a:ext cx="639763" cy="226902"/>
            </a:xfrm>
            <a:prstGeom prst="straightConnector1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 type="arrow" w="med" len="med"/>
            </a:ln>
          </p:spPr>
        </p:cxnSp>
      </p:grpSp>
      <p:graphicFrame>
        <p:nvGraphicFramePr>
          <p:cNvPr id="87" name="Object 5"/>
          <p:cNvGraphicFramePr>
            <a:graphicFrameLocks noChangeAspect="1"/>
          </p:cNvGraphicFramePr>
          <p:nvPr/>
        </p:nvGraphicFramePr>
        <p:xfrm>
          <a:off x="4652963" y="3352800"/>
          <a:ext cx="4414837" cy="673100"/>
        </p:xfrm>
        <a:graphic>
          <a:graphicData uri="http://schemas.openxmlformats.org/presentationml/2006/ole">
            <p:oleObj spid="_x0000_s261122" name="Equation" r:id="rId5" imgW="1498320" imgH="228600" progId="Equation.DSMT4">
              <p:embed/>
            </p:oleObj>
          </a:graphicData>
        </a:graphic>
      </p:graphicFrame>
      <p:sp>
        <p:nvSpPr>
          <p:cNvPr id="88" name="Oval 87"/>
          <p:cNvSpPr/>
          <p:nvPr/>
        </p:nvSpPr>
        <p:spPr bwMode="auto">
          <a:xfrm>
            <a:off x="3352800" y="3179763"/>
            <a:ext cx="212725" cy="215423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000" b="1">
              <a:latin typeface="+mn-lt"/>
              <a:ea typeface="宋体" pitchFamily="2" charset="-122"/>
            </a:endParaRPr>
          </a:p>
        </p:txBody>
      </p:sp>
      <p:grpSp>
        <p:nvGrpSpPr>
          <p:cNvPr id="13" name="Group 89"/>
          <p:cNvGrpSpPr/>
          <p:nvPr/>
        </p:nvGrpSpPr>
        <p:grpSpPr>
          <a:xfrm rot="5400000" flipH="1" flipV="1">
            <a:off x="1455295" y="4107305"/>
            <a:ext cx="2514602" cy="243591"/>
            <a:chOff x="2438400" y="5943600"/>
            <a:chExt cx="3507698" cy="259830"/>
          </a:xfrm>
        </p:grpSpPr>
        <p:sp>
          <p:nvSpPr>
            <p:cNvPr id="91" name="Freeform 90"/>
            <p:cNvSpPr/>
            <p:nvPr/>
          </p:nvSpPr>
          <p:spPr bwMode="auto">
            <a:xfrm>
              <a:off x="2438400" y="5943600"/>
              <a:ext cx="3507698" cy="259830"/>
            </a:xfrm>
            <a:custGeom>
              <a:avLst/>
              <a:gdLst>
                <a:gd name="connsiteX0" fmla="*/ 0 w 3507698"/>
                <a:gd name="connsiteY0" fmla="*/ 164891 h 179882"/>
                <a:gd name="connsiteX1" fmla="*/ 89941 w 3507698"/>
                <a:gd name="connsiteY1" fmla="*/ 74950 h 179882"/>
                <a:gd name="connsiteX2" fmla="*/ 359764 w 3507698"/>
                <a:gd name="connsiteY2" fmla="*/ 29980 h 179882"/>
                <a:gd name="connsiteX3" fmla="*/ 404735 w 3507698"/>
                <a:gd name="connsiteY3" fmla="*/ 44970 h 179882"/>
                <a:gd name="connsiteX4" fmla="*/ 524656 w 3507698"/>
                <a:gd name="connsiteY4" fmla="*/ 74950 h 179882"/>
                <a:gd name="connsiteX5" fmla="*/ 689548 w 3507698"/>
                <a:gd name="connsiteY5" fmla="*/ 119921 h 179882"/>
                <a:gd name="connsiteX6" fmla="*/ 734518 w 3507698"/>
                <a:gd name="connsiteY6" fmla="*/ 134911 h 179882"/>
                <a:gd name="connsiteX7" fmla="*/ 854439 w 3507698"/>
                <a:gd name="connsiteY7" fmla="*/ 149901 h 179882"/>
                <a:gd name="connsiteX8" fmla="*/ 1199213 w 3507698"/>
                <a:gd name="connsiteY8" fmla="*/ 134911 h 179882"/>
                <a:gd name="connsiteX9" fmla="*/ 1259174 w 3507698"/>
                <a:gd name="connsiteY9" fmla="*/ 119921 h 179882"/>
                <a:gd name="connsiteX10" fmla="*/ 1349115 w 3507698"/>
                <a:gd name="connsiteY10" fmla="*/ 89941 h 179882"/>
                <a:gd name="connsiteX11" fmla="*/ 1394085 w 3507698"/>
                <a:gd name="connsiteY11" fmla="*/ 59960 h 179882"/>
                <a:gd name="connsiteX12" fmla="*/ 1528997 w 3507698"/>
                <a:gd name="connsiteY12" fmla="*/ 14990 h 179882"/>
                <a:gd name="connsiteX13" fmla="*/ 1678898 w 3507698"/>
                <a:gd name="connsiteY13" fmla="*/ 29980 h 179882"/>
                <a:gd name="connsiteX14" fmla="*/ 1738859 w 3507698"/>
                <a:gd name="connsiteY14" fmla="*/ 44970 h 179882"/>
                <a:gd name="connsiteX15" fmla="*/ 1783830 w 3507698"/>
                <a:gd name="connsiteY15" fmla="*/ 59960 h 179882"/>
                <a:gd name="connsiteX16" fmla="*/ 1963712 w 3507698"/>
                <a:gd name="connsiteY16" fmla="*/ 74950 h 179882"/>
                <a:gd name="connsiteX17" fmla="*/ 2293495 w 3507698"/>
                <a:gd name="connsiteY17" fmla="*/ 89941 h 179882"/>
                <a:gd name="connsiteX18" fmla="*/ 2458387 w 3507698"/>
                <a:gd name="connsiteY18" fmla="*/ 59960 h 179882"/>
                <a:gd name="connsiteX19" fmla="*/ 2563318 w 3507698"/>
                <a:gd name="connsiteY19" fmla="*/ 74950 h 179882"/>
                <a:gd name="connsiteX20" fmla="*/ 2653259 w 3507698"/>
                <a:gd name="connsiteY20" fmla="*/ 119921 h 179882"/>
                <a:gd name="connsiteX21" fmla="*/ 2728210 w 3507698"/>
                <a:gd name="connsiteY21" fmla="*/ 104931 h 179882"/>
                <a:gd name="connsiteX22" fmla="*/ 2818151 w 3507698"/>
                <a:gd name="connsiteY22" fmla="*/ 59960 h 179882"/>
                <a:gd name="connsiteX23" fmla="*/ 2863121 w 3507698"/>
                <a:gd name="connsiteY23" fmla="*/ 29980 h 179882"/>
                <a:gd name="connsiteX24" fmla="*/ 2953062 w 3507698"/>
                <a:gd name="connsiteY24" fmla="*/ 0 h 179882"/>
                <a:gd name="connsiteX25" fmla="*/ 3207895 w 3507698"/>
                <a:gd name="connsiteY25" fmla="*/ 14990 h 179882"/>
                <a:gd name="connsiteX26" fmla="*/ 3237876 w 3507698"/>
                <a:gd name="connsiteY26" fmla="*/ 44970 h 179882"/>
                <a:gd name="connsiteX27" fmla="*/ 3282846 w 3507698"/>
                <a:gd name="connsiteY27" fmla="*/ 74950 h 179882"/>
                <a:gd name="connsiteX28" fmla="*/ 3357797 w 3507698"/>
                <a:gd name="connsiteY28" fmla="*/ 89941 h 179882"/>
                <a:gd name="connsiteX29" fmla="*/ 3447738 w 3507698"/>
                <a:gd name="connsiteY29" fmla="*/ 119921 h 179882"/>
                <a:gd name="connsiteX30" fmla="*/ 3507698 w 3507698"/>
                <a:gd name="connsiteY30" fmla="*/ 179882 h 17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07698" h="179882">
                  <a:moveTo>
                    <a:pt x="0" y="164891"/>
                  </a:moveTo>
                  <a:cubicBezTo>
                    <a:pt x="29980" y="134911"/>
                    <a:pt x="49718" y="88357"/>
                    <a:pt x="89941" y="74950"/>
                  </a:cubicBezTo>
                  <a:cubicBezTo>
                    <a:pt x="236963" y="25943"/>
                    <a:pt x="148389" y="47594"/>
                    <a:pt x="359764" y="29980"/>
                  </a:cubicBezTo>
                  <a:cubicBezTo>
                    <a:pt x="374754" y="34977"/>
                    <a:pt x="389491" y="40812"/>
                    <a:pt x="404735" y="44970"/>
                  </a:cubicBezTo>
                  <a:cubicBezTo>
                    <a:pt x="444487" y="55811"/>
                    <a:pt x="485567" y="61920"/>
                    <a:pt x="524656" y="74950"/>
                  </a:cubicBezTo>
                  <a:cubicBezTo>
                    <a:pt x="717601" y="139266"/>
                    <a:pt x="520051" y="77547"/>
                    <a:pt x="689548" y="119921"/>
                  </a:cubicBezTo>
                  <a:cubicBezTo>
                    <a:pt x="704877" y="123753"/>
                    <a:pt x="718972" y="132084"/>
                    <a:pt x="734518" y="134911"/>
                  </a:cubicBezTo>
                  <a:cubicBezTo>
                    <a:pt x="774153" y="142117"/>
                    <a:pt x="814465" y="144904"/>
                    <a:pt x="854439" y="149901"/>
                  </a:cubicBezTo>
                  <a:cubicBezTo>
                    <a:pt x="969364" y="144904"/>
                    <a:pt x="1084494" y="143409"/>
                    <a:pt x="1199213" y="134911"/>
                  </a:cubicBezTo>
                  <a:cubicBezTo>
                    <a:pt x="1219759" y="133389"/>
                    <a:pt x="1239441" y="125841"/>
                    <a:pt x="1259174" y="119921"/>
                  </a:cubicBezTo>
                  <a:cubicBezTo>
                    <a:pt x="1289443" y="110840"/>
                    <a:pt x="1349115" y="89941"/>
                    <a:pt x="1349115" y="89941"/>
                  </a:cubicBezTo>
                  <a:cubicBezTo>
                    <a:pt x="1364105" y="79947"/>
                    <a:pt x="1376994" y="65657"/>
                    <a:pt x="1394085" y="59960"/>
                  </a:cubicBezTo>
                  <a:cubicBezTo>
                    <a:pt x="1555658" y="6101"/>
                    <a:pt x="1426810" y="83113"/>
                    <a:pt x="1528997" y="14990"/>
                  </a:cubicBezTo>
                  <a:cubicBezTo>
                    <a:pt x="1578964" y="19987"/>
                    <a:pt x="1629186" y="22878"/>
                    <a:pt x="1678898" y="29980"/>
                  </a:cubicBezTo>
                  <a:cubicBezTo>
                    <a:pt x="1699293" y="32894"/>
                    <a:pt x="1719050" y="39310"/>
                    <a:pt x="1738859" y="44970"/>
                  </a:cubicBezTo>
                  <a:cubicBezTo>
                    <a:pt x="1754052" y="49311"/>
                    <a:pt x="1768167" y="57872"/>
                    <a:pt x="1783830" y="59960"/>
                  </a:cubicBezTo>
                  <a:cubicBezTo>
                    <a:pt x="1843471" y="67912"/>
                    <a:pt x="1903751" y="69953"/>
                    <a:pt x="1963712" y="74950"/>
                  </a:cubicBezTo>
                  <a:cubicBezTo>
                    <a:pt x="2129646" y="130262"/>
                    <a:pt x="2022112" y="106902"/>
                    <a:pt x="2293495" y="89941"/>
                  </a:cubicBezTo>
                  <a:cubicBezTo>
                    <a:pt x="2356739" y="68859"/>
                    <a:pt x="2373634" y="59960"/>
                    <a:pt x="2458387" y="59960"/>
                  </a:cubicBezTo>
                  <a:cubicBezTo>
                    <a:pt x="2493719" y="59960"/>
                    <a:pt x="2528341" y="69953"/>
                    <a:pt x="2563318" y="74950"/>
                  </a:cubicBezTo>
                  <a:cubicBezTo>
                    <a:pt x="2586055" y="90108"/>
                    <a:pt x="2622228" y="119921"/>
                    <a:pt x="2653259" y="119921"/>
                  </a:cubicBezTo>
                  <a:cubicBezTo>
                    <a:pt x="2678737" y="119921"/>
                    <a:pt x="2703226" y="109928"/>
                    <a:pt x="2728210" y="104931"/>
                  </a:cubicBezTo>
                  <a:cubicBezTo>
                    <a:pt x="2857078" y="19016"/>
                    <a:pt x="2694036" y="122017"/>
                    <a:pt x="2818151" y="59960"/>
                  </a:cubicBezTo>
                  <a:cubicBezTo>
                    <a:pt x="2834265" y="51903"/>
                    <a:pt x="2846658" y="37297"/>
                    <a:pt x="2863121" y="29980"/>
                  </a:cubicBezTo>
                  <a:cubicBezTo>
                    <a:pt x="2891999" y="17145"/>
                    <a:pt x="2953062" y="0"/>
                    <a:pt x="2953062" y="0"/>
                  </a:cubicBezTo>
                  <a:cubicBezTo>
                    <a:pt x="3038006" y="4997"/>
                    <a:pt x="3123845" y="1719"/>
                    <a:pt x="3207895" y="14990"/>
                  </a:cubicBezTo>
                  <a:cubicBezTo>
                    <a:pt x="3221855" y="17194"/>
                    <a:pt x="3226840" y="36141"/>
                    <a:pt x="3237876" y="44970"/>
                  </a:cubicBezTo>
                  <a:cubicBezTo>
                    <a:pt x="3251944" y="56224"/>
                    <a:pt x="3265977" y="68624"/>
                    <a:pt x="3282846" y="74950"/>
                  </a:cubicBezTo>
                  <a:cubicBezTo>
                    <a:pt x="3306702" y="83896"/>
                    <a:pt x="3333216" y="83237"/>
                    <a:pt x="3357797" y="89941"/>
                  </a:cubicBezTo>
                  <a:cubicBezTo>
                    <a:pt x="3388285" y="98256"/>
                    <a:pt x="3447738" y="119921"/>
                    <a:pt x="3447738" y="119921"/>
                  </a:cubicBezTo>
                  <a:cubicBezTo>
                    <a:pt x="3502005" y="156099"/>
                    <a:pt x="3484651" y="133787"/>
                    <a:pt x="3507698" y="179882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92" name="Oval 25"/>
            <p:cNvSpPr>
              <a:spLocks noChangeArrowheads="1"/>
            </p:cNvSpPr>
            <p:nvPr/>
          </p:nvSpPr>
          <p:spPr bwMode="auto">
            <a:xfrm rot="5400000">
              <a:off x="5518543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3" name="Oval 26"/>
            <p:cNvSpPr>
              <a:spLocks noChangeArrowheads="1"/>
            </p:cNvSpPr>
            <p:nvPr/>
          </p:nvSpPr>
          <p:spPr bwMode="auto">
            <a:xfrm rot="5400000">
              <a:off x="50399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4" name="Oval 27"/>
            <p:cNvSpPr>
              <a:spLocks noChangeArrowheads="1"/>
            </p:cNvSpPr>
            <p:nvPr/>
          </p:nvSpPr>
          <p:spPr bwMode="auto">
            <a:xfrm rot="5400000">
              <a:off x="48113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5" name="Oval 28"/>
            <p:cNvSpPr>
              <a:spLocks noChangeArrowheads="1"/>
            </p:cNvSpPr>
            <p:nvPr/>
          </p:nvSpPr>
          <p:spPr bwMode="auto">
            <a:xfrm rot="5400000">
              <a:off x="4450715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6" name="Oval 29"/>
            <p:cNvSpPr>
              <a:spLocks noChangeArrowheads="1"/>
            </p:cNvSpPr>
            <p:nvPr/>
          </p:nvSpPr>
          <p:spPr bwMode="auto">
            <a:xfrm rot="5400000">
              <a:off x="42221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7" name="Oval 30"/>
            <p:cNvSpPr>
              <a:spLocks noChangeArrowheads="1"/>
            </p:cNvSpPr>
            <p:nvPr/>
          </p:nvSpPr>
          <p:spPr bwMode="auto">
            <a:xfrm rot="5400000">
              <a:off x="4040929" y="5998331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8" name="Oval 31"/>
            <p:cNvSpPr>
              <a:spLocks noChangeArrowheads="1"/>
            </p:cNvSpPr>
            <p:nvPr/>
          </p:nvSpPr>
          <p:spPr bwMode="auto">
            <a:xfrm rot="5400000">
              <a:off x="3917315" y="6108066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9" name="Oval 32"/>
            <p:cNvSpPr>
              <a:spLocks noChangeArrowheads="1"/>
            </p:cNvSpPr>
            <p:nvPr/>
          </p:nvSpPr>
          <p:spPr bwMode="auto">
            <a:xfrm rot="5400000">
              <a:off x="3705649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0" name="Oval 33"/>
            <p:cNvSpPr>
              <a:spLocks noChangeArrowheads="1"/>
            </p:cNvSpPr>
            <p:nvPr/>
          </p:nvSpPr>
          <p:spPr bwMode="auto">
            <a:xfrm rot="5400000">
              <a:off x="54209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" name="Oval 34"/>
            <p:cNvSpPr>
              <a:spLocks noChangeArrowheads="1"/>
            </p:cNvSpPr>
            <p:nvPr/>
          </p:nvSpPr>
          <p:spPr bwMode="auto">
            <a:xfrm rot="5400000">
              <a:off x="4298315" y="612434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2" name="Oval 35"/>
            <p:cNvSpPr>
              <a:spLocks noChangeArrowheads="1"/>
            </p:cNvSpPr>
            <p:nvPr/>
          </p:nvSpPr>
          <p:spPr bwMode="auto">
            <a:xfrm rot="5400000">
              <a:off x="2982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3" name="Oval 36"/>
            <p:cNvSpPr>
              <a:spLocks noChangeArrowheads="1"/>
            </p:cNvSpPr>
            <p:nvPr/>
          </p:nvSpPr>
          <p:spPr bwMode="auto">
            <a:xfrm rot="5400000">
              <a:off x="28505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4" name="Oval 37"/>
            <p:cNvSpPr>
              <a:spLocks noChangeArrowheads="1"/>
            </p:cNvSpPr>
            <p:nvPr/>
          </p:nvSpPr>
          <p:spPr bwMode="auto">
            <a:xfrm rot="5400000">
              <a:off x="3854662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5" name="Oval 38"/>
            <p:cNvSpPr>
              <a:spLocks noChangeArrowheads="1"/>
            </p:cNvSpPr>
            <p:nvPr/>
          </p:nvSpPr>
          <p:spPr bwMode="auto">
            <a:xfrm rot="5400000">
              <a:off x="40493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6" name="Oval 39"/>
            <p:cNvSpPr>
              <a:spLocks noChangeArrowheads="1"/>
            </p:cNvSpPr>
            <p:nvPr/>
          </p:nvSpPr>
          <p:spPr bwMode="auto">
            <a:xfrm rot="5400000">
              <a:off x="43541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7" name="Oval 40"/>
            <p:cNvSpPr>
              <a:spLocks noChangeArrowheads="1"/>
            </p:cNvSpPr>
            <p:nvPr/>
          </p:nvSpPr>
          <p:spPr bwMode="auto">
            <a:xfrm rot="5400000">
              <a:off x="27743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8" name="Oval 41"/>
            <p:cNvSpPr>
              <a:spLocks noChangeArrowheads="1"/>
            </p:cNvSpPr>
            <p:nvPr/>
          </p:nvSpPr>
          <p:spPr bwMode="auto">
            <a:xfrm rot="5400000">
              <a:off x="473011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9" name="Oval 42"/>
            <p:cNvSpPr>
              <a:spLocks noChangeArrowheads="1"/>
            </p:cNvSpPr>
            <p:nvPr/>
          </p:nvSpPr>
          <p:spPr bwMode="auto">
            <a:xfrm rot="5400000">
              <a:off x="4603115" y="612078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0" name="Oval 43"/>
            <p:cNvSpPr>
              <a:spLocks noChangeArrowheads="1"/>
            </p:cNvSpPr>
            <p:nvPr/>
          </p:nvSpPr>
          <p:spPr bwMode="auto">
            <a:xfrm rot="5400000">
              <a:off x="4125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1" name="Oval 44"/>
            <p:cNvSpPr>
              <a:spLocks noChangeArrowheads="1"/>
            </p:cNvSpPr>
            <p:nvPr/>
          </p:nvSpPr>
          <p:spPr bwMode="auto">
            <a:xfrm rot="5400000">
              <a:off x="3585079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2" name="Oval 46"/>
            <p:cNvSpPr>
              <a:spLocks noChangeArrowheads="1"/>
            </p:cNvSpPr>
            <p:nvPr/>
          </p:nvSpPr>
          <p:spPr bwMode="auto">
            <a:xfrm rot="5400000">
              <a:off x="4879129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3" name="Oval 47"/>
            <p:cNvSpPr>
              <a:spLocks noChangeArrowheads="1"/>
            </p:cNvSpPr>
            <p:nvPr/>
          </p:nvSpPr>
          <p:spPr bwMode="auto">
            <a:xfrm rot="5400000">
              <a:off x="30791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4" name="Oval 48"/>
            <p:cNvSpPr>
              <a:spLocks noChangeArrowheads="1"/>
            </p:cNvSpPr>
            <p:nvPr/>
          </p:nvSpPr>
          <p:spPr bwMode="auto">
            <a:xfrm rot="5400000">
              <a:off x="3333115" y="6141347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5" name="Oval 49"/>
            <p:cNvSpPr>
              <a:spLocks noChangeArrowheads="1"/>
            </p:cNvSpPr>
            <p:nvPr/>
          </p:nvSpPr>
          <p:spPr bwMode="auto">
            <a:xfrm rot="5400000">
              <a:off x="4506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6" name="Oval 51"/>
            <p:cNvSpPr>
              <a:spLocks noChangeArrowheads="1"/>
            </p:cNvSpPr>
            <p:nvPr/>
          </p:nvSpPr>
          <p:spPr bwMode="auto">
            <a:xfrm rot="5400000">
              <a:off x="5192396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7" name="Oval 34"/>
            <p:cNvSpPr>
              <a:spLocks noChangeArrowheads="1"/>
            </p:cNvSpPr>
            <p:nvPr/>
          </p:nvSpPr>
          <p:spPr bwMode="auto">
            <a:xfrm rot="5400000">
              <a:off x="2694728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8" name="Oval 35"/>
            <p:cNvSpPr>
              <a:spLocks noChangeArrowheads="1"/>
            </p:cNvSpPr>
            <p:nvPr/>
          </p:nvSpPr>
          <p:spPr bwMode="auto">
            <a:xfrm rot="5400000">
              <a:off x="2508461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19" name="Oval 47"/>
            <p:cNvSpPr>
              <a:spLocks noChangeArrowheads="1"/>
            </p:cNvSpPr>
            <p:nvPr/>
          </p:nvSpPr>
          <p:spPr bwMode="auto">
            <a:xfrm rot="5400000">
              <a:off x="2601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0" name="Oval 28"/>
            <p:cNvSpPr>
              <a:spLocks noChangeArrowheads="1"/>
            </p:cNvSpPr>
            <p:nvPr/>
          </p:nvSpPr>
          <p:spPr bwMode="auto">
            <a:xfrm rot="5400000">
              <a:off x="53447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 rot="5400000">
              <a:off x="5324475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2" name="Oval 42"/>
            <p:cNvSpPr>
              <a:spLocks noChangeArrowheads="1"/>
            </p:cNvSpPr>
            <p:nvPr/>
          </p:nvSpPr>
          <p:spPr bwMode="auto">
            <a:xfrm rot="5400000">
              <a:off x="54971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3" name="Oval 49"/>
            <p:cNvSpPr>
              <a:spLocks noChangeArrowheads="1"/>
            </p:cNvSpPr>
            <p:nvPr/>
          </p:nvSpPr>
          <p:spPr bwMode="auto">
            <a:xfrm rot="5400000">
              <a:off x="5400675" y="59518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4" name="Oval 42"/>
            <p:cNvSpPr>
              <a:spLocks noChangeArrowheads="1"/>
            </p:cNvSpPr>
            <p:nvPr/>
          </p:nvSpPr>
          <p:spPr bwMode="auto">
            <a:xfrm rot="5400000">
              <a:off x="5610650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5" name="Oval 49"/>
            <p:cNvSpPr>
              <a:spLocks noChangeArrowheads="1"/>
            </p:cNvSpPr>
            <p:nvPr/>
          </p:nvSpPr>
          <p:spPr bwMode="auto">
            <a:xfrm rot="5400000">
              <a:off x="5573396" y="59747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6" name="Oval 42"/>
            <p:cNvSpPr>
              <a:spLocks noChangeArrowheads="1"/>
            </p:cNvSpPr>
            <p:nvPr/>
          </p:nvSpPr>
          <p:spPr bwMode="auto">
            <a:xfrm rot="5400000">
              <a:off x="58019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27" name="Oval 49"/>
            <p:cNvSpPr>
              <a:spLocks noChangeArrowheads="1"/>
            </p:cNvSpPr>
            <p:nvPr/>
          </p:nvSpPr>
          <p:spPr bwMode="auto">
            <a:xfrm rot="5400000">
              <a:off x="5708861" y="61042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  <p:grpSp>
        <p:nvGrpSpPr>
          <p:cNvPr id="128" name="Group 100"/>
          <p:cNvGrpSpPr>
            <a:grpSpLocks/>
          </p:cNvGrpSpPr>
          <p:nvPr/>
        </p:nvGrpSpPr>
        <p:grpSpPr bwMode="auto">
          <a:xfrm>
            <a:off x="987425" y="2944813"/>
            <a:ext cx="304800" cy="2438400"/>
            <a:chOff x="1295400" y="2209800"/>
            <a:chExt cx="304800" cy="2438400"/>
          </a:xfrm>
        </p:grpSpPr>
        <p:grpSp>
          <p:nvGrpSpPr>
            <p:cNvPr id="129" name="Group 15"/>
            <p:cNvGrpSpPr>
              <a:grpSpLocks/>
            </p:cNvGrpSpPr>
            <p:nvPr/>
          </p:nvGrpSpPr>
          <p:grpSpPr bwMode="auto">
            <a:xfrm>
              <a:off x="1295400" y="2209800"/>
              <a:ext cx="304800" cy="609600"/>
              <a:chOff x="1295400" y="2209800"/>
              <a:chExt cx="304800" cy="609600"/>
            </a:xfrm>
          </p:grpSpPr>
          <p:sp>
            <p:nvSpPr>
              <p:cNvPr id="139" name="Rectangle 115"/>
              <p:cNvSpPr>
                <a:spLocks noChangeArrowheads="1"/>
              </p:cNvSpPr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 u="sng">
                  <a:ea typeface="宋体" pitchFamily="2" charset="-122"/>
                </a:endParaRPr>
              </a:p>
            </p:txBody>
          </p:sp>
          <p:sp>
            <p:nvSpPr>
              <p:cNvPr id="140" name="Rectangle 116"/>
              <p:cNvSpPr>
                <a:spLocks noChangeArrowheads="1"/>
              </p:cNvSpPr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 u="sng">
                  <a:ea typeface="宋体" pitchFamily="2" charset="-122"/>
                </a:endParaRPr>
              </a:p>
            </p:txBody>
          </p:sp>
        </p:grpSp>
        <p:grpSp>
          <p:nvGrpSpPr>
            <p:cNvPr id="130" name="Group 16"/>
            <p:cNvGrpSpPr>
              <a:grpSpLocks/>
            </p:cNvGrpSpPr>
            <p:nvPr/>
          </p:nvGrpSpPr>
          <p:grpSpPr bwMode="auto">
            <a:xfrm>
              <a:off x="1295400" y="2819400"/>
              <a:ext cx="304800" cy="609600"/>
              <a:chOff x="1295400" y="2209800"/>
              <a:chExt cx="304800" cy="609600"/>
            </a:xfrm>
          </p:grpSpPr>
          <p:sp>
            <p:nvSpPr>
              <p:cNvPr id="137" name="Rectangle 112"/>
              <p:cNvSpPr>
                <a:spLocks noChangeArrowheads="1"/>
              </p:cNvSpPr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 u="sng">
                  <a:ea typeface="宋体" pitchFamily="2" charset="-122"/>
                </a:endParaRPr>
              </a:p>
            </p:txBody>
          </p:sp>
          <p:sp>
            <p:nvSpPr>
              <p:cNvPr id="138" name="Rectangle 113"/>
              <p:cNvSpPr>
                <a:spLocks noChangeArrowheads="1"/>
              </p:cNvSpPr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 u="sng">
                  <a:ea typeface="宋体" pitchFamily="2" charset="-122"/>
                </a:endParaRPr>
              </a:p>
            </p:txBody>
          </p:sp>
        </p:grpSp>
        <p:grpSp>
          <p:nvGrpSpPr>
            <p:cNvPr id="131" name="Group 19"/>
            <p:cNvGrpSpPr>
              <a:grpSpLocks/>
            </p:cNvGrpSpPr>
            <p:nvPr/>
          </p:nvGrpSpPr>
          <p:grpSpPr bwMode="auto">
            <a:xfrm>
              <a:off x="1295400" y="3429000"/>
              <a:ext cx="304800" cy="609600"/>
              <a:chOff x="1295400" y="2209800"/>
              <a:chExt cx="304800" cy="609600"/>
            </a:xfrm>
          </p:grpSpPr>
          <p:sp>
            <p:nvSpPr>
              <p:cNvPr id="135" name="Rectangle 110"/>
              <p:cNvSpPr>
                <a:spLocks noChangeArrowheads="1"/>
              </p:cNvSpPr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 u="sng">
                  <a:ea typeface="宋体" pitchFamily="2" charset="-122"/>
                </a:endParaRPr>
              </a:p>
            </p:txBody>
          </p:sp>
          <p:sp>
            <p:nvSpPr>
              <p:cNvPr id="136" name="Rectangle 111"/>
              <p:cNvSpPr>
                <a:spLocks noChangeArrowheads="1"/>
              </p:cNvSpPr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 u="sng">
                  <a:ea typeface="宋体" pitchFamily="2" charset="-122"/>
                </a:endParaRPr>
              </a:p>
            </p:txBody>
          </p:sp>
        </p:grpSp>
        <p:grpSp>
          <p:nvGrpSpPr>
            <p:cNvPr id="132" name="Group 22"/>
            <p:cNvGrpSpPr>
              <a:grpSpLocks/>
            </p:cNvGrpSpPr>
            <p:nvPr/>
          </p:nvGrpSpPr>
          <p:grpSpPr bwMode="auto">
            <a:xfrm>
              <a:off x="1295400" y="4038600"/>
              <a:ext cx="304800" cy="609600"/>
              <a:chOff x="1295400" y="2209800"/>
              <a:chExt cx="304800" cy="609600"/>
            </a:xfrm>
          </p:grpSpPr>
          <p:sp>
            <p:nvSpPr>
              <p:cNvPr id="133" name="Rectangle 108"/>
              <p:cNvSpPr>
                <a:spLocks noChangeArrowheads="1"/>
              </p:cNvSpPr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 u="sng">
                  <a:ea typeface="宋体" pitchFamily="2" charset="-122"/>
                </a:endParaRPr>
              </a:p>
            </p:txBody>
          </p:sp>
          <p:sp>
            <p:nvSpPr>
              <p:cNvPr id="134" name="Rectangle 109"/>
              <p:cNvSpPr>
                <a:spLocks noChangeArrowheads="1"/>
              </p:cNvSpPr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 u="sng">
                  <a:ea typeface="宋体" pitchFamily="2" charset="-122"/>
                </a:endParaRPr>
              </a:p>
            </p:txBody>
          </p:sp>
        </p:grpSp>
      </p:grpSp>
      <p:graphicFrame>
        <p:nvGraphicFramePr>
          <p:cNvPr id="141" name="Object 3"/>
          <p:cNvGraphicFramePr>
            <a:graphicFrameLocks noChangeAspect="1"/>
          </p:cNvGraphicFramePr>
          <p:nvPr/>
        </p:nvGraphicFramePr>
        <p:xfrm>
          <a:off x="4652963" y="4348163"/>
          <a:ext cx="2693987" cy="673100"/>
        </p:xfrm>
        <a:graphic>
          <a:graphicData uri="http://schemas.openxmlformats.org/presentationml/2006/ole">
            <p:oleObj spid="_x0000_s261123" name="Equation" r:id="rId6" imgW="914400" imgH="228600" progId="Equation.DSMT4">
              <p:embed/>
            </p:oleObj>
          </a:graphicData>
        </a:graphic>
      </p:graphicFrame>
      <p:cxnSp>
        <p:nvCxnSpPr>
          <p:cNvPr id="142" name="Straight Arrow Connector 126"/>
          <p:cNvCxnSpPr>
            <a:cxnSpLocks noChangeShapeType="1"/>
          </p:cNvCxnSpPr>
          <p:nvPr/>
        </p:nvCxnSpPr>
        <p:spPr bwMode="auto">
          <a:xfrm rot="5400000" flipH="1" flipV="1">
            <a:off x="228601" y="4341812"/>
            <a:ext cx="762000" cy="3175"/>
          </a:xfrm>
          <a:prstGeom prst="straightConnector1">
            <a:avLst/>
          </a:prstGeom>
          <a:noFill/>
          <a:ln w="63500" algn="ctr">
            <a:solidFill>
              <a:srgbClr val="FFFF00"/>
            </a:solidFill>
            <a:round/>
            <a:headEnd type="arrow" w="med" len="med"/>
            <a:tailEnd/>
          </a:ln>
        </p:spPr>
      </p:cxnSp>
      <p:sp>
        <p:nvSpPr>
          <p:cNvPr id="143" name="TextBox 24"/>
          <p:cNvSpPr txBox="1">
            <a:spLocks noChangeArrowheads="1"/>
          </p:cNvSpPr>
          <p:nvPr/>
        </p:nvSpPr>
        <p:spPr bwMode="auto">
          <a:xfrm>
            <a:off x="228600" y="3440113"/>
            <a:ext cx="64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Shift</a:t>
            </a:r>
          </a:p>
        </p:txBody>
      </p:sp>
    </p:spTree>
    <p:custDataLst>
      <p:tags r:id="rId2"/>
    </p:custDataLst>
  </p:cSld>
  <p:clrMapOvr>
    <a:masterClrMapping/>
  </p:clrMapOvr>
  <p:transition advTm="27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/>
          </p:nvPr>
        </p:nvSpPr>
        <p:spPr>
          <a:xfrm>
            <a:off x="457200" y="1071563"/>
            <a:ext cx="8229600" cy="528637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Measure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</a:t>
            </a:r>
            <a:r>
              <a:rPr lang="en-US" altLang="zh-CN" dirty="0" smtClean="0">
                <a:ea typeface="宋体" pitchFamily="2" charset="-122"/>
              </a:rPr>
              <a:t> 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b(x)</a:t>
            </a:r>
            <a:r>
              <a:rPr lang="en-US" altLang="zh-CN" dirty="0" smtClean="0">
                <a:ea typeface="宋体" pitchFamily="2" charset="-122"/>
              </a:rPr>
              <a:t> directly with a stripe pattern.</a:t>
            </a:r>
          </a:p>
        </p:txBody>
      </p:sp>
      <p:sp>
        <p:nvSpPr>
          <p:cNvPr id="25603" name="Title 2"/>
          <p:cNvSpPr>
            <a:spLocks noGrp="1"/>
          </p:cNvSpPr>
          <p:nvPr>
            <p:ph type="title" idx="13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1: Removal with Calibration</a:t>
            </a:r>
          </a:p>
        </p:txBody>
      </p:sp>
      <p:pic>
        <p:nvPicPr>
          <p:cNvPr id="101" name="Picture 100" descr="alpha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825625" y="4384675"/>
            <a:ext cx="2651125" cy="1811338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103" name="Picture 102" descr="beta_2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863" y="4384675"/>
            <a:ext cx="2647950" cy="1863725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4572000" y="5616575"/>
            <a:ext cx="1338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2000">
                <a:solidFill>
                  <a:srgbClr val="FFFF00"/>
                </a:solidFill>
                <a:ea typeface="宋体" pitchFamily="2" charset="-122"/>
              </a:rPr>
              <a:t>Scattering</a:t>
            </a:r>
          </a:p>
          <a:p>
            <a:pPr algn="r"/>
            <a:r>
              <a:rPr lang="en-US" altLang="zh-CN" sz="2000">
                <a:solidFill>
                  <a:srgbClr val="FFFF00"/>
                </a:solidFill>
                <a:ea typeface="宋体" pitchFamily="2" charset="-122"/>
              </a:rPr>
              <a:t>b(x)</a:t>
            </a: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4338638" y="34290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2000">
                <a:solidFill>
                  <a:srgbClr val="FFFF00"/>
                </a:solidFill>
                <a:ea typeface="宋体" pitchFamily="2" charset="-122"/>
              </a:rPr>
              <a:t>Input</a:t>
            </a:r>
          </a:p>
          <a:p>
            <a:pPr algn="r"/>
            <a:r>
              <a:rPr lang="en-US" altLang="zh-CN" sz="2000">
                <a:solidFill>
                  <a:srgbClr val="FFFF00"/>
                </a:solidFill>
                <a:ea typeface="宋体" pitchFamily="2" charset="-122"/>
              </a:rPr>
              <a:t>(16 images)</a:t>
            </a:r>
          </a:p>
        </p:txBody>
      </p:sp>
      <p:pic>
        <p:nvPicPr>
          <p:cNvPr id="131" name="lens_calib.avi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883275" y="2286000"/>
            <a:ext cx="2651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78063" y="2286000"/>
            <a:ext cx="17462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Box 132"/>
          <p:cNvSpPr txBox="1">
            <a:spLocks noChangeArrowheads="1"/>
          </p:cNvSpPr>
          <p:nvPr/>
        </p:nvSpPr>
        <p:spPr bwMode="auto">
          <a:xfrm>
            <a:off x="434975" y="3429000"/>
            <a:ext cx="1466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2000">
                <a:solidFill>
                  <a:srgbClr val="FFFF00"/>
                </a:solidFill>
                <a:ea typeface="宋体" pitchFamily="2" charset="-122"/>
              </a:rPr>
              <a:t>Dirty Lens</a:t>
            </a:r>
          </a:p>
          <a:p>
            <a:pPr algn="r"/>
            <a:r>
              <a:rPr lang="en-US" altLang="zh-CN" sz="2000">
                <a:solidFill>
                  <a:srgbClr val="FFFF00"/>
                </a:solidFill>
                <a:ea typeface="宋体" pitchFamily="2" charset="-122"/>
              </a:rPr>
              <a:t>(EF 50mm)</a:t>
            </a: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357188" y="5616575"/>
            <a:ext cx="1482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2000">
                <a:solidFill>
                  <a:srgbClr val="FFFF00"/>
                </a:solidFill>
                <a:ea typeface="宋体" pitchFamily="2" charset="-122"/>
              </a:rPr>
              <a:t>Attenuation</a:t>
            </a:r>
          </a:p>
          <a:p>
            <a:pPr algn="r"/>
            <a:r>
              <a:rPr lang="en-US" altLang="zh-CN" sz="2000">
                <a:solidFill>
                  <a:srgbClr val="FFFF00"/>
                </a:solidFill>
                <a:ea typeface="宋体" pitchFamily="2" charset="-122"/>
              </a:rPr>
              <a:t>a(x)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6705600" y="14478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ea typeface="宋体" pitchFamily="2" charset="-122"/>
              </a:rPr>
              <a:t>Nayar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 et al., 2006]</a:t>
            </a:r>
          </a:p>
        </p:txBody>
      </p:sp>
    </p:spTree>
    <p:custDataLst>
      <p:tags r:id="rId1"/>
    </p:custDataLst>
  </p:cSld>
  <p:clrMapOvr>
    <a:masterClrMapping/>
  </p:clrMapOvr>
  <p:transition advTm="36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0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video>
          </p:childTnLst>
        </p:cTn>
      </p:par>
    </p:tnLst>
    <p:bldLst>
      <p:bldP spid="107" grpId="0"/>
      <p:bldP spid="108" grpId="0"/>
      <p:bldP spid="1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ea typeface="宋体" pitchFamily="2" charset="-122"/>
              </a:rPr>
              <a:t> </a:t>
            </a:r>
            <a:r>
              <a:rPr lang="en-US" altLang="zh-CN" dirty="0" smtClean="0">
                <a:ea typeface="宋体" pitchFamily="2" charset="-122"/>
              </a:rPr>
              <a:t>Two Common Artifacts in Photography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338"/>
            <a:ext cx="8229600" cy="855662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Dirty camera lens / filter (e.g., dust, dirt, fingerprints)</a:t>
            </a:r>
          </a:p>
          <a:p>
            <a:pPr lvl="1" eaLnBrk="1" hangingPunct="1"/>
            <a:r>
              <a:rPr lang="en-US" altLang="zh-CN" smtClean="0">
                <a:solidFill>
                  <a:srgbClr val="FFFF00"/>
                </a:solidFill>
                <a:ea typeface="宋体" pitchFamily="2" charset="-122"/>
              </a:rPr>
              <a:t>Hazy, murky appearance, affecting a large portion of the image</a:t>
            </a:r>
          </a:p>
        </p:txBody>
      </p:sp>
      <p:pic>
        <p:nvPicPr>
          <p:cNvPr id="6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724400"/>
            <a:ext cx="262413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4724400"/>
            <a:ext cx="262413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5" name="Picture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1920875"/>
            <a:ext cx="2624138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200" y="3886200"/>
            <a:ext cx="86868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A layer of thin </a:t>
            </a:r>
            <a:r>
              <a:rPr lang="en-US" sz="2400" kern="0" dirty="0" err="1">
                <a:solidFill>
                  <a:schemeClr val="bg1"/>
                </a:solidFill>
                <a:latin typeface="+mn-lt"/>
              </a:rPr>
              <a:t>occluders</a:t>
            </a:r>
            <a:r>
              <a:rPr lang="en-US" sz="2400" kern="0" dirty="0">
                <a:solidFill>
                  <a:schemeClr val="bg1"/>
                </a:solidFill>
                <a:latin typeface="+mn-lt"/>
              </a:rPr>
              <a:t> (e.g., 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fences, tree branches)</a:t>
            </a:r>
            <a:endParaRPr lang="en-US" sz="2400" kern="0" dirty="0">
              <a:solidFill>
                <a:schemeClr val="bg1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rgbClr val="FFFF00"/>
              </a:buClr>
              <a:buFontTx/>
              <a:buChar char="–"/>
              <a:defRPr/>
            </a:pPr>
            <a:r>
              <a:rPr lang="en-US" sz="2000" kern="0" dirty="0">
                <a:solidFill>
                  <a:srgbClr val="FFFF00"/>
                </a:solidFill>
                <a:latin typeface="+mn-lt"/>
              </a:rPr>
              <a:t>Blurry, </a:t>
            </a: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partial occlusion </a:t>
            </a:r>
            <a:r>
              <a:rPr lang="en-US" sz="2000" kern="0" dirty="0">
                <a:solidFill>
                  <a:srgbClr val="FFFF00"/>
                </a:solidFill>
                <a:latin typeface="+mn-lt"/>
              </a:rPr>
              <a:t>patterns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76399" y="1905000"/>
            <a:ext cx="266700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4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1: Removal with Calibration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286000" y="1458778"/>
          <a:ext cx="4867275" cy="674688"/>
        </p:xfrm>
        <a:graphic>
          <a:graphicData uri="http://schemas.openxmlformats.org/presentationml/2006/ole">
            <p:oleObj spid="_x0000_s344066" name="Equation" r:id="rId5" imgW="1650960" imgH="228600" progId="Equation.DSMT4">
              <p:embed/>
            </p:oleObj>
          </a:graphicData>
        </a:graphic>
      </p:graphicFrame>
      <p:grpSp>
        <p:nvGrpSpPr>
          <p:cNvPr id="2" name="Group 70"/>
          <p:cNvGrpSpPr/>
          <p:nvPr/>
        </p:nvGrpSpPr>
        <p:grpSpPr>
          <a:xfrm>
            <a:off x="4710112" y="1447666"/>
            <a:ext cx="2390776" cy="685934"/>
            <a:chOff x="4710112" y="1371600"/>
            <a:chExt cx="2390776" cy="685934"/>
          </a:xfrm>
        </p:grpSpPr>
        <p:sp>
          <p:nvSpPr>
            <p:cNvPr id="69" name="Rectangle 6"/>
            <p:cNvSpPr>
              <a:spLocks noChangeArrowheads="1"/>
            </p:cNvSpPr>
            <p:nvPr/>
          </p:nvSpPr>
          <p:spPr bwMode="auto">
            <a:xfrm>
              <a:off x="4710112" y="1371600"/>
              <a:ext cx="852488" cy="685934"/>
            </a:xfrm>
            <a:prstGeom prst="rect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0" name="Rectangle 6"/>
            <p:cNvSpPr>
              <a:spLocks noChangeArrowheads="1"/>
            </p:cNvSpPr>
            <p:nvPr/>
          </p:nvSpPr>
          <p:spPr bwMode="auto">
            <a:xfrm>
              <a:off x="6248400" y="1371600"/>
              <a:ext cx="852488" cy="685934"/>
            </a:xfrm>
            <a:prstGeom prst="rect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27558" y="2286000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Captured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Image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2201" y="2286000"/>
            <a:ext cx="896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Clean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Image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2340114"/>
            <a:ext cx="148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Attenuation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Map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234011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Scattering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Map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9714" y="3124200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Aggregate of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Outside Illumination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5410201" y="2514603"/>
            <a:ext cx="1066799" cy="1523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2362199" y="2133603"/>
            <a:ext cx="304799" cy="1523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3505199" y="2133601"/>
            <a:ext cx="304799" cy="1523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5400000" flipH="1" flipV="1">
            <a:off x="4975315" y="2202135"/>
            <a:ext cx="381001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6200000" flipV="1">
            <a:off x="6652512" y="2080511"/>
            <a:ext cx="334779" cy="228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Content Placeholder 1"/>
          <p:cNvSpPr txBox="1">
            <a:spLocks/>
          </p:cNvSpPr>
          <p:nvPr/>
        </p:nvSpPr>
        <p:spPr bwMode="auto">
          <a:xfrm>
            <a:off x="455613" y="4695825"/>
            <a:ext cx="800258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Prior: natural images should have sparse gradients.</a:t>
            </a:r>
            <a:endParaRPr lang="en-US" sz="2400" kern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/>
        </p:nvGraphicFramePr>
        <p:xfrm>
          <a:off x="3090863" y="5670550"/>
          <a:ext cx="2928937" cy="882650"/>
        </p:xfrm>
        <a:graphic>
          <a:graphicData uri="http://schemas.openxmlformats.org/presentationml/2006/ole">
            <p:oleObj spid="_x0000_s344067" name="Equation" r:id="rId6" imgW="927000" imgH="279360" progId="Equation.DSMT4">
              <p:embed/>
            </p:oleObj>
          </a:graphicData>
        </a:graphic>
      </p:graphicFrame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6019800" y="5117068"/>
            <a:ext cx="2121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FF00"/>
                </a:solidFill>
                <a:ea typeface="宋体" pitchFamily="2" charset="-122"/>
              </a:rPr>
              <a:t>[</a:t>
            </a:r>
            <a:r>
              <a:rPr lang="en-US" altLang="zh-CN" dirty="0" err="1">
                <a:solidFill>
                  <a:srgbClr val="00FF00"/>
                </a:solidFill>
                <a:ea typeface="宋体" pitchFamily="2" charset="-122"/>
              </a:rPr>
              <a:t>Rudin</a:t>
            </a:r>
            <a:r>
              <a:rPr lang="en-US" altLang="zh-CN" dirty="0">
                <a:solidFill>
                  <a:srgbClr val="00FF00"/>
                </a:solidFill>
                <a:ea typeface="宋体" pitchFamily="2" charset="-122"/>
              </a:rPr>
              <a:t> et al., 1992</a:t>
            </a:r>
            <a:r>
              <a:rPr lang="en-US" altLang="zh-CN" dirty="0" smtClean="0">
                <a:solidFill>
                  <a:srgbClr val="00FF00"/>
                </a:solidFill>
                <a:ea typeface="宋体" pitchFamily="2" charset="-122"/>
              </a:rPr>
              <a:t>]</a:t>
            </a:r>
            <a:endParaRPr lang="en-US" altLang="zh-CN" dirty="0">
              <a:solidFill>
                <a:srgbClr val="00FF00"/>
              </a:solidFill>
              <a:ea typeface="宋体" pitchFamily="2" charset="-122"/>
            </a:endParaRPr>
          </a:p>
        </p:txBody>
      </p:sp>
      <p:sp>
        <p:nvSpPr>
          <p:cNvPr id="28" name="Content Placeholder 1"/>
          <p:cNvSpPr txBox="1">
            <a:spLocks/>
          </p:cNvSpPr>
          <p:nvPr/>
        </p:nvSpPr>
        <p:spPr bwMode="auto">
          <a:xfrm>
            <a:off x="457200" y="4114801"/>
            <a:ext cx="792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Information is missing to estimate </a:t>
            </a:r>
            <a:r>
              <a:rPr lang="en-US" sz="2400" kern="0" dirty="0" smtClean="0">
                <a:solidFill>
                  <a:srgbClr val="FFFF00"/>
                </a:solidFill>
                <a:latin typeface="+mn-lt"/>
              </a:rPr>
              <a:t>c 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directly from </a:t>
            </a:r>
            <a:r>
              <a:rPr lang="en-US" sz="2400" kern="0" dirty="0" smtClean="0">
                <a:solidFill>
                  <a:srgbClr val="FFFF00"/>
                </a:solidFill>
                <a:latin typeface="+mn-lt"/>
              </a:rPr>
              <a:t>I(x).</a:t>
            </a:r>
            <a:endParaRPr lang="en-US" sz="2400" kern="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2"/>
    </p:custDataLst>
  </p:cSld>
  <p:clrMapOvr>
    <a:masterClrMapping/>
  </p:clrMapOvr>
  <p:transition advTm="59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5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0" name="TextBox 46"/>
          <p:cNvSpPr txBox="1">
            <a:spLocks noChangeArrowheads="1"/>
          </p:cNvSpPr>
          <p:nvPr/>
        </p:nvSpPr>
        <p:spPr bwMode="auto">
          <a:xfrm>
            <a:off x="381000" y="2667000"/>
            <a:ext cx="112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Captured</a:t>
            </a:r>
          </a:p>
          <a:p>
            <a:pPr algn="ctr"/>
            <a:r>
              <a:rPr lang="en-US" altLang="zh-CN" b="1" i="1">
                <a:solidFill>
                  <a:srgbClr val="FFFF00"/>
                </a:solidFill>
                <a:ea typeface="宋体" pitchFamily="2" charset="-122"/>
              </a:rPr>
              <a:t>I(x)</a:t>
            </a:r>
          </a:p>
        </p:txBody>
      </p:sp>
      <p:sp>
        <p:nvSpPr>
          <p:cNvPr id="26661" name="TextBox 47"/>
          <p:cNvSpPr txBox="1">
            <a:spLocks noChangeArrowheads="1"/>
          </p:cNvSpPr>
          <p:nvPr/>
        </p:nvSpPr>
        <p:spPr bwMode="auto">
          <a:xfrm>
            <a:off x="215900" y="5072063"/>
            <a:ext cx="128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Recovered</a:t>
            </a:r>
          </a:p>
          <a:p>
            <a:pPr algn="ctr"/>
            <a:r>
              <a:rPr lang="en-US" altLang="zh-CN" b="1" i="1">
                <a:solidFill>
                  <a:srgbClr val="FFFF00"/>
                </a:solidFill>
                <a:ea typeface="宋体" pitchFamily="2" charset="-122"/>
              </a:rPr>
              <a:t>I</a:t>
            </a:r>
            <a:r>
              <a:rPr lang="en-US" altLang="zh-CN" b="1" i="1" baseline="-25000">
                <a:solidFill>
                  <a:srgbClr val="FFFF00"/>
                </a:solidFill>
                <a:ea typeface="宋体" pitchFamily="2" charset="-122"/>
              </a:rPr>
              <a:t>0</a:t>
            </a:r>
            <a:r>
              <a:rPr lang="en-US" altLang="zh-CN" b="1">
                <a:solidFill>
                  <a:srgbClr val="FFFF00"/>
                </a:solidFill>
                <a:ea typeface="宋体" pitchFamily="2" charset="-122"/>
              </a:rPr>
              <a:t>(x)</a:t>
            </a:r>
          </a:p>
        </p:txBody>
      </p:sp>
      <p:pic>
        <p:nvPicPr>
          <p:cNvPr id="26629" name="Picture 5" descr="res_0237_clean_L1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8450" y="4143374"/>
            <a:ext cx="3146425" cy="228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6630" name="Picture 6" descr="res_0237_dirty_L1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8450" y="1676400"/>
            <a:ext cx="3146425" cy="228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87375" y="3994150"/>
            <a:ext cx="3484563" cy="2306638"/>
            <a:chOff x="586986" y="3994234"/>
            <a:chExt cx="3484948" cy="2306555"/>
          </a:xfrm>
        </p:grpSpPr>
        <p:pic>
          <p:nvPicPr>
            <p:cNvPr id="26648" name="Picture 12" descr="crop2_res_0237_clean_L1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6986" y="4000504"/>
              <a:ext cx="1963070" cy="2300285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2543231" y="3994234"/>
              <a:ext cx="1528703" cy="2292286"/>
              <a:chOff x="2543232" y="1565342"/>
              <a:chExt cx="1528703" cy="2292286"/>
            </a:xfrm>
          </p:grpSpPr>
          <p:sp>
            <p:nvSpPr>
              <p:cNvPr id="26650" name="Rectangle 23"/>
              <p:cNvSpPr>
                <a:spLocks noChangeArrowheads="1"/>
              </p:cNvSpPr>
              <p:nvPr/>
            </p:nvSpPr>
            <p:spPr bwMode="auto">
              <a:xfrm>
                <a:off x="3357554" y="2214554"/>
                <a:ext cx="714380" cy="785818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cxnSp>
            <p:nvCxnSpPr>
              <p:cNvPr id="26651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2543232" y="1565342"/>
                <a:ext cx="1528703" cy="649213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  <p:cxnSp>
            <p:nvCxnSpPr>
              <p:cNvPr id="26652" name="Straight Connector 25"/>
              <p:cNvCxnSpPr>
                <a:cxnSpLocks noChangeShapeType="1"/>
              </p:cNvCxnSpPr>
              <p:nvPr/>
            </p:nvCxnSpPr>
            <p:spPr bwMode="auto">
              <a:xfrm rot="10800000" flipV="1">
                <a:off x="2543232" y="3000372"/>
                <a:ext cx="1528703" cy="857256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</p:grpSp>
      </p:grpSp>
      <p:sp>
        <p:nvSpPr>
          <p:cNvPr id="26633" name="Title 2"/>
          <p:cNvSpPr>
            <a:spLocks noGrp="1"/>
          </p:cNvSpPr>
          <p:nvPr>
            <p:ph type="title" idx="13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1: Experimental Results</a:t>
            </a:r>
          </a:p>
        </p:txBody>
      </p:sp>
      <p:pic>
        <p:nvPicPr>
          <p:cNvPr id="26634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8138" y="1676400"/>
            <a:ext cx="3246437" cy="228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6635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8138" y="4143374"/>
            <a:ext cx="3246437" cy="228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4814888" y="3994150"/>
            <a:ext cx="3422650" cy="2292350"/>
            <a:chOff x="649224" y="3994234"/>
            <a:chExt cx="3422710" cy="2292286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543231" y="3994234"/>
              <a:ext cx="1528703" cy="2292286"/>
              <a:chOff x="2543232" y="1565342"/>
              <a:chExt cx="1528703" cy="2292286"/>
            </a:xfrm>
          </p:grpSpPr>
          <p:sp>
            <p:nvSpPr>
              <p:cNvPr id="26645" name="Rectangle 44"/>
              <p:cNvSpPr>
                <a:spLocks noChangeArrowheads="1"/>
              </p:cNvSpPr>
              <p:nvPr/>
            </p:nvSpPr>
            <p:spPr bwMode="auto">
              <a:xfrm>
                <a:off x="3357554" y="2214554"/>
                <a:ext cx="714380" cy="785818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cxnSp>
            <p:nvCxnSpPr>
              <p:cNvPr id="26646" name="Straight Connector 45"/>
              <p:cNvCxnSpPr>
                <a:cxnSpLocks noChangeShapeType="1"/>
              </p:cNvCxnSpPr>
              <p:nvPr/>
            </p:nvCxnSpPr>
            <p:spPr bwMode="auto">
              <a:xfrm rot="10800000">
                <a:off x="2543232" y="1565342"/>
                <a:ext cx="1528703" cy="649213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  <p:cxnSp>
            <p:nvCxnSpPr>
              <p:cNvPr id="26647" name="Straight Connector 48"/>
              <p:cNvCxnSpPr>
                <a:cxnSpLocks noChangeShapeType="1"/>
              </p:cNvCxnSpPr>
              <p:nvPr/>
            </p:nvCxnSpPr>
            <p:spPr bwMode="auto">
              <a:xfrm rot="10800000" flipV="1">
                <a:off x="2543232" y="3000372"/>
                <a:ext cx="1528703" cy="857256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</p:grpSp>
        <p:pic>
          <p:nvPicPr>
            <p:cNvPr id="26644" name="Picture 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9224" y="4008693"/>
              <a:ext cx="1865376" cy="2276856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800600" y="1565275"/>
            <a:ext cx="3436938" cy="2295525"/>
            <a:chOff x="634241" y="1565341"/>
            <a:chExt cx="3437694" cy="2295144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543232" y="1565342"/>
              <a:ext cx="1528703" cy="2292286"/>
              <a:chOff x="2543232" y="1565342"/>
              <a:chExt cx="1528703" cy="2292286"/>
            </a:xfrm>
          </p:grpSpPr>
          <p:sp>
            <p:nvSpPr>
              <p:cNvPr id="26640" name="Rectangle 52"/>
              <p:cNvSpPr>
                <a:spLocks noChangeArrowheads="1"/>
              </p:cNvSpPr>
              <p:nvPr/>
            </p:nvSpPr>
            <p:spPr bwMode="auto">
              <a:xfrm>
                <a:off x="3357554" y="2214554"/>
                <a:ext cx="714380" cy="785818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cxnSp>
            <p:nvCxnSpPr>
              <p:cNvPr id="26641" name="Straight Connector 53"/>
              <p:cNvCxnSpPr>
                <a:cxnSpLocks noChangeShapeType="1"/>
              </p:cNvCxnSpPr>
              <p:nvPr/>
            </p:nvCxnSpPr>
            <p:spPr bwMode="auto">
              <a:xfrm rot="10800000">
                <a:off x="2543232" y="1565342"/>
                <a:ext cx="1528703" cy="649213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  <p:cxnSp>
            <p:nvCxnSpPr>
              <p:cNvPr id="26642" name="Straight Connector 54"/>
              <p:cNvCxnSpPr>
                <a:cxnSpLocks noChangeShapeType="1"/>
              </p:cNvCxnSpPr>
              <p:nvPr/>
            </p:nvCxnSpPr>
            <p:spPr bwMode="auto">
              <a:xfrm rot="10800000" flipV="1">
                <a:off x="2543232" y="3000372"/>
                <a:ext cx="1528703" cy="857256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</p:grpSp>
        <p:pic>
          <p:nvPicPr>
            <p:cNvPr id="26639" name="Picture 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34241" y="1565341"/>
              <a:ext cx="1880359" cy="2295144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587375" y="1565275"/>
            <a:ext cx="3484563" cy="2292350"/>
            <a:chOff x="586986" y="1565341"/>
            <a:chExt cx="3484949" cy="2292287"/>
          </a:xfrm>
        </p:grpSpPr>
        <p:pic>
          <p:nvPicPr>
            <p:cNvPr id="26653" name="Picture 14" descr="crop2_res_0237_dirty_L1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86986" y="1565341"/>
              <a:ext cx="1956245" cy="2292287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2543232" y="1565342"/>
              <a:ext cx="1528703" cy="2292286"/>
              <a:chOff x="2543232" y="1565342"/>
              <a:chExt cx="1528703" cy="2292286"/>
            </a:xfrm>
          </p:grpSpPr>
          <p:sp>
            <p:nvSpPr>
              <p:cNvPr id="26655" name="Rectangle 15"/>
              <p:cNvSpPr>
                <a:spLocks noChangeArrowheads="1"/>
              </p:cNvSpPr>
              <p:nvPr/>
            </p:nvSpPr>
            <p:spPr bwMode="auto">
              <a:xfrm>
                <a:off x="3357554" y="2214554"/>
                <a:ext cx="714380" cy="785818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cxnSp>
            <p:nvCxnSpPr>
              <p:cNvPr id="26656" name="Straight Connector 18"/>
              <p:cNvCxnSpPr>
                <a:cxnSpLocks noChangeShapeType="1"/>
              </p:cNvCxnSpPr>
              <p:nvPr/>
            </p:nvCxnSpPr>
            <p:spPr bwMode="auto">
              <a:xfrm rot="10800000">
                <a:off x="2543232" y="1565342"/>
                <a:ext cx="1528703" cy="649213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  <p:cxnSp>
            <p:nvCxnSpPr>
              <p:cNvPr id="26657" name="Straight Connector 20"/>
              <p:cNvCxnSpPr>
                <a:cxnSpLocks noChangeShapeType="1"/>
              </p:cNvCxnSpPr>
              <p:nvPr/>
            </p:nvCxnSpPr>
            <p:spPr bwMode="auto">
              <a:xfrm rot="10800000" flipV="1">
                <a:off x="2543232" y="3000372"/>
                <a:ext cx="1528703" cy="857256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</p:grpSp>
      </p:grpSp>
    </p:spTree>
    <p:custDataLst>
      <p:tags r:id="rId1"/>
    </p:custDataLst>
  </p:cSld>
  <p:clrMapOvr>
    <a:masterClrMapping/>
  </p:clrMapOvr>
  <p:transition advTm="16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Box 46"/>
          <p:cNvSpPr txBox="1">
            <a:spLocks noChangeArrowheads="1"/>
          </p:cNvSpPr>
          <p:nvPr/>
        </p:nvSpPr>
        <p:spPr bwMode="auto">
          <a:xfrm>
            <a:off x="381000" y="2667000"/>
            <a:ext cx="112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Captured</a:t>
            </a:r>
          </a:p>
          <a:p>
            <a:pPr algn="ctr"/>
            <a:r>
              <a:rPr lang="en-US" altLang="zh-CN" b="1" i="1">
                <a:solidFill>
                  <a:srgbClr val="FFFF00"/>
                </a:solidFill>
                <a:ea typeface="宋体" pitchFamily="2" charset="-122"/>
              </a:rPr>
              <a:t>I(x)</a:t>
            </a:r>
          </a:p>
        </p:txBody>
      </p:sp>
      <p:sp>
        <p:nvSpPr>
          <p:cNvPr id="27653" name="TextBox 47"/>
          <p:cNvSpPr txBox="1">
            <a:spLocks noChangeArrowheads="1"/>
          </p:cNvSpPr>
          <p:nvPr/>
        </p:nvSpPr>
        <p:spPr bwMode="auto">
          <a:xfrm>
            <a:off x="215900" y="5072063"/>
            <a:ext cx="128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Recovered</a:t>
            </a:r>
          </a:p>
          <a:p>
            <a:pPr algn="ctr"/>
            <a:r>
              <a:rPr lang="en-US" altLang="zh-CN" b="1" i="1" dirty="0">
                <a:solidFill>
                  <a:srgbClr val="FFFF00"/>
                </a:solidFill>
                <a:ea typeface="宋体" pitchFamily="2" charset="-122"/>
              </a:rPr>
              <a:t>I</a:t>
            </a:r>
            <a:r>
              <a:rPr lang="en-US" altLang="zh-CN" b="1" i="1" baseline="-25000" dirty="0">
                <a:solidFill>
                  <a:srgbClr val="FFFF00"/>
                </a:solidFill>
                <a:ea typeface="宋体" pitchFamily="2" charset="-122"/>
              </a:rPr>
              <a:t>0</a:t>
            </a:r>
            <a:r>
              <a:rPr lang="en-US" altLang="zh-CN" b="1" dirty="0">
                <a:solidFill>
                  <a:srgbClr val="FFFF00"/>
                </a:solidFill>
                <a:ea typeface="宋体" pitchFamily="2" charset="-122"/>
              </a:rPr>
              <a:t>(x)</a:t>
            </a:r>
          </a:p>
        </p:txBody>
      </p:sp>
      <p:sp>
        <p:nvSpPr>
          <p:cNvPr id="27655" name="Title 2"/>
          <p:cNvSpPr>
            <a:spLocks noGrp="1"/>
          </p:cNvSpPr>
          <p:nvPr>
            <p:ph type="title" idx="13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1: Experimental Results</a:t>
            </a:r>
          </a:p>
        </p:txBody>
      </p:sp>
      <p:pic>
        <p:nvPicPr>
          <p:cNvPr id="27656" name="Picture 36" descr="res_5408_clean_L1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7975" y="4143374"/>
            <a:ext cx="3146425" cy="228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7657" name="Picture 37" descr="res_5408_dirty_L1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1673352"/>
            <a:ext cx="3146425" cy="228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723900" y="3995738"/>
            <a:ext cx="3184525" cy="2305050"/>
            <a:chOff x="4714876" y="3995104"/>
            <a:chExt cx="3184477" cy="2305685"/>
          </a:xfrm>
        </p:grpSpPr>
        <p:pic>
          <p:nvPicPr>
            <p:cNvPr id="27672" name="Picture 50" descr="crop2_res_5408_clean_L1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4876" y="4008501"/>
              <a:ext cx="1956244" cy="2292288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6688155" y="3995104"/>
              <a:ext cx="1211198" cy="2279584"/>
              <a:chOff x="6688155" y="1550420"/>
              <a:chExt cx="1211198" cy="2279584"/>
            </a:xfrm>
          </p:grpSpPr>
          <p:sp>
            <p:nvSpPr>
              <p:cNvPr id="27674" name="Rectangle 52"/>
              <p:cNvSpPr>
                <a:spLocks noChangeArrowheads="1"/>
              </p:cNvSpPr>
              <p:nvPr/>
            </p:nvSpPr>
            <p:spPr bwMode="auto">
              <a:xfrm>
                <a:off x="7124700" y="2120900"/>
                <a:ext cx="774652" cy="1047748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cxnSp>
            <p:nvCxnSpPr>
              <p:cNvPr id="27675" name="Straight Connector 53"/>
              <p:cNvCxnSpPr>
                <a:cxnSpLocks noChangeShapeType="1"/>
              </p:cNvCxnSpPr>
              <p:nvPr/>
            </p:nvCxnSpPr>
            <p:spPr bwMode="auto">
              <a:xfrm rot="10800000">
                <a:off x="6688155" y="1550420"/>
                <a:ext cx="1198498" cy="570480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  <p:cxnSp>
            <p:nvCxnSpPr>
              <p:cNvPr id="27676" name="Straight Connector 54"/>
              <p:cNvCxnSpPr>
                <a:cxnSpLocks noChangeShapeType="1"/>
              </p:cNvCxnSpPr>
              <p:nvPr/>
            </p:nvCxnSpPr>
            <p:spPr bwMode="auto">
              <a:xfrm rot="10800000" flipV="1">
                <a:off x="6688158" y="3168647"/>
                <a:ext cx="1211195" cy="661357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725488" y="1550988"/>
            <a:ext cx="3182937" cy="2279650"/>
            <a:chOff x="4717161" y="1550420"/>
            <a:chExt cx="3182192" cy="2279585"/>
          </a:xfrm>
        </p:grpSpPr>
        <p:pic>
          <p:nvPicPr>
            <p:cNvPr id="27677" name="Picture 39" descr="crop2_res_5408_dirty_L1.png"/>
            <p:cNvPicPr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17161" y="1565341"/>
              <a:ext cx="1953959" cy="2264664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6688155" y="1550420"/>
              <a:ext cx="1211198" cy="2279584"/>
              <a:chOff x="6688155" y="1550420"/>
              <a:chExt cx="1211198" cy="2279584"/>
            </a:xfrm>
          </p:grpSpPr>
          <p:sp>
            <p:nvSpPr>
              <p:cNvPr id="27679" name="Rectangle 44"/>
              <p:cNvSpPr>
                <a:spLocks noChangeArrowheads="1"/>
              </p:cNvSpPr>
              <p:nvPr/>
            </p:nvSpPr>
            <p:spPr bwMode="auto">
              <a:xfrm>
                <a:off x="7124700" y="2120900"/>
                <a:ext cx="774652" cy="1047748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cxnSp>
            <p:nvCxnSpPr>
              <p:cNvPr id="27680" name="Straight Connector 45"/>
              <p:cNvCxnSpPr>
                <a:cxnSpLocks noChangeShapeType="1"/>
              </p:cNvCxnSpPr>
              <p:nvPr/>
            </p:nvCxnSpPr>
            <p:spPr bwMode="auto">
              <a:xfrm rot="10800000">
                <a:off x="6688155" y="1550420"/>
                <a:ext cx="1198498" cy="570480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  <p:cxnSp>
            <p:nvCxnSpPr>
              <p:cNvPr id="27681" name="Straight Connector 48"/>
              <p:cNvCxnSpPr>
                <a:cxnSpLocks noChangeShapeType="1"/>
              </p:cNvCxnSpPr>
              <p:nvPr/>
            </p:nvCxnSpPr>
            <p:spPr bwMode="auto">
              <a:xfrm rot="10800000" flipV="1">
                <a:off x="6688158" y="3168647"/>
                <a:ext cx="1211195" cy="661357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</p:grpSp>
      </p:grpSp>
      <p:pic>
        <p:nvPicPr>
          <p:cNvPr id="36" name="Picture 1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68112" y="1673352"/>
            <a:ext cx="3246120" cy="228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6321" name="Picture 1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68112" y="4143374"/>
            <a:ext cx="3246120" cy="228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4343400" y="3997325"/>
            <a:ext cx="3226731" cy="2311400"/>
            <a:chOff x="4343400" y="3997325"/>
            <a:chExt cx="3226731" cy="2311400"/>
          </a:xfrm>
        </p:grpSpPr>
        <p:grpSp>
          <p:nvGrpSpPr>
            <p:cNvPr id="7" name="Group 40"/>
            <p:cNvGrpSpPr>
              <a:grpSpLocks/>
            </p:cNvGrpSpPr>
            <p:nvPr/>
          </p:nvGrpSpPr>
          <p:grpSpPr bwMode="auto">
            <a:xfrm>
              <a:off x="6324600" y="3997325"/>
              <a:ext cx="1245531" cy="2311400"/>
              <a:chOff x="6654114" y="1552728"/>
              <a:chExt cx="1245240" cy="2310711"/>
            </a:xfrm>
          </p:grpSpPr>
          <p:sp>
            <p:nvSpPr>
              <p:cNvPr id="27664" name="Rectangle 41"/>
              <p:cNvSpPr>
                <a:spLocks noChangeArrowheads="1"/>
              </p:cNvSpPr>
              <p:nvPr/>
            </p:nvSpPr>
            <p:spPr bwMode="auto">
              <a:xfrm>
                <a:off x="7124700" y="2120900"/>
                <a:ext cx="774652" cy="1047748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cxnSp>
            <p:nvCxnSpPr>
              <p:cNvPr id="27665" name="Straight Connector 42"/>
              <p:cNvCxnSpPr>
                <a:cxnSpLocks noChangeShapeType="1"/>
              </p:cNvCxnSpPr>
              <p:nvPr/>
            </p:nvCxnSpPr>
            <p:spPr bwMode="auto">
              <a:xfrm rot="10800000">
                <a:off x="6660293" y="1552728"/>
                <a:ext cx="1226361" cy="568173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  <p:cxnSp>
            <p:nvCxnSpPr>
              <p:cNvPr id="27666" name="Straight Connector 43"/>
              <p:cNvCxnSpPr>
                <a:cxnSpLocks noChangeShapeType="1"/>
              </p:cNvCxnSpPr>
              <p:nvPr/>
            </p:nvCxnSpPr>
            <p:spPr bwMode="auto">
              <a:xfrm rot="10800000" flipV="1">
                <a:off x="6654114" y="3168646"/>
                <a:ext cx="1245240" cy="694793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</p:grpSp>
        <p:pic>
          <p:nvPicPr>
            <p:cNvPr id="256002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43400" y="4008620"/>
              <a:ext cx="1969312" cy="2295144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</p:grpSp>
      <p:grpSp>
        <p:nvGrpSpPr>
          <p:cNvPr id="37" name="Group 36"/>
          <p:cNvGrpSpPr/>
          <p:nvPr/>
        </p:nvGrpSpPr>
        <p:grpSpPr>
          <a:xfrm>
            <a:off x="4343400" y="1550988"/>
            <a:ext cx="3239091" cy="2316162"/>
            <a:chOff x="4343400" y="1550988"/>
            <a:chExt cx="3239091" cy="2316162"/>
          </a:xfrm>
        </p:grpSpPr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6324600" y="1550988"/>
              <a:ext cx="1257891" cy="2316162"/>
              <a:chOff x="6641758" y="1550774"/>
              <a:chExt cx="1257597" cy="2316891"/>
            </a:xfrm>
          </p:grpSpPr>
          <p:sp>
            <p:nvSpPr>
              <p:cNvPr id="27669" name="Rectangle 31"/>
              <p:cNvSpPr>
                <a:spLocks noChangeArrowheads="1"/>
              </p:cNvSpPr>
              <p:nvPr/>
            </p:nvSpPr>
            <p:spPr bwMode="auto">
              <a:xfrm>
                <a:off x="7124700" y="2120900"/>
                <a:ext cx="774652" cy="1047748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cxnSp>
            <p:nvCxnSpPr>
              <p:cNvPr id="27670" name="Straight Connector 32"/>
              <p:cNvCxnSpPr>
                <a:cxnSpLocks noChangeShapeType="1"/>
              </p:cNvCxnSpPr>
              <p:nvPr/>
            </p:nvCxnSpPr>
            <p:spPr bwMode="auto">
              <a:xfrm rot="10800000">
                <a:off x="6654115" y="1550774"/>
                <a:ext cx="1232539" cy="570127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  <p:cxnSp>
            <p:nvCxnSpPr>
              <p:cNvPr id="27671" name="Straight Connector 33"/>
              <p:cNvCxnSpPr>
                <a:cxnSpLocks noChangeShapeType="1"/>
              </p:cNvCxnSpPr>
              <p:nvPr/>
            </p:nvCxnSpPr>
            <p:spPr bwMode="auto">
              <a:xfrm rot="10800000" flipV="1">
                <a:off x="6641758" y="3168647"/>
                <a:ext cx="1257597" cy="699018"/>
              </a:xfrm>
              <a:prstGeom prst="line">
                <a:avLst/>
              </a:prstGeom>
              <a:noFill/>
              <a:ln w="25400" algn="ctr">
                <a:solidFill>
                  <a:srgbClr val="FF9900"/>
                </a:solidFill>
                <a:round/>
                <a:headEnd/>
                <a:tailEnd/>
              </a:ln>
            </p:spPr>
          </p:cxnSp>
        </p:grpSp>
        <p:pic>
          <p:nvPicPr>
            <p:cNvPr id="256003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3400" y="1553980"/>
              <a:ext cx="1969312" cy="2295144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</p:grpSp>
    </p:spTree>
    <p:custDataLst>
      <p:tags r:id="rId1"/>
    </p:custDataLst>
  </p:cSld>
  <p:clrMapOvr>
    <a:masterClrMapping/>
  </p:clrMapOvr>
  <p:transition advTm="147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/>
          </p:nvPr>
        </p:nvSpPr>
        <p:spPr>
          <a:xfrm>
            <a:off x="457200" y="1071563"/>
            <a:ext cx="8686800" cy="757237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Estimate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</a:t>
            </a:r>
            <a:r>
              <a:rPr lang="en-US" altLang="zh-CN" dirty="0" smtClean="0">
                <a:ea typeface="宋体" pitchFamily="2" charset="-122"/>
              </a:rPr>
              <a:t> 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b(x)</a:t>
            </a:r>
            <a:r>
              <a:rPr lang="en-US" altLang="zh-CN" dirty="0" smtClean="0">
                <a:ea typeface="宋体" pitchFamily="2" charset="-122"/>
              </a:rPr>
              <a:t> from multiple images taken with the same dirty lens camera.</a:t>
            </a:r>
          </a:p>
        </p:txBody>
      </p:sp>
      <p:sp>
        <p:nvSpPr>
          <p:cNvPr id="28675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2: Removal from Video</a:t>
            </a:r>
          </a:p>
        </p:txBody>
      </p:sp>
      <p:pic>
        <p:nvPicPr>
          <p:cNvPr id="6" name="dirt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104959" y="3593068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47800" y="5650468"/>
            <a:ext cx="2209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Average of a set </a:t>
            </a:r>
          </a:p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of natural images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457200" y="2066544"/>
            <a:ext cx="81534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Prior: the average of (lots of) </a:t>
            </a:r>
            <a:r>
              <a:rPr kumimoji="0" lang="en-US" altLang="zh-CN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natural images should be a smoothly-varying</a:t>
            </a:r>
            <a:r>
              <a:rPr lang="en-US" altLang="zh-CN" sz="2400" kern="0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 image.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宋体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592" y="2505456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[Burton and Moorhead, 1987]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dirty="0" err="1" smtClean="0">
                <a:solidFill>
                  <a:schemeClr val="bg1"/>
                </a:solidFill>
              </a:rPr>
              <a:t>Torralba</a:t>
            </a:r>
            <a:r>
              <a:rPr lang="en-US" dirty="0" smtClean="0">
                <a:solidFill>
                  <a:schemeClr val="bg1"/>
                </a:solidFill>
              </a:rPr>
              <a:t> et al., 2008]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dirty="0" err="1" smtClean="0">
                <a:solidFill>
                  <a:schemeClr val="bg1"/>
                </a:solidFill>
              </a:rPr>
              <a:t>Kuthirummal</a:t>
            </a:r>
            <a:r>
              <a:rPr lang="en-US" dirty="0" smtClean="0">
                <a:solidFill>
                  <a:schemeClr val="bg1"/>
                </a:solidFill>
              </a:rPr>
              <a:t> et al., 2008]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659" y="3593068"/>
            <a:ext cx="3657600" cy="2057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91200" y="5650468"/>
            <a:ext cx="23487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Video taken with </a:t>
            </a:r>
          </a:p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a dirty lens camera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advTm="70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12" grpId="0"/>
      <p:bldP spid="10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/>
          </p:nvPr>
        </p:nvSpPr>
        <p:spPr>
          <a:xfrm>
            <a:off x="457200" y="1071563"/>
            <a:ext cx="8686800" cy="757237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Estimate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</a:t>
            </a:r>
            <a:r>
              <a:rPr lang="en-US" altLang="zh-CN" dirty="0" smtClean="0">
                <a:ea typeface="宋体" pitchFamily="2" charset="-122"/>
              </a:rPr>
              <a:t> 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b(x)</a:t>
            </a:r>
            <a:r>
              <a:rPr lang="en-US" altLang="zh-CN" dirty="0" smtClean="0">
                <a:ea typeface="宋体" pitchFamily="2" charset="-122"/>
              </a:rPr>
              <a:t> from multiple images taken with the same dirty lens camera.</a:t>
            </a:r>
          </a:p>
        </p:txBody>
      </p:sp>
      <p:sp>
        <p:nvSpPr>
          <p:cNvPr id="28675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2: Removal from Video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457200" y="2062163"/>
            <a:ext cx="81534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Prior: the average of (lots of) </a:t>
            </a:r>
            <a:r>
              <a:rPr kumimoji="0" lang="en-US" altLang="zh-CN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natural images should be a smoothly-varying</a:t>
            </a:r>
            <a:r>
              <a:rPr lang="en-US" altLang="zh-CN" sz="2400" kern="0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 image.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宋体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592" y="2505670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[Burton and Moorhead, 1987]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dirty="0" err="1" smtClean="0">
                <a:solidFill>
                  <a:schemeClr val="bg1"/>
                </a:solidFill>
              </a:rPr>
              <a:t>Torralba</a:t>
            </a:r>
            <a:r>
              <a:rPr lang="en-US" dirty="0" smtClean="0">
                <a:solidFill>
                  <a:schemeClr val="bg1"/>
                </a:solidFill>
              </a:rPr>
              <a:t> et al., 2008]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dirty="0" err="1" smtClean="0">
                <a:solidFill>
                  <a:schemeClr val="bg1"/>
                </a:solidFill>
              </a:rPr>
              <a:t>Kuthirummal</a:t>
            </a:r>
            <a:r>
              <a:rPr lang="en-US" dirty="0" smtClean="0">
                <a:solidFill>
                  <a:schemeClr val="bg1"/>
                </a:solidFill>
              </a:rPr>
              <a:t> et al., 2008]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659" y="3593068"/>
            <a:ext cx="3657600" cy="2057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" name="Picture 11" descr="avg_im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2352" y="3593592"/>
            <a:ext cx="3654425" cy="20578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953000" y="5650381"/>
            <a:ext cx="39679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a typeface="宋体" pitchFamily="2" charset="-122"/>
              </a:rPr>
              <a:t>Average of </a:t>
            </a:r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the images taken with</a:t>
            </a:r>
          </a:p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a dirty lens camera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5562600" y="3581400"/>
            <a:ext cx="2057400" cy="1981201"/>
          </a:xfrm>
          <a:custGeom>
            <a:avLst/>
            <a:gdLst>
              <a:gd name="connsiteX0" fmla="*/ 479686 w 2128604"/>
              <a:gd name="connsiteY0" fmla="*/ 777335 h 2231381"/>
              <a:gd name="connsiteX1" fmla="*/ 494676 w 2128604"/>
              <a:gd name="connsiteY1" fmla="*/ 702384 h 2231381"/>
              <a:gd name="connsiteX2" fmla="*/ 614597 w 2128604"/>
              <a:gd name="connsiteY2" fmla="*/ 507512 h 2231381"/>
              <a:gd name="connsiteX3" fmla="*/ 629587 w 2128604"/>
              <a:gd name="connsiteY3" fmla="*/ 447552 h 2231381"/>
              <a:gd name="connsiteX4" fmla="*/ 644577 w 2128604"/>
              <a:gd name="connsiteY4" fmla="*/ 402581 h 2231381"/>
              <a:gd name="connsiteX5" fmla="*/ 659568 w 2128604"/>
              <a:gd name="connsiteY5" fmla="*/ 327630 h 2231381"/>
              <a:gd name="connsiteX6" fmla="*/ 689548 w 2128604"/>
              <a:gd name="connsiteY6" fmla="*/ 237689 h 2231381"/>
              <a:gd name="connsiteX7" fmla="*/ 704538 w 2128604"/>
              <a:gd name="connsiteY7" fmla="*/ 192719 h 2231381"/>
              <a:gd name="connsiteX8" fmla="*/ 734518 w 2128604"/>
              <a:gd name="connsiteY8" fmla="*/ 117768 h 2231381"/>
              <a:gd name="connsiteX9" fmla="*/ 764499 w 2128604"/>
              <a:gd name="connsiteY9" fmla="*/ 27827 h 2231381"/>
              <a:gd name="connsiteX10" fmla="*/ 1004341 w 2128604"/>
              <a:gd name="connsiteY10" fmla="*/ 87788 h 2231381"/>
              <a:gd name="connsiteX11" fmla="*/ 1049312 w 2128604"/>
              <a:gd name="connsiteY11" fmla="*/ 222699 h 2231381"/>
              <a:gd name="connsiteX12" fmla="*/ 1064302 w 2128604"/>
              <a:gd name="connsiteY12" fmla="*/ 267670 h 2231381"/>
              <a:gd name="connsiteX13" fmla="*/ 1079292 w 2128604"/>
              <a:gd name="connsiteY13" fmla="*/ 537493 h 2231381"/>
              <a:gd name="connsiteX14" fmla="*/ 1124263 w 2128604"/>
              <a:gd name="connsiteY14" fmla="*/ 612443 h 2231381"/>
              <a:gd name="connsiteX15" fmla="*/ 1184223 w 2128604"/>
              <a:gd name="connsiteY15" fmla="*/ 627434 h 2231381"/>
              <a:gd name="connsiteX16" fmla="*/ 1439056 w 2128604"/>
              <a:gd name="connsiteY16" fmla="*/ 612443 h 2231381"/>
              <a:gd name="connsiteX17" fmla="*/ 1484027 w 2128604"/>
              <a:gd name="connsiteY17" fmla="*/ 597453 h 2231381"/>
              <a:gd name="connsiteX18" fmla="*/ 1768840 w 2128604"/>
              <a:gd name="connsiteY18" fmla="*/ 612443 h 2231381"/>
              <a:gd name="connsiteX19" fmla="*/ 1813810 w 2128604"/>
              <a:gd name="connsiteY19" fmla="*/ 642424 h 2231381"/>
              <a:gd name="connsiteX20" fmla="*/ 1948722 w 2128604"/>
              <a:gd name="connsiteY20" fmla="*/ 672404 h 2231381"/>
              <a:gd name="connsiteX21" fmla="*/ 2098623 w 2128604"/>
              <a:gd name="connsiteY21" fmla="*/ 732365 h 2231381"/>
              <a:gd name="connsiteX22" fmla="*/ 2128604 w 2128604"/>
              <a:gd name="connsiteY22" fmla="*/ 762345 h 2231381"/>
              <a:gd name="connsiteX23" fmla="*/ 2113613 w 2128604"/>
              <a:gd name="connsiteY23" fmla="*/ 1287001 h 2231381"/>
              <a:gd name="connsiteX24" fmla="*/ 2098623 w 2128604"/>
              <a:gd name="connsiteY24" fmla="*/ 1331971 h 2231381"/>
              <a:gd name="connsiteX25" fmla="*/ 2053653 w 2128604"/>
              <a:gd name="connsiteY25" fmla="*/ 1496863 h 2231381"/>
              <a:gd name="connsiteX26" fmla="*/ 2008682 w 2128604"/>
              <a:gd name="connsiteY26" fmla="*/ 1526843 h 2231381"/>
              <a:gd name="connsiteX27" fmla="*/ 1948722 w 2128604"/>
              <a:gd name="connsiteY27" fmla="*/ 1616784 h 2231381"/>
              <a:gd name="connsiteX28" fmla="*/ 1888761 w 2128604"/>
              <a:gd name="connsiteY28" fmla="*/ 1631775 h 2231381"/>
              <a:gd name="connsiteX29" fmla="*/ 1783830 w 2128604"/>
              <a:gd name="connsiteY29" fmla="*/ 1736706 h 2231381"/>
              <a:gd name="connsiteX30" fmla="*/ 1738859 w 2128604"/>
              <a:gd name="connsiteY30" fmla="*/ 1766686 h 2231381"/>
              <a:gd name="connsiteX31" fmla="*/ 1648918 w 2128604"/>
              <a:gd name="connsiteY31" fmla="*/ 1796666 h 2231381"/>
              <a:gd name="connsiteX32" fmla="*/ 1484027 w 2128604"/>
              <a:gd name="connsiteY32" fmla="*/ 1781676 h 2231381"/>
              <a:gd name="connsiteX33" fmla="*/ 1364105 w 2128604"/>
              <a:gd name="connsiteY33" fmla="*/ 1751696 h 2231381"/>
              <a:gd name="connsiteX34" fmla="*/ 1289154 w 2128604"/>
              <a:gd name="connsiteY34" fmla="*/ 1676745 h 2231381"/>
              <a:gd name="connsiteX35" fmla="*/ 1199213 w 2128604"/>
              <a:gd name="connsiteY35" fmla="*/ 1631775 h 2231381"/>
              <a:gd name="connsiteX36" fmla="*/ 1154243 w 2128604"/>
              <a:gd name="connsiteY36" fmla="*/ 2096470 h 2231381"/>
              <a:gd name="connsiteX37" fmla="*/ 1109272 w 2128604"/>
              <a:gd name="connsiteY37" fmla="*/ 2141440 h 2231381"/>
              <a:gd name="connsiteX38" fmla="*/ 989351 w 2128604"/>
              <a:gd name="connsiteY38" fmla="*/ 2216391 h 2231381"/>
              <a:gd name="connsiteX39" fmla="*/ 944381 w 2128604"/>
              <a:gd name="connsiteY39" fmla="*/ 2231381 h 2231381"/>
              <a:gd name="connsiteX40" fmla="*/ 704538 w 2128604"/>
              <a:gd name="connsiteY40" fmla="*/ 2216391 h 2231381"/>
              <a:gd name="connsiteX41" fmla="*/ 659568 w 2128604"/>
              <a:gd name="connsiteY41" fmla="*/ 2186411 h 2231381"/>
              <a:gd name="connsiteX42" fmla="*/ 599607 w 2128604"/>
              <a:gd name="connsiteY42" fmla="*/ 2111460 h 2231381"/>
              <a:gd name="connsiteX43" fmla="*/ 584617 w 2128604"/>
              <a:gd name="connsiteY43" fmla="*/ 1901598 h 2231381"/>
              <a:gd name="connsiteX44" fmla="*/ 569627 w 2128604"/>
              <a:gd name="connsiteY44" fmla="*/ 1796666 h 2231381"/>
              <a:gd name="connsiteX45" fmla="*/ 539646 w 2128604"/>
              <a:gd name="connsiteY45" fmla="*/ 1646765 h 2231381"/>
              <a:gd name="connsiteX46" fmla="*/ 554636 w 2128604"/>
              <a:gd name="connsiteY46" fmla="*/ 1346961 h 2231381"/>
              <a:gd name="connsiteX47" fmla="*/ 509666 w 2128604"/>
              <a:gd name="connsiteY47" fmla="*/ 1361952 h 2231381"/>
              <a:gd name="connsiteX48" fmla="*/ 479686 w 2128604"/>
              <a:gd name="connsiteY48" fmla="*/ 1406922 h 2231381"/>
              <a:gd name="connsiteX49" fmla="*/ 449705 w 2128604"/>
              <a:gd name="connsiteY49" fmla="*/ 1526843 h 2231381"/>
              <a:gd name="connsiteX50" fmla="*/ 419725 w 2128604"/>
              <a:gd name="connsiteY50" fmla="*/ 1631775 h 2231381"/>
              <a:gd name="connsiteX51" fmla="*/ 389745 w 2128604"/>
              <a:gd name="connsiteY51" fmla="*/ 1676745 h 2231381"/>
              <a:gd name="connsiteX52" fmla="*/ 329784 w 2128604"/>
              <a:gd name="connsiteY52" fmla="*/ 1736706 h 2231381"/>
              <a:gd name="connsiteX53" fmla="*/ 224853 w 2128604"/>
              <a:gd name="connsiteY53" fmla="*/ 1751696 h 2231381"/>
              <a:gd name="connsiteX54" fmla="*/ 89941 w 2128604"/>
              <a:gd name="connsiteY54" fmla="*/ 1751696 h 2231381"/>
              <a:gd name="connsiteX55" fmla="*/ 14990 w 2128604"/>
              <a:gd name="connsiteY55" fmla="*/ 1676745 h 2231381"/>
              <a:gd name="connsiteX56" fmla="*/ 0 w 2128604"/>
              <a:gd name="connsiteY56" fmla="*/ 1631775 h 2231381"/>
              <a:gd name="connsiteX57" fmla="*/ 14990 w 2128604"/>
              <a:gd name="connsiteY57" fmla="*/ 1406922 h 2231381"/>
              <a:gd name="connsiteX58" fmla="*/ 29981 w 2128604"/>
              <a:gd name="connsiteY58" fmla="*/ 1361952 h 2231381"/>
              <a:gd name="connsiteX59" fmla="*/ 119922 w 2128604"/>
              <a:gd name="connsiteY59" fmla="*/ 1242030 h 2231381"/>
              <a:gd name="connsiteX60" fmla="*/ 164892 w 2128604"/>
              <a:gd name="connsiteY60" fmla="*/ 1152089 h 2231381"/>
              <a:gd name="connsiteX61" fmla="*/ 194872 w 2128604"/>
              <a:gd name="connsiteY61" fmla="*/ 1062148 h 2231381"/>
              <a:gd name="connsiteX62" fmla="*/ 209863 w 2128604"/>
              <a:gd name="connsiteY62" fmla="*/ 1017178 h 2231381"/>
              <a:gd name="connsiteX63" fmla="*/ 239843 w 2128604"/>
              <a:gd name="connsiteY63" fmla="*/ 972207 h 2231381"/>
              <a:gd name="connsiteX64" fmla="*/ 269823 w 2128604"/>
              <a:gd name="connsiteY64" fmla="*/ 882266 h 2231381"/>
              <a:gd name="connsiteX65" fmla="*/ 284813 w 2128604"/>
              <a:gd name="connsiteY65" fmla="*/ 837296 h 2231381"/>
              <a:gd name="connsiteX66" fmla="*/ 329784 w 2128604"/>
              <a:gd name="connsiteY66" fmla="*/ 807316 h 2231381"/>
              <a:gd name="connsiteX67" fmla="*/ 419725 w 2128604"/>
              <a:gd name="connsiteY67" fmla="*/ 687394 h 2231381"/>
              <a:gd name="connsiteX68" fmla="*/ 464695 w 2128604"/>
              <a:gd name="connsiteY68" fmla="*/ 657414 h 2231381"/>
              <a:gd name="connsiteX69" fmla="*/ 494676 w 2128604"/>
              <a:gd name="connsiteY69" fmla="*/ 627434 h 2231381"/>
              <a:gd name="connsiteX70" fmla="*/ 554636 w 2128604"/>
              <a:gd name="connsiteY70" fmla="*/ 582463 h 2231381"/>
              <a:gd name="connsiteX0" fmla="*/ 494676 w 2128604"/>
              <a:gd name="connsiteY0" fmla="*/ 702384 h 2231381"/>
              <a:gd name="connsiteX1" fmla="*/ 614597 w 2128604"/>
              <a:gd name="connsiteY1" fmla="*/ 507512 h 2231381"/>
              <a:gd name="connsiteX2" fmla="*/ 629587 w 2128604"/>
              <a:gd name="connsiteY2" fmla="*/ 447552 h 2231381"/>
              <a:gd name="connsiteX3" fmla="*/ 644577 w 2128604"/>
              <a:gd name="connsiteY3" fmla="*/ 402581 h 2231381"/>
              <a:gd name="connsiteX4" fmla="*/ 659568 w 2128604"/>
              <a:gd name="connsiteY4" fmla="*/ 327630 h 2231381"/>
              <a:gd name="connsiteX5" fmla="*/ 689548 w 2128604"/>
              <a:gd name="connsiteY5" fmla="*/ 237689 h 2231381"/>
              <a:gd name="connsiteX6" fmla="*/ 704538 w 2128604"/>
              <a:gd name="connsiteY6" fmla="*/ 192719 h 2231381"/>
              <a:gd name="connsiteX7" fmla="*/ 734518 w 2128604"/>
              <a:gd name="connsiteY7" fmla="*/ 117768 h 2231381"/>
              <a:gd name="connsiteX8" fmla="*/ 764499 w 2128604"/>
              <a:gd name="connsiteY8" fmla="*/ 27827 h 2231381"/>
              <a:gd name="connsiteX9" fmla="*/ 1004341 w 2128604"/>
              <a:gd name="connsiteY9" fmla="*/ 87788 h 2231381"/>
              <a:gd name="connsiteX10" fmla="*/ 1049312 w 2128604"/>
              <a:gd name="connsiteY10" fmla="*/ 222699 h 2231381"/>
              <a:gd name="connsiteX11" fmla="*/ 1064302 w 2128604"/>
              <a:gd name="connsiteY11" fmla="*/ 267670 h 2231381"/>
              <a:gd name="connsiteX12" fmla="*/ 1079292 w 2128604"/>
              <a:gd name="connsiteY12" fmla="*/ 537493 h 2231381"/>
              <a:gd name="connsiteX13" fmla="*/ 1124263 w 2128604"/>
              <a:gd name="connsiteY13" fmla="*/ 612443 h 2231381"/>
              <a:gd name="connsiteX14" fmla="*/ 1184223 w 2128604"/>
              <a:gd name="connsiteY14" fmla="*/ 627434 h 2231381"/>
              <a:gd name="connsiteX15" fmla="*/ 1439056 w 2128604"/>
              <a:gd name="connsiteY15" fmla="*/ 612443 h 2231381"/>
              <a:gd name="connsiteX16" fmla="*/ 1484027 w 2128604"/>
              <a:gd name="connsiteY16" fmla="*/ 597453 h 2231381"/>
              <a:gd name="connsiteX17" fmla="*/ 1768840 w 2128604"/>
              <a:gd name="connsiteY17" fmla="*/ 612443 h 2231381"/>
              <a:gd name="connsiteX18" fmla="*/ 1813810 w 2128604"/>
              <a:gd name="connsiteY18" fmla="*/ 642424 h 2231381"/>
              <a:gd name="connsiteX19" fmla="*/ 1948722 w 2128604"/>
              <a:gd name="connsiteY19" fmla="*/ 672404 h 2231381"/>
              <a:gd name="connsiteX20" fmla="*/ 2098623 w 2128604"/>
              <a:gd name="connsiteY20" fmla="*/ 732365 h 2231381"/>
              <a:gd name="connsiteX21" fmla="*/ 2128604 w 2128604"/>
              <a:gd name="connsiteY21" fmla="*/ 762345 h 2231381"/>
              <a:gd name="connsiteX22" fmla="*/ 2113613 w 2128604"/>
              <a:gd name="connsiteY22" fmla="*/ 1287001 h 2231381"/>
              <a:gd name="connsiteX23" fmla="*/ 2098623 w 2128604"/>
              <a:gd name="connsiteY23" fmla="*/ 1331971 h 2231381"/>
              <a:gd name="connsiteX24" fmla="*/ 2053653 w 2128604"/>
              <a:gd name="connsiteY24" fmla="*/ 1496863 h 2231381"/>
              <a:gd name="connsiteX25" fmla="*/ 2008682 w 2128604"/>
              <a:gd name="connsiteY25" fmla="*/ 1526843 h 2231381"/>
              <a:gd name="connsiteX26" fmla="*/ 1948722 w 2128604"/>
              <a:gd name="connsiteY26" fmla="*/ 1616784 h 2231381"/>
              <a:gd name="connsiteX27" fmla="*/ 1888761 w 2128604"/>
              <a:gd name="connsiteY27" fmla="*/ 1631775 h 2231381"/>
              <a:gd name="connsiteX28" fmla="*/ 1783830 w 2128604"/>
              <a:gd name="connsiteY28" fmla="*/ 1736706 h 2231381"/>
              <a:gd name="connsiteX29" fmla="*/ 1738859 w 2128604"/>
              <a:gd name="connsiteY29" fmla="*/ 1766686 h 2231381"/>
              <a:gd name="connsiteX30" fmla="*/ 1648918 w 2128604"/>
              <a:gd name="connsiteY30" fmla="*/ 1796666 h 2231381"/>
              <a:gd name="connsiteX31" fmla="*/ 1484027 w 2128604"/>
              <a:gd name="connsiteY31" fmla="*/ 1781676 h 2231381"/>
              <a:gd name="connsiteX32" fmla="*/ 1364105 w 2128604"/>
              <a:gd name="connsiteY32" fmla="*/ 1751696 h 2231381"/>
              <a:gd name="connsiteX33" fmla="*/ 1289154 w 2128604"/>
              <a:gd name="connsiteY33" fmla="*/ 1676745 h 2231381"/>
              <a:gd name="connsiteX34" fmla="*/ 1199213 w 2128604"/>
              <a:gd name="connsiteY34" fmla="*/ 1631775 h 2231381"/>
              <a:gd name="connsiteX35" fmla="*/ 1154243 w 2128604"/>
              <a:gd name="connsiteY35" fmla="*/ 2096470 h 2231381"/>
              <a:gd name="connsiteX36" fmla="*/ 1109272 w 2128604"/>
              <a:gd name="connsiteY36" fmla="*/ 2141440 h 2231381"/>
              <a:gd name="connsiteX37" fmla="*/ 989351 w 2128604"/>
              <a:gd name="connsiteY37" fmla="*/ 2216391 h 2231381"/>
              <a:gd name="connsiteX38" fmla="*/ 944381 w 2128604"/>
              <a:gd name="connsiteY38" fmla="*/ 2231381 h 2231381"/>
              <a:gd name="connsiteX39" fmla="*/ 704538 w 2128604"/>
              <a:gd name="connsiteY39" fmla="*/ 2216391 h 2231381"/>
              <a:gd name="connsiteX40" fmla="*/ 659568 w 2128604"/>
              <a:gd name="connsiteY40" fmla="*/ 2186411 h 2231381"/>
              <a:gd name="connsiteX41" fmla="*/ 599607 w 2128604"/>
              <a:gd name="connsiteY41" fmla="*/ 2111460 h 2231381"/>
              <a:gd name="connsiteX42" fmla="*/ 584617 w 2128604"/>
              <a:gd name="connsiteY42" fmla="*/ 1901598 h 2231381"/>
              <a:gd name="connsiteX43" fmla="*/ 569627 w 2128604"/>
              <a:gd name="connsiteY43" fmla="*/ 1796666 h 2231381"/>
              <a:gd name="connsiteX44" fmla="*/ 539646 w 2128604"/>
              <a:gd name="connsiteY44" fmla="*/ 1646765 h 2231381"/>
              <a:gd name="connsiteX45" fmla="*/ 554636 w 2128604"/>
              <a:gd name="connsiteY45" fmla="*/ 1346961 h 2231381"/>
              <a:gd name="connsiteX46" fmla="*/ 509666 w 2128604"/>
              <a:gd name="connsiteY46" fmla="*/ 1361952 h 2231381"/>
              <a:gd name="connsiteX47" fmla="*/ 479686 w 2128604"/>
              <a:gd name="connsiteY47" fmla="*/ 1406922 h 2231381"/>
              <a:gd name="connsiteX48" fmla="*/ 449705 w 2128604"/>
              <a:gd name="connsiteY48" fmla="*/ 1526843 h 2231381"/>
              <a:gd name="connsiteX49" fmla="*/ 419725 w 2128604"/>
              <a:gd name="connsiteY49" fmla="*/ 1631775 h 2231381"/>
              <a:gd name="connsiteX50" fmla="*/ 389745 w 2128604"/>
              <a:gd name="connsiteY50" fmla="*/ 1676745 h 2231381"/>
              <a:gd name="connsiteX51" fmla="*/ 329784 w 2128604"/>
              <a:gd name="connsiteY51" fmla="*/ 1736706 h 2231381"/>
              <a:gd name="connsiteX52" fmla="*/ 224853 w 2128604"/>
              <a:gd name="connsiteY52" fmla="*/ 1751696 h 2231381"/>
              <a:gd name="connsiteX53" fmla="*/ 89941 w 2128604"/>
              <a:gd name="connsiteY53" fmla="*/ 1751696 h 2231381"/>
              <a:gd name="connsiteX54" fmla="*/ 14990 w 2128604"/>
              <a:gd name="connsiteY54" fmla="*/ 1676745 h 2231381"/>
              <a:gd name="connsiteX55" fmla="*/ 0 w 2128604"/>
              <a:gd name="connsiteY55" fmla="*/ 1631775 h 2231381"/>
              <a:gd name="connsiteX56" fmla="*/ 14990 w 2128604"/>
              <a:gd name="connsiteY56" fmla="*/ 1406922 h 2231381"/>
              <a:gd name="connsiteX57" fmla="*/ 29981 w 2128604"/>
              <a:gd name="connsiteY57" fmla="*/ 1361952 h 2231381"/>
              <a:gd name="connsiteX58" fmla="*/ 119922 w 2128604"/>
              <a:gd name="connsiteY58" fmla="*/ 1242030 h 2231381"/>
              <a:gd name="connsiteX59" fmla="*/ 164892 w 2128604"/>
              <a:gd name="connsiteY59" fmla="*/ 1152089 h 2231381"/>
              <a:gd name="connsiteX60" fmla="*/ 194872 w 2128604"/>
              <a:gd name="connsiteY60" fmla="*/ 1062148 h 2231381"/>
              <a:gd name="connsiteX61" fmla="*/ 209863 w 2128604"/>
              <a:gd name="connsiteY61" fmla="*/ 1017178 h 2231381"/>
              <a:gd name="connsiteX62" fmla="*/ 239843 w 2128604"/>
              <a:gd name="connsiteY62" fmla="*/ 972207 h 2231381"/>
              <a:gd name="connsiteX63" fmla="*/ 269823 w 2128604"/>
              <a:gd name="connsiteY63" fmla="*/ 882266 h 2231381"/>
              <a:gd name="connsiteX64" fmla="*/ 284813 w 2128604"/>
              <a:gd name="connsiteY64" fmla="*/ 837296 h 2231381"/>
              <a:gd name="connsiteX65" fmla="*/ 329784 w 2128604"/>
              <a:gd name="connsiteY65" fmla="*/ 807316 h 2231381"/>
              <a:gd name="connsiteX66" fmla="*/ 419725 w 2128604"/>
              <a:gd name="connsiteY66" fmla="*/ 687394 h 2231381"/>
              <a:gd name="connsiteX67" fmla="*/ 464695 w 2128604"/>
              <a:gd name="connsiteY67" fmla="*/ 657414 h 2231381"/>
              <a:gd name="connsiteX68" fmla="*/ 494676 w 2128604"/>
              <a:gd name="connsiteY68" fmla="*/ 627434 h 2231381"/>
              <a:gd name="connsiteX69" fmla="*/ 554636 w 2128604"/>
              <a:gd name="connsiteY69" fmla="*/ 582463 h 2231381"/>
              <a:gd name="connsiteX0" fmla="*/ 614597 w 2128604"/>
              <a:gd name="connsiteY0" fmla="*/ 507512 h 2231381"/>
              <a:gd name="connsiteX1" fmla="*/ 629587 w 2128604"/>
              <a:gd name="connsiteY1" fmla="*/ 447552 h 2231381"/>
              <a:gd name="connsiteX2" fmla="*/ 644577 w 2128604"/>
              <a:gd name="connsiteY2" fmla="*/ 402581 h 2231381"/>
              <a:gd name="connsiteX3" fmla="*/ 659568 w 2128604"/>
              <a:gd name="connsiteY3" fmla="*/ 327630 h 2231381"/>
              <a:gd name="connsiteX4" fmla="*/ 689548 w 2128604"/>
              <a:gd name="connsiteY4" fmla="*/ 237689 h 2231381"/>
              <a:gd name="connsiteX5" fmla="*/ 704538 w 2128604"/>
              <a:gd name="connsiteY5" fmla="*/ 192719 h 2231381"/>
              <a:gd name="connsiteX6" fmla="*/ 734518 w 2128604"/>
              <a:gd name="connsiteY6" fmla="*/ 117768 h 2231381"/>
              <a:gd name="connsiteX7" fmla="*/ 764499 w 2128604"/>
              <a:gd name="connsiteY7" fmla="*/ 27827 h 2231381"/>
              <a:gd name="connsiteX8" fmla="*/ 1004341 w 2128604"/>
              <a:gd name="connsiteY8" fmla="*/ 87788 h 2231381"/>
              <a:gd name="connsiteX9" fmla="*/ 1049312 w 2128604"/>
              <a:gd name="connsiteY9" fmla="*/ 222699 h 2231381"/>
              <a:gd name="connsiteX10" fmla="*/ 1064302 w 2128604"/>
              <a:gd name="connsiteY10" fmla="*/ 267670 h 2231381"/>
              <a:gd name="connsiteX11" fmla="*/ 1079292 w 2128604"/>
              <a:gd name="connsiteY11" fmla="*/ 537493 h 2231381"/>
              <a:gd name="connsiteX12" fmla="*/ 1124263 w 2128604"/>
              <a:gd name="connsiteY12" fmla="*/ 612443 h 2231381"/>
              <a:gd name="connsiteX13" fmla="*/ 1184223 w 2128604"/>
              <a:gd name="connsiteY13" fmla="*/ 627434 h 2231381"/>
              <a:gd name="connsiteX14" fmla="*/ 1439056 w 2128604"/>
              <a:gd name="connsiteY14" fmla="*/ 612443 h 2231381"/>
              <a:gd name="connsiteX15" fmla="*/ 1484027 w 2128604"/>
              <a:gd name="connsiteY15" fmla="*/ 597453 h 2231381"/>
              <a:gd name="connsiteX16" fmla="*/ 1768840 w 2128604"/>
              <a:gd name="connsiteY16" fmla="*/ 612443 h 2231381"/>
              <a:gd name="connsiteX17" fmla="*/ 1813810 w 2128604"/>
              <a:gd name="connsiteY17" fmla="*/ 642424 h 2231381"/>
              <a:gd name="connsiteX18" fmla="*/ 1948722 w 2128604"/>
              <a:gd name="connsiteY18" fmla="*/ 672404 h 2231381"/>
              <a:gd name="connsiteX19" fmla="*/ 2098623 w 2128604"/>
              <a:gd name="connsiteY19" fmla="*/ 732365 h 2231381"/>
              <a:gd name="connsiteX20" fmla="*/ 2128604 w 2128604"/>
              <a:gd name="connsiteY20" fmla="*/ 762345 h 2231381"/>
              <a:gd name="connsiteX21" fmla="*/ 2113613 w 2128604"/>
              <a:gd name="connsiteY21" fmla="*/ 1287001 h 2231381"/>
              <a:gd name="connsiteX22" fmla="*/ 2098623 w 2128604"/>
              <a:gd name="connsiteY22" fmla="*/ 1331971 h 2231381"/>
              <a:gd name="connsiteX23" fmla="*/ 2053653 w 2128604"/>
              <a:gd name="connsiteY23" fmla="*/ 1496863 h 2231381"/>
              <a:gd name="connsiteX24" fmla="*/ 2008682 w 2128604"/>
              <a:gd name="connsiteY24" fmla="*/ 1526843 h 2231381"/>
              <a:gd name="connsiteX25" fmla="*/ 1948722 w 2128604"/>
              <a:gd name="connsiteY25" fmla="*/ 1616784 h 2231381"/>
              <a:gd name="connsiteX26" fmla="*/ 1888761 w 2128604"/>
              <a:gd name="connsiteY26" fmla="*/ 1631775 h 2231381"/>
              <a:gd name="connsiteX27" fmla="*/ 1783830 w 2128604"/>
              <a:gd name="connsiteY27" fmla="*/ 1736706 h 2231381"/>
              <a:gd name="connsiteX28" fmla="*/ 1738859 w 2128604"/>
              <a:gd name="connsiteY28" fmla="*/ 1766686 h 2231381"/>
              <a:gd name="connsiteX29" fmla="*/ 1648918 w 2128604"/>
              <a:gd name="connsiteY29" fmla="*/ 1796666 h 2231381"/>
              <a:gd name="connsiteX30" fmla="*/ 1484027 w 2128604"/>
              <a:gd name="connsiteY30" fmla="*/ 1781676 h 2231381"/>
              <a:gd name="connsiteX31" fmla="*/ 1364105 w 2128604"/>
              <a:gd name="connsiteY31" fmla="*/ 1751696 h 2231381"/>
              <a:gd name="connsiteX32" fmla="*/ 1289154 w 2128604"/>
              <a:gd name="connsiteY32" fmla="*/ 1676745 h 2231381"/>
              <a:gd name="connsiteX33" fmla="*/ 1199213 w 2128604"/>
              <a:gd name="connsiteY33" fmla="*/ 1631775 h 2231381"/>
              <a:gd name="connsiteX34" fmla="*/ 1154243 w 2128604"/>
              <a:gd name="connsiteY34" fmla="*/ 2096470 h 2231381"/>
              <a:gd name="connsiteX35" fmla="*/ 1109272 w 2128604"/>
              <a:gd name="connsiteY35" fmla="*/ 2141440 h 2231381"/>
              <a:gd name="connsiteX36" fmla="*/ 989351 w 2128604"/>
              <a:gd name="connsiteY36" fmla="*/ 2216391 h 2231381"/>
              <a:gd name="connsiteX37" fmla="*/ 944381 w 2128604"/>
              <a:gd name="connsiteY37" fmla="*/ 2231381 h 2231381"/>
              <a:gd name="connsiteX38" fmla="*/ 704538 w 2128604"/>
              <a:gd name="connsiteY38" fmla="*/ 2216391 h 2231381"/>
              <a:gd name="connsiteX39" fmla="*/ 659568 w 2128604"/>
              <a:gd name="connsiteY39" fmla="*/ 2186411 h 2231381"/>
              <a:gd name="connsiteX40" fmla="*/ 599607 w 2128604"/>
              <a:gd name="connsiteY40" fmla="*/ 2111460 h 2231381"/>
              <a:gd name="connsiteX41" fmla="*/ 584617 w 2128604"/>
              <a:gd name="connsiteY41" fmla="*/ 1901598 h 2231381"/>
              <a:gd name="connsiteX42" fmla="*/ 569627 w 2128604"/>
              <a:gd name="connsiteY42" fmla="*/ 1796666 h 2231381"/>
              <a:gd name="connsiteX43" fmla="*/ 539646 w 2128604"/>
              <a:gd name="connsiteY43" fmla="*/ 1646765 h 2231381"/>
              <a:gd name="connsiteX44" fmla="*/ 554636 w 2128604"/>
              <a:gd name="connsiteY44" fmla="*/ 1346961 h 2231381"/>
              <a:gd name="connsiteX45" fmla="*/ 509666 w 2128604"/>
              <a:gd name="connsiteY45" fmla="*/ 1361952 h 2231381"/>
              <a:gd name="connsiteX46" fmla="*/ 479686 w 2128604"/>
              <a:gd name="connsiteY46" fmla="*/ 1406922 h 2231381"/>
              <a:gd name="connsiteX47" fmla="*/ 449705 w 2128604"/>
              <a:gd name="connsiteY47" fmla="*/ 1526843 h 2231381"/>
              <a:gd name="connsiteX48" fmla="*/ 419725 w 2128604"/>
              <a:gd name="connsiteY48" fmla="*/ 1631775 h 2231381"/>
              <a:gd name="connsiteX49" fmla="*/ 389745 w 2128604"/>
              <a:gd name="connsiteY49" fmla="*/ 1676745 h 2231381"/>
              <a:gd name="connsiteX50" fmla="*/ 329784 w 2128604"/>
              <a:gd name="connsiteY50" fmla="*/ 1736706 h 2231381"/>
              <a:gd name="connsiteX51" fmla="*/ 224853 w 2128604"/>
              <a:gd name="connsiteY51" fmla="*/ 1751696 h 2231381"/>
              <a:gd name="connsiteX52" fmla="*/ 89941 w 2128604"/>
              <a:gd name="connsiteY52" fmla="*/ 1751696 h 2231381"/>
              <a:gd name="connsiteX53" fmla="*/ 14990 w 2128604"/>
              <a:gd name="connsiteY53" fmla="*/ 1676745 h 2231381"/>
              <a:gd name="connsiteX54" fmla="*/ 0 w 2128604"/>
              <a:gd name="connsiteY54" fmla="*/ 1631775 h 2231381"/>
              <a:gd name="connsiteX55" fmla="*/ 14990 w 2128604"/>
              <a:gd name="connsiteY55" fmla="*/ 1406922 h 2231381"/>
              <a:gd name="connsiteX56" fmla="*/ 29981 w 2128604"/>
              <a:gd name="connsiteY56" fmla="*/ 1361952 h 2231381"/>
              <a:gd name="connsiteX57" fmla="*/ 119922 w 2128604"/>
              <a:gd name="connsiteY57" fmla="*/ 1242030 h 2231381"/>
              <a:gd name="connsiteX58" fmla="*/ 164892 w 2128604"/>
              <a:gd name="connsiteY58" fmla="*/ 1152089 h 2231381"/>
              <a:gd name="connsiteX59" fmla="*/ 194872 w 2128604"/>
              <a:gd name="connsiteY59" fmla="*/ 1062148 h 2231381"/>
              <a:gd name="connsiteX60" fmla="*/ 209863 w 2128604"/>
              <a:gd name="connsiteY60" fmla="*/ 1017178 h 2231381"/>
              <a:gd name="connsiteX61" fmla="*/ 239843 w 2128604"/>
              <a:gd name="connsiteY61" fmla="*/ 972207 h 2231381"/>
              <a:gd name="connsiteX62" fmla="*/ 269823 w 2128604"/>
              <a:gd name="connsiteY62" fmla="*/ 882266 h 2231381"/>
              <a:gd name="connsiteX63" fmla="*/ 284813 w 2128604"/>
              <a:gd name="connsiteY63" fmla="*/ 837296 h 2231381"/>
              <a:gd name="connsiteX64" fmla="*/ 329784 w 2128604"/>
              <a:gd name="connsiteY64" fmla="*/ 807316 h 2231381"/>
              <a:gd name="connsiteX65" fmla="*/ 419725 w 2128604"/>
              <a:gd name="connsiteY65" fmla="*/ 687394 h 2231381"/>
              <a:gd name="connsiteX66" fmla="*/ 464695 w 2128604"/>
              <a:gd name="connsiteY66" fmla="*/ 657414 h 2231381"/>
              <a:gd name="connsiteX67" fmla="*/ 494676 w 2128604"/>
              <a:gd name="connsiteY67" fmla="*/ 627434 h 2231381"/>
              <a:gd name="connsiteX68" fmla="*/ 554636 w 2128604"/>
              <a:gd name="connsiteY68" fmla="*/ 582463 h 2231381"/>
              <a:gd name="connsiteX0" fmla="*/ 535760 w 2128604"/>
              <a:gd name="connsiteY0" fmla="*/ 593334 h 2231381"/>
              <a:gd name="connsiteX1" fmla="*/ 629587 w 2128604"/>
              <a:gd name="connsiteY1" fmla="*/ 447552 h 2231381"/>
              <a:gd name="connsiteX2" fmla="*/ 644577 w 2128604"/>
              <a:gd name="connsiteY2" fmla="*/ 402581 h 2231381"/>
              <a:gd name="connsiteX3" fmla="*/ 659568 w 2128604"/>
              <a:gd name="connsiteY3" fmla="*/ 327630 h 2231381"/>
              <a:gd name="connsiteX4" fmla="*/ 689548 w 2128604"/>
              <a:gd name="connsiteY4" fmla="*/ 237689 h 2231381"/>
              <a:gd name="connsiteX5" fmla="*/ 704538 w 2128604"/>
              <a:gd name="connsiteY5" fmla="*/ 192719 h 2231381"/>
              <a:gd name="connsiteX6" fmla="*/ 734518 w 2128604"/>
              <a:gd name="connsiteY6" fmla="*/ 117768 h 2231381"/>
              <a:gd name="connsiteX7" fmla="*/ 764499 w 2128604"/>
              <a:gd name="connsiteY7" fmla="*/ 27827 h 2231381"/>
              <a:gd name="connsiteX8" fmla="*/ 1004341 w 2128604"/>
              <a:gd name="connsiteY8" fmla="*/ 87788 h 2231381"/>
              <a:gd name="connsiteX9" fmla="*/ 1049312 w 2128604"/>
              <a:gd name="connsiteY9" fmla="*/ 222699 h 2231381"/>
              <a:gd name="connsiteX10" fmla="*/ 1064302 w 2128604"/>
              <a:gd name="connsiteY10" fmla="*/ 267670 h 2231381"/>
              <a:gd name="connsiteX11" fmla="*/ 1079292 w 2128604"/>
              <a:gd name="connsiteY11" fmla="*/ 537493 h 2231381"/>
              <a:gd name="connsiteX12" fmla="*/ 1124263 w 2128604"/>
              <a:gd name="connsiteY12" fmla="*/ 612443 h 2231381"/>
              <a:gd name="connsiteX13" fmla="*/ 1184223 w 2128604"/>
              <a:gd name="connsiteY13" fmla="*/ 627434 h 2231381"/>
              <a:gd name="connsiteX14" fmla="*/ 1439056 w 2128604"/>
              <a:gd name="connsiteY14" fmla="*/ 612443 h 2231381"/>
              <a:gd name="connsiteX15" fmla="*/ 1484027 w 2128604"/>
              <a:gd name="connsiteY15" fmla="*/ 597453 h 2231381"/>
              <a:gd name="connsiteX16" fmla="*/ 1768840 w 2128604"/>
              <a:gd name="connsiteY16" fmla="*/ 612443 h 2231381"/>
              <a:gd name="connsiteX17" fmla="*/ 1813810 w 2128604"/>
              <a:gd name="connsiteY17" fmla="*/ 642424 h 2231381"/>
              <a:gd name="connsiteX18" fmla="*/ 1948722 w 2128604"/>
              <a:gd name="connsiteY18" fmla="*/ 672404 h 2231381"/>
              <a:gd name="connsiteX19" fmla="*/ 2098623 w 2128604"/>
              <a:gd name="connsiteY19" fmla="*/ 732365 h 2231381"/>
              <a:gd name="connsiteX20" fmla="*/ 2128604 w 2128604"/>
              <a:gd name="connsiteY20" fmla="*/ 762345 h 2231381"/>
              <a:gd name="connsiteX21" fmla="*/ 2113613 w 2128604"/>
              <a:gd name="connsiteY21" fmla="*/ 1287001 h 2231381"/>
              <a:gd name="connsiteX22" fmla="*/ 2098623 w 2128604"/>
              <a:gd name="connsiteY22" fmla="*/ 1331971 h 2231381"/>
              <a:gd name="connsiteX23" fmla="*/ 2053653 w 2128604"/>
              <a:gd name="connsiteY23" fmla="*/ 1496863 h 2231381"/>
              <a:gd name="connsiteX24" fmla="*/ 2008682 w 2128604"/>
              <a:gd name="connsiteY24" fmla="*/ 1526843 h 2231381"/>
              <a:gd name="connsiteX25" fmla="*/ 1948722 w 2128604"/>
              <a:gd name="connsiteY25" fmla="*/ 1616784 h 2231381"/>
              <a:gd name="connsiteX26" fmla="*/ 1888761 w 2128604"/>
              <a:gd name="connsiteY26" fmla="*/ 1631775 h 2231381"/>
              <a:gd name="connsiteX27" fmla="*/ 1783830 w 2128604"/>
              <a:gd name="connsiteY27" fmla="*/ 1736706 h 2231381"/>
              <a:gd name="connsiteX28" fmla="*/ 1738859 w 2128604"/>
              <a:gd name="connsiteY28" fmla="*/ 1766686 h 2231381"/>
              <a:gd name="connsiteX29" fmla="*/ 1648918 w 2128604"/>
              <a:gd name="connsiteY29" fmla="*/ 1796666 h 2231381"/>
              <a:gd name="connsiteX30" fmla="*/ 1484027 w 2128604"/>
              <a:gd name="connsiteY30" fmla="*/ 1781676 h 2231381"/>
              <a:gd name="connsiteX31" fmla="*/ 1364105 w 2128604"/>
              <a:gd name="connsiteY31" fmla="*/ 1751696 h 2231381"/>
              <a:gd name="connsiteX32" fmla="*/ 1289154 w 2128604"/>
              <a:gd name="connsiteY32" fmla="*/ 1676745 h 2231381"/>
              <a:gd name="connsiteX33" fmla="*/ 1199213 w 2128604"/>
              <a:gd name="connsiteY33" fmla="*/ 1631775 h 2231381"/>
              <a:gd name="connsiteX34" fmla="*/ 1154243 w 2128604"/>
              <a:gd name="connsiteY34" fmla="*/ 2096470 h 2231381"/>
              <a:gd name="connsiteX35" fmla="*/ 1109272 w 2128604"/>
              <a:gd name="connsiteY35" fmla="*/ 2141440 h 2231381"/>
              <a:gd name="connsiteX36" fmla="*/ 989351 w 2128604"/>
              <a:gd name="connsiteY36" fmla="*/ 2216391 h 2231381"/>
              <a:gd name="connsiteX37" fmla="*/ 944381 w 2128604"/>
              <a:gd name="connsiteY37" fmla="*/ 2231381 h 2231381"/>
              <a:gd name="connsiteX38" fmla="*/ 704538 w 2128604"/>
              <a:gd name="connsiteY38" fmla="*/ 2216391 h 2231381"/>
              <a:gd name="connsiteX39" fmla="*/ 659568 w 2128604"/>
              <a:gd name="connsiteY39" fmla="*/ 2186411 h 2231381"/>
              <a:gd name="connsiteX40" fmla="*/ 599607 w 2128604"/>
              <a:gd name="connsiteY40" fmla="*/ 2111460 h 2231381"/>
              <a:gd name="connsiteX41" fmla="*/ 584617 w 2128604"/>
              <a:gd name="connsiteY41" fmla="*/ 1901598 h 2231381"/>
              <a:gd name="connsiteX42" fmla="*/ 569627 w 2128604"/>
              <a:gd name="connsiteY42" fmla="*/ 1796666 h 2231381"/>
              <a:gd name="connsiteX43" fmla="*/ 539646 w 2128604"/>
              <a:gd name="connsiteY43" fmla="*/ 1646765 h 2231381"/>
              <a:gd name="connsiteX44" fmla="*/ 554636 w 2128604"/>
              <a:gd name="connsiteY44" fmla="*/ 1346961 h 2231381"/>
              <a:gd name="connsiteX45" fmla="*/ 509666 w 2128604"/>
              <a:gd name="connsiteY45" fmla="*/ 1361952 h 2231381"/>
              <a:gd name="connsiteX46" fmla="*/ 479686 w 2128604"/>
              <a:gd name="connsiteY46" fmla="*/ 1406922 h 2231381"/>
              <a:gd name="connsiteX47" fmla="*/ 449705 w 2128604"/>
              <a:gd name="connsiteY47" fmla="*/ 1526843 h 2231381"/>
              <a:gd name="connsiteX48" fmla="*/ 419725 w 2128604"/>
              <a:gd name="connsiteY48" fmla="*/ 1631775 h 2231381"/>
              <a:gd name="connsiteX49" fmla="*/ 389745 w 2128604"/>
              <a:gd name="connsiteY49" fmla="*/ 1676745 h 2231381"/>
              <a:gd name="connsiteX50" fmla="*/ 329784 w 2128604"/>
              <a:gd name="connsiteY50" fmla="*/ 1736706 h 2231381"/>
              <a:gd name="connsiteX51" fmla="*/ 224853 w 2128604"/>
              <a:gd name="connsiteY51" fmla="*/ 1751696 h 2231381"/>
              <a:gd name="connsiteX52" fmla="*/ 89941 w 2128604"/>
              <a:gd name="connsiteY52" fmla="*/ 1751696 h 2231381"/>
              <a:gd name="connsiteX53" fmla="*/ 14990 w 2128604"/>
              <a:gd name="connsiteY53" fmla="*/ 1676745 h 2231381"/>
              <a:gd name="connsiteX54" fmla="*/ 0 w 2128604"/>
              <a:gd name="connsiteY54" fmla="*/ 1631775 h 2231381"/>
              <a:gd name="connsiteX55" fmla="*/ 14990 w 2128604"/>
              <a:gd name="connsiteY55" fmla="*/ 1406922 h 2231381"/>
              <a:gd name="connsiteX56" fmla="*/ 29981 w 2128604"/>
              <a:gd name="connsiteY56" fmla="*/ 1361952 h 2231381"/>
              <a:gd name="connsiteX57" fmla="*/ 119922 w 2128604"/>
              <a:gd name="connsiteY57" fmla="*/ 1242030 h 2231381"/>
              <a:gd name="connsiteX58" fmla="*/ 164892 w 2128604"/>
              <a:gd name="connsiteY58" fmla="*/ 1152089 h 2231381"/>
              <a:gd name="connsiteX59" fmla="*/ 194872 w 2128604"/>
              <a:gd name="connsiteY59" fmla="*/ 1062148 h 2231381"/>
              <a:gd name="connsiteX60" fmla="*/ 209863 w 2128604"/>
              <a:gd name="connsiteY60" fmla="*/ 1017178 h 2231381"/>
              <a:gd name="connsiteX61" fmla="*/ 239843 w 2128604"/>
              <a:gd name="connsiteY61" fmla="*/ 972207 h 2231381"/>
              <a:gd name="connsiteX62" fmla="*/ 269823 w 2128604"/>
              <a:gd name="connsiteY62" fmla="*/ 882266 h 2231381"/>
              <a:gd name="connsiteX63" fmla="*/ 284813 w 2128604"/>
              <a:gd name="connsiteY63" fmla="*/ 837296 h 2231381"/>
              <a:gd name="connsiteX64" fmla="*/ 329784 w 2128604"/>
              <a:gd name="connsiteY64" fmla="*/ 807316 h 2231381"/>
              <a:gd name="connsiteX65" fmla="*/ 419725 w 2128604"/>
              <a:gd name="connsiteY65" fmla="*/ 687394 h 2231381"/>
              <a:gd name="connsiteX66" fmla="*/ 464695 w 2128604"/>
              <a:gd name="connsiteY66" fmla="*/ 657414 h 2231381"/>
              <a:gd name="connsiteX67" fmla="*/ 494676 w 2128604"/>
              <a:gd name="connsiteY67" fmla="*/ 627434 h 2231381"/>
              <a:gd name="connsiteX68" fmla="*/ 554636 w 2128604"/>
              <a:gd name="connsiteY68" fmla="*/ 582463 h 223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128604" h="2231381">
                <a:moveTo>
                  <a:pt x="535760" y="593334"/>
                </a:moveTo>
                <a:cubicBezTo>
                  <a:pt x="540757" y="573347"/>
                  <a:pt x="623927" y="467361"/>
                  <a:pt x="629587" y="447552"/>
                </a:cubicBezTo>
                <a:cubicBezTo>
                  <a:pt x="633928" y="432359"/>
                  <a:pt x="640745" y="417910"/>
                  <a:pt x="644577" y="402581"/>
                </a:cubicBezTo>
                <a:cubicBezTo>
                  <a:pt x="650757" y="377863"/>
                  <a:pt x="652864" y="352211"/>
                  <a:pt x="659568" y="327630"/>
                </a:cubicBezTo>
                <a:cubicBezTo>
                  <a:pt x="667883" y="297142"/>
                  <a:pt x="679555" y="267669"/>
                  <a:pt x="689548" y="237689"/>
                </a:cubicBezTo>
                <a:cubicBezTo>
                  <a:pt x="694545" y="222699"/>
                  <a:pt x="698670" y="207390"/>
                  <a:pt x="704538" y="192719"/>
                </a:cubicBezTo>
                <a:cubicBezTo>
                  <a:pt x="714531" y="167735"/>
                  <a:pt x="725322" y="143056"/>
                  <a:pt x="734518" y="117768"/>
                </a:cubicBezTo>
                <a:cubicBezTo>
                  <a:pt x="745318" y="88069"/>
                  <a:pt x="764499" y="27827"/>
                  <a:pt x="764499" y="27827"/>
                </a:cubicBezTo>
                <a:cubicBezTo>
                  <a:pt x="850617" y="34451"/>
                  <a:pt x="955570" y="0"/>
                  <a:pt x="1004341" y="87788"/>
                </a:cubicBezTo>
                <a:cubicBezTo>
                  <a:pt x="1004343" y="87791"/>
                  <a:pt x="1041816" y="200212"/>
                  <a:pt x="1049312" y="222699"/>
                </a:cubicBezTo>
                <a:lnTo>
                  <a:pt x="1064302" y="267670"/>
                </a:lnTo>
                <a:cubicBezTo>
                  <a:pt x="1069299" y="357611"/>
                  <a:pt x="1070752" y="447819"/>
                  <a:pt x="1079292" y="537493"/>
                </a:cubicBezTo>
                <a:cubicBezTo>
                  <a:pt x="1081856" y="564420"/>
                  <a:pt x="1098220" y="599422"/>
                  <a:pt x="1124263" y="612443"/>
                </a:cubicBezTo>
                <a:cubicBezTo>
                  <a:pt x="1142690" y="621657"/>
                  <a:pt x="1164236" y="622437"/>
                  <a:pt x="1184223" y="627434"/>
                </a:cubicBezTo>
                <a:cubicBezTo>
                  <a:pt x="1269167" y="622437"/>
                  <a:pt x="1354387" y="620910"/>
                  <a:pt x="1439056" y="612443"/>
                </a:cubicBezTo>
                <a:cubicBezTo>
                  <a:pt x="1454779" y="610871"/>
                  <a:pt x="1468226" y="597453"/>
                  <a:pt x="1484027" y="597453"/>
                </a:cubicBezTo>
                <a:cubicBezTo>
                  <a:pt x="1579096" y="597453"/>
                  <a:pt x="1673902" y="607446"/>
                  <a:pt x="1768840" y="612443"/>
                </a:cubicBezTo>
                <a:cubicBezTo>
                  <a:pt x="1783830" y="622437"/>
                  <a:pt x="1796719" y="636727"/>
                  <a:pt x="1813810" y="642424"/>
                </a:cubicBezTo>
                <a:cubicBezTo>
                  <a:pt x="1857514" y="656992"/>
                  <a:pt x="1904210" y="660534"/>
                  <a:pt x="1948722" y="672404"/>
                </a:cubicBezTo>
                <a:cubicBezTo>
                  <a:pt x="1989357" y="683240"/>
                  <a:pt x="2060252" y="706784"/>
                  <a:pt x="2098623" y="732365"/>
                </a:cubicBezTo>
                <a:cubicBezTo>
                  <a:pt x="2110382" y="740205"/>
                  <a:pt x="2118610" y="752352"/>
                  <a:pt x="2128604" y="762345"/>
                </a:cubicBezTo>
                <a:cubicBezTo>
                  <a:pt x="2123607" y="937230"/>
                  <a:pt x="2122809" y="1112286"/>
                  <a:pt x="2113613" y="1287001"/>
                </a:cubicBezTo>
                <a:cubicBezTo>
                  <a:pt x="2112783" y="1302780"/>
                  <a:pt x="2102455" y="1316642"/>
                  <a:pt x="2098623" y="1331971"/>
                </a:cubicBezTo>
                <a:cubicBezTo>
                  <a:pt x="2092546" y="1356281"/>
                  <a:pt x="2072948" y="1484000"/>
                  <a:pt x="2053653" y="1496863"/>
                </a:cubicBezTo>
                <a:lnTo>
                  <a:pt x="2008682" y="1526843"/>
                </a:lnTo>
                <a:cubicBezTo>
                  <a:pt x="1994373" y="1569771"/>
                  <a:pt x="1994958" y="1590363"/>
                  <a:pt x="1948722" y="1616784"/>
                </a:cubicBezTo>
                <a:cubicBezTo>
                  <a:pt x="1930834" y="1627006"/>
                  <a:pt x="1908748" y="1626778"/>
                  <a:pt x="1888761" y="1631775"/>
                </a:cubicBezTo>
                <a:cubicBezTo>
                  <a:pt x="1789953" y="1779986"/>
                  <a:pt x="1876175" y="1690534"/>
                  <a:pt x="1783830" y="1736706"/>
                </a:cubicBezTo>
                <a:cubicBezTo>
                  <a:pt x="1767716" y="1744763"/>
                  <a:pt x="1755322" y="1759369"/>
                  <a:pt x="1738859" y="1766686"/>
                </a:cubicBezTo>
                <a:cubicBezTo>
                  <a:pt x="1709981" y="1779521"/>
                  <a:pt x="1648918" y="1796666"/>
                  <a:pt x="1648918" y="1796666"/>
                </a:cubicBezTo>
                <a:cubicBezTo>
                  <a:pt x="1593954" y="1791669"/>
                  <a:pt x="1538542" y="1790284"/>
                  <a:pt x="1484027" y="1781676"/>
                </a:cubicBezTo>
                <a:cubicBezTo>
                  <a:pt x="1443327" y="1775250"/>
                  <a:pt x="1364105" y="1751696"/>
                  <a:pt x="1364105" y="1751696"/>
                </a:cubicBezTo>
                <a:cubicBezTo>
                  <a:pt x="1244187" y="1671750"/>
                  <a:pt x="1389088" y="1776679"/>
                  <a:pt x="1289154" y="1676745"/>
                </a:cubicBezTo>
                <a:cubicBezTo>
                  <a:pt x="1260095" y="1647686"/>
                  <a:pt x="1235789" y="1643967"/>
                  <a:pt x="1199213" y="1631775"/>
                </a:cubicBezTo>
                <a:cubicBezTo>
                  <a:pt x="1111211" y="1895785"/>
                  <a:pt x="1243638" y="1470712"/>
                  <a:pt x="1154243" y="2096470"/>
                </a:cubicBezTo>
                <a:cubicBezTo>
                  <a:pt x="1151245" y="2117456"/>
                  <a:pt x="1122843" y="2125154"/>
                  <a:pt x="1109272" y="2141440"/>
                </a:cubicBezTo>
                <a:cubicBezTo>
                  <a:pt x="1045315" y="2218188"/>
                  <a:pt x="1125234" y="2171097"/>
                  <a:pt x="989351" y="2216391"/>
                </a:cubicBezTo>
                <a:lnTo>
                  <a:pt x="944381" y="2231381"/>
                </a:lnTo>
                <a:cubicBezTo>
                  <a:pt x="864433" y="2226384"/>
                  <a:pt x="783661" y="2228884"/>
                  <a:pt x="704538" y="2216391"/>
                </a:cubicBezTo>
                <a:cubicBezTo>
                  <a:pt x="686743" y="2213581"/>
                  <a:pt x="673636" y="2197665"/>
                  <a:pt x="659568" y="2186411"/>
                </a:cubicBezTo>
                <a:cubicBezTo>
                  <a:pt x="629054" y="2161999"/>
                  <a:pt x="621868" y="2144852"/>
                  <a:pt x="599607" y="2111460"/>
                </a:cubicBezTo>
                <a:cubicBezTo>
                  <a:pt x="594610" y="2041506"/>
                  <a:pt x="591266" y="1971414"/>
                  <a:pt x="584617" y="1901598"/>
                </a:cubicBezTo>
                <a:cubicBezTo>
                  <a:pt x="581267" y="1866425"/>
                  <a:pt x="575000" y="1831588"/>
                  <a:pt x="569627" y="1796666"/>
                </a:cubicBezTo>
                <a:cubicBezTo>
                  <a:pt x="554926" y="1701113"/>
                  <a:pt x="559515" y="1726241"/>
                  <a:pt x="539646" y="1646765"/>
                </a:cubicBezTo>
                <a:cubicBezTo>
                  <a:pt x="544643" y="1546830"/>
                  <a:pt x="565111" y="1446471"/>
                  <a:pt x="554636" y="1346961"/>
                </a:cubicBezTo>
                <a:cubicBezTo>
                  <a:pt x="552982" y="1331247"/>
                  <a:pt x="522004" y="1352081"/>
                  <a:pt x="509666" y="1361952"/>
                </a:cubicBezTo>
                <a:cubicBezTo>
                  <a:pt x="495598" y="1373206"/>
                  <a:pt x="487743" y="1390808"/>
                  <a:pt x="479686" y="1406922"/>
                </a:cubicBezTo>
                <a:cubicBezTo>
                  <a:pt x="463612" y="1439069"/>
                  <a:pt x="456548" y="1496049"/>
                  <a:pt x="449705" y="1526843"/>
                </a:cubicBezTo>
                <a:cubicBezTo>
                  <a:pt x="445863" y="1544133"/>
                  <a:pt x="429741" y="1611744"/>
                  <a:pt x="419725" y="1631775"/>
                </a:cubicBezTo>
                <a:cubicBezTo>
                  <a:pt x="411668" y="1647889"/>
                  <a:pt x="401469" y="1663066"/>
                  <a:pt x="389745" y="1676745"/>
                </a:cubicBezTo>
                <a:cubicBezTo>
                  <a:pt x="371350" y="1698206"/>
                  <a:pt x="357766" y="1732709"/>
                  <a:pt x="329784" y="1736706"/>
                </a:cubicBezTo>
                <a:lnTo>
                  <a:pt x="224853" y="1751696"/>
                </a:lnTo>
                <a:cubicBezTo>
                  <a:pt x="174695" y="1768415"/>
                  <a:pt x="149982" y="1784445"/>
                  <a:pt x="89941" y="1751696"/>
                </a:cubicBezTo>
                <a:cubicBezTo>
                  <a:pt x="58923" y="1734777"/>
                  <a:pt x="14990" y="1676745"/>
                  <a:pt x="14990" y="1676745"/>
                </a:cubicBezTo>
                <a:cubicBezTo>
                  <a:pt x="9993" y="1661755"/>
                  <a:pt x="0" y="1647576"/>
                  <a:pt x="0" y="1631775"/>
                </a:cubicBezTo>
                <a:cubicBezTo>
                  <a:pt x="0" y="1556658"/>
                  <a:pt x="6694" y="1481580"/>
                  <a:pt x="14990" y="1406922"/>
                </a:cubicBezTo>
                <a:cubicBezTo>
                  <a:pt x="16735" y="1391218"/>
                  <a:pt x="22307" y="1375764"/>
                  <a:pt x="29981" y="1361952"/>
                </a:cubicBezTo>
                <a:cubicBezTo>
                  <a:pt x="72358" y="1285674"/>
                  <a:pt x="74435" y="1287517"/>
                  <a:pt x="119922" y="1242030"/>
                </a:cubicBezTo>
                <a:cubicBezTo>
                  <a:pt x="134912" y="1212050"/>
                  <a:pt x="152000" y="1183030"/>
                  <a:pt x="164892" y="1152089"/>
                </a:cubicBezTo>
                <a:cubicBezTo>
                  <a:pt x="177047" y="1122918"/>
                  <a:pt x="184878" y="1092128"/>
                  <a:pt x="194872" y="1062148"/>
                </a:cubicBezTo>
                <a:cubicBezTo>
                  <a:pt x="199869" y="1047158"/>
                  <a:pt x="201098" y="1030325"/>
                  <a:pt x="209863" y="1017178"/>
                </a:cubicBezTo>
                <a:cubicBezTo>
                  <a:pt x="219856" y="1002188"/>
                  <a:pt x="232526" y="988670"/>
                  <a:pt x="239843" y="972207"/>
                </a:cubicBezTo>
                <a:cubicBezTo>
                  <a:pt x="252678" y="943329"/>
                  <a:pt x="259830" y="912246"/>
                  <a:pt x="269823" y="882266"/>
                </a:cubicBezTo>
                <a:cubicBezTo>
                  <a:pt x="274820" y="867276"/>
                  <a:pt x="271666" y="846061"/>
                  <a:pt x="284813" y="837296"/>
                </a:cubicBezTo>
                <a:lnTo>
                  <a:pt x="329784" y="807316"/>
                </a:lnTo>
                <a:cubicBezTo>
                  <a:pt x="357182" y="766219"/>
                  <a:pt x="380114" y="719083"/>
                  <a:pt x="419725" y="687394"/>
                </a:cubicBezTo>
                <a:cubicBezTo>
                  <a:pt x="433793" y="676140"/>
                  <a:pt x="450627" y="668668"/>
                  <a:pt x="464695" y="657414"/>
                </a:cubicBezTo>
                <a:cubicBezTo>
                  <a:pt x="475731" y="648585"/>
                  <a:pt x="494676" y="627434"/>
                  <a:pt x="494676" y="627434"/>
                </a:cubicBezTo>
                <a:lnTo>
                  <a:pt x="554636" y="582463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447800" y="5650468"/>
            <a:ext cx="2209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Average of a set </a:t>
            </a:r>
          </a:p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of natural images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advTm="70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2: Removal from Video</a:t>
            </a:r>
          </a:p>
        </p:txBody>
      </p:sp>
      <p:pic>
        <p:nvPicPr>
          <p:cNvPr id="11" name="Picture 4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777" y="1230868"/>
            <a:ext cx="3657600" cy="2057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" name="Picture 11" descr="avg_img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3566" y="1231392"/>
            <a:ext cx="3654425" cy="20578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grpSp>
        <p:nvGrpSpPr>
          <p:cNvPr id="2" name="Group 20"/>
          <p:cNvGrpSpPr/>
          <p:nvPr/>
        </p:nvGrpSpPr>
        <p:grpSpPr>
          <a:xfrm>
            <a:off x="3523541" y="1676400"/>
            <a:ext cx="1676400" cy="1066800"/>
            <a:chOff x="3733800" y="4038600"/>
            <a:chExt cx="1676400" cy="1066800"/>
          </a:xfrm>
        </p:grpSpPr>
        <p:sp>
          <p:nvSpPr>
            <p:cNvPr id="18" name="Right Arrow 17"/>
            <p:cNvSpPr/>
            <p:nvPr/>
          </p:nvSpPr>
          <p:spPr bwMode="auto">
            <a:xfrm flipH="1">
              <a:off x="3733800" y="4038600"/>
              <a:ext cx="1676400" cy="1066800"/>
            </a:xfrm>
            <a:prstGeom prst="rightArrow">
              <a:avLst/>
            </a:prstGeom>
            <a:solidFill>
              <a:schemeClr val="tx2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7200" y="4385500"/>
              <a:ext cx="9541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00"/>
                  </a:solidFill>
                </a:rPr>
                <a:t> Fitting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7" name="Picture 22" descr="avg_gra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2093" y="4028941"/>
            <a:ext cx="3657371" cy="2057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028941"/>
            <a:ext cx="3660354" cy="2057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grpSp>
        <p:nvGrpSpPr>
          <p:cNvPr id="23" name="Group 20"/>
          <p:cNvGrpSpPr/>
          <p:nvPr/>
        </p:nvGrpSpPr>
        <p:grpSpPr>
          <a:xfrm>
            <a:off x="3505200" y="4572000"/>
            <a:ext cx="1676400" cy="1066800"/>
            <a:chOff x="3733800" y="4038600"/>
            <a:chExt cx="1676400" cy="1066800"/>
          </a:xfrm>
        </p:grpSpPr>
        <p:sp>
          <p:nvSpPr>
            <p:cNvPr id="24" name="Right Arrow 23"/>
            <p:cNvSpPr/>
            <p:nvPr/>
          </p:nvSpPr>
          <p:spPr bwMode="auto">
            <a:xfrm flipH="1">
              <a:off x="3733800" y="4038600"/>
              <a:ext cx="1676400" cy="1066800"/>
            </a:xfrm>
            <a:prstGeom prst="rightArrow">
              <a:avLst/>
            </a:prstGeom>
            <a:solidFill>
              <a:schemeClr val="tx2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4385500"/>
              <a:ext cx="9541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00"/>
                  </a:solidFill>
                </a:rPr>
                <a:t> Fitting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262146" name="Object 2"/>
          <p:cNvGraphicFramePr>
            <a:graphicFrameLocks noChangeAspect="1"/>
          </p:cNvGraphicFramePr>
          <p:nvPr/>
        </p:nvGraphicFramePr>
        <p:xfrm>
          <a:off x="5859560" y="3352800"/>
          <a:ext cx="1722437" cy="377825"/>
        </p:xfrm>
        <a:graphic>
          <a:graphicData uri="http://schemas.openxmlformats.org/presentationml/2006/ole">
            <p:oleObj spid="_x0000_s262146" name="Equation" r:id="rId9" imgW="927000" imgH="203040" progId="Equation.DSMT4">
              <p:embed/>
            </p:oleObj>
          </a:graphicData>
        </a:graphic>
      </p:graphicFrame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5730178" y="6157913"/>
          <a:ext cx="1981200" cy="471487"/>
        </p:xfrm>
        <a:graphic>
          <a:graphicData uri="http://schemas.openxmlformats.org/presentationml/2006/ole">
            <p:oleObj spid="_x0000_s262147" name="Equation" r:id="rId10" imgW="1066680" imgH="253800" progId="Equation.DSMT4">
              <p:embed/>
            </p:oleObj>
          </a:graphicData>
        </a:graphic>
      </p:graphicFrame>
      <p:graphicFrame>
        <p:nvGraphicFramePr>
          <p:cNvPr id="309254" name="Object 6"/>
          <p:cNvGraphicFramePr>
            <a:graphicFrameLocks noChangeAspect="1"/>
          </p:cNvGraphicFramePr>
          <p:nvPr/>
        </p:nvGraphicFramePr>
        <p:xfrm>
          <a:off x="1454733" y="3352800"/>
          <a:ext cx="1817688" cy="425450"/>
        </p:xfrm>
        <a:graphic>
          <a:graphicData uri="http://schemas.openxmlformats.org/presentationml/2006/ole">
            <p:oleObj spid="_x0000_s262148" name="Equation" r:id="rId11" imgW="977760" imgH="228600" progId="Equation.DSMT4">
              <p:embed/>
            </p:oleObj>
          </a:graphicData>
        </a:graphic>
      </p:graphicFrame>
      <p:graphicFrame>
        <p:nvGraphicFramePr>
          <p:cNvPr id="309255" name="Object 7"/>
          <p:cNvGraphicFramePr>
            <a:graphicFrameLocks noChangeAspect="1"/>
          </p:cNvGraphicFramePr>
          <p:nvPr/>
        </p:nvGraphicFramePr>
        <p:xfrm>
          <a:off x="1326146" y="6157913"/>
          <a:ext cx="2074862" cy="471487"/>
        </p:xfrm>
        <a:graphic>
          <a:graphicData uri="http://schemas.openxmlformats.org/presentationml/2006/ole">
            <p:oleObj spid="_x0000_s262149" name="Equation" r:id="rId12" imgW="1117440" imgH="253800" progId="Equation.DSMT4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70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2: Removal from Video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11936" y="3504676"/>
            <a:ext cx="26324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Attenuation Map: a(x)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507736" y="3504589"/>
            <a:ext cx="2489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Scattering Map: b(x)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4" name="Picture 13" descr="a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447800"/>
            <a:ext cx="3655300" cy="2057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7" name="Picture 16" descr="b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5088" y="1447800"/>
            <a:ext cx="3655729" cy="20574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graphicFrame>
        <p:nvGraphicFramePr>
          <p:cNvPr id="241665" name="Object 3"/>
          <p:cNvGraphicFramePr>
            <a:graphicFrameLocks noChangeAspect="1"/>
          </p:cNvGraphicFramePr>
          <p:nvPr/>
        </p:nvGraphicFramePr>
        <p:xfrm>
          <a:off x="2514600" y="4343400"/>
          <a:ext cx="3798916" cy="1143000"/>
        </p:xfrm>
        <a:graphic>
          <a:graphicData uri="http://schemas.openxmlformats.org/presentationml/2006/ole">
            <p:oleObj spid="_x0000_s241665" name="Equation" r:id="rId6" imgW="1562040" imgH="469800" progId="Equation.DSMT4">
              <p:embed/>
            </p:oleObj>
          </a:graphicData>
        </a:graphic>
      </p:graphicFrame>
      <p:graphicFrame>
        <p:nvGraphicFramePr>
          <p:cNvPr id="241666" name="Object 3"/>
          <p:cNvGraphicFramePr>
            <a:graphicFrameLocks noChangeAspect="1"/>
          </p:cNvGraphicFramePr>
          <p:nvPr/>
        </p:nvGraphicFramePr>
        <p:xfrm>
          <a:off x="1600200" y="5768975"/>
          <a:ext cx="6640513" cy="555625"/>
        </p:xfrm>
        <a:graphic>
          <a:graphicData uri="http://schemas.openxmlformats.org/presentationml/2006/ole">
            <p:oleObj spid="_x0000_s241666" name="Equation" r:id="rId7" imgW="2730240" imgH="228600" progId="Equation.DSMT4">
              <p:embed/>
            </p:oleObj>
          </a:graphicData>
        </a:graphic>
      </p:graphicFrame>
    </p:spTree>
  </p:cSld>
  <p:clrMapOvr>
    <a:masterClrMapping/>
  </p:clrMapOvr>
  <p:transition advTm="7001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6"/>
          <p:cNvSpPr txBox="1">
            <a:spLocks noChangeArrowheads="1"/>
          </p:cNvSpPr>
          <p:nvPr/>
        </p:nvSpPr>
        <p:spPr bwMode="auto">
          <a:xfrm>
            <a:off x="893763" y="2500313"/>
            <a:ext cx="1438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ea typeface="宋体" pitchFamily="2" charset="-122"/>
              </a:rPr>
              <a:t>Input video</a:t>
            </a:r>
          </a:p>
        </p:txBody>
      </p:sp>
      <p:sp>
        <p:nvSpPr>
          <p:cNvPr id="29699" name="TextBox 11"/>
          <p:cNvSpPr txBox="1">
            <a:spLocks noChangeArrowheads="1"/>
          </p:cNvSpPr>
          <p:nvPr/>
        </p:nvSpPr>
        <p:spPr bwMode="auto">
          <a:xfrm>
            <a:off x="714375" y="4500563"/>
            <a:ext cx="1636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ea typeface="宋体" pitchFamily="2" charset="-122"/>
              </a:rPr>
              <a:t>Output video</a:t>
            </a:r>
          </a:p>
        </p:txBody>
      </p:sp>
      <p:sp>
        <p:nvSpPr>
          <p:cNvPr id="29700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Method 2: Experimental Results</a:t>
            </a:r>
          </a:p>
        </p:txBody>
      </p:sp>
      <p:pic>
        <p:nvPicPr>
          <p:cNvPr id="13" name="0503videofull_1207select0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355975" y="1216025"/>
            <a:ext cx="4267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Method 2: Experimental 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3884" y="2500306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Input video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48" y="4500570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Output video</a:t>
            </a: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8" name="0503videofull_1207select0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355975" y="1216025"/>
            <a:ext cx="4267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0" y="273050"/>
            <a:ext cx="9144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 dirty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Thin-</a:t>
            </a:r>
            <a:r>
              <a:rPr lang="en-US" altLang="zh-CN" sz="3600" dirty="0" err="1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Occluder</a:t>
            </a:r>
            <a:r>
              <a:rPr lang="en-US" altLang="zh-CN" sz="3600" dirty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 </a:t>
            </a:r>
            <a:r>
              <a:rPr lang="en-US" altLang="zh-CN" sz="3600" dirty="0" smtClean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Artifact</a:t>
            </a:r>
            <a:endParaRPr lang="en-US" altLang="zh-CN" sz="3600" dirty="0">
              <a:solidFill>
                <a:srgbClr val="FFFF66"/>
              </a:solidFill>
              <a:latin typeface="Microsoft Sans Serif" pitchFamily="34" charset="0"/>
              <a:ea typeface="宋体" pitchFamily="2" charset="-122"/>
            </a:endParaRPr>
          </a:p>
        </p:txBody>
      </p:sp>
      <p:pic>
        <p:nvPicPr>
          <p:cNvPr id="9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4522" y="1219200"/>
            <a:ext cx="268227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5"/>
          <p:cNvGrpSpPr/>
          <p:nvPr/>
        </p:nvGrpSpPr>
        <p:grpSpPr>
          <a:xfrm>
            <a:off x="6536960" y="1346200"/>
            <a:ext cx="2530840" cy="1808483"/>
            <a:chOff x="4936760" y="3835948"/>
            <a:chExt cx="2530840" cy="1808483"/>
          </a:xfrm>
        </p:grpSpPr>
        <p:pic>
          <p:nvPicPr>
            <p:cNvPr id="96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02300" y="3861348"/>
              <a:ext cx="1765300" cy="17653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</p:pic>
        <p:sp>
          <p:nvSpPr>
            <p:cNvPr id="97" name="Rectangle 96"/>
            <p:cNvSpPr/>
            <p:nvPr/>
          </p:nvSpPr>
          <p:spPr bwMode="auto">
            <a:xfrm>
              <a:off x="4936760" y="4282190"/>
              <a:ext cx="228600" cy="279948"/>
            </a:xfrm>
            <a:prstGeom prst="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flipV="1">
              <a:off x="5159829" y="3835948"/>
              <a:ext cx="518885" cy="46083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 rot="16200000" flipH="1">
              <a:off x="4878688" y="4835552"/>
              <a:ext cx="1097280" cy="52047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Content Placeholder 1"/>
          <p:cNvSpPr>
            <a:spLocks noGrp="1"/>
          </p:cNvSpPr>
          <p:nvPr>
            <p:ph/>
          </p:nvPr>
        </p:nvSpPr>
        <p:spPr>
          <a:xfrm>
            <a:off x="381000" y="1828800"/>
            <a:ext cx="5410200" cy="2286000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US" altLang="zh-CN" dirty="0" smtClean="0">
                <a:ea typeface="宋体" pitchFamily="2" charset="-122"/>
              </a:rPr>
              <a:t>Different Physical Phenomena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zh-CN" dirty="0" smtClean="0">
                <a:ea typeface="宋体" pitchFamily="2" charset="-122"/>
              </a:rPr>
              <a:t>Attenuation 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</a:t>
            </a:r>
            <a:r>
              <a:rPr lang="en-US" altLang="zh-CN" dirty="0" smtClean="0">
                <a:ea typeface="宋体" pitchFamily="2" charset="-122"/>
              </a:rPr>
              <a:t> occlusion </a:t>
            </a:r>
            <a:endParaRPr lang="en-US" altLang="zh-CN" dirty="0" smtClean="0">
              <a:solidFill>
                <a:srgbClr val="FFFF00"/>
              </a:solidFill>
              <a:ea typeface="宋体" pitchFamily="2" charset="-122"/>
              <a:sym typeface="Wingdings" pitchFamily="2" charset="2"/>
            </a:endParaRPr>
          </a:p>
          <a:p>
            <a:pPr lvl="1">
              <a:spcAft>
                <a:spcPts val="1200"/>
              </a:spcAft>
              <a:defRPr/>
            </a:pP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Scattering  reflection of the </a:t>
            </a:r>
            <a:r>
              <a:rPr lang="en-US" altLang="zh-CN" dirty="0" err="1" smtClean="0">
                <a:ea typeface="宋体" pitchFamily="2" charset="-122"/>
                <a:sym typeface="Wingdings" pitchFamily="2" charset="2"/>
              </a:rPr>
              <a:t>occluder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 </a:t>
            </a:r>
            <a:endParaRPr lang="en-US" altLang="zh-CN" dirty="0" smtClean="0">
              <a:ea typeface="宋体" pitchFamily="2" charset="-122"/>
            </a:endParaRPr>
          </a:p>
        </p:txBody>
      </p:sp>
      <p:sp>
        <p:nvSpPr>
          <p:cNvPr id="35" name="Content Placeholder 1"/>
          <p:cNvSpPr txBox="1">
            <a:spLocks/>
          </p:cNvSpPr>
          <p:nvPr/>
        </p:nvSpPr>
        <p:spPr bwMode="auto">
          <a:xfrm>
            <a:off x="381000" y="4114800"/>
            <a:ext cx="762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Less Controllability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Tx/>
              <a:buFontTx/>
              <a:buChar char="–"/>
              <a:tabLst/>
              <a:defRPr/>
            </a:pPr>
            <a:r>
              <a:rPr lang="en-US" altLang="zh-CN" sz="2000" kern="0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Impractical to calibrate </a:t>
            </a:r>
            <a:r>
              <a:rPr kumimoji="0" lang="en-US" altLang="zh-CN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</a:rPr>
              <a:t>(</a:t>
            </a:r>
            <a:r>
              <a:rPr lang="en-US" altLang="zh-CN" sz="2000" kern="0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e.g., fences, tree branches)  </a:t>
            </a: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宋体" pitchFamily="2" charset="-122"/>
              <a:sym typeface="Wingdings" pitchFamily="2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Tx/>
              <a:buFontTx/>
              <a:buChar char="–"/>
              <a:tabLst/>
              <a:defRPr/>
            </a:pPr>
            <a:r>
              <a:rPr lang="en-US" altLang="zh-CN" sz="2000" kern="0" dirty="0" smtClean="0">
                <a:solidFill>
                  <a:schemeClr val="bg1"/>
                </a:solidFill>
                <a:latin typeface="+mn-lt"/>
                <a:ea typeface="宋体" pitchFamily="2" charset="-122"/>
                <a:sym typeface="Wingdings" pitchFamily="2" charset="2"/>
              </a:rPr>
              <a:t>Occlusion patterns are not guaranteed to be fixed across multiple captured images.</a:t>
            </a: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宋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1138535"/>
            <a:ext cx="4394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Compared to dirty-lens artifact: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  <p:bldP spid="3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Can We Just Clean the Lens?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153400" cy="17526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Not always applicable. For example:  </a:t>
            </a:r>
          </a:p>
          <a:p>
            <a:pPr lvl="1" eaLnBrk="1" hangingPunct="1"/>
            <a:r>
              <a:rPr lang="en-US" altLang="zh-CN" sz="2400" dirty="0" smtClean="0">
                <a:ea typeface="宋体" pitchFamily="2" charset="-122"/>
              </a:rPr>
              <a:t>Existing images and videos</a:t>
            </a:r>
            <a:endParaRPr lang="en-US" altLang="zh-CN" dirty="0" smtClean="0">
              <a:ea typeface="宋体" pitchFamily="2" charset="-122"/>
            </a:endParaRPr>
          </a:p>
          <a:p>
            <a:pPr lvl="1" eaLnBrk="1" hangingPunct="1"/>
            <a:r>
              <a:rPr lang="en-US" altLang="zh-CN" sz="2400" dirty="0" smtClean="0">
                <a:ea typeface="宋体" pitchFamily="2" charset="-122"/>
              </a:rPr>
              <a:t>Automated imaging systems</a:t>
            </a:r>
            <a:endParaRPr lang="en-US" altLang="zh-CN" dirty="0" smtClean="0">
              <a:ea typeface="宋体" pitchFamily="2" charset="-122"/>
            </a:endParaRP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859088"/>
            <a:ext cx="2667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5195888" y="5449888"/>
            <a:ext cx="2711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Mars Exploration Rovers</a:t>
            </a:r>
          </a:p>
          <a:p>
            <a:pPr algn="ctr"/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(NASA)</a:t>
            </a: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2859088"/>
            <a:ext cx="28956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1295400" y="5449888"/>
            <a:ext cx="291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Outdoor Security Cameras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371600" y="3352800"/>
            <a:ext cx="2362200" cy="1600200"/>
            <a:chOff x="1371600" y="3200401"/>
            <a:chExt cx="2362200" cy="1600199"/>
          </a:xfrm>
        </p:grpSpPr>
        <p:cxnSp>
          <p:nvCxnSpPr>
            <p:cNvPr id="18445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1828800" y="4495800"/>
              <a:ext cx="685800" cy="304800"/>
            </a:xfrm>
            <a:prstGeom prst="straightConnector1">
              <a:avLst/>
            </a:prstGeom>
            <a:noFill/>
            <a:ln w="635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8446" name="Straight Arrow Connector 18"/>
            <p:cNvCxnSpPr>
              <a:cxnSpLocks noChangeShapeType="1"/>
            </p:cNvCxnSpPr>
            <p:nvPr/>
          </p:nvCxnSpPr>
          <p:spPr bwMode="auto">
            <a:xfrm>
              <a:off x="1371600" y="3505200"/>
              <a:ext cx="762000" cy="533400"/>
            </a:xfrm>
            <a:prstGeom prst="straightConnector1">
              <a:avLst/>
            </a:prstGeom>
            <a:noFill/>
            <a:ln w="635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8447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3162302" y="3314702"/>
              <a:ext cx="685800" cy="457197"/>
            </a:xfrm>
            <a:prstGeom prst="straightConnector1">
              <a:avLst/>
            </a:prstGeom>
            <a:noFill/>
            <a:ln w="635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1981200" y="3048000"/>
            <a:ext cx="126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a typeface="宋体" pitchFamily="2" charset="-122"/>
              </a:rPr>
              <a:t>Dust/Dirt</a:t>
            </a:r>
          </a:p>
        </p:txBody>
      </p: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304800" y="3625850"/>
            <a:ext cx="8305800" cy="1403350"/>
            <a:chOff x="457200" y="5567809"/>
            <a:chExt cx="8305800" cy="1403122"/>
          </a:xfrm>
        </p:grpSpPr>
        <p:sp>
          <p:nvSpPr>
            <p:cNvPr id="17" name="Rounded Rectangle 43"/>
            <p:cNvSpPr>
              <a:spLocks noChangeArrowheads="1"/>
            </p:cNvSpPr>
            <p:nvPr/>
          </p:nvSpPr>
          <p:spPr bwMode="auto">
            <a:xfrm>
              <a:off x="457200" y="5567809"/>
              <a:ext cx="8305800" cy="1403122"/>
            </a:xfrm>
            <a:prstGeom prst="roundRect">
              <a:avLst>
                <a:gd name="adj" fmla="val 16667"/>
              </a:avLst>
            </a:prstGeom>
            <a:solidFill>
              <a:schemeClr val="tx2">
                <a:alpha val="60000"/>
              </a:schemeClr>
            </a:solidFill>
            <a:ln w="25400" algn="ctr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8" name="TextBox 42"/>
            <p:cNvSpPr txBox="1">
              <a:spLocks noChangeArrowheads="1"/>
            </p:cNvSpPr>
            <p:nvPr/>
          </p:nvSpPr>
          <p:spPr bwMode="auto">
            <a:xfrm>
              <a:off x="1143000" y="5715000"/>
              <a:ext cx="7045518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rgbClr val="FFFF00"/>
                  </a:solidFill>
                  <a:latin typeface="Comic Sans MS" pitchFamily="66" charset="0"/>
                  <a:ea typeface="宋体" pitchFamily="2" charset="-122"/>
                </a:rPr>
                <a:t>We need computational methods to </a:t>
              </a:r>
            </a:p>
            <a:p>
              <a:r>
                <a:rPr lang="en-US" altLang="zh-CN" sz="3200">
                  <a:solidFill>
                    <a:srgbClr val="FFFF00"/>
                  </a:solidFill>
                  <a:latin typeface="Comic Sans MS" pitchFamily="66" charset="0"/>
                  <a:ea typeface="宋体" pitchFamily="2" charset="-122"/>
                </a:rPr>
                <a:t>remove these image artifacts.</a:t>
              </a:r>
            </a:p>
          </p:txBody>
        </p:sp>
      </p:grpSp>
    </p:spTree>
    <p:custDataLst>
      <p:tags r:id="rId1"/>
    </p:custDataLst>
  </p:cSld>
  <p:clrMapOvr>
    <a:masterClrMapping/>
  </p:clrMapOvr>
  <p:transition advTm="46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0" y="273050"/>
            <a:ext cx="9144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Thin-Occluder Artifact: Model Simplification</a:t>
            </a:r>
          </a:p>
        </p:txBody>
      </p:sp>
      <p:sp>
        <p:nvSpPr>
          <p:cNvPr id="69" name="Content Placeholder 1"/>
          <p:cNvSpPr>
            <a:spLocks noGrp="1"/>
          </p:cNvSpPr>
          <p:nvPr>
            <p:ph/>
          </p:nvPr>
        </p:nvSpPr>
        <p:spPr>
          <a:xfrm>
            <a:off x="457200" y="3048000"/>
            <a:ext cx="8153400" cy="5334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Assume the </a:t>
            </a:r>
            <a:r>
              <a:rPr lang="en-US" altLang="zh-CN" dirty="0" err="1" smtClean="0">
                <a:ea typeface="宋体" pitchFamily="2" charset="-122"/>
              </a:rPr>
              <a:t>occluder</a:t>
            </a:r>
            <a:r>
              <a:rPr lang="en-US" altLang="zh-CN" dirty="0" smtClean="0">
                <a:ea typeface="宋体" pitchFamily="2" charset="-122"/>
              </a:rPr>
              <a:t> itself has a uniform brightness</a:t>
            </a:r>
          </a:p>
        </p:txBody>
      </p:sp>
      <p:graphicFrame>
        <p:nvGraphicFramePr>
          <p:cNvPr id="164866" name="Object 3"/>
          <p:cNvGraphicFramePr>
            <a:graphicFrameLocks noChangeAspect="1"/>
          </p:cNvGraphicFramePr>
          <p:nvPr/>
        </p:nvGraphicFramePr>
        <p:xfrm>
          <a:off x="3326264" y="3581400"/>
          <a:ext cx="2298700" cy="550863"/>
        </p:xfrm>
        <a:graphic>
          <a:graphicData uri="http://schemas.openxmlformats.org/presentationml/2006/ole">
            <p:oleObj spid="_x0000_s207874" name="Equation" r:id="rId5" imgW="952200" imgH="228600" progId="Equation.DSMT4">
              <p:embed/>
            </p:oleObj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905000" y="4800600"/>
            <a:ext cx="5281694" cy="1726658"/>
            <a:chOff x="1905000" y="4800600"/>
            <a:chExt cx="5281694" cy="1726658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5000" y="4805434"/>
              <a:ext cx="1624094" cy="1392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97385" y="4800600"/>
              <a:ext cx="1600200" cy="1401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54050" y="4805434"/>
              <a:ext cx="1531289" cy="1392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24"/>
            <p:cNvSpPr txBox="1">
              <a:spLocks noChangeArrowheads="1"/>
            </p:cNvSpPr>
            <p:nvPr/>
          </p:nvSpPr>
          <p:spPr bwMode="auto">
            <a:xfrm>
              <a:off x="2246406" y="6157926"/>
              <a:ext cx="9412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ea typeface="宋体" pitchFamily="2" charset="-122"/>
                </a:rPr>
                <a:t>Fences</a:t>
              </a:r>
              <a:endParaRPr lang="en-US" altLang="zh-CN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  <p:sp>
          <p:nvSpPr>
            <p:cNvPr id="21" name="TextBox 24"/>
            <p:cNvSpPr txBox="1">
              <a:spLocks noChangeArrowheads="1"/>
            </p:cNvSpPr>
            <p:nvPr/>
          </p:nvSpPr>
          <p:spPr bwMode="auto">
            <a:xfrm>
              <a:off x="3613036" y="6157926"/>
              <a:ext cx="18133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ea typeface="宋体" pitchFamily="2" charset="-122"/>
                </a:rPr>
                <a:t>Window Shutter</a:t>
              </a:r>
              <a:endParaRPr lang="en-US" altLang="zh-CN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  <p:sp>
          <p:nvSpPr>
            <p:cNvPr id="22" name="TextBox 24"/>
            <p:cNvSpPr txBox="1">
              <a:spLocks noChangeArrowheads="1"/>
            </p:cNvSpPr>
            <p:nvPr/>
          </p:nvSpPr>
          <p:spPr bwMode="auto">
            <a:xfrm>
              <a:off x="5497385" y="6157926"/>
              <a:ext cx="16893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ea typeface="宋体" pitchFamily="2" charset="-122"/>
                </a:rPr>
                <a:t>Tree Branches</a:t>
              </a:r>
              <a:endParaRPr lang="en-US" altLang="zh-CN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029200" y="4095690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err="1" smtClean="0">
                <a:solidFill>
                  <a:srgbClr val="FFFF00"/>
                </a:solidFill>
                <a:ea typeface="宋体" pitchFamily="2" charset="-122"/>
              </a:rPr>
              <a:t>Occluder</a:t>
            </a:r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 Brightness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10800000">
            <a:off x="4662042" y="4057710"/>
            <a:ext cx="367158" cy="2094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07875" name="Object 2"/>
          <p:cNvGraphicFramePr>
            <a:graphicFrameLocks noChangeAspect="1"/>
          </p:cNvGraphicFramePr>
          <p:nvPr/>
        </p:nvGraphicFramePr>
        <p:xfrm>
          <a:off x="762000" y="1263650"/>
          <a:ext cx="7696200" cy="793750"/>
        </p:xfrm>
        <a:graphic>
          <a:graphicData uri="http://schemas.openxmlformats.org/presentationml/2006/ole">
            <p:oleObj spid="_x0000_s207875" name="Equation" r:id="rId9" imgW="2463480" imgH="253800" progId="Equation.DSMT4">
              <p:embed/>
            </p:oleObj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9600" y="1981200"/>
            <a:ext cx="12394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Captured</a:t>
            </a: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Image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075401" y="1981200"/>
            <a:ext cx="8963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Clean</a:t>
            </a: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Image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91400" y="1981200"/>
            <a:ext cx="1410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Defocus</a:t>
            </a: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Blur kernel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276600" y="1981200"/>
            <a:ext cx="13115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Occlusion</a:t>
            </a: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Pattern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276600" y="1219200"/>
            <a:ext cx="1295400" cy="1524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928695" y="1981200"/>
            <a:ext cx="14014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rgbClr val="FFFF00"/>
                </a:solidFill>
                <a:ea typeface="宋体" pitchFamily="2" charset="-122"/>
              </a:rPr>
              <a:t>Occluder’s</a:t>
            </a:r>
            <a:endParaRPr lang="en-US" altLang="zh-CN" sz="2000" dirty="0" smtClean="0">
              <a:solidFill>
                <a:srgbClr val="FFFF00"/>
              </a:solidFill>
              <a:ea typeface="宋体" pitchFamily="2" charset="-122"/>
            </a:endParaRP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Brightness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867400" y="1219200"/>
            <a:ext cx="1524000" cy="1524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 advTm="2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  <p:bldP spid="25" grpId="0"/>
      <p:bldP spid="26" grpId="0"/>
      <p:bldP spid="31" grpId="0" animBg="1"/>
      <p:bldP spid="28" grpId="0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0" y="273050"/>
            <a:ext cx="9144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Thin-Occluder Artifact: Model Simplification</a:t>
            </a:r>
          </a:p>
        </p:txBody>
      </p:sp>
      <p:sp>
        <p:nvSpPr>
          <p:cNvPr id="69" name="Content Placeholder 1"/>
          <p:cNvSpPr>
            <a:spLocks noGrp="1"/>
          </p:cNvSpPr>
          <p:nvPr>
            <p:ph/>
          </p:nvPr>
        </p:nvSpPr>
        <p:spPr>
          <a:xfrm>
            <a:off x="457200" y="3048000"/>
            <a:ext cx="8153400" cy="5334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zh-CN" dirty="0" smtClean="0">
                <a:ea typeface="宋体" pitchFamily="2" charset="-122"/>
              </a:rPr>
              <a:t>Assume the </a:t>
            </a:r>
            <a:r>
              <a:rPr lang="en-US" altLang="zh-CN" dirty="0" err="1" smtClean="0">
                <a:ea typeface="宋体" pitchFamily="2" charset="-122"/>
              </a:rPr>
              <a:t>occluder</a:t>
            </a:r>
            <a:r>
              <a:rPr lang="en-US" altLang="zh-CN" dirty="0" smtClean="0">
                <a:ea typeface="宋体" pitchFamily="2" charset="-122"/>
              </a:rPr>
              <a:t> itself has a uniform brightness</a:t>
            </a:r>
          </a:p>
        </p:txBody>
      </p:sp>
      <p:graphicFrame>
        <p:nvGraphicFramePr>
          <p:cNvPr id="164866" name="Object 3"/>
          <p:cNvGraphicFramePr>
            <a:graphicFrameLocks noChangeAspect="1"/>
          </p:cNvGraphicFramePr>
          <p:nvPr/>
        </p:nvGraphicFramePr>
        <p:xfrm>
          <a:off x="3326264" y="3581400"/>
          <a:ext cx="2298700" cy="550863"/>
        </p:xfrm>
        <a:graphic>
          <a:graphicData uri="http://schemas.openxmlformats.org/presentationml/2006/ole">
            <p:oleObj spid="_x0000_s231426" name="Equation" r:id="rId4" imgW="952200" imgH="228600" progId="Equation.DSMT4">
              <p:embed/>
            </p:oleObj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029200" y="4095690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err="1" smtClean="0">
                <a:solidFill>
                  <a:srgbClr val="FFFF00"/>
                </a:solidFill>
                <a:ea typeface="宋体" pitchFamily="2" charset="-122"/>
              </a:rPr>
              <a:t>Occluder</a:t>
            </a:r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 Brightness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10800000">
            <a:off x="4662042" y="4057710"/>
            <a:ext cx="367158" cy="2094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07875" name="Object 2"/>
          <p:cNvGraphicFramePr>
            <a:graphicFrameLocks noChangeAspect="1"/>
          </p:cNvGraphicFramePr>
          <p:nvPr/>
        </p:nvGraphicFramePr>
        <p:xfrm>
          <a:off x="762000" y="1263650"/>
          <a:ext cx="7696200" cy="793750"/>
        </p:xfrm>
        <a:graphic>
          <a:graphicData uri="http://schemas.openxmlformats.org/presentationml/2006/ole">
            <p:oleObj spid="_x0000_s231427" name="Equation" r:id="rId5" imgW="2463480" imgH="253800" progId="Equation.DSMT4">
              <p:embed/>
            </p:oleObj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9600" y="1981200"/>
            <a:ext cx="12394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Captured</a:t>
            </a: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Image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075401" y="1981200"/>
            <a:ext cx="8963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Clean</a:t>
            </a: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Image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91400" y="1981200"/>
            <a:ext cx="1410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Defocus</a:t>
            </a: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Blur kernel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276600" y="1981200"/>
            <a:ext cx="13115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Occlusion</a:t>
            </a: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Pattern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276600" y="1219200"/>
            <a:ext cx="1295400" cy="1524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928695" y="1981200"/>
            <a:ext cx="14014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rgbClr val="FFFF00"/>
                </a:solidFill>
                <a:ea typeface="宋体" pitchFamily="2" charset="-122"/>
              </a:rPr>
              <a:t>Occluder’s</a:t>
            </a:r>
            <a:endParaRPr lang="en-US" altLang="zh-CN" sz="2000" dirty="0" smtClean="0">
              <a:solidFill>
                <a:srgbClr val="FFFF00"/>
              </a:solidFill>
              <a:ea typeface="宋体" pitchFamily="2" charset="-122"/>
            </a:endParaRPr>
          </a:p>
          <a:p>
            <a:pPr algn="ctr"/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Brightness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867400" y="1219200"/>
            <a:ext cx="1524000" cy="1524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 bwMode="auto">
          <a:xfrm>
            <a:off x="457200" y="4876800"/>
            <a:ext cx="373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The simplified model</a:t>
            </a:r>
          </a:p>
        </p:txBody>
      </p:sp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2228850" y="5638800"/>
          <a:ext cx="5237163" cy="685800"/>
        </p:xfrm>
        <a:graphic>
          <a:graphicData uri="http://schemas.openxmlformats.org/presentationml/2006/ole">
            <p:oleObj spid="_x0000_s231428" name="Equation" r:id="rId6" imgW="1942920" imgH="253800" progId="Equation.DSMT4">
              <p:embed/>
            </p:oleObj>
          </a:graphicData>
        </a:graphic>
      </p:graphicFrame>
    </p:spTree>
  </p:cSld>
  <p:clrMapOvr>
    <a:masterClrMapping/>
  </p:clrMapOvr>
  <p:transition advTm="215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61913"/>
            <a:ext cx="9144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 dirty="0" smtClean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Removal </a:t>
            </a:r>
            <a:r>
              <a:rPr lang="en-US" altLang="zh-CN" sz="3600" dirty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from Multiple Apertures</a:t>
            </a:r>
          </a:p>
        </p:txBody>
      </p:sp>
      <p:sp>
        <p:nvSpPr>
          <p:cNvPr id="13316" name="Content Placeholder 1"/>
          <p:cNvSpPr>
            <a:spLocks noGrp="1"/>
          </p:cNvSpPr>
          <p:nvPr>
            <p:ph/>
          </p:nvPr>
        </p:nvSpPr>
        <p:spPr>
          <a:xfrm>
            <a:off x="457200" y="1112838"/>
            <a:ext cx="8382000" cy="102076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Recover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I</a:t>
            </a:r>
            <a:r>
              <a:rPr lang="en-US" altLang="zh-CN" baseline="-25000" dirty="0" smtClean="0">
                <a:solidFill>
                  <a:srgbClr val="FFFF00"/>
                </a:solidFill>
                <a:ea typeface="宋体" pitchFamily="2" charset="-122"/>
              </a:rPr>
              <a:t>0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(x) </a:t>
            </a:r>
            <a:r>
              <a:rPr lang="en-US" altLang="zh-CN" dirty="0" smtClean="0">
                <a:ea typeface="宋体" pitchFamily="2" charset="-122"/>
              </a:rPr>
              <a:t>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 </a:t>
            </a:r>
            <a:r>
              <a:rPr lang="en-US" altLang="zh-CN" dirty="0" smtClean="0">
                <a:ea typeface="宋体" pitchFamily="2" charset="-122"/>
              </a:rPr>
              <a:t>from multiple images taken with different aperture sizes: (assume the scene is in focus)</a:t>
            </a:r>
          </a:p>
          <a:p>
            <a:pPr eaLnBrk="1" hangingPunct="1"/>
            <a:endParaRPr lang="zh-CN" altLang="en-US" dirty="0" smtClean="0">
              <a:ea typeface="宋体" pitchFamily="2" charset="-122"/>
            </a:endParaRP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2895602"/>
            <a:ext cx="3334567" cy="914401"/>
            <a:chOff x="1105678" y="2887694"/>
            <a:chExt cx="3334781" cy="914046"/>
          </a:xfrm>
        </p:grpSpPr>
        <p:cxnSp>
          <p:nvCxnSpPr>
            <p:cNvPr id="13321" name="Straight Arrow Connector 83"/>
            <p:cNvCxnSpPr>
              <a:cxnSpLocks noChangeShapeType="1"/>
            </p:cNvCxnSpPr>
            <p:nvPr/>
          </p:nvCxnSpPr>
          <p:spPr bwMode="auto">
            <a:xfrm flipV="1">
              <a:off x="2916395" y="2887694"/>
              <a:ext cx="533400" cy="46510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3322" name="TextBox 85"/>
            <p:cNvSpPr txBox="1">
              <a:spLocks noChangeArrowheads="1"/>
            </p:cNvSpPr>
            <p:nvPr/>
          </p:nvSpPr>
          <p:spPr bwMode="auto">
            <a:xfrm>
              <a:off x="1105678" y="3340254"/>
              <a:ext cx="3334781" cy="461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FFFF00"/>
                  </a:solidFill>
                  <a:ea typeface="宋体" pitchFamily="2" charset="-122"/>
                </a:rPr>
                <a:t>t</a:t>
              </a:r>
              <a:r>
                <a:rPr lang="en-US" altLang="zh-CN" sz="2400" dirty="0" smtClean="0">
                  <a:solidFill>
                    <a:srgbClr val="FFFF00"/>
                  </a:solidFill>
                  <a:ea typeface="宋体" pitchFamily="2" charset="-122"/>
                </a:rPr>
                <a:t>he </a:t>
              </a:r>
              <a:r>
                <a:rPr lang="en-US" altLang="zh-CN" sz="2400" dirty="0" err="1">
                  <a:solidFill>
                    <a:srgbClr val="FFFF00"/>
                  </a:solidFill>
                  <a:ea typeface="宋体" pitchFamily="2" charset="-122"/>
                </a:rPr>
                <a:t>i-th</a:t>
              </a:r>
              <a:r>
                <a:rPr lang="en-US" altLang="zh-CN" sz="2400" dirty="0">
                  <a:solidFill>
                    <a:srgbClr val="FFFF00"/>
                  </a:solidFill>
                  <a:ea typeface="宋体" pitchFamily="2" charset="-122"/>
                </a:rPr>
                <a:t> captured image</a:t>
              </a:r>
            </a:p>
          </p:txBody>
        </p:sp>
      </p:grp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6042498" y="2895600"/>
            <a:ext cx="2872902" cy="1295400"/>
            <a:chOff x="5605866" y="2887657"/>
            <a:chExt cx="2872676" cy="1296186"/>
          </a:xfrm>
        </p:grpSpPr>
        <p:cxnSp>
          <p:nvCxnSpPr>
            <p:cNvPr id="13319" name="Straight Arrow Connector 84"/>
            <p:cNvCxnSpPr>
              <a:cxnSpLocks noChangeShapeType="1"/>
            </p:cNvCxnSpPr>
            <p:nvPr/>
          </p:nvCxnSpPr>
          <p:spPr bwMode="auto">
            <a:xfrm rot="16200000" flipV="1">
              <a:off x="6711866" y="2978066"/>
              <a:ext cx="388944" cy="20812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3320" name="TextBox 86"/>
            <p:cNvSpPr txBox="1">
              <a:spLocks noChangeArrowheads="1"/>
            </p:cNvSpPr>
            <p:nvPr/>
          </p:nvSpPr>
          <p:spPr bwMode="auto">
            <a:xfrm>
              <a:off x="5605866" y="3352342"/>
              <a:ext cx="2872676" cy="83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rgbClr val="FFFF00"/>
                  </a:solidFill>
                  <a:ea typeface="宋体" pitchFamily="2" charset="-122"/>
                </a:rPr>
                <a:t>the </a:t>
              </a:r>
              <a:r>
                <a:rPr lang="en-US" altLang="zh-CN" sz="2400" dirty="0">
                  <a:solidFill>
                    <a:srgbClr val="FFFF00"/>
                  </a:solidFill>
                  <a:ea typeface="宋体" pitchFamily="2" charset="-122"/>
                </a:rPr>
                <a:t>corresponding </a:t>
              </a:r>
              <a:endParaRPr lang="en-US" altLang="zh-CN" sz="2400" dirty="0" smtClean="0">
                <a:solidFill>
                  <a:srgbClr val="FFFF00"/>
                </a:solidFill>
                <a:ea typeface="宋体" pitchFamily="2" charset="-122"/>
              </a:endParaRPr>
            </a:p>
            <a:p>
              <a:r>
                <a:rPr lang="en-US" altLang="zh-CN" sz="2400" dirty="0" smtClean="0">
                  <a:solidFill>
                    <a:srgbClr val="FFFF00"/>
                  </a:solidFill>
                  <a:ea typeface="宋体" pitchFamily="2" charset="-122"/>
                </a:rPr>
                <a:t>defocus blur </a:t>
              </a:r>
              <a:r>
                <a:rPr lang="en-US" altLang="zh-CN" sz="2400" dirty="0">
                  <a:solidFill>
                    <a:srgbClr val="FFFF00"/>
                  </a:solidFill>
                  <a:ea typeface="宋体" pitchFamily="2" charset="-122"/>
                </a:rPr>
                <a:t>kernel </a:t>
              </a:r>
            </a:p>
          </p:txBody>
        </p:sp>
      </p:grp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757238" y="2027238"/>
          <a:ext cx="7523162" cy="1096962"/>
        </p:xfrm>
        <a:graphic>
          <a:graphicData uri="http://schemas.openxmlformats.org/presentationml/2006/ole">
            <p:oleObj spid="_x0000_s202754" name="Equation" r:id="rId4" imgW="2958840" imgH="431640" progId="Equation.DSMT4">
              <p:embed/>
            </p:oleObj>
          </a:graphicData>
        </a:graphic>
      </p:graphicFrame>
    </p:spTree>
  </p:cSld>
  <p:clrMapOvr>
    <a:masterClrMapping/>
  </p:clrMapOvr>
  <p:transition advTm="33109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6"/>
          <p:cNvSpPr>
            <a:spLocks noChangeArrowheads="1"/>
          </p:cNvSpPr>
          <p:nvPr/>
        </p:nvSpPr>
        <p:spPr bwMode="auto">
          <a:xfrm>
            <a:off x="0" y="61913"/>
            <a:ext cx="9144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 dirty="0" smtClean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Removal </a:t>
            </a:r>
            <a:r>
              <a:rPr lang="en-US" altLang="zh-CN" sz="3600" dirty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from Multiple Apertures</a:t>
            </a:r>
          </a:p>
        </p:txBody>
      </p:sp>
      <p:sp>
        <p:nvSpPr>
          <p:cNvPr id="73" name="Content Placeholder 1"/>
          <p:cNvSpPr txBox="1">
            <a:spLocks/>
          </p:cNvSpPr>
          <p:nvPr/>
        </p:nvSpPr>
        <p:spPr bwMode="auto">
          <a:xfrm>
            <a:off x="457200" y="4191000"/>
            <a:ext cx="3657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en-US" altLang="zh-CN" sz="2400" dirty="0">
                <a:solidFill>
                  <a:schemeClr val="bg1"/>
                </a:solidFill>
                <a:ea typeface="宋体" pitchFamily="2" charset="-122"/>
              </a:rPr>
              <a:t>An iterative </a:t>
            </a: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algorithm</a:t>
            </a:r>
            <a:endParaRPr lang="en-US" altLang="zh-CN" sz="2400" i="1" baseline="-25000" dirty="0">
              <a:solidFill>
                <a:srgbClr val="FFFF00"/>
              </a:solidFill>
              <a:ea typeface="宋体" pitchFamily="2" charset="-122"/>
            </a:endParaRPr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1066800" y="4953000"/>
            <a:ext cx="6705600" cy="1495425"/>
            <a:chOff x="1066800" y="4953000"/>
            <a:chExt cx="6705600" cy="1495425"/>
          </a:xfrm>
        </p:grpSpPr>
        <p:graphicFrame>
          <p:nvGraphicFramePr>
            <p:cNvPr id="14339" name="Object 3"/>
            <p:cNvGraphicFramePr>
              <a:graphicFrameLocks noChangeAspect="1"/>
            </p:cNvGraphicFramePr>
            <p:nvPr/>
          </p:nvGraphicFramePr>
          <p:xfrm>
            <a:off x="1066800" y="4953000"/>
            <a:ext cx="1133475" cy="549275"/>
          </p:xfrm>
          <a:graphic>
            <a:graphicData uri="http://schemas.openxmlformats.org/presentationml/2006/ole">
              <p:oleObj spid="_x0000_s203779" name="Equation" r:id="rId5" imgW="469800" imgH="228600" progId="Equation.DSMT4">
                <p:embed/>
              </p:oleObj>
            </a:graphicData>
          </a:graphic>
        </p:graphicFrame>
        <p:graphicFrame>
          <p:nvGraphicFramePr>
            <p:cNvPr id="14340" name="Object 4"/>
            <p:cNvGraphicFramePr>
              <a:graphicFrameLocks noChangeAspect="1"/>
            </p:cNvGraphicFramePr>
            <p:nvPr/>
          </p:nvGraphicFramePr>
          <p:xfrm>
            <a:off x="1828800" y="5867400"/>
            <a:ext cx="1071563" cy="581025"/>
          </p:xfrm>
          <a:graphic>
            <a:graphicData uri="http://schemas.openxmlformats.org/presentationml/2006/ole">
              <p:oleObj spid="_x0000_s203780" name="Equation" r:id="rId6" imgW="444240" imgH="241200" progId="Equation.DSMT4">
                <p:embed/>
              </p:oleObj>
            </a:graphicData>
          </a:graphic>
        </p:graphicFrame>
        <p:graphicFrame>
          <p:nvGraphicFramePr>
            <p:cNvPr id="14341" name="Object 5"/>
            <p:cNvGraphicFramePr>
              <a:graphicFrameLocks noChangeAspect="1"/>
            </p:cNvGraphicFramePr>
            <p:nvPr/>
          </p:nvGraphicFramePr>
          <p:xfrm>
            <a:off x="3962400" y="5867400"/>
            <a:ext cx="1041400" cy="581025"/>
          </p:xfrm>
          <a:graphic>
            <a:graphicData uri="http://schemas.openxmlformats.org/presentationml/2006/ole">
              <p:oleObj spid="_x0000_s203781" name="Equation" r:id="rId7" imgW="431640" imgH="241200" progId="Equation.DSMT4">
                <p:embed/>
              </p:oleObj>
            </a:graphicData>
          </a:graphic>
        </p:graphicFrame>
        <p:graphicFrame>
          <p:nvGraphicFramePr>
            <p:cNvPr id="14342" name="Object 6"/>
            <p:cNvGraphicFramePr>
              <a:graphicFrameLocks noChangeAspect="1"/>
            </p:cNvGraphicFramePr>
            <p:nvPr/>
          </p:nvGraphicFramePr>
          <p:xfrm>
            <a:off x="2782888" y="4953000"/>
            <a:ext cx="1103312" cy="549275"/>
          </p:xfrm>
          <a:graphic>
            <a:graphicData uri="http://schemas.openxmlformats.org/presentationml/2006/ole">
              <p:oleObj spid="_x0000_s203782" name="Equation" r:id="rId8" imgW="457200" imgH="228600" progId="Equation.DSMT4">
                <p:embed/>
              </p:oleObj>
            </a:graphicData>
          </a:graphic>
        </p:graphicFrame>
        <p:graphicFrame>
          <p:nvGraphicFramePr>
            <p:cNvPr id="14343" name="Object 7"/>
            <p:cNvGraphicFramePr>
              <a:graphicFrameLocks noChangeAspect="1"/>
            </p:cNvGraphicFramePr>
            <p:nvPr/>
          </p:nvGraphicFramePr>
          <p:xfrm>
            <a:off x="6700838" y="5867400"/>
            <a:ext cx="1071562" cy="581025"/>
          </p:xfrm>
          <a:graphic>
            <a:graphicData uri="http://schemas.openxmlformats.org/presentationml/2006/ole">
              <p:oleObj spid="_x0000_s203783" name="Equation" r:id="rId9" imgW="444240" imgH="241200" progId="Equation.DSMT4">
                <p:embed/>
              </p:oleObj>
            </a:graphicData>
          </a:graphic>
        </p:graphicFrame>
        <p:graphicFrame>
          <p:nvGraphicFramePr>
            <p:cNvPr id="14344" name="Object 8"/>
            <p:cNvGraphicFramePr>
              <a:graphicFrameLocks noChangeAspect="1"/>
            </p:cNvGraphicFramePr>
            <p:nvPr/>
          </p:nvGraphicFramePr>
          <p:xfrm>
            <a:off x="5715000" y="4953000"/>
            <a:ext cx="1135063" cy="549275"/>
          </p:xfrm>
          <a:graphic>
            <a:graphicData uri="http://schemas.openxmlformats.org/presentationml/2006/ole">
              <p:oleObj spid="_x0000_s203784" name="Equation" r:id="rId10" imgW="469800" imgH="228600" progId="Equation.DSMT4">
                <p:embed/>
              </p:oleObj>
            </a:graphicData>
          </a:graphic>
        </p:graphicFrame>
        <p:cxnSp>
          <p:nvCxnSpPr>
            <p:cNvPr id="14350" name="Straight Arrow Connector 91"/>
            <p:cNvCxnSpPr>
              <a:cxnSpLocks noChangeShapeType="1"/>
            </p:cNvCxnSpPr>
            <p:nvPr/>
          </p:nvCxnSpPr>
          <p:spPr bwMode="auto">
            <a:xfrm rot="16200000" flipH="1">
              <a:off x="1828800" y="5486400"/>
              <a:ext cx="304800" cy="3048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</p:spPr>
        </p:cxnSp>
        <p:cxnSp>
          <p:nvCxnSpPr>
            <p:cNvPr id="14351" name="Straight Arrow Connector 92"/>
            <p:cNvCxnSpPr>
              <a:cxnSpLocks noChangeShapeType="1"/>
            </p:cNvCxnSpPr>
            <p:nvPr/>
          </p:nvCxnSpPr>
          <p:spPr bwMode="auto">
            <a:xfrm rot="16200000" flipH="1">
              <a:off x="3733800" y="5486400"/>
              <a:ext cx="304800" cy="3048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</p:spPr>
        </p:cxnSp>
        <p:cxnSp>
          <p:nvCxnSpPr>
            <p:cNvPr id="14352" name="Straight Arrow Connector 93"/>
            <p:cNvCxnSpPr>
              <a:cxnSpLocks noChangeShapeType="1"/>
            </p:cNvCxnSpPr>
            <p:nvPr/>
          </p:nvCxnSpPr>
          <p:spPr bwMode="auto">
            <a:xfrm rot="16200000" flipH="1">
              <a:off x="6700838" y="5562600"/>
              <a:ext cx="304800" cy="3048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</p:spPr>
        </p:cxnSp>
        <p:cxnSp>
          <p:nvCxnSpPr>
            <p:cNvPr id="14353" name="Straight Arrow Connector 94"/>
            <p:cNvCxnSpPr>
              <a:cxnSpLocks noChangeShapeType="1"/>
            </p:cNvCxnSpPr>
            <p:nvPr/>
          </p:nvCxnSpPr>
          <p:spPr bwMode="auto">
            <a:xfrm rot="5400000" flipH="1" flipV="1">
              <a:off x="4572000" y="5486400"/>
              <a:ext cx="304800" cy="3048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</p:spPr>
        </p:cxnSp>
        <p:cxnSp>
          <p:nvCxnSpPr>
            <p:cNvPr id="14354" name="Straight Arrow Connector 96"/>
            <p:cNvCxnSpPr>
              <a:cxnSpLocks noChangeShapeType="1"/>
            </p:cNvCxnSpPr>
            <p:nvPr/>
          </p:nvCxnSpPr>
          <p:spPr bwMode="auto">
            <a:xfrm rot="5400000" flipH="1" flipV="1">
              <a:off x="2590800" y="5486400"/>
              <a:ext cx="304800" cy="3048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</p:spPr>
        </p:cxnSp>
        <p:sp>
          <p:nvSpPr>
            <p:cNvPr id="14355" name="TextBox 98"/>
            <p:cNvSpPr txBox="1">
              <a:spLocks noChangeArrowheads="1"/>
            </p:cNvSpPr>
            <p:nvPr/>
          </p:nvSpPr>
          <p:spPr bwMode="auto">
            <a:xfrm>
              <a:off x="5029200" y="5029200"/>
              <a:ext cx="64633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3600" b="1">
                  <a:solidFill>
                    <a:srgbClr val="FFFF00"/>
                  </a:solidFill>
                  <a:ea typeface="宋体" pitchFamily="2" charset="-122"/>
                </a:rPr>
                <a:t>…</a:t>
              </a:r>
            </a:p>
          </p:txBody>
        </p:sp>
      </p:grpSp>
      <p:sp>
        <p:nvSpPr>
          <p:cNvPr id="25" name="Content Placeholder 1"/>
          <p:cNvSpPr txBox="1">
            <a:spLocks/>
          </p:cNvSpPr>
          <p:nvPr/>
        </p:nvSpPr>
        <p:spPr bwMode="auto">
          <a:xfrm>
            <a:off x="457200" y="3398837"/>
            <a:ext cx="8077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If </a:t>
            </a:r>
            <a:r>
              <a:rPr lang="en-US" altLang="zh-CN" sz="2400" dirty="0">
                <a:solidFill>
                  <a:schemeClr val="bg1"/>
                </a:solidFill>
                <a:ea typeface="宋体" pitchFamily="2" charset="-122"/>
              </a:rPr>
              <a:t>the depths are known, </a:t>
            </a:r>
            <a:r>
              <a:rPr lang="en-US" altLang="zh-CN" sz="2400" dirty="0">
                <a:solidFill>
                  <a:srgbClr val="FFFF00"/>
                </a:solidFill>
                <a:ea typeface="宋体" pitchFamily="2" charset="-122"/>
              </a:rPr>
              <a:t>M&gt;=2</a:t>
            </a:r>
            <a:r>
              <a:rPr lang="en-US" altLang="zh-CN" sz="2400" dirty="0" smtClean="0">
                <a:solidFill>
                  <a:srgbClr val="FFFF00"/>
                </a:solidFill>
                <a:ea typeface="宋体" pitchFamily="2" charset="-122"/>
              </a:rPr>
              <a:t>. </a:t>
            </a: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In general, </a:t>
            </a:r>
            <a:r>
              <a:rPr lang="en-US" altLang="zh-CN" sz="2400" dirty="0" smtClean="0">
                <a:solidFill>
                  <a:srgbClr val="FFFF00"/>
                </a:solidFill>
                <a:ea typeface="宋体" pitchFamily="2" charset="-122"/>
              </a:rPr>
              <a:t>M&gt;=3</a:t>
            </a: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. </a:t>
            </a:r>
            <a:endParaRPr lang="en-US" altLang="zh-CN" sz="2400" baseline="-2500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/>
          </p:nvPr>
        </p:nvSpPr>
        <p:spPr>
          <a:xfrm>
            <a:off x="457200" y="1112838"/>
            <a:ext cx="8382000" cy="102076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Recover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I</a:t>
            </a:r>
            <a:r>
              <a:rPr lang="en-US" altLang="zh-CN" baseline="-25000" dirty="0" smtClean="0">
                <a:solidFill>
                  <a:srgbClr val="FFFF00"/>
                </a:solidFill>
                <a:ea typeface="宋体" pitchFamily="2" charset="-122"/>
              </a:rPr>
              <a:t>0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(x) </a:t>
            </a:r>
            <a:r>
              <a:rPr lang="en-US" altLang="zh-CN" dirty="0" smtClean="0">
                <a:ea typeface="宋体" pitchFamily="2" charset="-122"/>
              </a:rPr>
              <a:t>and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a(x) </a:t>
            </a:r>
            <a:r>
              <a:rPr lang="en-US" altLang="zh-CN" dirty="0" smtClean="0">
                <a:ea typeface="宋体" pitchFamily="2" charset="-122"/>
              </a:rPr>
              <a:t>from multiple images taken with different aperture sizes: (assume the scene is in focus)</a:t>
            </a:r>
          </a:p>
          <a:p>
            <a:pPr eaLnBrk="1" hangingPunct="1"/>
            <a:endParaRPr lang="zh-CN" altLang="en-US" dirty="0" smtClean="0">
              <a:ea typeface="宋体" pitchFamily="2" charset="-122"/>
            </a:endParaRPr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757238" y="2027238"/>
          <a:ext cx="7523162" cy="1096962"/>
        </p:xfrm>
        <a:graphic>
          <a:graphicData uri="http://schemas.openxmlformats.org/presentationml/2006/ole">
            <p:oleObj spid="_x0000_s203786" name="Equation" r:id="rId11" imgW="2958840" imgH="431640" progId="Equation.DSMT4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17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4"/>
          <a:srcRect b="7260"/>
          <a:stretch>
            <a:fillRect/>
          </a:stretch>
        </p:blipFill>
        <p:spPr bwMode="auto">
          <a:xfrm>
            <a:off x="457200" y="11430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5"/>
          <a:srcRect b="7260"/>
          <a:stretch>
            <a:fillRect/>
          </a:stretch>
        </p:blipFill>
        <p:spPr bwMode="auto">
          <a:xfrm>
            <a:off x="4953000" y="11430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0" y="61913"/>
            <a:ext cx="9144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 dirty="0" smtClean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Experimental Results: Known Depth</a:t>
            </a:r>
          </a:p>
        </p:txBody>
      </p:sp>
      <p:sp>
        <p:nvSpPr>
          <p:cNvPr id="32773" name="TextBox 9"/>
          <p:cNvSpPr txBox="1">
            <a:spLocks noChangeArrowheads="1"/>
          </p:cNvSpPr>
          <p:nvPr/>
        </p:nvSpPr>
        <p:spPr bwMode="auto">
          <a:xfrm>
            <a:off x="1071563" y="1066800"/>
            <a:ext cx="2563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b="1">
                <a:solidFill>
                  <a:schemeClr val="tx2"/>
                </a:solidFill>
                <a:ea typeface="宋体" pitchFamily="2" charset="-122"/>
              </a:rPr>
              <a:t>Input Image 1 (f/4.5)</a:t>
            </a:r>
            <a:endParaRPr lang="en-US" altLang="zh-CN" b="1">
              <a:solidFill>
                <a:schemeClr val="tx2"/>
              </a:solidFill>
              <a:ea typeface="宋体" pitchFamily="2" charset="-122"/>
            </a:endParaRPr>
          </a:p>
        </p:txBody>
      </p:sp>
      <p:sp>
        <p:nvSpPr>
          <p:cNvPr id="32774" name="TextBox 10"/>
          <p:cNvSpPr txBox="1">
            <a:spLocks noChangeArrowheads="1"/>
          </p:cNvSpPr>
          <p:nvPr/>
        </p:nvSpPr>
        <p:spPr bwMode="auto">
          <a:xfrm>
            <a:off x="5505450" y="1066800"/>
            <a:ext cx="2563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b="1">
                <a:solidFill>
                  <a:schemeClr val="tx2"/>
                </a:solidFill>
                <a:ea typeface="宋体" pitchFamily="2" charset="-122"/>
              </a:rPr>
              <a:t>Input Image 2 (f/3.2)</a:t>
            </a:r>
            <a:endParaRPr lang="en-US" altLang="zh-CN" b="1">
              <a:solidFill>
                <a:schemeClr val="tx2"/>
              </a:solidFill>
              <a:ea typeface="宋体" pitchFamily="2" charset="-122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57200" y="3962401"/>
            <a:ext cx="8153400" cy="2514600"/>
            <a:chOff x="457200" y="3962400"/>
            <a:chExt cx="8153400" cy="2514364"/>
          </a:xfrm>
        </p:grpSpPr>
        <p:pic>
          <p:nvPicPr>
            <p:cNvPr id="32776" name="Picture 2"/>
            <p:cNvPicPr>
              <a:picLocks noChangeAspect="1" noChangeArrowheads="1"/>
            </p:cNvPicPr>
            <p:nvPr/>
          </p:nvPicPr>
          <p:blipFill>
            <a:blip r:embed="rId6"/>
            <a:srcRect b="7260"/>
            <a:stretch>
              <a:fillRect/>
            </a:stretch>
          </p:blipFill>
          <p:spPr bwMode="auto">
            <a:xfrm>
              <a:off x="457200" y="3962400"/>
              <a:ext cx="3657600" cy="251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Picture 5"/>
            <p:cNvPicPr>
              <a:picLocks noChangeAspect="1" noChangeArrowheads="1"/>
            </p:cNvPicPr>
            <p:nvPr/>
          </p:nvPicPr>
          <p:blipFill>
            <a:blip r:embed="rId7"/>
            <a:srcRect b="7260"/>
            <a:stretch>
              <a:fillRect/>
            </a:stretch>
          </p:blipFill>
          <p:spPr bwMode="auto">
            <a:xfrm>
              <a:off x="4953000" y="3962400"/>
              <a:ext cx="3657600" cy="2514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Box 12"/>
            <p:cNvSpPr txBox="1">
              <a:spLocks noChangeArrowheads="1"/>
            </p:cNvSpPr>
            <p:nvPr/>
          </p:nvSpPr>
          <p:spPr bwMode="auto">
            <a:xfrm>
              <a:off x="920750" y="3962400"/>
              <a:ext cx="2856872" cy="40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2"/>
                  </a:solidFill>
                  <a:ea typeface="宋体" pitchFamily="2" charset="-122"/>
                </a:rPr>
                <a:t>Recovered Image </a:t>
              </a:r>
              <a:r>
                <a:rPr lang="en-US" altLang="zh-CN" sz="2000" b="1" i="1" dirty="0" smtClean="0">
                  <a:solidFill>
                    <a:schemeClr val="tx2"/>
                  </a:solidFill>
                  <a:ea typeface="宋体" pitchFamily="2" charset="-122"/>
                </a:rPr>
                <a:t>I</a:t>
              </a:r>
              <a:r>
                <a:rPr lang="en-US" altLang="zh-CN" sz="2000" b="1" i="1" baseline="-25000" dirty="0" smtClean="0">
                  <a:solidFill>
                    <a:schemeClr val="tx2"/>
                  </a:solidFill>
                  <a:ea typeface="宋体" pitchFamily="2" charset="-122"/>
                </a:rPr>
                <a:t>0</a:t>
              </a:r>
              <a:r>
                <a:rPr lang="en-US" altLang="zh-CN" sz="2000" b="1" dirty="0" smtClean="0"/>
                <a:t>(x)</a:t>
              </a:r>
              <a:endParaRPr lang="en-US" altLang="zh-CN" b="1" i="1" baseline="-25000" dirty="0">
                <a:solidFill>
                  <a:schemeClr val="tx2"/>
                </a:solidFill>
                <a:ea typeface="宋体" pitchFamily="2" charset="-122"/>
              </a:endParaRPr>
            </a:p>
          </p:txBody>
        </p:sp>
        <p:sp>
          <p:nvSpPr>
            <p:cNvPr id="32779" name="TextBox 13"/>
            <p:cNvSpPr txBox="1">
              <a:spLocks noChangeArrowheads="1"/>
            </p:cNvSpPr>
            <p:nvPr/>
          </p:nvSpPr>
          <p:spPr bwMode="auto">
            <a:xfrm>
              <a:off x="5316538" y="3962400"/>
              <a:ext cx="2949575" cy="39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2"/>
                  </a:solidFill>
                  <a:ea typeface="宋体" pitchFamily="2" charset="-122"/>
                </a:rPr>
                <a:t>Recovered Pattern </a:t>
              </a:r>
              <a:r>
                <a:rPr lang="en-US" altLang="zh-CN" sz="2000" b="1" i="1" dirty="0">
                  <a:solidFill>
                    <a:schemeClr val="tx2"/>
                  </a:solidFill>
                  <a:ea typeface="宋体" pitchFamily="2" charset="-122"/>
                </a:rPr>
                <a:t>a(x)</a:t>
              </a:r>
              <a:endParaRPr lang="en-US" altLang="zh-CN" b="1" i="1" dirty="0">
                <a:solidFill>
                  <a:schemeClr val="tx2"/>
                </a:solidFill>
                <a:ea typeface="宋体" pitchFamily="2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25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3"/>
          <p:cNvSpPr txBox="1">
            <a:spLocks noChangeArrowheads="1"/>
          </p:cNvSpPr>
          <p:nvPr/>
        </p:nvSpPr>
        <p:spPr bwMode="auto">
          <a:xfrm>
            <a:off x="4038600" y="6248400"/>
            <a:ext cx="1652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ea typeface="宋体" pitchFamily="2" charset="-122"/>
              </a:rPr>
              <a:t>Scene Setup</a:t>
            </a:r>
            <a:endParaRPr lang="en-US" altLang="zh-CN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0" y="61913"/>
            <a:ext cx="9144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 dirty="0" smtClean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Experimental Results: Unknown Depth</a:t>
            </a:r>
            <a:endParaRPr lang="en-US" altLang="zh-CN" sz="3600" dirty="0">
              <a:solidFill>
                <a:srgbClr val="FFFF66"/>
              </a:solidFill>
              <a:latin typeface="Microsoft Sans Serif" pitchFamily="34" charset="0"/>
              <a:ea typeface="宋体" pitchFamily="2" charset="-122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95400"/>
            <a:ext cx="6318250" cy="4857750"/>
          </a:xfrm>
          <a:prstGeom prst="rect">
            <a:avLst/>
          </a:prstGeom>
          <a:solidFill>
            <a:schemeClr val="tx1">
              <a:alpha val="79999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3797" name="TextBox 40"/>
          <p:cNvSpPr txBox="1">
            <a:spLocks noChangeArrowheads="1"/>
          </p:cNvSpPr>
          <p:nvPr/>
        </p:nvSpPr>
        <p:spPr bwMode="auto">
          <a:xfrm>
            <a:off x="4999038" y="4419600"/>
            <a:ext cx="1096962" cy="400050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a typeface="宋体" pitchFamily="2" charset="-122"/>
              </a:rPr>
              <a:t>Camera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33798" name="TextBox 43"/>
          <p:cNvSpPr txBox="1">
            <a:spLocks noChangeArrowheads="1"/>
          </p:cNvSpPr>
          <p:nvPr/>
        </p:nvSpPr>
        <p:spPr bwMode="auto">
          <a:xfrm>
            <a:off x="5867400" y="1295400"/>
            <a:ext cx="1869423" cy="400110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a typeface="宋体" pitchFamily="2" charset="-122"/>
              </a:rPr>
              <a:t>Window </a:t>
            </a:r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Blinds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advTm="890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img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3614057" y="1905000"/>
            <a:ext cx="5225143" cy="4572000"/>
          </a:xfrm>
          <a:prstGeom prst="rect">
            <a:avLst/>
          </a:prstGeom>
        </p:spPr>
      </p:pic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1790" y="5071285"/>
            <a:ext cx="1603810" cy="140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1790" y="3105090"/>
            <a:ext cx="1603810" cy="140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5400" y="1219200"/>
            <a:ext cx="1603810" cy="140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18"/>
          <p:cNvSpPr txBox="1">
            <a:spLocks noChangeArrowheads="1"/>
          </p:cNvSpPr>
          <p:nvPr/>
        </p:nvSpPr>
        <p:spPr bwMode="auto">
          <a:xfrm>
            <a:off x="1582177" y="2571690"/>
            <a:ext cx="10230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i="1" dirty="0" smtClean="0">
                <a:solidFill>
                  <a:schemeClr val="bg1"/>
                </a:solidFill>
                <a:ea typeface="宋体" pitchFamily="2" charset="-122"/>
              </a:rPr>
              <a:t>I</a:t>
            </a:r>
            <a:r>
              <a:rPr lang="en-US" altLang="zh-CN" sz="2000" i="1" baseline="-25000" dirty="0" smtClean="0">
                <a:solidFill>
                  <a:schemeClr val="bg1"/>
                </a:solidFill>
                <a:ea typeface="宋体" pitchFamily="2" charset="-122"/>
              </a:rPr>
              <a:t>1</a:t>
            </a:r>
            <a:r>
              <a:rPr lang="en-US" altLang="zh-CN" sz="2000" i="1" dirty="0" smtClean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(f/5.6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)</a:t>
            </a:r>
          </a:p>
        </p:txBody>
      </p:sp>
      <p:sp>
        <p:nvSpPr>
          <p:cNvPr id="34822" name="TextBox 19"/>
          <p:cNvSpPr txBox="1">
            <a:spLocks noChangeArrowheads="1"/>
          </p:cNvSpPr>
          <p:nvPr/>
        </p:nvSpPr>
        <p:spPr bwMode="auto">
          <a:xfrm>
            <a:off x="1665533" y="4476690"/>
            <a:ext cx="856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i="1" dirty="0">
                <a:solidFill>
                  <a:schemeClr val="bg1"/>
                </a:solidFill>
                <a:ea typeface="宋体" pitchFamily="2" charset="-122"/>
              </a:rPr>
              <a:t>I</a:t>
            </a:r>
            <a:r>
              <a:rPr lang="en-US" altLang="zh-CN" sz="2000" i="1" baseline="-25000" dirty="0">
                <a:solidFill>
                  <a:schemeClr val="bg1"/>
                </a:solidFill>
                <a:ea typeface="宋体" pitchFamily="2" charset="-122"/>
              </a:rPr>
              <a:t>2  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(f/4)</a:t>
            </a:r>
          </a:p>
        </p:txBody>
      </p:sp>
      <p:sp>
        <p:nvSpPr>
          <p:cNvPr id="34823" name="TextBox 21"/>
          <p:cNvSpPr txBox="1">
            <a:spLocks noChangeArrowheads="1"/>
          </p:cNvSpPr>
          <p:nvPr/>
        </p:nvSpPr>
        <p:spPr bwMode="auto">
          <a:xfrm>
            <a:off x="1569353" y="6457890"/>
            <a:ext cx="10486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i="1" dirty="0">
                <a:solidFill>
                  <a:schemeClr val="bg1"/>
                </a:solidFill>
                <a:ea typeface="宋体" pitchFamily="2" charset="-122"/>
              </a:rPr>
              <a:t>I</a:t>
            </a:r>
            <a:r>
              <a:rPr lang="en-US" altLang="zh-CN" sz="2000" i="1" baseline="-25000" dirty="0">
                <a:solidFill>
                  <a:schemeClr val="bg1"/>
                </a:solidFill>
                <a:ea typeface="宋体" pitchFamily="2" charset="-122"/>
              </a:rPr>
              <a:t>3 </a:t>
            </a:r>
            <a:r>
              <a:rPr lang="en-US" altLang="zh-CN" sz="2000" i="1" baseline="-25000" dirty="0" smtClean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(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f/2.8)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429000" y="1219200"/>
            <a:ext cx="4314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Recovered Image </a:t>
            </a:r>
            <a:r>
              <a:rPr lang="en-US" altLang="zh-CN" sz="2000" i="1" dirty="0" smtClean="0">
                <a:solidFill>
                  <a:schemeClr val="bg1"/>
                </a:solidFill>
                <a:ea typeface="宋体" pitchFamily="2" charset="-122"/>
              </a:rPr>
              <a:t>I</a:t>
            </a:r>
            <a:r>
              <a:rPr lang="en-US" altLang="zh-CN" sz="2000" i="1" baseline="-25000" dirty="0" smtClean="0">
                <a:solidFill>
                  <a:schemeClr val="bg1"/>
                </a:solidFill>
                <a:ea typeface="宋体" pitchFamily="2" charset="-122"/>
              </a:rPr>
              <a:t>0 </a:t>
            </a:r>
            <a:r>
              <a:rPr lang="en-US" altLang="zh-CN" sz="2000" dirty="0" smtClean="0">
                <a:solidFill>
                  <a:schemeClr val="bg1"/>
                </a:solidFill>
              </a:rPr>
              <a:t> over iterations</a:t>
            </a:r>
            <a:endParaRPr lang="en-US" altLang="zh-CN" i="1" baseline="-250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34830" name="Rectangle 6"/>
          <p:cNvSpPr>
            <a:spLocks noChangeArrowheads="1"/>
          </p:cNvSpPr>
          <p:nvPr/>
        </p:nvSpPr>
        <p:spPr bwMode="auto">
          <a:xfrm>
            <a:off x="0" y="61913"/>
            <a:ext cx="9144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 dirty="0" smtClean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Experimental Results: Unknown Depth</a:t>
            </a:r>
            <a:endParaRPr lang="en-US" altLang="zh-CN" sz="3600" dirty="0">
              <a:solidFill>
                <a:srgbClr val="FFFF66"/>
              </a:solidFill>
              <a:latin typeface="Microsoft Sans Serif" pitchFamily="34" charset="0"/>
              <a:ea typeface="宋体" pitchFamily="2" charset="-122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0" y="1120914"/>
            <a:ext cx="12394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Captured</a:t>
            </a:r>
          </a:p>
          <a:p>
            <a:pPr algn="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Images</a:t>
            </a:r>
            <a:endParaRPr lang="en-US" altLang="zh-CN" i="1" baseline="-250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3048000" y="3657600"/>
            <a:ext cx="457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advTm="10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>
                <p:cTn id="2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4" grpId="0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5" y="3962400"/>
            <a:ext cx="28686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143000"/>
            <a:ext cx="28956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143000"/>
            <a:ext cx="28860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18"/>
          <p:cNvSpPr txBox="1">
            <a:spLocks noChangeArrowheads="1"/>
          </p:cNvSpPr>
          <p:nvPr/>
        </p:nvSpPr>
        <p:spPr bwMode="auto">
          <a:xfrm>
            <a:off x="2044700" y="3581400"/>
            <a:ext cx="10230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i="1" dirty="0" smtClean="0">
                <a:solidFill>
                  <a:schemeClr val="bg1"/>
                </a:solidFill>
                <a:ea typeface="宋体" pitchFamily="2" charset="-122"/>
              </a:rPr>
              <a:t>I</a:t>
            </a:r>
            <a:r>
              <a:rPr lang="en-US" altLang="zh-CN" sz="2000" i="1" baseline="-25000" dirty="0" smtClean="0">
                <a:solidFill>
                  <a:schemeClr val="bg1"/>
                </a:solidFill>
                <a:ea typeface="宋体" pitchFamily="2" charset="-122"/>
              </a:rPr>
              <a:t>1</a:t>
            </a:r>
            <a:r>
              <a:rPr lang="en-US" altLang="zh-CN" sz="2000" i="1" dirty="0" smtClean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(f/5.6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)</a:t>
            </a:r>
          </a:p>
        </p:txBody>
      </p:sp>
      <p:sp>
        <p:nvSpPr>
          <p:cNvPr id="34822" name="TextBox 19"/>
          <p:cNvSpPr txBox="1">
            <a:spLocks noChangeArrowheads="1"/>
          </p:cNvSpPr>
          <p:nvPr/>
        </p:nvSpPr>
        <p:spPr bwMode="auto">
          <a:xfrm>
            <a:off x="6207125" y="3581400"/>
            <a:ext cx="84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i="1">
                <a:solidFill>
                  <a:schemeClr val="bg1"/>
                </a:solidFill>
                <a:ea typeface="宋体" pitchFamily="2" charset="-122"/>
              </a:rPr>
              <a:t>I</a:t>
            </a:r>
            <a:r>
              <a:rPr lang="en-US" altLang="zh-CN" sz="2000" i="1" baseline="-25000">
                <a:solidFill>
                  <a:schemeClr val="bg1"/>
                </a:solidFill>
                <a:ea typeface="宋体" pitchFamily="2" charset="-122"/>
              </a:rPr>
              <a:t>2  </a:t>
            </a:r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(f/4)</a:t>
            </a:r>
          </a:p>
        </p:txBody>
      </p:sp>
      <p:sp>
        <p:nvSpPr>
          <p:cNvPr id="34823" name="TextBox 21"/>
          <p:cNvSpPr txBox="1">
            <a:spLocks noChangeArrowheads="1"/>
          </p:cNvSpPr>
          <p:nvPr/>
        </p:nvSpPr>
        <p:spPr bwMode="auto">
          <a:xfrm>
            <a:off x="2090738" y="6457950"/>
            <a:ext cx="10486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i="1" dirty="0">
                <a:solidFill>
                  <a:schemeClr val="bg1"/>
                </a:solidFill>
                <a:ea typeface="宋体" pitchFamily="2" charset="-122"/>
              </a:rPr>
              <a:t>I</a:t>
            </a:r>
            <a:r>
              <a:rPr lang="en-US" altLang="zh-CN" sz="2000" i="1" baseline="-25000" dirty="0">
                <a:solidFill>
                  <a:schemeClr val="bg1"/>
                </a:solidFill>
                <a:ea typeface="宋体" pitchFamily="2" charset="-122"/>
              </a:rPr>
              <a:t>3 </a:t>
            </a:r>
            <a:r>
              <a:rPr lang="en-US" altLang="zh-CN" sz="2000" i="1" baseline="-25000" dirty="0" smtClean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(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f/2.8)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6363" y="3962400"/>
            <a:ext cx="28860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05302" y="6457950"/>
            <a:ext cx="24432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Recovered </a:t>
            </a:r>
            <a:r>
              <a:rPr lang="en-US" altLang="zh-CN" sz="2000" dirty="0">
                <a:solidFill>
                  <a:schemeClr val="bg1"/>
                </a:solidFill>
                <a:ea typeface="宋体" pitchFamily="2" charset="-122"/>
              </a:rPr>
              <a:t>Image </a:t>
            </a:r>
            <a:r>
              <a:rPr lang="en-US" altLang="zh-CN" sz="2000" i="1" dirty="0">
                <a:solidFill>
                  <a:schemeClr val="bg1"/>
                </a:solidFill>
                <a:ea typeface="宋体" pitchFamily="2" charset="-122"/>
              </a:rPr>
              <a:t>I</a:t>
            </a:r>
            <a:r>
              <a:rPr lang="en-US" altLang="zh-CN" sz="2000" i="1" baseline="-25000" dirty="0">
                <a:solidFill>
                  <a:schemeClr val="bg1"/>
                </a:solidFill>
                <a:ea typeface="宋体" pitchFamily="2" charset="-122"/>
              </a:rPr>
              <a:t>0</a:t>
            </a:r>
            <a:endParaRPr lang="en-US" altLang="zh-CN" i="1" baseline="-25000" dirty="0">
              <a:solidFill>
                <a:schemeClr val="bg1"/>
              </a:solidFill>
              <a:ea typeface="宋体" pitchFamily="2" charset="-122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762000" y="1600200"/>
            <a:ext cx="3200400" cy="1833563"/>
            <a:chOff x="762000" y="1600200"/>
            <a:chExt cx="3200400" cy="1833563"/>
          </a:xfrm>
        </p:grpSpPr>
        <p:pic>
          <p:nvPicPr>
            <p:cNvPr id="34846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2000" y="1600200"/>
              <a:ext cx="2066925" cy="1833563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34847" name="Rectangle 24"/>
            <p:cNvSpPr>
              <a:spLocks noChangeArrowheads="1"/>
            </p:cNvSpPr>
            <p:nvPr/>
          </p:nvSpPr>
          <p:spPr bwMode="auto">
            <a:xfrm>
              <a:off x="3733800" y="2255520"/>
              <a:ext cx="228600" cy="228600"/>
            </a:xfrm>
            <a:prstGeom prst="rect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grpSp>
          <p:nvGrpSpPr>
            <p:cNvPr id="34848" name="Group 33"/>
            <p:cNvGrpSpPr>
              <a:grpSpLocks/>
            </p:cNvGrpSpPr>
            <p:nvPr/>
          </p:nvGrpSpPr>
          <p:grpSpPr bwMode="auto">
            <a:xfrm>
              <a:off x="2819400" y="1600200"/>
              <a:ext cx="922724" cy="1828800"/>
              <a:chOff x="2819400" y="1600200"/>
              <a:chExt cx="922724" cy="1828800"/>
            </a:xfrm>
          </p:grpSpPr>
          <p:cxnSp>
            <p:nvCxnSpPr>
              <p:cNvPr id="34849" name="Straight Connector 29"/>
              <p:cNvCxnSpPr>
                <a:cxnSpLocks noChangeShapeType="1"/>
              </p:cNvCxnSpPr>
              <p:nvPr/>
            </p:nvCxnSpPr>
            <p:spPr bwMode="auto">
              <a:xfrm rot="10800000">
                <a:off x="2819400" y="1600200"/>
                <a:ext cx="922724" cy="651222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34850" name="Straight Connector 31"/>
              <p:cNvCxnSpPr>
                <a:cxnSpLocks noChangeShapeType="1"/>
              </p:cNvCxnSpPr>
              <p:nvPr/>
            </p:nvCxnSpPr>
            <p:spPr bwMode="auto">
              <a:xfrm rot="5400000">
                <a:off x="2806273" y="2493149"/>
                <a:ext cx="948978" cy="922724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762000" y="4411663"/>
            <a:ext cx="3200400" cy="1836737"/>
            <a:chOff x="762000" y="4411916"/>
            <a:chExt cx="3200400" cy="1836484"/>
          </a:xfrm>
        </p:grpSpPr>
        <p:pic>
          <p:nvPicPr>
            <p:cNvPr id="34841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000" y="4414837"/>
              <a:ext cx="2066925" cy="1833563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34842" name="Rectangle 25"/>
            <p:cNvSpPr>
              <a:spLocks noChangeArrowheads="1"/>
            </p:cNvSpPr>
            <p:nvPr/>
          </p:nvSpPr>
          <p:spPr bwMode="auto">
            <a:xfrm>
              <a:off x="3733800" y="5059680"/>
              <a:ext cx="228600" cy="228600"/>
            </a:xfrm>
            <a:prstGeom prst="rect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grpSp>
          <p:nvGrpSpPr>
            <p:cNvPr id="34843" name="Group 34"/>
            <p:cNvGrpSpPr>
              <a:grpSpLocks/>
            </p:cNvGrpSpPr>
            <p:nvPr/>
          </p:nvGrpSpPr>
          <p:grpSpPr bwMode="auto">
            <a:xfrm>
              <a:off x="2827084" y="4411916"/>
              <a:ext cx="922724" cy="1828800"/>
              <a:chOff x="2819400" y="1600200"/>
              <a:chExt cx="922724" cy="1828800"/>
            </a:xfrm>
          </p:grpSpPr>
          <p:cxnSp>
            <p:nvCxnSpPr>
              <p:cNvPr id="34844" name="Straight Connector 35"/>
              <p:cNvCxnSpPr>
                <a:cxnSpLocks noChangeShapeType="1"/>
              </p:cNvCxnSpPr>
              <p:nvPr/>
            </p:nvCxnSpPr>
            <p:spPr bwMode="auto">
              <a:xfrm rot="10800000">
                <a:off x="2819400" y="1600200"/>
                <a:ext cx="922724" cy="651222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34845" name="Straight Connector 36"/>
              <p:cNvCxnSpPr>
                <a:cxnSpLocks noChangeShapeType="1"/>
              </p:cNvCxnSpPr>
              <p:nvPr/>
            </p:nvCxnSpPr>
            <p:spPr bwMode="auto">
              <a:xfrm rot="5400000">
                <a:off x="2806273" y="2493149"/>
                <a:ext cx="948978" cy="922724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4830763" y="4403725"/>
            <a:ext cx="3230562" cy="1844675"/>
            <a:chOff x="4831336" y="4404232"/>
            <a:chExt cx="3230624" cy="1844168"/>
          </a:xfrm>
        </p:grpSpPr>
        <p:pic>
          <p:nvPicPr>
            <p:cNvPr id="34836" name="Picture 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831336" y="4419600"/>
              <a:ext cx="2061556" cy="182880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34837" name="Rectangle 27"/>
            <p:cNvSpPr>
              <a:spLocks noChangeArrowheads="1"/>
            </p:cNvSpPr>
            <p:nvPr/>
          </p:nvSpPr>
          <p:spPr bwMode="auto">
            <a:xfrm>
              <a:off x="7833360" y="5059680"/>
              <a:ext cx="228600" cy="228600"/>
            </a:xfrm>
            <a:prstGeom prst="rect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grpSp>
          <p:nvGrpSpPr>
            <p:cNvPr id="34838" name="Group 37"/>
            <p:cNvGrpSpPr>
              <a:grpSpLocks/>
            </p:cNvGrpSpPr>
            <p:nvPr/>
          </p:nvGrpSpPr>
          <p:grpSpPr bwMode="auto">
            <a:xfrm>
              <a:off x="6904104" y="4404232"/>
              <a:ext cx="922724" cy="1828800"/>
              <a:chOff x="2819400" y="1600200"/>
              <a:chExt cx="922724" cy="1828800"/>
            </a:xfrm>
          </p:grpSpPr>
          <p:cxnSp>
            <p:nvCxnSpPr>
              <p:cNvPr id="34839" name="Straight Connector 38"/>
              <p:cNvCxnSpPr>
                <a:cxnSpLocks noChangeShapeType="1"/>
              </p:cNvCxnSpPr>
              <p:nvPr/>
            </p:nvCxnSpPr>
            <p:spPr bwMode="auto">
              <a:xfrm rot="10800000">
                <a:off x="2819400" y="1600200"/>
                <a:ext cx="922724" cy="651222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34840" name="Straight Connector 39"/>
              <p:cNvCxnSpPr>
                <a:cxnSpLocks noChangeShapeType="1"/>
              </p:cNvCxnSpPr>
              <p:nvPr/>
            </p:nvCxnSpPr>
            <p:spPr bwMode="auto">
              <a:xfrm rot="5400000">
                <a:off x="2806273" y="2493149"/>
                <a:ext cx="948978" cy="922724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4826000" y="1600200"/>
            <a:ext cx="3235325" cy="1833563"/>
            <a:chOff x="4825967" y="1600200"/>
            <a:chExt cx="3235993" cy="1833563"/>
          </a:xfrm>
        </p:grpSpPr>
        <p:pic>
          <p:nvPicPr>
            <p:cNvPr id="34831" name="Picture 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25967" y="1600200"/>
              <a:ext cx="2066925" cy="1833563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34832" name="Rectangle 26"/>
            <p:cNvSpPr>
              <a:spLocks noChangeArrowheads="1"/>
            </p:cNvSpPr>
            <p:nvPr/>
          </p:nvSpPr>
          <p:spPr bwMode="auto">
            <a:xfrm>
              <a:off x="7833360" y="2255520"/>
              <a:ext cx="228600" cy="228600"/>
            </a:xfrm>
            <a:prstGeom prst="rect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grpSp>
          <p:nvGrpSpPr>
            <p:cNvPr id="34833" name="Group 40"/>
            <p:cNvGrpSpPr>
              <a:grpSpLocks/>
            </p:cNvGrpSpPr>
            <p:nvPr/>
          </p:nvGrpSpPr>
          <p:grpSpPr bwMode="auto">
            <a:xfrm>
              <a:off x="6904104" y="1600200"/>
              <a:ext cx="922724" cy="1828800"/>
              <a:chOff x="2819400" y="1600200"/>
              <a:chExt cx="922724" cy="1828800"/>
            </a:xfrm>
          </p:grpSpPr>
          <p:cxnSp>
            <p:nvCxnSpPr>
              <p:cNvPr id="34834" name="Straight Connector 41"/>
              <p:cNvCxnSpPr>
                <a:cxnSpLocks noChangeShapeType="1"/>
              </p:cNvCxnSpPr>
              <p:nvPr/>
            </p:nvCxnSpPr>
            <p:spPr bwMode="auto">
              <a:xfrm rot="10800000">
                <a:off x="2819400" y="1600200"/>
                <a:ext cx="922724" cy="651222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34835" name="Straight Connector 42"/>
              <p:cNvCxnSpPr>
                <a:cxnSpLocks noChangeShapeType="1"/>
              </p:cNvCxnSpPr>
              <p:nvPr/>
            </p:nvCxnSpPr>
            <p:spPr bwMode="auto">
              <a:xfrm rot="5400000">
                <a:off x="2806273" y="2493149"/>
                <a:ext cx="948978" cy="922724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</p:spPr>
          </p:cxnSp>
        </p:grpSp>
      </p:grpSp>
      <p:sp>
        <p:nvSpPr>
          <p:cNvPr id="34830" name="Rectangle 6"/>
          <p:cNvSpPr>
            <a:spLocks noChangeArrowheads="1"/>
          </p:cNvSpPr>
          <p:nvPr/>
        </p:nvSpPr>
        <p:spPr bwMode="auto">
          <a:xfrm>
            <a:off x="0" y="61913"/>
            <a:ext cx="9144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 dirty="0" smtClean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Experimental Results: Unknown Depth</a:t>
            </a:r>
            <a:endParaRPr lang="en-US" altLang="zh-CN" sz="3600" dirty="0">
              <a:solidFill>
                <a:srgbClr val="FFFF66"/>
              </a:solidFill>
              <a:latin typeface="Microsoft Sans Serif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advTm="1068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2057400" cy="528654"/>
          </a:xfrm>
        </p:spPr>
        <p:txBody>
          <a:bodyPr/>
          <a:lstStyle/>
          <a:p>
            <a:r>
              <a:rPr lang="en-US" dirty="0" smtClean="0"/>
              <a:t>Lens glare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567254"/>
            <a:ext cx="278892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0124" y="4567254"/>
            <a:ext cx="278892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005390" y="624365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Captured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6098" y="6243654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Recovered image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86400" y="5710254"/>
            <a:ext cx="1752600" cy="609600"/>
            <a:chOff x="5410200" y="5486400"/>
            <a:chExt cx="1752600" cy="609600"/>
          </a:xfrm>
        </p:grpSpPr>
        <p:sp>
          <p:nvSpPr>
            <p:cNvPr id="10" name="Oval 9"/>
            <p:cNvSpPr/>
            <p:nvPr/>
          </p:nvSpPr>
          <p:spPr bwMode="auto">
            <a:xfrm>
              <a:off x="6766560" y="5486400"/>
              <a:ext cx="228600" cy="2286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eaLnBrk="1" latinLnBrk="0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tabLst/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361044" y="5638800"/>
              <a:ext cx="304800" cy="3810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934200" y="5867400"/>
              <a:ext cx="228600" cy="2286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410200" y="5791200"/>
              <a:ext cx="228600" cy="2286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57200" y="4038600"/>
            <a:ext cx="2743200" cy="52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Thick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occluders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1676971"/>
            <a:ext cx="2893569" cy="162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0660" y="1676400"/>
            <a:ext cx="2895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ight Arrow 18"/>
          <p:cNvSpPr/>
          <p:nvPr/>
        </p:nvSpPr>
        <p:spPr bwMode="auto">
          <a:xfrm>
            <a:off x="4552950" y="2224087"/>
            <a:ext cx="5334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52950" y="5167329"/>
            <a:ext cx="5334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5390" y="32574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Captured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6098" y="325749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Recovered image 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"/>
          <p:cNvSpPr>
            <a:spLocks noGrp="1"/>
          </p:cNvSpPr>
          <p:nvPr>
            <p:ph type="title" idx="13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Summary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/>
          </p:nvPr>
        </p:nvSpPr>
        <p:spPr>
          <a:xfrm>
            <a:off x="228600" y="1147763"/>
            <a:ext cx="6248400" cy="1062037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A physically-based model for two artifacts:</a:t>
            </a:r>
          </a:p>
          <a:p>
            <a:pPr eaLnBrk="1" hangingPunct="1">
              <a:buNone/>
            </a:pP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    </a:t>
            </a:r>
            <a:r>
              <a:rPr lang="zh-CN" altLang="en-US" dirty="0" smtClean="0">
                <a:solidFill>
                  <a:srgbClr val="FFFF00"/>
                </a:solidFill>
                <a:ea typeface="宋体" pitchFamily="2" charset="-122"/>
              </a:rPr>
              <a:t>  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Attenuation</a:t>
            </a:r>
            <a:r>
              <a:rPr lang="en-US" altLang="zh-CN" dirty="0" smtClean="0">
                <a:ea typeface="宋体" pitchFamily="2" charset="-122"/>
              </a:rPr>
              <a:t>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+ Scattering</a:t>
            </a: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 bwMode="auto">
          <a:xfrm>
            <a:off x="228600" y="5410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</a:pPr>
            <a:r>
              <a:rPr lang="en-US" altLang="zh-CN" sz="2400" b="1" dirty="0">
                <a:solidFill>
                  <a:srgbClr val="FFFF00"/>
                </a:solidFill>
                <a:ea typeface="宋体" pitchFamily="2" charset="-122"/>
              </a:rPr>
              <a:t>Future work:  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Single </a:t>
            </a:r>
            <a:r>
              <a:rPr lang="en-US" altLang="zh-CN" sz="2400" dirty="0">
                <a:solidFill>
                  <a:schemeClr val="bg1"/>
                </a:solidFill>
                <a:ea typeface="宋体" pitchFamily="2" charset="-122"/>
              </a:rPr>
              <a:t>image </a:t>
            </a: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methods using additional image priors. 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29400" y="1219200"/>
            <a:ext cx="2225040" cy="1219199"/>
            <a:chOff x="1304925" y="1241687"/>
            <a:chExt cx="6184232" cy="2719126"/>
          </a:xfrm>
        </p:grpSpPr>
        <p:sp>
          <p:nvSpPr>
            <p:cNvPr id="24" name="Oval 23"/>
            <p:cNvSpPr/>
            <p:nvPr/>
          </p:nvSpPr>
          <p:spPr bwMode="auto">
            <a:xfrm>
              <a:off x="5091113" y="1490663"/>
              <a:ext cx="212725" cy="215423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254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2000" b="1">
                <a:latin typeface="+mn-lt"/>
                <a:ea typeface="宋体" pitchFamily="2" charset="-122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7356474" y="1370011"/>
              <a:ext cx="132683" cy="25368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cxnSp>
          <p:nvCxnSpPr>
            <p:cNvPr id="26" name="Straight Connector 30"/>
            <p:cNvCxnSpPr>
              <a:cxnSpLocks noChangeShapeType="1"/>
            </p:cNvCxnSpPr>
            <p:nvPr/>
          </p:nvCxnSpPr>
          <p:spPr bwMode="auto">
            <a:xfrm>
              <a:off x="1787525" y="2611438"/>
              <a:ext cx="1793875" cy="9525"/>
            </a:xfrm>
            <a:prstGeom prst="line">
              <a:avLst/>
            </a:prstGeom>
            <a:noFill/>
            <a:ln w="635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cxnSp>
          <p:nvCxnSpPr>
            <p:cNvPr id="27" name="Straight Connector 8"/>
            <p:cNvCxnSpPr>
              <a:cxnSpLocks noChangeShapeType="1"/>
            </p:cNvCxnSpPr>
            <p:nvPr/>
          </p:nvCxnSpPr>
          <p:spPr bwMode="auto">
            <a:xfrm flipV="1">
              <a:off x="1787525" y="2028825"/>
              <a:ext cx="1789113" cy="582613"/>
            </a:xfrm>
            <a:prstGeom prst="line">
              <a:avLst/>
            </a:prstGeom>
            <a:noFill/>
            <a:ln w="635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cxnSp>
          <p:nvCxnSpPr>
            <p:cNvPr id="28" name="Straight Connector 12"/>
            <p:cNvCxnSpPr>
              <a:cxnSpLocks noChangeShapeType="1"/>
            </p:cNvCxnSpPr>
            <p:nvPr/>
          </p:nvCxnSpPr>
          <p:spPr bwMode="auto">
            <a:xfrm>
              <a:off x="1787525" y="2611438"/>
              <a:ext cx="1806575" cy="554037"/>
            </a:xfrm>
            <a:prstGeom prst="line">
              <a:avLst/>
            </a:prstGeom>
            <a:noFill/>
            <a:ln w="635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cxnSp>
          <p:nvCxnSpPr>
            <p:cNvPr id="29" name="Straight Connector 14"/>
            <p:cNvCxnSpPr>
              <a:cxnSpLocks noChangeShapeType="1"/>
            </p:cNvCxnSpPr>
            <p:nvPr/>
          </p:nvCxnSpPr>
          <p:spPr bwMode="auto">
            <a:xfrm rot="16200000" flipH="1">
              <a:off x="5711825" y="976313"/>
              <a:ext cx="1130300" cy="2159000"/>
            </a:xfrm>
            <a:prstGeom prst="line">
              <a:avLst/>
            </a:prstGeom>
            <a:noFill/>
            <a:ln w="254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cxnSp>
          <p:nvCxnSpPr>
            <p:cNvPr id="30" name="Straight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5765006" y="2066132"/>
              <a:ext cx="1023937" cy="2159000"/>
            </a:xfrm>
            <a:prstGeom prst="line">
              <a:avLst/>
            </a:prstGeom>
            <a:noFill/>
            <a:ln w="254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sp>
          <p:nvSpPr>
            <p:cNvPr id="31" name="Freeform 60"/>
            <p:cNvSpPr>
              <a:spLocks noChangeArrowheads="1"/>
            </p:cNvSpPr>
            <p:nvPr/>
          </p:nvSpPr>
          <p:spPr bwMode="auto">
            <a:xfrm rot="569820">
              <a:off x="1304925" y="1474788"/>
              <a:ext cx="673100" cy="2486025"/>
            </a:xfrm>
            <a:custGeom>
              <a:avLst/>
              <a:gdLst>
                <a:gd name="T0" fmla="*/ 0 w 672592"/>
                <a:gd name="T1" fmla="*/ 0 h 2901696"/>
                <a:gd name="T2" fmla="*/ 427042 w 672592"/>
                <a:gd name="T3" fmla="*/ 501053 h 2901696"/>
                <a:gd name="T4" fmla="*/ 475847 w 672592"/>
                <a:gd name="T5" fmla="*/ 903684 h 2901696"/>
                <a:gd name="T6" fmla="*/ 353835 w 672592"/>
                <a:gd name="T7" fmla="*/ 1395790 h 2901696"/>
                <a:gd name="T8" fmla="*/ 634463 w 672592"/>
                <a:gd name="T9" fmla="*/ 1789474 h 2901696"/>
                <a:gd name="T10" fmla="*/ 585658 w 672592"/>
                <a:gd name="T11" fmla="*/ 2129474 h 2901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2592"/>
                <a:gd name="T19" fmla="*/ 0 h 2901696"/>
                <a:gd name="T20" fmla="*/ 672592 w 672592"/>
                <a:gd name="T21" fmla="*/ 2901696 h 29016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2592" h="2901696">
                  <a:moveTo>
                    <a:pt x="0" y="0"/>
                  </a:moveTo>
                  <a:cubicBezTo>
                    <a:pt x="173736" y="238760"/>
                    <a:pt x="347472" y="477520"/>
                    <a:pt x="426720" y="682752"/>
                  </a:cubicBezTo>
                  <a:cubicBezTo>
                    <a:pt x="505968" y="887984"/>
                    <a:pt x="487680" y="1028192"/>
                    <a:pt x="475488" y="1231392"/>
                  </a:cubicBezTo>
                  <a:cubicBezTo>
                    <a:pt x="463296" y="1434592"/>
                    <a:pt x="327152" y="1700784"/>
                    <a:pt x="353568" y="1901952"/>
                  </a:cubicBezTo>
                  <a:cubicBezTo>
                    <a:pt x="379984" y="2103120"/>
                    <a:pt x="595376" y="2271776"/>
                    <a:pt x="633984" y="2438400"/>
                  </a:cubicBezTo>
                  <a:cubicBezTo>
                    <a:pt x="672592" y="2605024"/>
                    <a:pt x="628904" y="2753360"/>
                    <a:pt x="585216" y="2901696"/>
                  </a:cubicBezTo>
                </a:path>
              </a:pathLst>
            </a:custGeom>
            <a:noFill/>
            <a:ln w="38100" algn="ctr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grpSp>
          <p:nvGrpSpPr>
            <p:cNvPr id="32" name="Group 33"/>
            <p:cNvGrpSpPr>
              <a:grpSpLocks/>
            </p:cNvGrpSpPr>
            <p:nvPr/>
          </p:nvGrpSpPr>
          <p:grpSpPr bwMode="auto">
            <a:xfrm>
              <a:off x="3581400" y="1363663"/>
              <a:ext cx="228600" cy="2514600"/>
              <a:chOff x="6858000" y="1371600"/>
              <a:chExt cx="304800" cy="2057400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6858000" y="1371600"/>
                <a:ext cx="304800" cy="20574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50000"/>
                  </a:spcBef>
                  <a:defRPr/>
                </a:pPr>
                <a:endParaRPr lang="en-US" sz="2000" b="1">
                  <a:ea typeface="宋体" pitchFamily="2" charset="-122"/>
                </a:endParaRPr>
              </a:p>
            </p:txBody>
          </p:sp>
          <p:sp>
            <p:nvSpPr>
              <p:cNvPr id="51" name="Oval 25"/>
              <p:cNvSpPr>
                <a:spLocks noChangeArrowheads="1"/>
              </p:cNvSpPr>
              <p:nvPr/>
            </p:nvSpPr>
            <p:spPr bwMode="auto">
              <a:xfrm>
                <a:off x="7010400" y="14478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52" name="Oval 26"/>
              <p:cNvSpPr>
                <a:spLocks noChangeArrowheads="1"/>
              </p:cNvSpPr>
              <p:nvPr/>
            </p:nvSpPr>
            <p:spPr bwMode="auto">
              <a:xfrm>
                <a:off x="6934200" y="16002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53" name="Oval 27"/>
              <p:cNvSpPr>
                <a:spLocks noChangeArrowheads="1"/>
              </p:cNvSpPr>
              <p:nvPr/>
            </p:nvSpPr>
            <p:spPr bwMode="auto">
              <a:xfrm>
                <a:off x="7040881" y="17830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54" name="Oval 28"/>
              <p:cNvSpPr>
                <a:spLocks noChangeArrowheads="1"/>
              </p:cNvSpPr>
              <p:nvPr/>
            </p:nvSpPr>
            <p:spPr bwMode="auto">
              <a:xfrm>
                <a:off x="7010400" y="19812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55" name="Oval 29"/>
              <p:cNvSpPr>
                <a:spLocks noChangeArrowheads="1"/>
              </p:cNvSpPr>
              <p:nvPr/>
            </p:nvSpPr>
            <p:spPr bwMode="auto">
              <a:xfrm>
                <a:off x="6934200" y="21336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56" name="Oval 30"/>
              <p:cNvSpPr>
                <a:spLocks noChangeArrowheads="1"/>
              </p:cNvSpPr>
              <p:nvPr/>
            </p:nvSpPr>
            <p:spPr bwMode="auto">
              <a:xfrm>
                <a:off x="6964681" y="23164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57" name="Oval 31"/>
              <p:cNvSpPr>
                <a:spLocks noChangeArrowheads="1"/>
              </p:cNvSpPr>
              <p:nvPr/>
            </p:nvSpPr>
            <p:spPr bwMode="auto">
              <a:xfrm>
                <a:off x="6964681" y="24384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58" name="Oval 32"/>
              <p:cNvSpPr>
                <a:spLocks noChangeArrowheads="1"/>
              </p:cNvSpPr>
              <p:nvPr/>
            </p:nvSpPr>
            <p:spPr bwMode="auto">
              <a:xfrm>
                <a:off x="7010400" y="25908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59" name="Oval 33"/>
              <p:cNvSpPr>
                <a:spLocks noChangeArrowheads="1"/>
              </p:cNvSpPr>
              <p:nvPr/>
            </p:nvSpPr>
            <p:spPr bwMode="auto">
              <a:xfrm>
                <a:off x="7086600" y="27736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0" name="Oval 34"/>
              <p:cNvSpPr>
                <a:spLocks noChangeArrowheads="1"/>
              </p:cNvSpPr>
              <p:nvPr/>
            </p:nvSpPr>
            <p:spPr bwMode="auto">
              <a:xfrm>
                <a:off x="7086600" y="29718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1" name="Oval 35"/>
              <p:cNvSpPr>
                <a:spLocks noChangeArrowheads="1"/>
              </p:cNvSpPr>
              <p:nvPr/>
            </p:nvSpPr>
            <p:spPr bwMode="auto">
              <a:xfrm>
                <a:off x="7010400" y="31242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2" name="Oval 36"/>
              <p:cNvSpPr>
                <a:spLocks noChangeArrowheads="1"/>
              </p:cNvSpPr>
              <p:nvPr/>
            </p:nvSpPr>
            <p:spPr bwMode="auto">
              <a:xfrm>
                <a:off x="7040881" y="33070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3" name="Oval 37"/>
              <p:cNvSpPr>
                <a:spLocks noChangeArrowheads="1"/>
              </p:cNvSpPr>
              <p:nvPr/>
            </p:nvSpPr>
            <p:spPr bwMode="auto">
              <a:xfrm>
                <a:off x="7086600" y="24688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4" name="Oval 38"/>
              <p:cNvSpPr>
                <a:spLocks noChangeArrowheads="1"/>
              </p:cNvSpPr>
              <p:nvPr/>
            </p:nvSpPr>
            <p:spPr bwMode="auto">
              <a:xfrm>
                <a:off x="6934200" y="26212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5" name="Oval 39"/>
              <p:cNvSpPr>
                <a:spLocks noChangeArrowheads="1"/>
              </p:cNvSpPr>
              <p:nvPr/>
            </p:nvSpPr>
            <p:spPr bwMode="auto">
              <a:xfrm>
                <a:off x="6934200" y="29260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6" name="Oval 40"/>
              <p:cNvSpPr>
                <a:spLocks noChangeArrowheads="1"/>
              </p:cNvSpPr>
              <p:nvPr/>
            </p:nvSpPr>
            <p:spPr bwMode="auto">
              <a:xfrm>
                <a:off x="6934200" y="33070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7" name="Oval 41"/>
              <p:cNvSpPr>
                <a:spLocks noChangeArrowheads="1"/>
              </p:cNvSpPr>
              <p:nvPr/>
            </p:nvSpPr>
            <p:spPr bwMode="auto">
              <a:xfrm>
                <a:off x="6934200" y="17526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8" name="Oval 42"/>
              <p:cNvSpPr>
                <a:spLocks noChangeArrowheads="1"/>
              </p:cNvSpPr>
              <p:nvPr/>
            </p:nvSpPr>
            <p:spPr bwMode="auto">
              <a:xfrm>
                <a:off x="7086600" y="19050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69" name="Oval 43"/>
              <p:cNvSpPr>
                <a:spLocks noChangeArrowheads="1"/>
              </p:cNvSpPr>
              <p:nvPr/>
            </p:nvSpPr>
            <p:spPr bwMode="auto">
              <a:xfrm>
                <a:off x="7040881" y="21640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70" name="Oval 44"/>
              <p:cNvSpPr>
                <a:spLocks noChangeArrowheads="1"/>
              </p:cNvSpPr>
              <p:nvPr/>
            </p:nvSpPr>
            <p:spPr bwMode="auto">
              <a:xfrm>
                <a:off x="6964681" y="27736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71" name="Oval 46"/>
              <p:cNvSpPr>
                <a:spLocks noChangeArrowheads="1"/>
              </p:cNvSpPr>
              <p:nvPr/>
            </p:nvSpPr>
            <p:spPr bwMode="auto">
              <a:xfrm>
                <a:off x="7040881" y="16306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72" name="Oval 47"/>
              <p:cNvSpPr>
                <a:spLocks noChangeArrowheads="1"/>
              </p:cNvSpPr>
              <p:nvPr/>
            </p:nvSpPr>
            <p:spPr bwMode="auto">
              <a:xfrm>
                <a:off x="6934200" y="30480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73" name="Oval 48"/>
              <p:cNvSpPr>
                <a:spLocks noChangeArrowheads="1"/>
              </p:cNvSpPr>
              <p:nvPr/>
            </p:nvSpPr>
            <p:spPr bwMode="auto">
              <a:xfrm>
                <a:off x="7040881" y="289560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74" name="Oval 49"/>
              <p:cNvSpPr>
                <a:spLocks noChangeArrowheads="1"/>
              </p:cNvSpPr>
              <p:nvPr/>
            </p:nvSpPr>
            <p:spPr bwMode="auto">
              <a:xfrm>
                <a:off x="6934200" y="19354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  <p:sp>
            <p:nvSpPr>
              <p:cNvPr id="75" name="Oval 51"/>
              <p:cNvSpPr>
                <a:spLocks noChangeArrowheads="1"/>
              </p:cNvSpPr>
              <p:nvPr/>
            </p:nvSpPr>
            <p:spPr bwMode="auto">
              <a:xfrm>
                <a:off x="6934200" y="1478280"/>
                <a:ext cx="45719" cy="4572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zh-CN" altLang="en-US" sz="2000" b="1">
                  <a:ea typeface="宋体" pitchFamily="2" charset="-122"/>
                </a:endParaRPr>
              </a:p>
            </p:txBody>
          </p:sp>
        </p:grpSp>
        <p:cxnSp>
          <p:nvCxnSpPr>
            <p:cNvPr id="33" name="Straight Connector 30"/>
            <p:cNvCxnSpPr>
              <a:cxnSpLocks noChangeShapeType="1"/>
              <a:endCxn id="25" idx="1"/>
            </p:cNvCxnSpPr>
            <p:nvPr/>
          </p:nvCxnSpPr>
          <p:spPr bwMode="auto">
            <a:xfrm>
              <a:off x="5337175" y="2633661"/>
              <a:ext cx="2019300" cy="4764"/>
            </a:xfrm>
            <a:prstGeom prst="line">
              <a:avLst/>
            </a:prstGeom>
            <a:noFill/>
            <a:ln w="254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Straight Connector 8"/>
            <p:cNvCxnSpPr>
              <a:cxnSpLocks noChangeShapeType="1"/>
              <a:endCxn id="24" idx="0"/>
            </p:cNvCxnSpPr>
            <p:nvPr/>
          </p:nvCxnSpPr>
          <p:spPr bwMode="auto">
            <a:xfrm flipV="1">
              <a:off x="3814763" y="1490663"/>
              <a:ext cx="1382712" cy="457200"/>
            </a:xfrm>
            <a:prstGeom prst="line">
              <a:avLst/>
            </a:prstGeom>
            <a:noFill/>
            <a:ln w="254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Straight Connector 12"/>
            <p:cNvCxnSpPr>
              <a:cxnSpLocks noChangeShapeType="1"/>
              <a:endCxn id="24" idx="4"/>
            </p:cNvCxnSpPr>
            <p:nvPr/>
          </p:nvCxnSpPr>
          <p:spPr bwMode="auto">
            <a:xfrm>
              <a:off x="3803650" y="3235325"/>
              <a:ext cx="1393825" cy="409575"/>
            </a:xfrm>
            <a:prstGeom prst="line">
              <a:avLst/>
            </a:prstGeom>
            <a:noFill/>
            <a:ln w="254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Straight Connector 30"/>
            <p:cNvCxnSpPr>
              <a:cxnSpLocks noChangeShapeType="1"/>
            </p:cNvCxnSpPr>
            <p:nvPr/>
          </p:nvCxnSpPr>
          <p:spPr bwMode="auto">
            <a:xfrm flipV="1">
              <a:off x="3813175" y="2630488"/>
              <a:ext cx="1236663" cy="3175"/>
            </a:xfrm>
            <a:prstGeom prst="line">
              <a:avLst/>
            </a:prstGeom>
            <a:noFill/>
            <a:ln w="25400" algn="ctr">
              <a:solidFill>
                <a:srgbClr val="FF9900"/>
              </a:solidFill>
              <a:round/>
              <a:headEnd/>
              <a:tailEnd type="triangle" w="med" len="med"/>
            </a:ln>
          </p:spPr>
        </p:cxn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1709738" y="2535238"/>
              <a:ext cx="152400" cy="152400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grpSp>
          <p:nvGrpSpPr>
            <p:cNvPr id="38" name="Group 120"/>
            <p:cNvGrpSpPr>
              <a:grpSpLocks/>
            </p:cNvGrpSpPr>
            <p:nvPr/>
          </p:nvGrpSpPr>
          <p:grpSpPr bwMode="auto">
            <a:xfrm>
              <a:off x="2818886" y="2668969"/>
              <a:ext cx="793488" cy="1291844"/>
              <a:chOff x="1752221" y="1529521"/>
              <a:chExt cx="1835115" cy="2830856"/>
            </a:xfrm>
          </p:grpSpPr>
          <p:cxnSp>
            <p:nvCxnSpPr>
              <p:cNvPr id="47" name="Straight Connector 30"/>
              <p:cNvCxnSpPr>
                <a:cxnSpLocks noChangeShapeType="1"/>
              </p:cNvCxnSpPr>
              <p:nvPr/>
            </p:nvCxnSpPr>
            <p:spPr bwMode="auto">
              <a:xfrm flipV="1">
                <a:off x="1752221" y="2632810"/>
                <a:ext cx="1829177" cy="595220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8" name="Straight Connector 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14645" y="2987687"/>
                <a:ext cx="1699305" cy="1046076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9" name="Straight Connector 12"/>
              <p:cNvCxnSpPr>
                <a:cxnSpLocks noChangeShapeType="1"/>
              </p:cNvCxnSpPr>
              <p:nvPr/>
            </p:nvCxnSpPr>
            <p:spPr bwMode="auto">
              <a:xfrm>
                <a:off x="1752231" y="1529521"/>
                <a:ext cx="1813106" cy="1081563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39" name="Group 120"/>
            <p:cNvGrpSpPr>
              <a:grpSpLocks/>
            </p:cNvGrpSpPr>
            <p:nvPr/>
          </p:nvGrpSpPr>
          <p:grpSpPr bwMode="auto">
            <a:xfrm rot="713624">
              <a:off x="3042245" y="2215878"/>
              <a:ext cx="593904" cy="846272"/>
              <a:chOff x="2362200" y="1828801"/>
              <a:chExt cx="1373533" cy="1854470"/>
            </a:xfrm>
          </p:grpSpPr>
          <p:cxnSp>
            <p:nvCxnSpPr>
              <p:cNvPr id="44" name="Straight Connector 30"/>
              <p:cNvCxnSpPr>
                <a:cxnSpLocks noChangeShapeType="1"/>
              </p:cNvCxnSpPr>
              <p:nvPr/>
            </p:nvCxnSpPr>
            <p:spPr bwMode="auto">
              <a:xfrm flipV="1">
                <a:off x="2362200" y="2632800"/>
                <a:ext cx="1219200" cy="198476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" name="Straight Connector 8"/>
              <p:cNvCxnSpPr>
                <a:cxnSpLocks noChangeShapeType="1"/>
              </p:cNvCxnSpPr>
              <p:nvPr/>
            </p:nvCxnSpPr>
            <p:spPr bwMode="auto">
              <a:xfrm rot="20886376" flipV="1">
                <a:off x="2376592" y="2751568"/>
                <a:ext cx="1359141" cy="931703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6" name="Straight Connector 12"/>
              <p:cNvCxnSpPr>
                <a:cxnSpLocks noChangeShapeType="1"/>
              </p:cNvCxnSpPr>
              <p:nvPr/>
            </p:nvCxnSpPr>
            <p:spPr bwMode="auto">
              <a:xfrm rot="16200000" flipH="1">
                <a:off x="2804202" y="1849937"/>
                <a:ext cx="782276" cy="740004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40" name="Group 120"/>
            <p:cNvGrpSpPr>
              <a:grpSpLocks/>
            </p:cNvGrpSpPr>
            <p:nvPr/>
          </p:nvGrpSpPr>
          <p:grpSpPr bwMode="auto">
            <a:xfrm rot="713624">
              <a:off x="2834813" y="1241687"/>
              <a:ext cx="907620" cy="1416837"/>
              <a:chOff x="1738047" y="1083703"/>
              <a:chExt cx="2099071" cy="3104761"/>
            </a:xfrm>
          </p:grpSpPr>
          <p:cxnSp>
            <p:nvCxnSpPr>
              <p:cNvPr id="41" name="Straight Connector 30"/>
              <p:cNvCxnSpPr>
                <a:cxnSpLocks noChangeShapeType="1"/>
              </p:cNvCxnSpPr>
              <p:nvPr/>
            </p:nvCxnSpPr>
            <p:spPr bwMode="auto">
              <a:xfrm rot="20886376" flipV="1">
                <a:off x="1738047" y="2770586"/>
                <a:ext cx="1868694" cy="36764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2" name="Straight Connector 8"/>
              <p:cNvCxnSpPr>
                <a:cxnSpLocks noChangeShapeType="1"/>
              </p:cNvCxnSpPr>
              <p:nvPr/>
            </p:nvCxnSpPr>
            <p:spPr bwMode="auto">
              <a:xfrm rot="4686376" flipH="1" flipV="1">
                <a:off x="2389356" y="2740703"/>
                <a:ext cx="1423663" cy="1471860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3" name="Straight Connector 12"/>
              <p:cNvCxnSpPr>
                <a:cxnSpLocks noChangeShapeType="1"/>
              </p:cNvCxnSpPr>
              <p:nvPr/>
            </p:nvCxnSpPr>
            <p:spPr bwMode="auto">
              <a:xfrm rot="15486376" flipH="1">
                <a:off x="1991539" y="1367674"/>
                <a:ext cx="1638115" cy="1070174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76" name="Content Placeholder 18"/>
          <p:cNvSpPr txBox="1">
            <a:spLocks/>
          </p:cNvSpPr>
          <p:nvPr/>
        </p:nvSpPr>
        <p:spPr bwMode="auto">
          <a:xfrm>
            <a:off x="228600" y="2438401"/>
            <a:ext cx="64770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Fully automatic</a:t>
            </a:r>
            <a:r>
              <a:rPr kumimoji="0" lang="en-US" altLang="zh-CN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methods for artifact removal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914400" y="2971800"/>
            <a:ext cx="5268152" cy="2217617"/>
            <a:chOff x="981923" y="3349171"/>
            <a:chExt cx="5268152" cy="2217617"/>
          </a:xfrm>
        </p:grpSpPr>
        <p:sp>
          <p:nvSpPr>
            <p:cNvPr id="77" name="TextBox 76"/>
            <p:cNvSpPr txBox="1"/>
            <p:nvPr/>
          </p:nvSpPr>
          <p:spPr>
            <a:xfrm>
              <a:off x="2667000" y="3392269"/>
              <a:ext cx="1877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With Calibration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(&gt;=2 images)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81923" y="4768057"/>
              <a:ext cx="1620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Thin </a:t>
              </a:r>
              <a:r>
                <a:rPr lang="en-US" dirty="0" err="1" smtClean="0">
                  <a:solidFill>
                    <a:schemeClr val="bg1"/>
                  </a:solidFill>
                </a:rPr>
                <a:t>Occluder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Artifact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99212" y="3730285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Dirty lens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Artifact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67000" y="4135148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 Calibration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667000" y="4657272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Known Depths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667000" y="5149726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Unknown Depths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648200" y="35307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Single Image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648200" y="4135148"/>
              <a:ext cx="770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Video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648200" y="4657272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&gt;=2 images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48200" y="5149726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&gt;=3 images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990600" y="3352800"/>
              <a:ext cx="5259475" cy="334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990600" y="4572000"/>
              <a:ext cx="5259475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990600" y="5562600"/>
              <a:ext cx="5254451" cy="418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rot="16200000" flipV="1">
              <a:off x="-110993" y="4455982"/>
              <a:ext cx="2208963" cy="259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2612571" y="4084655"/>
              <a:ext cx="3637504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rot="5400000" flipH="1" flipV="1">
              <a:off x="1516840" y="4457187"/>
              <a:ext cx="2205333" cy="38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 rot="5400000" flipH="1" flipV="1">
              <a:off x="3540788" y="4454351"/>
              <a:ext cx="2208963" cy="586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 rot="5400000" flipH="1" flipV="1">
              <a:off x="5137917" y="4456305"/>
              <a:ext cx="2217617" cy="334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 flipV="1">
              <a:off x="2617596" y="5074418"/>
              <a:ext cx="3627455" cy="5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2" name="Group 131"/>
          <p:cNvGrpSpPr/>
          <p:nvPr/>
        </p:nvGrpSpPr>
        <p:grpSpPr>
          <a:xfrm>
            <a:off x="6705600" y="3139530"/>
            <a:ext cx="2097025" cy="1965870"/>
            <a:chOff x="6705600" y="3368130"/>
            <a:chExt cx="2097025" cy="1965870"/>
          </a:xfrm>
        </p:grpSpPr>
        <p:sp>
          <p:nvSpPr>
            <p:cNvPr id="35847" name="Right Arrow 42"/>
            <p:cNvSpPr>
              <a:spLocks noChangeArrowheads="1"/>
            </p:cNvSpPr>
            <p:nvPr/>
          </p:nvSpPr>
          <p:spPr bwMode="auto">
            <a:xfrm>
              <a:off x="7637095" y="3551907"/>
              <a:ext cx="223439" cy="28130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pic>
          <p:nvPicPr>
            <p:cNvPr id="3585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05600" y="3368130"/>
              <a:ext cx="874327" cy="810160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35850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24801" y="3368130"/>
              <a:ext cx="874327" cy="810160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125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05600" y="4564421"/>
              <a:ext cx="877824" cy="769492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12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24801" y="4564335"/>
              <a:ext cx="877824" cy="769665"/>
            </a:xfrm>
            <a:prstGeom prst="rect">
              <a:avLst/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</p:spPr>
        </p:pic>
        <p:sp>
          <p:nvSpPr>
            <p:cNvPr id="131" name="Right Arrow 42"/>
            <p:cNvSpPr>
              <a:spLocks noChangeArrowheads="1"/>
            </p:cNvSpPr>
            <p:nvPr/>
          </p:nvSpPr>
          <p:spPr bwMode="auto">
            <a:xfrm>
              <a:off x="7637095" y="4869855"/>
              <a:ext cx="223439" cy="28130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51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 “Hole-Filling” with Texture Synthesis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600200"/>
            <a:ext cx="838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Require considerable user interaction </a:t>
            </a:r>
            <a:endParaRPr lang="en-US" altLang="zh-CN" sz="2400" dirty="0">
              <a:solidFill>
                <a:schemeClr val="bg1"/>
              </a:solidFill>
              <a:ea typeface="宋体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Only work for small artifacts </a:t>
            </a:r>
            <a:r>
              <a:rPr lang="en-US" altLang="zh-CN" sz="2400" dirty="0">
                <a:solidFill>
                  <a:schemeClr val="bg1"/>
                </a:solidFill>
                <a:ea typeface="宋体" pitchFamily="2" charset="-122"/>
              </a:rPr>
              <a:t>on </a:t>
            </a: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a regular background</a:t>
            </a:r>
            <a:endParaRPr lang="zh-CN" altLang="en-US" sz="24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200" y="1143000"/>
            <a:ext cx="266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</a:pPr>
            <a:r>
              <a:rPr lang="en-US" altLang="zh-CN" sz="2400" dirty="0">
                <a:solidFill>
                  <a:srgbClr val="FFFF00"/>
                </a:solidFill>
                <a:ea typeface="宋体" pitchFamily="2" charset="-122"/>
              </a:rPr>
              <a:t>Main Limitations:</a:t>
            </a:r>
          </a:p>
        </p:txBody>
      </p:sp>
      <p:pic>
        <p:nvPicPr>
          <p:cNvPr id="10138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008312"/>
            <a:ext cx="3219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5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008312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6" name="TextBox 26"/>
          <p:cNvSpPr txBox="1">
            <a:spLocks noChangeArrowheads="1"/>
          </p:cNvSpPr>
          <p:nvPr/>
        </p:nvSpPr>
        <p:spPr bwMode="auto">
          <a:xfrm>
            <a:off x="5965825" y="3541712"/>
            <a:ext cx="14255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rgbClr val="FFFF00"/>
                </a:solidFill>
                <a:ea typeface="宋体" pitchFamily="2" charset="-122"/>
              </a:rPr>
              <a:t>??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143000" y="3465512"/>
            <a:ext cx="3124200" cy="1944688"/>
            <a:chOff x="1447800" y="2514600"/>
            <a:chExt cx="3124200" cy="1944189"/>
          </a:xfrm>
        </p:grpSpPr>
        <p:sp>
          <p:nvSpPr>
            <p:cNvPr id="101398" name="Oval 8"/>
            <p:cNvSpPr>
              <a:spLocks noChangeArrowheads="1"/>
            </p:cNvSpPr>
            <p:nvPr/>
          </p:nvSpPr>
          <p:spPr bwMode="auto">
            <a:xfrm>
              <a:off x="3886200" y="2514600"/>
              <a:ext cx="387776" cy="37126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399" name="Oval 15"/>
            <p:cNvSpPr>
              <a:spLocks noChangeArrowheads="1"/>
            </p:cNvSpPr>
            <p:nvPr/>
          </p:nvSpPr>
          <p:spPr bwMode="auto">
            <a:xfrm>
              <a:off x="3581400" y="2743200"/>
              <a:ext cx="387776" cy="37126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400" name="Oval 16"/>
            <p:cNvSpPr>
              <a:spLocks noChangeArrowheads="1"/>
            </p:cNvSpPr>
            <p:nvPr/>
          </p:nvSpPr>
          <p:spPr bwMode="auto">
            <a:xfrm>
              <a:off x="3955624" y="3429000"/>
              <a:ext cx="387776" cy="37126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401" name="Oval 17"/>
            <p:cNvSpPr>
              <a:spLocks noChangeArrowheads="1"/>
            </p:cNvSpPr>
            <p:nvPr/>
          </p:nvSpPr>
          <p:spPr bwMode="auto">
            <a:xfrm>
              <a:off x="4184224" y="2895600"/>
              <a:ext cx="387776" cy="37126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402" name="Oval 18"/>
            <p:cNvSpPr>
              <a:spLocks noChangeArrowheads="1"/>
            </p:cNvSpPr>
            <p:nvPr/>
          </p:nvSpPr>
          <p:spPr bwMode="auto">
            <a:xfrm>
              <a:off x="1447800" y="4087524"/>
              <a:ext cx="387776" cy="37126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403" name="Oval 19"/>
            <p:cNvSpPr>
              <a:spLocks noChangeArrowheads="1"/>
            </p:cNvSpPr>
            <p:nvPr/>
          </p:nvSpPr>
          <p:spPr bwMode="auto">
            <a:xfrm>
              <a:off x="2895600" y="3581400"/>
              <a:ext cx="387776" cy="37126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404" name="Oval 20"/>
            <p:cNvSpPr>
              <a:spLocks noChangeArrowheads="1"/>
            </p:cNvSpPr>
            <p:nvPr/>
          </p:nvSpPr>
          <p:spPr bwMode="auto">
            <a:xfrm>
              <a:off x="1854926" y="3323346"/>
              <a:ext cx="387776" cy="37126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405" name="Oval 21"/>
            <p:cNvSpPr>
              <a:spLocks noChangeArrowheads="1"/>
            </p:cNvSpPr>
            <p:nvPr/>
          </p:nvSpPr>
          <p:spPr bwMode="auto">
            <a:xfrm>
              <a:off x="3733800" y="3065292"/>
              <a:ext cx="387776" cy="37126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524000" y="5410200"/>
            <a:ext cx="23189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 Photo Editing Tool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715000" y="5410200"/>
            <a:ext cx="20489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a typeface="宋体" pitchFamily="2" charset="-122"/>
              </a:rPr>
              <a:t>  Dust on a Lens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advTm="67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139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Acknowledgement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>
                <a:ea typeface="宋体" pitchFamily="2" charset="-122"/>
              </a:rPr>
              <a:t>Changyin</a:t>
            </a:r>
            <a:r>
              <a:rPr lang="en-US" altLang="zh-CN" dirty="0" smtClean="0">
                <a:ea typeface="宋体" pitchFamily="2" charset="-122"/>
              </a:rPr>
              <a:t> </a:t>
            </a:r>
            <a:r>
              <a:rPr lang="en-US" altLang="zh-CN" dirty="0" err="1" smtClean="0">
                <a:ea typeface="宋体" pitchFamily="2" charset="-122"/>
              </a:rPr>
              <a:t>Zhou,Oliver</a:t>
            </a:r>
            <a:r>
              <a:rPr lang="en-US" altLang="zh-CN" dirty="0" smtClean="0">
                <a:ea typeface="宋体" pitchFamily="2" charset="-122"/>
              </a:rPr>
              <a:t> </a:t>
            </a:r>
            <a:r>
              <a:rPr lang="en-US" altLang="zh-CN" dirty="0" err="1" smtClean="0">
                <a:ea typeface="宋体" pitchFamily="2" charset="-122"/>
              </a:rPr>
              <a:t>Cossairt</a:t>
            </a:r>
            <a:r>
              <a:rPr lang="en-US" altLang="zh-CN" dirty="0" smtClean="0">
                <a:ea typeface="宋体" pitchFamily="2" charset="-122"/>
              </a:rPr>
              <a:t>, </a:t>
            </a:r>
            <a:r>
              <a:rPr lang="en-US" altLang="zh-CN" dirty="0" err="1" smtClean="0">
                <a:ea typeface="宋体" pitchFamily="2" charset="-122"/>
              </a:rPr>
              <a:t>Neeraj</a:t>
            </a:r>
            <a:r>
              <a:rPr lang="en-US" altLang="zh-CN" dirty="0" smtClean="0">
                <a:ea typeface="宋体" pitchFamily="2" charset="-122"/>
              </a:rPr>
              <a:t> Kumar, Alex Berg, </a:t>
            </a:r>
            <a:r>
              <a:rPr lang="en-US" altLang="zh-CN" dirty="0" err="1" smtClean="0">
                <a:ea typeface="宋体" pitchFamily="2" charset="-122"/>
              </a:rPr>
              <a:t>Sujit</a:t>
            </a:r>
            <a:r>
              <a:rPr lang="en-US" altLang="zh-CN" dirty="0" smtClean="0">
                <a:ea typeface="宋体" pitchFamily="2" charset="-122"/>
              </a:rPr>
              <a:t> </a:t>
            </a:r>
            <a:r>
              <a:rPr lang="en-US" altLang="zh-CN" dirty="0" err="1" smtClean="0">
                <a:ea typeface="宋体" pitchFamily="2" charset="-122"/>
              </a:rPr>
              <a:t>Kuthirummal</a:t>
            </a:r>
            <a:r>
              <a:rPr lang="en-US" altLang="zh-CN" dirty="0" smtClean="0">
                <a:ea typeface="宋体" pitchFamily="2" charset="-122"/>
              </a:rPr>
              <a:t> for helpful discussions.</a:t>
            </a:r>
          </a:p>
          <a:p>
            <a:pPr eaLnBrk="1" hangingPunct="1"/>
            <a:endParaRPr lang="en-US" altLang="zh-CN" dirty="0" smtClean="0">
              <a:ea typeface="宋体" pitchFamily="2" charset="-122"/>
            </a:endParaRPr>
          </a:p>
          <a:p>
            <a:pPr eaLnBrk="1" hangingPunct="1"/>
            <a:r>
              <a:rPr lang="en-US" altLang="zh-CN" dirty="0" smtClean="0">
                <a:ea typeface="宋体" pitchFamily="2" charset="-122"/>
              </a:rPr>
              <a:t>Anonymous reviewers for valuable comments and suggestions.</a:t>
            </a:r>
          </a:p>
          <a:p>
            <a:pPr eaLnBrk="1" hangingPunct="1"/>
            <a:endParaRPr lang="en-US" altLang="zh-CN" dirty="0" smtClean="0">
              <a:ea typeface="宋体" pitchFamily="2" charset="-122"/>
            </a:endParaRPr>
          </a:p>
          <a:p>
            <a:pPr eaLnBrk="1" hangingPunct="1"/>
            <a:r>
              <a:rPr lang="en-US" altLang="zh-CN" dirty="0" smtClean="0">
                <a:ea typeface="宋体" pitchFamily="2" charset="-122"/>
              </a:rPr>
              <a:t>NSF, ONR, Sloan Fellowship for the funding support.</a:t>
            </a:r>
          </a:p>
          <a:p>
            <a:pPr eaLnBrk="1" hangingPunct="1"/>
            <a:endParaRPr lang="en-US" altLang="zh-CN" dirty="0" smtClean="0">
              <a:ea typeface="宋体" pitchFamily="2" charset="-122"/>
            </a:endParaRPr>
          </a:p>
          <a:p>
            <a:pPr lvl="1"/>
            <a:endParaRPr lang="en-US" altLang="zh-CN" dirty="0" smtClean="0">
              <a:ea typeface="宋体" pitchFamily="2" charset="-122"/>
            </a:endParaRPr>
          </a:p>
        </p:txBody>
      </p:sp>
    </p:spTree>
  </p:cSld>
  <p:clrMapOvr>
    <a:masterClrMapping/>
  </p:clrMapOvr>
  <p:transition advTm="9359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7"/>
          <p:cNvSpPr>
            <a:spLocks noGrp="1"/>
          </p:cNvSpPr>
          <p:nvPr>
            <p:ph type="ctrTitle"/>
          </p:nvPr>
        </p:nvSpPr>
        <p:spPr>
          <a:xfrm>
            <a:off x="0" y="129540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Removing Image Artifacts Due to </a:t>
            </a:r>
            <a:br>
              <a:rPr lang="en-US" altLang="zh-CN" dirty="0" smtClean="0">
                <a:ea typeface="宋体" pitchFamily="2" charset="-122"/>
              </a:rPr>
            </a:br>
            <a:r>
              <a:rPr lang="en-US" altLang="zh-CN" dirty="0" smtClean="0">
                <a:ea typeface="宋体" pitchFamily="2" charset="-122"/>
              </a:rPr>
              <a:t>Dirty Camera Lenses and Thin </a:t>
            </a:r>
            <a:r>
              <a:rPr lang="en-US" altLang="zh-CN" dirty="0" err="1" smtClean="0">
                <a:ea typeface="宋体" pitchFamily="2" charset="-122"/>
              </a:rPr>
              <a:t>Occluders</a:t>
            </a:r>
            <a:endParaRPr lang="en-US" altLang="zh-CN" dirty="0" smtClean="0">
              <a:ea typeface="宋体" pitchFamily="2" charset="-122"/>
            </a:endParaRPr>
          </a:p>
        </p:txBody>
      </p:sp>
      <p:sp>
        <p:nvSpPr>
          <p:cNvPr id="16387" name="Subtitle 8"/>
          <p:cNvSpPr>
            <a:spLocks noGrp="1"/>
          </p:cNvSpPr>
          <p:nvPr>
            <p:ph type="subTitle" idx="1"/>
          </p:nvPr>
        </p:nvSpPr>
        <p:spPr>
          <a:xfrm>
            <a:off x="1828800" y="3200400"/>
            <a:ext cx="4953000" cy="9906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宋体" pitchFamily="2" charset="-122"/>
              </a:rPr>
              <a:t>Jinwei Gu </a:t>
            </a:r>
            <a:r>
              <a:rPr lang="en-US" altLang="zh-CN" b="1" baseline="30000" smtClean="0">
                <a:solidFill>
                  <a:srgbClr val="FFFF00"/>
                </a:solidFill>
                <a:ea typeface="宋体" pitchFamily="2" charset="-122"/>
              </a:rPr>
              <a:t>1</a:t>
            </a:r>
            <a:r>
              <a:rPr lang="en-US" altLang="zh-CN" smtClean="0">
                <a:ea typeface="宋体" pitchFamily="2" charset="-122"/>
              </a:rPr>
              <a:t>,  Ravi Ramamoorthi </a:t>
            </a:r>
            <a:r>
              <a:rPr lang="en-US" altLang="zh-CN" b="1" baseline="30000" smtClean="0">
                <a:solidFill>
                  <a:srgbClr val="FFFF00"/>
                </a:solidFill>
                <a:ea typeface="宋体" pitchFamily="2" charset="-122"/>
              </a:rPr>
              <a:t>2</a:t>
            </a:r>
            <a:r>
              <a:rPr lang="en-US" altLang="zh-CN" smtClean="0">
                <a:ea typeface="宋体" pitchFamily="2" charset="-122"/>
              </a:rPr>
              <a:t>,</a:t>
            </a:r>
          </a:p>
          <a:p>
            <a:pPr eaLnBrk="1" hangingPunct="1"/>
            <a:r>
              <a:rPr lang="en-US" altLang="zh-CN" smtClean="0">
                <a:ea typeface="宋体" pitchFamily="2" charset="-122"/>
              </a:rPr>
              <a:t>Peter Belhumeur </a:t>
            </a:r>
            <a:r>
              <a:rPr lang="en-US" altLang="zh-CN" b="1" baseline="30000" smtClean="0">
                <a:solidFill>
                  <a:srgbClr val="FFFF00"/>
                </a:solidFill>
                <a:ea typeface="宋体" pitchFamily="2" charset="-122"/>
              </a:rPr>
              <a:t>1</a:t>
            </a:r>
            <a:r>
              <a:rPr lang="en-US" altLang="zh-CN" smtClean="0">
                <a:ea typeface="宋体" pitchFamily="2" charset="-122"/>
              </a:rPr>
              <a:t>,  Shree Nayar </a:t>
            </a:r>
            <a:r>
              <a:rPr lang="en-US" altLang="zh-CN" b="1" baseline="30000" smtClean="0">
                <a:solidFill>
                  <a:srgbClr val="FFFF00"/>
                </a:solidFill>
                <a:ea typeface="宋体" pitchFamily="2" charset="-122"/>
              </a:rPr>
              <a:t>1</a:t>
            </a:r>
          </a:p>
        </p:txBody>
      </p:sp>
      <p:sp>
        <p:nvSpPr>
          <p:cNvPr id="10" name="Subtitle 8"/>
          <p:cNvSpPr txBox="1">
            <a:spLocks/>
          </p:cNvSpPr>
          <p:nvPr/>
        </p:nvSpPr>
        <p:spPr bwMode="auto">
          <a:xfrm>
            <a:off x="2819400" y="55626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FF00"/>
              </a:buClr>
            </a:pPr>
            <a:r>
              <a:rPr lang="en-US" altLang="zh-CN" sz="2400" dirty="0">
                <a:solidFill>
                  <a:srgbClr val="FFFF00"/>
                </a:solidFill>
                <a:ea typeface="宋体" pitchFamily="2" charset="-122"/>
              </a:rPr>
              <a:t>December 18, 2009</a:t>
            </a:r>
          </a:p>
        </p:txBody>
      </p:sp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304800" y="838200"/>
            <a:ext cx="8458200" cy="457200"/>
          </a:xfrm>
          <a:prstGeom prst="rect">
            <a:avLst/>
          </a:prstGeom>
          <a:solidFill>
            <a:srgbClr val="11111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sp>
        <p:nvSpPr>
          <p:cNvPr id="16391" name="Subtitle 8"/>
          <p:cNvSpPr>
            <a:spLocks/>
          </p:cNvSpPr>
          <p:nvPr/>
        </p:nvSpPr>
        <p:spPr bwMode="auto">
          <a:xfrm>
            <a:off x="1981200" y="4419600"/>
            <a:ext cx="518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FF00"/>
              </a:buClr>
            </a:pPr>
            <a:r>
              <a:rPr lang="en-US" altLang="zh-CN" sz="2400" b="1" baseline="30000" dirty="0">
                <a:solidFill>
                  <a:srgbClr val="FFFF02"/>
                </a:solidFill>
                <a:ea typeface="宋体" pitchFamily="2" charset="-122"/>
              </a:rPr>
              <a:t>1 </a:t>
            </a:r>
            <a:r>
              <a:rPr lang="en-US" altLang="zh-CN" sz="2400" dirty="0">
                <a:solidFill>
                  <a:srgbClr val="FFFF02"/>
                </a:solidFill>
                <a:ea typeface="宋体" pitchFamily="2" charset="-122"/>
              </a:rPr>
              <a:t>Columbia University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</a:pPr>
            <a:r>
              <a:rPr lang="en-US" altLang="zh-CN" sz="2400" b="1" baseline="30000" dirty="0">
                <a:solidFill>
                  <a:srgbClr val="FFFF02"/>
                </a:solidFill>
                <a:ea typeface="宋体" pitchFamily="2" charset="-122"/>
              </a:rPr>
              <a:t>2 </a:t>
            </a:r>
            <a:r>
              <a:rPr lang="en-US" altLang="zh-CN" sz="2400" dirty="0">
                <a:solidFill>
                  <a:srgbClr val="FFFF02"/>
                </a:solidFill>
                <a:ea typeface="宋体" pitchFamily="2" charset="-122"/>
              </a:rPr>
              <a:t>University of California at </a:t>
            </a:r>
            <a:r>
              <a:rPr lang="en-US" altLang="zh-CN" sz="2400" dirty="0" smtClean="0">
                <a:solidFill>
                  <a:srgbClr val="FFFF02"/>
                </a:solidFill>
                <a:ea typeface="宋体" pitchFamily="2" charset="-122"/>
              </a:rPr>
              <a:t>Berkeley</a:t>
            </a:r>
            <a:endParaRPr lang="en-US" altLang="zh-CN" sz="2400" dirty="0">
              <a:solidFill>
                <a:srgbClr val="FFFF02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advTm="13015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Dirty-lens Artifact vs. Hazy Image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057399"/>
            <a:ext cx="3352800" cy="27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57400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09159" y="4800600"/>
            <a:ext cx="2191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Dirty Lens Artifact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1845" y="4800600"/>
            <a:ext cx="1779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 Hazy Image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 Our Methods vs. </a:t>
            </a:r>
            <a:r>
              <a:rPr lang="en-US" dirty="0" err="1" smtClean="0"/>
              <a:t>Dehazing</a:t>
            </a:r>
            <a:r>
              <a:rPr lang="en-US" dirty="0" smtClean="0"/>
              <a:t> Methods</a:t>
            </a:r>
            <a:endParaRPr lang="en-US" dirty="0"/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2138363" y="2146300"/>
          <a:ext cx="4864100" cy="673100"/>
        </p:xfrm>
        <a:graphic>
          <a:graphicData uri="http://schemas.openxmlformats.org/presentationml/2006/ole">
            <p:oleObj spid="_x0000_s263170" name="Equation" r:id="rId5" imgW="1650960" imgH="228600" progId="Equation.DSMT4">
              <p:embed/>
            </p:oleObj>
          </a:graphicData>
        </a:graphic>
      </p:graphicFrame>
      <p:graphicFrame>
        <p:nvGraphicFramePr>
          <p:cNvPr id="100355" name="Object 3"/>
          <p:cNvGraphicFramePr>
            <a:graphicFrameLocks noChangeAspect="1"/>
          </p:cNvGraphicFramePr>
          <p:nvPr/>
        </p:nvGraphicFramePr>
        <p:xfrm>
          <a:off x="2057400" y="4584700"/>
          <a:ext cx="5724525" cy="673100"/>
        </p:xfrm>
        <a:graphic>
          <a:graphicData uri="http://schemas.openxmlformats.org/presentationml/2006/ole">
            <p:oleObj spid="_x0000_s263171" name="Equation" r:id="rId6" imgW="1942920" imgH="228600" progId="Equation.DSMT4">
              <p:embed/>
            </p:oleObj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381000" y="1295400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Model for dirty-lens artifact: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1000" y="36576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Model widely used for hazy image: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6096000" y="1905000"/>
            <a:ext cx="914400" cy="1143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019800" y="4419600"/>
            <a:ext cx="1828800" cy="1143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3476625" y="5956300"/>
          <a:ext cx="2543175" cy="673100"/>
        </p:xfrm>
        <a:graphic>
          <a:graphicData uri="http://schemas.openxmlformats.org/presentationml/2006/ole">
            <p:oleObj spid="_x0000_s263172" name="Equation" r:id="rId7" imgW="863280" imgH="228600" progId="Equation.DSMT4">
              <p:embed/>
            </p:oleObj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990600" y="5481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where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43265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/>
          <p:cNvCxnSpPr/>
          <p:nvPr/>
        </p:nvCxnSpPr>
        <p:spPr bwMode="auto">
          <a:xfrm flipV="1">
            <a:off x="1295400" y="3962400"/>
            <a:ext cx="1325880" cy="441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7696200" cy="909653"/>
          </a:xfrm>
        </p:spPr>
        <p:txBody>
          <a:bodyPr/>
          <a:lstStyle/>
          <a:p>
            <a:r>
              <a:rPr lang="en-US" dirty="0" smtClean="0"/>
              <a:t>Separate attenuation and intensification, since the intensification term is assumed to be a global effect.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 Validation of Model Simplification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17526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[</a:t>
            </a:r>
            <a:r>
              <a:rPr lang="en-US" dirty="0" err="1" smtClean="0">
                <a:solidFill>
                  <a:srgbClr val="00FF00"/>
                </a:solidFill>
              </a:rPr>
              <a:t>Nayar</a:t>
            </a:r>
            <a:r>
              <a:rPr lang="en-US" dirty="0" smtClean="0">
                <a:solidFill>
                  <a:srgbClr val="00FF00"/>
                </a:solidFill>
              </a:rPr>
              <a:t> et al., 2006]</a:t>
            </a:r>
            <a:endParaRPr lang="en-US" dirty="0">
              <a:solidFill>
                <a:srgbClr val="00FF00"/>
              </a:solidFill>
            </a:endParaRPr>
          </a:p>
        </p:txBody>
      </p:sp>
      <p:grpSp>
        <p:nvGrpSpPr>
          <p:cNvPr id="4" name="Group 50"/>
          <p:cNvGrpSpPr/>
          <p:nvPr/>
        </p:nvGrpSpPr>
        <p:grpSpPr>
          <a:xfrm>
            <a:off x="533400" y="2640568"/>
            <a:ext cx="4187825" cy="2998232"/>
            <a:chOff x="533400" y="2640568"/>
            <a:chExt cx="4187825" cy="299823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191000" y="2640568"/>
              <a:ext cx="68560" cy="253593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5" name="Group 27"/>
            <p:cNvGrpSpPr/>
            <p:nvPr/>
          </p:nvGrpSpPr>
          <p:grpSpPr>
            <a:xfrm flipV="1">
              <a:off x="990600" y="2716768"/>
              <a:ext cx="304800" cy="2438400"/>
              <a:chOff x="1295400" y="2209800"/>
              <a:chExt cx="304800" cy="2438400"/>
            </a:xfrm>
          </p:grpSpPr>
          <p:grpSp>
            <p:nvGrpSpPr>
              <p:cNvPr id="6" name="Group 15"/>
              <p:cNvGrpSpPr/>
              <p:nvPr/>
            </p:nvGrpSpPr>
            <p:grpSpPr>
              <a:xfrm>
                <a:off x="1295400" y="2209800"/>
                <a:ext cx="304800" cy="609600"/>
                <a:chOff x="1295400" y="2209800"/>
                <a:chExt cx="304800" cy="609600"/>
              </a:xfrm>
            </p:grpSpPr>
            <p:sp>
              <p:nvSpPr>
                <p:cNvPr id="9" name="Rectangle 8"/>
                <p:cNvSpPr/>
                <p:nvPr/>
              </p:nvSpPr>
              <p:spPr bwMode="auto">
                <a:xfrm>
                  <a:off x="1295400" y="22098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1295400" y="2514600"/>
                  <a:ext cx="304800" cy="3048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7" name="Group 16"/>
              <p:cNvGrpSpPr/>
              <p:nvPr/>
            </p:nvGrpSpPr>
            <p:grpSpPr>
              <a:xfrm>
                <a:off x="1295400" y="2819400"/>
                <a:ext cx="304800" cy="609600"/>
                <a:chOff x="1295400" y="2209800"/>
                <a:chExt cx="304800" cy="609600"/>
              </a:xfrm>
            </p:grpSpPr>
            <p:sp>
              <p:nvSpPr>
                <p:cNvPr id="18" name="Rectangle 17"/>
                <p:cNvSpPr/>
                <p:nvPr/>
              </p:nvSpPr>
              <p:spPr bwMode="auto">
                <a:xfrm>
                  <a:off x="1295400" y="22098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1295400" y="2514600"/>
                  <a:ext cx="304800" cy="3048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1" name="Group 19"/>
              <p:cNvGrpSpPr/>
              <p:nvPr/>
            </p:nvGrpSpPr>
            <p:grpSpPr>
              <a:xfrm>
                <a:off x="1295400" y="3429000"/>
                <a:ext cx="304800" cy="609600"/>
                <a:chOff x="1295400" y="2209800"/>
                <a:chExt cx="304800" cy="609600"/>
              </a:xfrm>
            </p:grpSpPr>
            <p:sp>
              <p:nvSpPr>
                <p:cNvPr id="21" name="Rectangle 20"/>
                <p:cNvSpPr/>
                <p:nvPr/>
              </p:nvSpPr>
              <p:spPr bwMode="auto">
                <a:xfrm>
                  <a:off x="1295400" y="22098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 bwMode="auto">
                <a:xfrm>
                  <a:off x="1295400" y="2514600"/>
                  <a:ext cx="304800" cy="3048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" name="Group 22"/>
              <p:cNvGrpSpPr/>
              <p:nvPr/>
            </p:nvGrpSpPr>
            <p:grpSpPr>
              <a:xfrm>
                <a:off x="1295400" y="4038600"/>
                <a:ext cx="304800" cy="609600"/>
                <a:chOff x="1295400" y="2209800"/>
                <a:chExt cx="304800" cy="609600"/>
              </a:xfrm>
            </p:grpSpPr>
            <p:sp>
              <p:nvSpPr>
                <p:cNvPr id="24" name="Rectangle 23"/>
                <p:cNvSpPr/>
                <p:nvPr/>
              </p:nvSpPr>
              <p:spPr bwMode="auto">
                <a:xfrm>
                  <a:off x="1295400" y="22098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 bwMode="auto">
                <a:xfrm>
                  <a:off x="1295400" y="2514600"/>
                  <a:ext cx="304800" cy="3048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</p:grpSp>
        </p:grpSp>
        <p:cxnSp>
          <p:nvCxnSpPr>
            <p:cNvPr id="26" name="Straight Connector 25"/>
            <p:cNvCxnSpPr/>
            <p:nvPr/>
          </p:nvCxnSpPr>
          <p:spPr bwMode="auto">
            <a:xfrm rot="5400000">
              <a:off x="1453348" y="3939928"/>
              <a:ext cx="2428892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21"/>
            <p:cNvSpPr txBox="1">
              <a:spLocks noChangeArrowheads="1"/>
            </p:cNvSpPr>
            <p:nvPr/>
          </p:nvSpPr>
          <p:spPr bwMode="auto">
            <a:xfrm>
              <a:off x="533400" y="5269468"/>
              <a:ext cx="13516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ea typeface="宋体" pitchFamily="2" charset="-122"/>
                </a:rPr>
                <a:t>Illumination</a:t>
              </a:r>
              <a:endParaRPr lang="en-US" altLang="zh-CN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  <p:sp>
          <p:nvSpPr>
            <p:cNvPr id="32" name="TextBox 22"/>
            <p:cNvSpPr txBox="1">
              <a:spLocks noChangeArrowheads="1"/>
            </p:cNvSpPr>
            <p:nvPr/>
          </p:nvSpPr>
          <p:spPr bwMode="auto">
            <a:xfrm>
              <a:off x="2156524" y="5269468"/>
              <a:ext cx="10438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ea typeface="宋体" pitchFamily="2" charset="-122"/>
                </a:rPr>
                <a:t>Dirt/dust</a:t>
              </a:r>
              <a:endParaRPr lang="en-US" altLang="zh-CN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  <p:sp>
          <p:nvSpPr>
            <p:cNvPr id="33" name="TextBox 24"/>
            <p:cNvSpPr txBox="1">
              <a:spLocks noChangeArrowheads="1"/>
            </p:cNvSpPr>
            <p:nvPr/>
          </p:nvSpPr>
          <p:spPr bwMode="auto">
            <a:xfrm>
              <a:off x="3813175" y="5270778"/>
              <a:ext cx="908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ea typeface="宋体" pitchFamily="2" charset="-122"/>
                </a:rPr>
                <a:t>Sensor</a:t>
              </a:r>
            </a:p>
          </p:txBody>
        </p:sp>
      </p:grp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4516438" y="2979738"/>
          <a:ext cx="4414837" cy="673100"/>
        </p:xfrm>
        <a:graphic>
          <a:graphicData uri="http://schemas.openxmlformats.org/presentationml/2006/ole">
            <p:oleObj spid="_x0000_s264194" name="Equation" r:id="rId5" imgW="1498320" imgH="228600" progId="Equation.DSMT4">
              <p:embed/>
            </p:oleObj>
          </a:graphicData>
        </a:graphic>
      </p:graphicFrame>
      <p:grpSp>
        <p:nvGrpSpPr>
          <p:cNvPr id="13" name="Group 49"/>
          <p:cNvGrpSpPr/>
          <p:nvPr/>
        </p:nvGrpSpPr>
        <p:grpSpPr>
          <a:xfrm>
            <a:off x="2209800" y="3429000"/>
            <a:ext cx="457200" cy="1143000"/>
            <a:chOff x="2209800" y="3429000"/>
            <a:chExt cx="457200" cy="1143000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>
              <a:off x="2209800" y="36576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rot="5400000" flipH="1" flipV="1">
              <a:off x="2209800" y="4114800"/>
              <a:ext cx="6096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2209800" y="39624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rot="16200000" flipH="1">
              <a:off x="2247900" y="3543300"/>
              <a:ext cx="5334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30" name="Straight Arrow Connector 29"/>
          <p:cNvCxnSpPr/>
          <p:nvPr/>
        </p:nvCxnSpPr>
        <p:spPr bwMode="auto">
          <a:xfrm flipV="1">
            <a:off x="2667000" y="3402568"/>
            <a:ext cx="1600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2"/>
    </p:custDataLst>
  </p:cSld>
  <p:clrMapOvr>
    <a:masterClrMapping/>
  </p:clrMapOvr>
  <p:transition advTm="43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41"/>
          <p:cNvCxnSpPr/>
          <p:nvPr/>
        </p:nvCxnSpPr>
        <p:spPr bwMode="auto">
          <a:xfrm flipV="1">
            <a:off x="1295400" y="3962400"/>
            <a:ext cx="1325880" cy="441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7696200" cy="909653"/>
          </a:xfrm>
        </p:spPr>
        <p:txBody>
          <a:bodyPr/>
          <a:lstStyle/>
          <a:p>
            <a:r>
              <a:rPr lang="en-US" dirty="0" smtClean="0"/>
              <a:t>Separate attenuation and intensification, since the intensification term is assumed to be a global effect.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 Validation of Model Simplification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17526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[</a:t>
            </a:r>
            <a:r>
              <a:rPr lang="en-US" dirty="0" err="1" smtClean="0">
                <a:solidFill>
                  <a:srgbClr val="00FF00"/>
                </a:solidFill>
              </a:rPr>
              <a:t>Nayar</a:t>
            </a:r>
            <a:r>
              <a:rPr lang="en-US" dirty="0" smtClean="0">
                <a:solidFill>
                  <a:srgbClr val="00FF00"/>
                </a:solidFill>
              </a:rPr>
              <a:t> et al., 2006]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191000" y="2640568"/>
            <a:ext cx="68560" cy="25359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990600" y="2716768"/>
            <a:ext cx="304800" cy="2438400"/>
            <a:chOff x="1295400" y="2209800"/>
            <a:chExt cx="304800" cy="2438400"/>
          </a:xfrm>
        </p:grpSpPr>
        <p:grpSp>
          <p:nvGrpSpPr>
            <p:cNvPr id="5" name="Group 15"/>
            <p:cNvGrpSpPr/>
            <p:nvPr/>
          </p:nvGrpSpPr>
          <p:grpSpPr>
            <a:xfrm>
              <a:off x="1295400" y="2209800"/>
              <a:ext cx="304800" cy="609600"/>
              <a:chOff x="1295400" y="2209800"/>
              <a:chExt cx="304800" cy="6096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1295400" y="2819400"/>
              <a:ext cx="304800" cy="609600"/>
              <a:chOff x="1295400" y="2209800"/>
              <a:chExt cx="304800" cy="609600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7" name="Group 19"/>
            <p:cNvGrpSpPr/>
            <p:nvPr/>
          </p:nvGrpSpPr>
          <p:grpSpPr>
            <a:xfrm>
              <a:off x="1295400" y="3429000"/>
              <a:ext cx="304800" cy="609600"/>
              <a:chOff x="1295400" y="2209800"/>
              <a:chExt cx="304800" cy="609600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11" name="Group 22"/>
            <p:cNvGrpSpPr/>
            <p:nvPr/>
          </p:nvGrpSpPr>
          <p:grpSpPr>
            <a:xfrm>
              <a:off x="1295400" y="4038600"/>
              <a:ext cx="304800" cy="609600"/>
              <a:chOff x="1295400" y="2209800"/>
              <a:chExt cx="304800" cy="609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1295400" y="2209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295400" y="2514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</p:grpSp>
      <p:cxnSp>
        <p:nvCxnSpPr>
          <p:cNvPr id="26" name="Straight Connector 25"/>
          <p:cNvCxnSpPr/>
          <p:nvPr/>
        </p:nvCxnSpPr>
        <p:spPr bwMode="auto">
          <a:xfrm rot="5400000">
            <a:off x="1453348" y="3939928"/>
            <a:ext cx="2428892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533400" y="5269468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Illumination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2156524" y="5269468"/>
            <a:ext cx="1043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Dirt/dust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3813175" y="5270778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Sensor</a:t>
            </a:r>
          </a:p>
        </p:txBody>
      </p:sp>
      <p:graphicFrame>
        <p:nvGraphicFramePr>
          <p:cNvPr id="73734" name="Object 6"/>
          <p:cNvGraphicFramePr>
            <a:graphicFrameLocks noChangeAspect="1"/>
          </p:cNvGraphicFramePr>
          <p:nvPr/>
        </p:nvGraphicFramePr>
        <p:xfrm>
          <a:off x="4537075" y="3733800"/>
          <a:ext cx="2244725" cy="673100"/>
        </p:xfrm>
        <a:graphic>
          <a:graphicData uri="http://schemas.openxmlformats.org/presentationml/2006/ole">
            <p:oleObj spid="_x0000_s265218" name="Equation" r:id="rId5" imgW="761760" imgH="228600" progId="Equation.DSMT4">
              <p:embed/>
            </p:oleObj>
          </a:graphicData>
        </a:graphic>
      </p:graphicFrame>
      <p:grpSp>
        <p:nvGrpSpPr>
          <p:cNvPr id="12" name="Group 34"/>
          <p:cNvGrpSpPr/>
          <p:nvPr/>
        </p:nvGrpSpPr>
        <p:grpSpPr>
          <a:xfrm>
            <a:off x="2209800" y="3429000"/>
            <a:ext cx="457200" cy="1143000"/>
            <a:chOff x="2209800" y="3429000"/>
            <a:chExt cx="457200" cy="1143000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>
              <a:off x="2209800" y="36576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5400000" flipH="1" flipV="1">
              <a:off x="2209800" y="4114800"/>
              <a:ext cx="6096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V="1">
              <a:off x="2209800" y="39624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rot="16200000" flipH="1">
              <a:off x="2247900" y="3543300"/>
              <a:ext cx="5334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40" name="Straight Arrow Connector 39"/>
          <p:cNvCxnSpPr/>
          <p:nvPr/>
        </p:nvCxnSpPr>
        <p:spPr bwMode="auto">
          <a:xfrm flipV="1">
            <a:off x="2667000" y="3402568"/>
            <a:ext cx="1600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73735" name="Object 7"/>
          <p:cNvGraphicFramePr>
            <a:graphicFrameLocks noChangeAspect="1"/>
          </p:cNvGraphicFramePr>
          <p:nvPr/>
        </p:nvGraphicFramePr>
        <p:xfrm>
          <a:off x="4516438" y="2984500"/>
          <a:ext cx="4414837" cy="673100"/>
        </p:xfrm>
        <a:graphic>
          <a:graphicData uri="http://schemas.openxmlformats.org/presentationml/2006/ole">
            <p:oleObj spid="_x0000_s265219" name="Equation" r:id="rId6" imgW="1498320" imgH="228600" progId="Equation.DSMT4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9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41"/>
          <p:cNvCxnSpPr/>
          <p:nvPr/>
        </p:nvCxnSpPr>
        <p:spPr bwMode="auto">
          <a:xfrm flipV="1">
            <a:off x="1295400" y="3962400"/>
            <a:ext cx="1325880" cy="441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7696200" cy="909653"/>
          </a:xfrm>
        </p:spPr>
        <p:txBody>
          <a:bodyPr/>
          <a:lstStyle/>
          <a:p>
            <a:r>
              <a:rPr lang="en-US" dirty="0" smtClean="0"/>
              <a:t>Separate attenuation and intensification, since the intensification term is assumed to be a global effect.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 Validation of Model Simplification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17526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[</a:t>
            </a:r>
            <a:r>
              <a:rPr lang="en-US" dirty="0" err="1" smtClean="0">
                <a:solidFill>
                  <a:srgbClr val="00FF00"/>
                </a:solidFill>
              </a:rPr>
              <a:t>Nayar</a:t>
            </a:r>
            <a:r>
              <a:rPr lang="en-US" dirty="0" smtClean="0">
                <a:solidFill>
                  <a:srgbClr val="00FF00"/>
                </a:solidFill>
              </a:rPr>
              <a:t> et al., 2006]</a:t>
            </a:r>
            <a:endParaRPr lang="en-US" dirty="0">
              <a:solidFill>
                <a:srgbClr val="00FF00"/>
              </a:solidFill>
            </a:endParaRPr>
          </a:p>
        </p:txBody>
      </p:sp>
      <p:grpSp>
        <p:nvGrpSpPr>
          <p:cNvPr id="4" name="Group 40"/>
          <p:cNvGrpSpPr/>
          <p:nvPr/>
        </p:nvGrpSpPr>
        <p:grpSpPr>
          <a:xfrm>
            <a:off x="533400" y="2640568"/>
            <a:ext cx="4187825" cy="2998232"/>
            <a:chOff x="533400" y="2640568"/>
            <a:chExt cx="4187825" cy="299823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191000" y="2640568"/>
              <a:ext cx="68560" cy="253593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5" name="Group 27"/>
            <p:cNvGrpSpPr/>
            <p:nvPr/>
          </p:nvGrpSpPr>
          <p:grpSpPr>
            <a:xfrm>
              <a:off x="990600" y="2716768"/>
              <a:ext cx="304800" cy="2438400"/>
              <a:chOff x="1295400" y="2209800"/>
              <a:chExt cx="304800" cy="2438400"/>
            </a:xfrm>
          </p:grpSpPr>
          <p:grpSp>
            <p:nvGrpSpPr>
              <p:cNvPr id="6" name="Group 15"/>
              <p:cNvGrpSpPr/>
              <p:nvPr/>
            </p:nvGrpSpPr>
            <p:grpSpPr>
              <a:xfrm>
                <a:off x="1295400" y="2209800"/>
                <a:ext cx="304800" cy="609600"/>
                <a:chOff x="1295400" y="2209800"/>
                <a:chExt cx="304800" cy="609600"/>
              </a:xfrm>
            </p:grpSpPr>
            <p:sp>
              <p:nvSpPr>
                <p:cNvPr id="9" name="Rectangle 8"/>
                <p:cNvSpPr/>
                <p:nvPr/>
              </p:nvSpPr>
              <p:spPr bwMode="auto">
                <a:xfrm>
                  <a:off x="1295400" y="22098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1295400" y="25146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7" name="Group 16"/>
              <p:cNvGrpSpPr/>
              <p:nvPr/>
            </p:nvGrpSpPr>
            <p:grpSpPr>
              <a:xfrm>
                <a:off x="1295400" y="2819400"/>
                <a:ext cx="304800" cy="609600"/>
                <a:chOff x="1295400" y="2209800"/>
                <a:chExt cx="304800" cy="609600"/>
              </a:xfrm>
            </p:grpSpPr>
            <p:sp>
              <p:nvSpPr>
                <p:cNvPr id="18" name="Rectangle 17"/>
                <p:cNvSpPr/>
                <p:nvPr/>
              </p:nvSpPr>
              <p:spPr bwMode="auto">
                <a:xfrm>
                  <a:off x="1295400" y="22098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1295400" y="25146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1" name="Group 19"/>
              <p:cNvGrpSpPr/>
              <p:nvPr/>
            </p:nvGrpSpPr>
            <p:grpSpPr>
              <a:xfrm>
                <a:off x="1295400" y="3429000"/>
                <a:ext cx="304800" cy="609600"/>
                <a:chOff x="1295400" y="2209800"/>
                <a:chExt cx="304800" cy="609600"/>
              </a:xfrm>
            </p:grpSpPr>
            <p:sp>
              <p:nvSpPr>
                <p:cNvPr id="21" name="Rectangle 20"/>
                <p:cNvSpPr/>
                <p:nvPr/>
              </p:nvSpPr>
              <p:spPr bwMode="auto">
                <a:xfrm>
                  <a:off x="1295400" y="22098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 bwMode="auto">
                <a:xfrm>
                  <a:off x="1295400" y="25146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" name="Group 22"/>
              <p:cNvGrpSpPr/>
              <p:nvPr/>
            </p:nvGrpSpPr>
            <p:grpSpPr>
              <a:xfrm>
                <a:off x="1295400" y="4038600"/>
                <a:ext cx="304800" cy="609600"/>
                <a:chOff x="1295400" y="2209800"/>
                <a:chExt cx="304800" cy="609600"/>
              </a:xfrm>
            </p:grpSpPr>
            <p:sp>
              <p:nvSpPr>
                <p:cNvPr id="24" name="Rectangle 23"/>
                <p:cNvSpPr/>
                <p:nvPr/>
              </p:nvSpPr>
              <p:spPr bwMode="auto">
                <a:xfrm>
                  <a:off x="1295400" y="22098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 bwMode="auto">
                <a:xfrm>
                  <a:off x="1295400" y="2514600"/>
                  <a:ext cx="304800" cy="3048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</p:grpSp>
        </p:grpSp>
        <p:cxnSp>
          <p:nvCxnSpPr>
            <p:cNvPr id="26" name="Straight Connector 25"/>
            <p:cNvCxnSpPr/>
            <p:nvPr/>
          </p:nvCxnSpPr>
          <p:spPr bwMode="auto">
            <a:xfrm rot="5400000">
              <a:off x="1453348" y="3939928"/>
              <a:ext cx="2428892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21"/>
            <p:cNvSpPr txBox="1">
              <a:spLocks noChangeArrowheads="1"/>
            </p:cNvSpPr>
            <p:nvPr/>
          </p:nvSpPr>
          <p:spPr bwMode="auto">
            <a:xfrm>
              <a:off x="533400" y="5269468"/>
              <a:ext cx="13516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ea typeface="宋体" pitchFamily="2" charset="-122"/>
                </a:rPr>
                <a:t>Illumination</a:t>
              </a:r>
              <a:endParaRPr lang="en-US" altLang="zh-CN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  <p:sp>
          <p:nvSpPr>
            <p:cNvPr id="32" name="TextBox 22"/>
            <p:cNvSpPr txBox="1">
              <a:spLocks noChangeArrowheads="1"/>
            </p:cNvSpPr>
            <p:nvPr/>
          </p:nvSpPr>
          <p:spPr bwMode="auto">
            <a:xfrm>
              <a:off x="2156524" y="5269468"/>
              <a:ext cx="10438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ea typeface="宋体" pitchFamily="2" charset="-122"/>
                </a:rPr>
                <a:t>Dirt/dust</a:t>
              </a:r>
              <a:endParaRPr lang="en-US" altLang="zh-CN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  <p:sp>
          <p:nvSpPr>
            <p:cNvPr id="33" name="TextBox 24"/>
            <p:cNvSpPr txBox="1">
              <a:spLocks noChangeArrowheads="1"/>
            </p:cNvSpPr>
            <p:nvPr/>
          </p:nvSpPr>
          <p:spPr bwMode="auto">
            <a:xfrm>
              <a:off x="3813175" y="5270778"/>
              <a:ext cx="908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ea typeface="宋体" pitchFamily="2" charset="-122"/>
                </a:rPr>
                <a:t>Sensor</a:t>
              </a:r>
            </a:p>
          </p:txBody>
        </p:sp>
      </p:grpSp>
      <p:graphicFrame>
        <p:nvGraphicFramePr>
          <p:cNvPr id="73734" name="Object 6"/>
          <p:cNvGraphicFramePr>
            <a:graphicFrameLocks noChangeAspect="1"/>
          </p:cNvGraphicFramePr>
          <p:nvPr/>
        </p:nvGraphicFramePr>
        <p:xfrm>
          <a:off x="4537075" y="3733800"/>
          <a:ext cx="2244725" cy="673100"/>
        </p:xfrm>
        <a:graphic>
          <a:graphicData uri="http://schemas.openxmlformats.org/presentationml/2006/ole">
            <p:oleObj spid="_x0000_s266242" name="Equation" r:id="rId4" imgW="761760" imgH="228600" progId="Equation.DSMT4">
              <p:embed/>
            </p:oleObj>
          </a:graphicData>
        </a:graphic>
      </p:graphicFrame>
      <p:grpSp>
        <p:nvGrpSpPr>
          <p:cNvPr id="13" name="Group 34"/>
          <p:cNvGrpSpPr/>
          <p:nvPr/>
        </p:nvGrpSpPr>
        <p:grpSpPr>
          <a:xfrm>
            <a:off x="2209800" y="3429000"/>
            <a:ext cx="457200" cy="1143000"/>
            <a:chOff x="2209800" y="3429000"/>
            <a:chExt cx="457200" cy="1143000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>
              <a:off x="2209800" y="36576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5400000" flipH="1" flipV="1">
              <a:off x="2209800" y="4114800"/>
              <a:ext cx="6096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V="1">
              <a:off x="2209800" y="39624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rot="16200000" flipH="1">
              <a:off x="2247900" y="3543300"/>
              <a:ext cx="5334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40" name="Straight Arrow Connector 39"/>
          <p:cNvCxnSpPr/>
          <p:nvPr/>
        </p:nvCxnSpPr>
        <p:spPr bwMode="auto">
          <a:xfrm flipV="1">
            <a:off x="2667000" y="3402568"/>
            <a:ext cx="1600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73735" name="Object 7"/>
          <p:cNvGraphicFramePr>
            <a:graphicFrameLocks noChangeAspect="1"/>
          </p:cNvGraphicFramePr>
          <p:nvPr/>
        </p:nvGraphicFramePr>
        <p:xfrm>
          <a:off x="4516438" y="2984500"/>
          <a:ext cx="4414837" cy="673100"/>
        </p:xfrm>
        <a:graphic>
          <a:graphicData uri="http://schemas.openxmlformats.org/presentationml/2006/ole">
            <p:oleObj spid="_x0000_s266243" name="Equation" r:id="rId5" imgW="1498320" imgH="228600" progId="Equation.DSMT4">
              <p:embed/>
            </p:oleObj>
          </a:graphicData>
        </a:graphic>
      </p:graphicFrame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4587875" y="4508500"/>
          <a:ext cx="2879725" cy="673100"/>
        </p:xfrm>
        <a:graphic>
          <a:graphicData uri="http://schemas.openxmlformats.org/presentationml/2006/ole">
            <p:oleObj spid="_x0000_s266244" name="Equation" r:id="rId6" imgW="977760" imgH="228600" progId="Equation.DSMT4">
              <p:embed/>
            </p:oleObj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086278" y="30480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2x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4031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7696200" cy="909653"/>
          </a:xfrm>
        </p:spPr>
        <p:txBody>
          <a:bodyPr/>
          <a:lstStyle/>
          <a:p>
            <a:r>
              <a:rPr lang="en-US" dirty="0" smtClean="0"/>
              <a:t>Separate attenuation and intensification, since the intensification term is assumed to be a global effect.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 Validation of Model Simplification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17526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[</a:t>
            </a:r>
            <a:r>
              <a:rPr lang="en-US" dirty="0" err="1" smtClean="0">
                <a:solidFill>
                  <a:srgbClr val="00FF00"/>
                </a:solidFill>
              </a:rPr>
              <a:t>Nayar</a:t>
            </a:r>
            <a:r>
              <a:rPr lang="en-US" dirty="0" smtClean="0">
                <a:solidFill>
                  <a:srgbClr val="00FF00"/>
                </a:solidFill>
              </a:rPr>
              <a:t> et al., 2006]</a:t>
            </a:r>
            <a:endParaRPr lang="en-US" dirty="0">
              <a:solidFill>
                <a:srgbClr val="00FF00"/>
              </a:solidFill>
            </a:endParaRPr>
          </a:p>
        </p:txBody>
      </p:sp>
      <p:graphicFrame>
        <p:nvGraphicFramePr>
          <p:cNvPr id="43" name="Object 2"/>
          <p:cNvGraphicFramePr>
            <a:graphicFrameLocks noChangeAspect="1"/>
          </p:cNvGraphicFramePr>
          <p:nvPr/>
        </p:nvGraphicFramePr>
        <p:xfrm>
          <a:off x="7202513" y="5181600"/>
          <a:ext cx="1012825" cy="388937"/>
        </p:xfrm>
        <a:graphic>
          <a:graphicData uri="http://schemas.openxmlformats.org/presentationml/2006/ole">
            <p:oleObj spid="_x0000_s267266" name="Equation" r:id="rId6" imgW="596880" imgH="228600" progId="Equation.DSMT4">
              <p:embed/>
            </p:oleObj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/>
        </p:nvGraphicFramePr>
        <p:xfrm>
          <a:off x="4465644" y="5181600"/>
          <a:ext cx="1035050" cy="387350"/>
        </p:xfrm>
        <a:graphic>
          <a:graphicData uri="http://schemas.openxmlformats.org/presentationml/2006/ole">
            <p:oleObj spid="_x0000_s267267" name="Equation" r:id="rId7" imgW="609480" imgH="228600" progId="Equation.DSMT4">
              <p:embed/>
            </p:oleObj>
          </a:graphicData>
        </a:graphic>
      </p:graphicFrame>
      <p:pic>
        <p:nvPicPr>
          <p:cNvPr id="47" name="Picture 46" descr="crop_scattering_20x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950" y="2212293"/>
            <a:ext cx="2618327" cy="295675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071538" y="51816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Input  Images</a:t>
            </a:r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51" name="checker_shift.avi">
            <a:hlinkClick r:id="" action="ppaction://media"/>
          </p:cNvPr>
          <p:cNvPicPr>
            <a:picLocks noRo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457199" y="2209800"/>
            <a:ext cx="2615184" cy="295351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093724" y="569502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(Zoom 20x)</a:t>
            </a:r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76807" name="Picture 7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56432" y="2212848"/>
            <a:ext cx="2615184" cy="295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2"/>
    </p:custDataLst>
  </p:cSld>
  <p:clrMapOvr>
    <a:masterClrMapping/>
  </p:clrMapOvr>
  <p:transition advTm="30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/>
      <p:bldP spid="5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7696200" cy="909653"/>
          </a:xfrm>
        </p:spPr>
        <p:txBody>
          <a:bodyPr/>
          <a:lstStyle/>
          <a:p>
            <a:r>
              <a:rPr lang="en-US" dirty="0" smtClean="0"/>
              <a:t>Separate attenuation and intensification, since the intensification term is assumed to be a global effect.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 Validation of Model Simplification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17526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[</a:t>
            </a:r>
            <a:r>
              <a:rPr lang="en-US" dirty="0" err="1" smtClean="0">
                <a:solidFill>
                  <a:srgbClr val="00FF00"/>
                </a:solidFill>
              </a:rPr>
              <a:t>Nayar</a:t>
            </a:r>
            <a:r>
              <a:rPr lang="en-US" dirty="0" smtClean="0">
                <a:solidFill>
                  <a:srgbClr val="00FF00"/>
                </a:solidFill>
              </a:rPr>
              <a:t> et al., 2006]</a:t>
            </a:r>
            <a:endParaRPr lang="en-US" dirty="0">
              <a:solidFill>
                <a:srgbClr val="00FF00"/>
              </a:solidFill>
            </a:endParaRPr>
          </a:p>
        </p:txBody>
      </p:sp>
      <p:graphicFrame>
        <p:nvGraphicFramePr>
          <p:cNvPr id="43" name="Object 2"/>
          <p:cNvGraphicFramePr>
            <a:graphicFrameLocks noChangeAspect="1"/>
          </p:cNvGraphicFramePr>
          <p:nvPr/>
        </p:nvGraphicFramePr>
        <p:xfrm>
          <a:off x="7223125" y="5184648"/>
          <a:ext cx="969963" cy="388937"/>
        </p:xfrm>
        <a:graphic>
          <a:graphicData uri="http://schemas.openxmlformats.org/presentationml/2006/ole">
            <p:oleObj spid="_x0000_s268290" name="Equation" r:id="rId6" imgW="571320" imgH="228600" progId="Equation.DSMT4">
              <p:embed/>
            </p:oleObj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/>
        </p:nvGraphicFramePr>
        <p:xfrm>
          <a:off x="3733800" y="5184648"/>
          <a:ext cx="2198687" cy="387350"/>
        </p:xfrm>
        <a:graphic>
          <a:graphicData uri="http://schemas.openxmlformats.org/presentationml/2006/ole">
            <p:oleObj spid="_x0000_s268291" name="Equation" r:id="rId7" imgW="1295280" imgH="228600" progId="Equation.DSMT4">
              <p:embed/>
            </p:oleObj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1071538" y="518464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Input  Images</a:t>
            </a:r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51" name="checker_shift.avi">
            <a:hlinkClick r:id="" action="ppaction://media"/>
          </p:cNvPr>
          <p:cNvPicPr>
            <a:picLocks noRo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457199" y="2209800"/>
            <a:ext cx="2615184" cy="2953512"/>
          </a:xfrm>
          <a:prstGeom prst="rect">
            <a:avLst/>
          </a:prstGeom>
        </p:spPr>
      </p:pic>
      <p:pic>
        <p:nvPicPr>
          <p:cNvPr id="89093" name="Picture 5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5080" y="2212848"/>
            <a:ext cx="2615184" cy="295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4" name="Picture 6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56432" y="2212848"/>
            <a:ext cx="2615184" cy="295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17"/>
          <p:cNvGrpSpPr/>
          <p:nvPr/>
        </p:nvGrpSpPr>
        <p:grpSpPr>
          <a:xfrm>
            <a:off x="4876800" y="4998720"/>
            <a:ext cx="3009157" cy="944880"/>
            <a:chOff x="4876800" y="4998720"/>
            <a:chExt cx="3009157" cy="944880"/>
          </a:xfrm>
        </p:grpSpPr>
        <p:sp>
          <p:nvSpPr>
            <p:cNvPr id="14" name="TextBox 13"/>
            <p:cNvSpPr txBox="1"/>
            <p:nvPr/>
          </p:nvSpPr>
          <p:spPr>
            <a:xfrm>
              <a:off x="4876800" y="5543490"/>
              <a:ext cx="30091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FFFF00"/>
                  </a:solidFill>
                </a:rPr>
                <a:t>Percentage Error &lt; 0.6%</a:t>
              </a:r>
              <a:endParaRPr lang="en-US" sz="2000" b="0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61861" y="4998720"/>
              <a:ext cx="5437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0" dirty="0" smtClean="0">
                  <a:solidFill>
                    <a:srgbClr val="FFFF00"/>
                  </a:solidFill>
                </a:rPr>
                <a:t>=</a:t>
              </a:r>
              <a:endParaRPr lang="en-US" sz="4800" b="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89095" name="Object 7"/>
          <p:cNvGraphicFramePr>
            <a:graphicFrameLocks noChangeAspect="1"/>
          </p:cNvGraphicFramePr>
          <p:nvPr/>
        </p:nvGraphicFramePr>
        <p:xfrm>
          <a:off x="4840288" y="5791200"/>
          <a:ext cx="3998912" cy="625429"/>
        </p:xfrm>
        <a:graphic>
          <a:graphicData uri="http://schemas.openxmlformats.org/presentationml/2006/ole">
            <p:oleObj spid="_x0000_s268292" name="Equation" r:id="rId11" imgW="1460160" imgH="228600" progId="Equation.DSMT4">
              <p:embed/>
            </p:oleObj>
          </a:graphicData>
        </a:graphic>
      </p:graphicFrame>
      <p:sp>
        <p:nvSpPr>
          <p:cNvPr id="17" name="Content Placeholder 1"/>
          <p:cNvSpPr txBox="1">
            <a:spLocks/>
          </p:cNvSpPr>
          <p:nvPr/>
        </p:nvSpPr>
        <p:spPr bwMode="auto">
          <a:xfrm>
            <a:off x="457200" y="5872147"/>
            <a:ext cx="4572000" cy="45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Therefore,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 have verified: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advTm="24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638"/>
            <a:ext cx="9144000" cy="7350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kern="0" dirty="0" smtClean="0">
                <a:solidFill>
                  <a:srgbClr val="FFFF66"/>
                </a:solidFill>
                <a:latin typeface="+mj-lt"/>
                <a:ea typeface="宋体" pitchFamily="2" charset="-122"/>
                <a:cs typeface="+mj-cs"/>
              </a:rPr>
              <a:t>Flat Field Images in Astrophotography</a:t>
            </a:r>
            <a:endParaRPr kumimoji="0" lang="en-US" altLang="zh-CN" sz="3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宋体" pitchFamily="2" charset="-122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143000"/>
            <a:ext cx="6019800" cy="68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Dust “Doughnuts”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tabLst/>
              <a:defRPr/>
            </a:pP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宋体" pitchFamily="2" charset="-12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宋体" pitchFamily="2" charset="-122"/>
            </a:endParaRPr>
          </a:p>
        </p:txBody>
      </p:sp>
      <p:pic>
        <p:nvPicPr>
          <p:cNvPr id="447492" name="Picture 4" descr="http://www.skyimaging.com/images/traitements_fims_planetes/saturne_poussie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81200"/>
            <a:ext cx="3552825" cy="1771651"/>
          </a:xfrm>
          <a:prstGeom prst="rect">
            <a:avLst/>
          </a:prstGeom>
          <a:noFill/>
        </p:spPr>
      </p:pic>
      <p:pic>
        <p:nvPicPr>
          <p:cNvPr id="447494" name="Picture 6" descr="http://www.skyimaging.com/images/traitements_fims_planetes/saturne_pas_fl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962400"/>
            <a:ext cx="3619500" cy="1771651"/>
          </a:xfrm>
          <a:prstGeom prst="rect">
            <a:avLst/>
          </a:prstGeom>
          <a:noFill/>
        </p:spPr>
      </p:pic>
      <p:pic>
        <p:nvPicPr>
          <p:cNvPr id="4474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5000"/>
            <a:ext cx="4143766" cy="41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494753" y="528638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Recovered Image</a:t>
            </a:r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16" name="Picture 15" descr="simu_cimg_c_0.801905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" y="2139696"/>
            <a:ext cx="3145536" cy="31455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Simulation Results for Estimating c</a:t>
            </a:r>
            <a:endParaRPr lang="en-US" dirty="0"/>
          </a:p>
        </p:txBody>
      </p:sp>
      <p:pic>
        <p:nvPicPr>
          <p:cNvPr id="6" name="Picture 5" descr="simu_img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2143116"/>
            <a:ext cx="3143271" cy="3143271"/>
          </a:xfrm>
          <a:prstGeom prst="rect">
            <a:avLst/>
          </a:prstGeom>
        </p:spPr>
      </p:pic>
      <p:pic>
        <p:nvPicPr>
          <p:cNvPr id="7" name="Picture 6" descr="simu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530" y="2143116"/>
            <a:ext cx="3691270" cy="3143271"/>
          </a:xfrm>
          <a:prstGeom prst="rect">
            <a:avLst/>
          </a:prstGeom>
        </p:spPr>
      </p:pic>
      <p:graphicFrame>
        <p:nvGraphicFramePr>
          <p:cNvPr id="920578" name="Object 2"/>
          <p:cNvGraphicFramePr>
            <a:graphicFrameLocks noChangeAspect="1"/>
          </p:cNvGraphicFramePr>
          <p:nvPr/>
        </p:nvGraphicFramePr>
        <p:xfrm>
          <a:off x="4995530" y="1714489"/>
          <a:ext cx="1285884" cy="367396"/>
        </p:xfrm>
        <a:graphic>
          <a:graphicData uri="http://schemas.openxmlformats.org/presentationml/2006/ole">
            <p:oleObj spid="_x0000_s269314" name="Equation" r:id="rId8" imgW="799920" imgH="228600" progId="Equation.DSMT4">
              <p:embed/>
            </p:oleObj>
          </a:graphicData>
        </a:graphic>
      </p:graphicFrame>
      <p:graphicFrame>
        <p:nvGraphicFramePr>
          <p:cNvPr id="920579" name="Object 3"/>
          <p:cNvGraphicFramePr>
            <a:graphicFrameLocks noChangeAspect="1"/>
          </p:cNvGraphicFramePr>
          <p:nvPr/>
        </p:nvGraphicFramePr>
        <p:xfrm>
          <a:off x="6572264" y="5227578"/>
          <a:ext cx="384539" cy="512327"/>
        </p:xfrm>
        <a:graphic>
          <a:graphicData uri="http://schemas.openxmlformats.org/presentationml/2006/ole">
            <p:oleObj spid="_x0000_s269315" name="Equation" r:id="rId9" imgW="152280" imgH="203040" progId="Equation.DSMT4">
              <p:embed/>
            </p:oleObj>
          </a:graphicData>
        </a:graphic>
      </p:graphicFrame>
      <p:graphicFrame>
        <p:nvGraphicFramePr>
          <p:cNvPr id="920580" name="Object 4"/>
          <p:cNvGraphicFramePr>
            <a:graphicFrameLocks noChangeAspect="1"/>
          </p:cNvGraphicFramePr>
          <p:nvPr/>
        </p:nvGraphicFramePr>
        <p:xfrm>
          <a:off x="8383493" y="5382210"/>
          <a:ext cx="303307" cy="369887"/>
        </p:xfrm>
        <a:graphic>
          <a:graphicData uri="http://schemas.openxmlformats.org/presentationml/2006/ole">
            <p:oleObj spid="_x0000_s269316" name="Equation" r:id="rId10" imgW="114120" imgH="139680" progId="Equation.DSMT4">
              <p:embed/>
            </p:oleObj>
          </a:graphicData>
        </a:graphic>
      </p:graphicFrame>
      <p:cxnSp>
        <p:nvCxnSpPr>
          <p:cNvPr id="12" name="Straight Connector 11"/>
          <p:cNvCxnSpPr/>
          <p:nvPr/>
        </p:nvCxnSpPr>
        <p:spPr bwMode="auto">
          <a:xfrm rot="5400000">
            <a:off x="5986980" y="4882144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663700" y="528638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Input Image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5638800"/>
            <a:ext cx="3151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</a:rPr>
              <a:t>Percentage Error &lt; 0.44%</a:t>
            </a:r>
            <a:endParaRPr lang="en-US" sz="2000" b="0" dirty="0">
              <a:solidFill>
                <a:srgbClr val="FFFF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37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Method 2: Polynomial Fitting</a:t>
            </a:r>
            <a:endParaRPr lang="en-US" dirty="0"/>
          </a:p>
        </p:txBody>
      </p:sp>
      <p:pic>
        <p:nvPicPr>
          <p:cNvPr id="15" name="Picture 14" descr="avg_gra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2876490"/>
            <a:ext cx="2804160" cy="1577340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2438400" y="4476690"/>
          <a:ext cx="1179513" cy="471487"/>
        </p:xfrm>
        <a:graphic>
          <a:graphicData uri="http://schemas.openxmlformats.org/presentationml/2006/ole">
            <p:oleObj spid="_x0000_s270338" name="Equation" r:id="rId7" imgW="634680" imgH="253800" progId="Equation.DSMT4">
              <p:embed/>
            </p:oleObj>
          </a:graphicData>
        </a:graphic>
      </p:graphicFrame>
      <p:pic>
        <p:nvPicPr>
          <p:cNvPr id="23" name="0503videofull_mask_iter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5181600" y="2876490"/>
            <a:ext cx="2812288" cy="15819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8592" y="4476690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Inliers over iterations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457200" y="1219200"/>
            <a:ext cx="8229600" cy="98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</a:rPr>
              <a:t>Iterative fitting in a “</a:t>
            </a:r>
            <a:r>
              <a:rPr lang="en-US" sz="2400" kern="0" dirty="0" smtClean="0">
                <a:solidFill>
                  <a:srgbClr val="FFFF00"/>
                </a:solidFill>
              </a:rPr>
              <a:t>RANSAC</a:t>
            </a:r>
            <a:r>
              <a:rPr lang="en-US" sz="2400" kern="0" dirty="0" smtClean="0">
                <a:solidFill>
                  <a:schemeClr val="bg1"/>
                </a:solidFill>
              </a:rPr>
              <a:t>” fashion: use only inliers for the next iteration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advTm="34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Method 2: Polynomial Fitting</a:t>
            </a:r>
            <a:endParaRPr lang="en-US" dirty="0"/>
          </a:p>
        </p:txBody>
      </p:sp>
      <p:pic>
        <p:nvPicPr>
          <p:cNvPr id="15" name="Picture 14" descr="avg_gra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2876490"/>
            <a:ext cx="2804160" cy="1577340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2438400" y="4476690"/>
          <a:ext cx="1179513" cy="471487"/>
        </p:xfrm>
        <a:graphic>
          <a:graphicData uri="http://schemas.openxmlformats.org/presentationml/2006/ole">
            <p:oleObj spid="_x0000_s271362" name="Equation" r:id="rId6" imgW="634680" imgH="253800" progId="Equation.DSMT4">
              <p:embed/>
            </p:oleObj>
          </a:graphicData>
        </a:graphic>
      </p:graphicFrame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457200" y="1219200"/>
            <a:ext cx="8229600" cy="98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</a:rPr>
              <a:t>Iterative fitting in a “</a:t>
            </a:r>
            <a:r>
              <a:rPr lang="en-US" sz="2400" kern="0" dirty="0" smtClean="0">
                <a:solidFill>
                  <a:srgbClr val="FFFF00"/>
                </a:solidFill>
              </a:rPr>
              <a:t>RANSAC</a:t>
            </a:r>
            <a:r>
              <a:rPr lang="en-US" sz="2400" kern="0" dirty="0" smtClean="0">
                <a:solidFill>
                  <a:schemeClr val="bg1"/>
                </a:solidFill>
              </a:rPr>
              <a:t>” fashion: use only inliers for the next iteration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5184648" y="2876490"/>
            <a:ext cx="2812288" cy="2070866"/>
            <a:chOff x="5184648" y="4553712"/>
            <a:chExt cx="2812288" cy="2070866"/>
          </a:xfrm>
        </p:grpSpPr>
        <p:graphicFrame>
          <p:nvGraphicFramePr>
            <p:cNvPr id="9" name="Object 4"/>
            <p:cNvGraphicFramePr>
              <a:graphicFrameLocks noChangeAspect="1"/>
            </p:cNvGraphicFramePr>
            <p:nvPr/>
          </p:nvGraphicFramePr>
          <p:xfrm>
            <a:off x="5975223" y="6153090"/>
            <a:ext cx="1274763" cy="471488"/>
          </p:xfrm>
          <a:graphic>
            <a:graphicData uri="http://schemas.openxmlformats.org/presentationml/2006/ole">
              <p:oleObj spid="_x0000_s271363" name="Equation" r:id="rId7" imgW="685800" imgH="253800" progId="Equation.DSMT4">
                <p:embed/>
              </p:oleObj>
            </a:graphicData>
          </a:graphic>
        </p:graphicFrame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84648" y="4553712"/>
              <a:ext cx="2812288" cy="1581912"/>
            </a:xfrm>
            <a:prstGeom prst="rect">
              <a:avLst/>
            </a:prstGeom>
            <a:noFill/>
            <a:ln w="12700">
              <a:solidFill>
                <a:schemeClr val="bg2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</p:pic>
      </p:grpSp>
    </p:spTree>
    <p:custDataLst>
      <p:tags r:id="rId2"/>
    </p:custDataLst>
  </p:cSld>
  <p:clrMapOvr>
    <a:masterClrMapping/>
  </p:clrMapOvr>
  <p:transition advTm="34016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Method 2: Why Average of Gradient?</a:t>
            </a:r>
            <a:endParaRPr lang="en-US" dirty="0"/>
          </a:p>
        </p:txBody>
      </p:sp>
      <p:graphicFrame>
        <p:nvGraphicFramePr>
          <p:cNvPr id="99332" name="Object 4"/>
          <p:cNvGraphicFramePr>
            <a:graphicFrameLocks noChangeAspect="1"/>
          </p:cNvGraphicFramePr>
          <p:nvPr/>
        </p:nvGraphicFramePr>
        <p:xfrm>
          <a:off x="2514600" y="1730375"/>
          <a:ext cx="4016375" cy="555625"/>
        </p:xfrm>
        <a:graphic>
          <a:graphicData uri="http://schemas.openxmlformats.org/presentationml/2006/ole">
            <p:oleObj spid="_x0000_s272386" name="Equation" r:id="rId5" imgW="1650960" imgH="228600" progId="Equation.DSMT4">
              <p:embed/>
            </p:oleObj>
          </a:graphicData>
        </a:graphic>
      </p:graphicFrame>
      <p:graphicFrame>
        <p:nvGraphicFramePr>
          <p:cNvPr id="99333" name="Object 5"/>
          <p:cNvGraphicFramePr>
            <a:graphicFrameLocks noChangeAspect="1"/>
          </p:cNvGraphicFramePr>
          <p:nvPr/>
        </p:nvGraphicFramePr>
        <p:xfrm>
          <a:off x="992188" y="3048000"/>
          <a:ext cx="7199312" cy="617538"/>
        </p:xfrm>
        <a:graphic>
          <a:graphicData uri="http://schemas.openxmlformats.org/presentationml/2006/ole">
            <p:oleObj spid="_x0000_s272387" name="Equation" r:id="rId6" imgW="2958840" imgH="25380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1000" y="243840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Gradient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154668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Image Formation Model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3886200"/>
            <a:ext cx="886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Because of camera defocus, a(x) and b(x) are smoothly varying</a:t>
            </a:r>
            <a:endParaRPr lang="en-US" sz="2400" b="0" dirty="0">
              <a:solidFill>
                <a:schemeClr val="bg1"/>
              </a:solidFill>
            </a:endParaRPr>
          </a:p>
        </p:txBody>
      </p:sp>
      <p:graphicFrame>
        <p:nvGraphicFramePr>
          <p:cNvPr id="99334" name="Object 6"/>
          <p:cNvGraphicFramePr>
            <a:graphicFrameLocks noChangeAspect="1"/>
          </p:cNvGraphicFramePr>
          <p:nvPr/>
        </p:nvGraphicFramePr>
        <p:xfrm>
          <a:off x="2438400" y="4572000"/>
          <a:ext cx="4325937" cy="495300"/>
        </p:xfrm>
        <a:graphic>
          <a:graphicData uri="http://schemas.openxmlformats.org/presentationml/2006/ole">
            <p:oleObj spid="_x0000_s272388" name="Equation" r:id="rId7" imgW="1777680" imgH="203040" progId="Equation.DSMT4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1000" y="5410200"/>
            <a:ext cx="850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So, the gradient is (approximately) only related to attenuation</a:t>
            </a:r>
            <a:endParaRPr lang="en-US" sz="2400" b="0" dirty="0">
              <a:solidFill>
                <a:schemeClr val="bg1"/>
              </a:solidFill>
            </a:endParaRPr>
          </a:p>
        </p:txBody>
      </p:sp>
      <p:graphicFrame>
        <p:nvGraphicFramePr>
          <p:cNvPr id="99335" name="Object 7"/>
          <p:cNvGraphicFramePr>
            <a:graphicFrameLocks noChangeAspect="1"/>
          </p:cNvGraphicFramePr>
          <p:nvPr/>
        </p:nvGraphicFramePr>
        <p:xfrm>
          <a:off x="2743200" y="6019800"/>
          <a:ext cx="3459162" cy="617538"/>
        </p:xfrm>
        <a:graphic>
          <a:graphicData uri="http://schemas.openxmlformats.org/presentationml/2006/ole">
            <p:oleObj spid="_x0000_s272389" name="Equation" r:id="rId8" imgW="1422360" imgH="253800" progId="Equation.DSMT4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 bwMode="auto">
          <a:xfrm>
            <a:off x="5638800" y="2971800"/>
            <a:ext cx="990600" cy="8382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239000" y="2971800"/>
            <a:ext cx="990600" cy="8382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 advTm="34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7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8077200" cy="528654"/>
          </a:xfrm>
        </p:spPr>
        <p:txBody>
          <a:bodyPr/>
          <a:lstStyle/>
          <a:p>
            <a:r>
              <a:rPr lang="en-US" dirty="0" smtClean="0"/>
              <a:t>Requires </a:t>
            </a:r>
            <a:r>
              <a:rPr lang="en-US" dirty="0" smtClean="0">
                <a:solidFill>
                  <a:srgbClr val="FFFF00"/>
                </a:solidFill>
              </a:rPr>
              <a:t>two</a:t>
            </a:r>
            <a:r>
              <a:rPr lang="en-US" dirty="0" smtClean="0"/>
              <a:t> images taken with different apertures,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r>
              <a:rPr lang="en-US" dirty="0" smtClean="0"/>
              <a:t>Thin-</a:t>
            </a:r>
            <a:r>
              <a:rPr lang="en-US" dirty="0" err="1" smtClean="0"/>
              <a:t>Occluder</a:t>
            </a:r>
            <a:r>
              <a:rPr lang="en-US" dirty="0" smtClean="0"/>
              <a:t> Artifact: Iterative Algorithm</a:t>
            </a:r>
            <a:endParaRPr lang="en-US" dirty="0"/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2057400" y="1752601"/>
          <a:ext cx="2549525" cy="646112"/>
        </p:xfrm>
        <a:graphic>
          <a:graphicData uri="http://schemas.openxmlformats.org/presentationml/2006/ole">
            <p:oleObj spid="_x0000_s273410" name="Equation" r:id="rId4" imgW="1002960" imgH="253800" progId="Equation.DSMT4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4646613" y="1752600"/>
          <a:ext cx="2614612" cy="646113"/>
        </p:xfrm>
        <a:graphic>
          <a:graphicData uri="http://schemas.openxmlformats.org/presentationml/2006/ole">
            <p:oleObj spid="_x0000_s273411" name="Equation" r:id="rId5" imgW="1028520" imgH="253800" progId="Equation.DSMT4">
              <p:embed/>
            </p:oleObj>
          </a:graphicData>
        </a:graphic>
      </p:graphicFrame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57200" y="2824146"/>
            <a:ext cx="8077200" cy="52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Iterative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algorithm solves for 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3974" name="Object 6"/>
          <p:cNvGraphicFramePr>
            <a:graphicFrameLocks noChangeAspect="1"/>
          </p:cNvGraphicFramePr>
          <p:nvPr/>
        </p:nvGraphicFramePr>
        <p:xfrm>
          <a:off x="2057400" y="3397250"/>
          <a:ext cx="5873750" cy="1098550"/>
        </p:xfrm>
        <a:graphic>
          <a:graphicData uri="http://schemas.openxmlformats.org/presentationml/2006/ole">
            <p:oleObj spid="_x0000_s273412" name="Equation" r:id="rId6" imgW="2311200" imgH="431640" progId="Equation.DSMT4">
              <p:embed/>
            </p:oleObj>
          </a:graphicData>
        </a:graphic>
      </p:graphicFrame>
      <p:graphicFrame>
        <p:nvGraphicFramePr>
          <p:cNvPr id="83975" name="Object 7"/>
          <p:cNvGraphicFramePr>
            <a:graphicFrameLocks noChangeAspect="1"/>
          </p:cNvGraphicFramePr>
          <p:nvPr/>
        </p:nvGraphicFramePr>
        <p:xfrm>
          <a:off x="2235200" y="4414837"/>
          <a:ext cx="2260600" cy="614363"/>
        </p:xfrm>
        <a:graphic>
          <a:graphicData uri="http://schemas.openxmlformats.org/presentationml/2006/ole">
            <p:oleObj spid="_x0000_s273413" name="Equation" r:id="rId7" imgW="888840" imgH="2412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38200" y="518160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where we define: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83976" name="Object 8"/>
          <p:cNvGraphicFramePr>
            <a:graphicFrameLocks noChangeAspect="1"/>
          </p:cNvGraphicFramePr>
          <p:nvPr/>
        </p:nvGraphicFramePr>
        <p:xfrm>
          <a:off x="2401887" y="5730875"/>
          <a:ext cx="1712913" cy="581025"/>
        </p:xfrm>
        <a:graphic>
          <a:graphicData uri="http://schemas.openxmlformats.org/presentationml/2006/ole">
            <p:oleObj spid="_x0000_s273414" name="Equation" r:id="rId8" imgW="672840" imgH="228600" progId="Equation.DSMT4">
              <p:embed/>
            </p:oleObj>
          </a:graphicData>
        </a:graphic>
      </p:graphicFrame>
      <p:graphicFrame>
        <p:nvGraphicFramePr>
          <p:cNvPr id="83978" name="Object 10"/>
          <p:cNvGraphicFramePr>
            <a:graphicFrameLocks noChangeAspect="1"/>
          </p:cNvGraphicFramePr>
          <p:nvPr/>
        </p:nvGraphicFramePr>
        <p:xfrm>
          <a:off x="5008563" y="5730875"/>
          <a:ext cx="2230437" cy="581025"/>
        </p:xfrm>
        <a:graphic>
          <a:graphicData uri="http://schemas.openxmlformats.org/presentationml/2006/ole">
            <p:oleObj spid="_x0000_s273415" name="Equation" r:id="rId9" imgW="876240" imgH="228600" progId="Equation.DSMT4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221480" y="576072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and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8077200" cy="528654"/>
          </a:xfrm>
        </p:spPr>
        <p:txBody>
          <a:bodyPr/>
          <a:lstStyle/>
          <a:p>
            <a:r>
              <a:rPr lang="en-US" dirty="0" smtClean="0"/>
              <a:t>Experimental results: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Artifact Removal with Known Depths</a:t>
            </a:r>
            <a:endParaRPr lang="en-US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175" y="1744110"/>
            <a:ext cx="3260825" cy="366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75" y="1744110"/>
            <a:ext cx="3260825" cy="366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047732" y="5391090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I</a:t>
            </a:r>
            <a:r>
              <a:rPr lang="en-US" sz="2000" i="1" baseline="-25000" dirty="0" smtClean="0">
                <a:solidFill>
                  <a:schemeClr val="bg1"/>
                </a:solidFill>
              </a:rPr>
              <a:t>1   </a:t>
            </a:r>
            <a:r>
              <a:rPr lang="en-US" dirty="0" smtClean="0">
                <a:solidFill>
                  <a:schemeClr val="bg1"/>
                </a:solidFill>
              </a:rPr>
              <a:t>(f-num 5.6)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9552" y="5391090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I</a:t>
            </a:r>
            <a:r>
              <a:rPr lang="en-US" sz="2000" i="1" baseline="-25000" dirty="0" smtClean="0">
                <a:solidFill>
                  <a:schemeClr val="bg1"/>
                </a:solidFill>
              </a:rPr>
              <a:t>2  </a:t>
            </a:r>
            <a:r>
              <a:rPr lang="en-US" dirty="0" smtClean="0">
                <a:solidFill>
                  <a:schemeClr val="bg1"/>
                </a:solidFill>
              </a:rPr>
              <a:t>(f-num 2.8)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5848290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Input Images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920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16240" y="4596086"/>
            <a:ext cx="1029164" cy="81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3728" y="4596086"/>
            <a:ext cx="1025872" cy="81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707316" y="5410200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k</a:t>
            </a:r>
            <a:r>
              <a:rPr lang="en-US" sz="2000" i="1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55516" y="5410200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k</a:t>
            </a:r>
            <a:r>
              <a:rPr lang="en-US" sz="2000" i="1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7"/>
            <a:ext cx="8077200" cy="528654"/>
          </a:xfrm>
        </p:spPr>
        <p:txBody>
          <a:bodyPr/>
          <a:lstStyle/>
          <a:p>
            <a:r>
              <a:rPr lang="en-US" dirty="0" smtClean="0"/>
              <a:t>Experimental results: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Artifact Removal with Known Depths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34948" y="5848290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Output over Iterations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fence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94435" y="1746504"/>
            <a:ext cx="6755130" cy="3663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8544" y="5394960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Recovered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394960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Recovered Pattern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495800" y="1371600"/>
            <a:ext cx="4267200" cy="304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71546"/>
            <a:ext cx="6096000" cy="5054617"/>
          </a:xfrm>
        </p:spPr>
        <p:txBody>
          <a:bodyPr/>
          <a:lstStyle/>
          <a:p>
            <a:r>
              <a:rPr lang="en-US" dirty="0" smtClean="0"/>
              <a:t>Rules of Thumb: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 smtClean="0"/>
              <a:t>Aperture Settings</a:t>
            </a: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610518"/>
            <a:ext cx="381000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838200" y="1828800"/>
          <a:ext cx="1452562" cy="581025"/>
        </p:xfrm>
        <a:graphic>
          <a:graphicData uri="http://schemas.openxmlformats.org/presentationml/2006/ole">
            <p:oleObj spid="_x0000_s274434" name="Equation" r:id="rId5" imgW="571320" imgH="228600" progId="Equation.DSMT4">
              <p:embed/>
            </p:oleObj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823913" y="2819400"/>
          <a:ext cx="2452687" cy="612775"/>
        </p:xfrm>
        <a:graphic>
          <a:graphicData uri="http://schemas.openxmlformats.org/presentationml/2006/ole">
            <p:oleObj spid="_x0000_s274435" name="Equation" r:id="rId6" imgW="965160" imgH="241200" progId="Equation.DSMT4">
              <p:embed/>
            </p:oleObj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38200" y="3810000"/>
          <a:ext cx="1420813" cy="646113"/>
        </p:xfrm>
        <a:graphic>
          <a:graphicData uri="http://schemas.openxmlformats.org/presentationml/2006/ole">
            <p:oleObj spid="_x0000_s274436" name="Equation" r:id="rId7" imgW="558720" imgH="253800" progId="Equation.DSMT4">
              <p:embed/>
            </p:oleObj>
          </a:graphicData>
        </a:graphic>
      </p:graphicFrame>
      <p:pic>
        <p:nvPicPr>
          <p:cNvPr id="13" name="Picture 12" descr="rule3_a_improve_clean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4572000"/>
            <a:ext cx="2286000" cy="2286000"/>
          </a:xfrm>
          <a:prstGeom prst="rect">
            <a:avLst/>
          </a:prstGeom>
        </p:spPr>
      </p:pic>
      <p:pic>
        <p:nvPicPr>
          <p:cNvPr id="14" name="Picture 13" descr="rule2_a_clean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4572000"/>
            <a:ext cx="2286000" cy="2286000"/>
          </a:xfrm>
          <a:prstGeom prst="rect">
            <a:avLst/>
          </a:prstGeom>
        </p:spPr>
      </p:pic>
      <p:pic>
        <p:nvPicPr>
          <p:cNvPr id="15" name="Picture 14" descr="rule1_b_clean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4572000"/>
            <a:ext cx="2286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Formation of the Image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6019800" cy="12954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Both artifacts include two components:</a:t>
            </a:r>
          </a:p>
          <a:p>
            <a:pPr lvl="1" eaLnBrk="1" hangingPunct="1"/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Attenuation  (absorption / occlusion) </a:t>
            </a:r>
          </a:p>
          <a:p>
            <a:pPr lvl="1" eaLnBrk="1" hangingPunct="1"/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Scattering   (stray lights, e.g., sun light)</a:t>
            </a:r>
          </a:p>
          <a:p>
            <a:pPr lvl="1" eaLnBrk="1" hangingPunct="1">
              <a:buFontTx/>
              <a:buNone/>
            </a:pPr>
            <a:endParaRPr lang="zh-CN" altLang="en-US" dirty="0" smtClean="0">
              <a:ea typeface="宋体" pitchFamily="2" charset="-122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1" y="2667000"/>
            <a:ext cx="5029200" cy="351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304800" y="3505200"/>
            <a:ext cx="3276600" cy="707886"/>
            <a:chOff x="482186" y="4343400"/>
            <a:chExt cx="3276600" cy="707886"/>
          </a:xfrm>
        </p:grpSpPr>
        <p:sp>
          <p:nvSpPr>
            <p:cNvPr id="16" name="TextBox 15"/>
            <p:cNvSpPr txBox="1"/>
            <p:nvPr/>
          </p:nvSpPr>
          <p:spPr>
            <a:xfrm>
              <a:off x="482186" y="4343400"/>
              <a:ext cx="16514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Darker</a:t>
              </a:r>
            </a:p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(Attenuation)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1853786" y="4648200"/>
              <a:ext cx="1905000" cy="152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4572000" y="3429000"/>
            <a:ext cx="4099546" cy="1295400"/>
            <a:chOff x="4419600" y="3679686"/>
            <a:chExt cx="4099546" cy="1295400"/>
          </a:xfrm>
        </p:grpSpPr>
        <p:sp>
          <p:nvSpPr>
            <p:cNvPr id="19" name="TextBox 18"/>
            <p:cNvSpPr txBox="1"/>
            <p:nvPr/>
          </p:nvSpPr>
          <p:spPr>
            <a:xfrm>
              <a:off x="7010400" y="4267200"/>
              <a:ext cx="1508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FF00"/>
                  </a:solidFill>
                </a:rPr>
                <a:t>Brighter</a:t>
              </a:r>
            </a:p>
            <a:p>
              <a:pPr algn="ctr"/>
              <a:r>
                <a:rPr lang="en-US" sz="2000" dirty="0" smtClean="0">
                  <a:solidFill>
                    <a:srgbClr val="00FF00"/>
                  </a:solidFill>
                </a:rPr>
                <a:t>(Scattering)</a:t>
              </a:r>
              <a:endParaRPr lang="en-US" sz="2000" dirty="0">
                <a:solidFill>
                  <a:srgbClr val="00FF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rot="10800000">
              <a:off x="4419600" y="3679686"/>
              <a:ext cx="2667000" cy="8923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2780428" y="6172200"/>
            <a:ext cx="3430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Image taken with a dirty lens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AutoShape 91"/>
          <p:cNvSpPr>
            <a:spLocks noChangeArrowheads="1"/>
          </p:cNvSpPr>
          <p:nvPr/>
        </p:nvSpPr>
        <p:spPr bwMode="auto">
          <a:xfrm rot="5400000">
            <a:off x="6582568" y="1858168"/>
            <a:ext cx="627063" cy="6858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" name="Group 32"/>
          <p:cNvGrpSpPr/>
          <p:nvPr/>
        </p:nvGrpSpPr>
        <p:grpSpPr>
          <a:xfrm>
            <a:off x="5257805" y="2438397"/>
            <a:ext cx="1527321" cy="1295405"/>
            <a:chOff x="3993024" y="3671888"/>
            <a:chExt cx="1021887" cy="613613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rot="10800000" flipV="1">
              <a:off x="3993024" y="3671888"/>
              <a:ext cx="825833" cy="57751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5400000">
              <a:off x="4313413" y="3584003"/>
              <a:ext cx="585040" cy="8179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</p:cSld>
  <p:clrMapOvr>
    <a:masterClrMapping/>
  </p:clrMapOvr>
  <p:transition advTm="52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35012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6781800" cy="12192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Simulation of Lens Dust Artifacts</a:t>
            </a:r>
          </a:p>
          <a:p>
            <a:pPr lvl="1" eaLnBrk="1" hangingPunct="1"/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Only dust attenuation</a:t>
            </a:r>
          </a:p>
          <a:p>
            <a:pPr lvl="1" eaLnBrk="1" hangingPunct="1"/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Simulation of the artifact</a:t>
            </a:r>
            <a:r>
              <a:rPr lang="zh-CN" altLang="en-US" dirty="0" smtClean="0">
                <a:solidFill>
                  <a:srgbClr val="FFFF00"/>
                </a:solidFill>
                <a:ea typeface="宋体" pitchFamily="2" charset="-122"/>
              </a:rPr>
              <a:t> 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(NOT artifact removal)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31296" y="1246671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ea typeface="宋体" pitchFamily="2" charset="-122"/>
              </a:rPr>
              <a:t>Willson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 et al. 2005]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70437" y="2964625"/>
            <a:ext cx="2236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[Zhou and Lin 2007]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14700" y="4708525"/>
            <a:ext cx="2171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ea typeface="宋体" pitchFamily="2" charset="-122"/>
              </a:rPr>
              <a:t>Talvala</a:t>
            </a:r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 et al. 2007]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2916238"/>
            <a:ext cx="7086600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Removal of Sensor Dust Artifacts</a:t>
            </a:r>
          </a:p>
          <a:p>
            <a:pPr marL="742950" lvl="1" indent="-285750">
              <a:spcBef>
                <a:spcPct val="20000"/>
              </a:spcBef>
              <a:buClr>
                <a:srgbClr val="FFFF00"/>
              </a:buClr>
              <a:buFontTx/>
              <a:buChar char="–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Small artifacts </a:t>
            </a:r>
            <a:r>
              <a:rPr lang="en-US" sz="2000" kern="0" dirty="0">
                <a:solidFill>
                  <a:srgbClr val="FFFF00"/>
                </a:solidFill>
                <a:latin typeface="+mn-lt"/>
              </a:rPr>
              <a:t>with </a:t>
            </a: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dust </a:t>
            </a: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attenuation</a:t>
            </a:r>
          </a:p>
          <a:p>
            <a:pPr marL="742950" lvl="1" indent="-285750">
              <a:spcBef>
                <a:spcPct val="20000"/>
              </a:spcBef>
              <a:buClr>
                <a:srgbClr val="FFFF00"/>
              </a:buClr>
              <a:buFontTx/>
              <a:buChar char="–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User interaction is </a:t>
            </a: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needed </a:t>
            </a:r>
            <a:endParaRPr lang="en-US" sz="2000" kern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1000" y="4665663"/>
            <a:ext cx="63246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en-US" altLang="zh-CN" sz="2400" dirty="0" smtClean="0">
                <a:solidFill>
                  <a:schemeClr val="bg1"/>
                </a:solidFill>
                <a:ea typeface="宋体" pitchFamily="2" charset="-122"/>
              </a:rPr>
              <a:t>Lens Veiling Glare</a:t>
            </a:r>
          </a:p>
          <a:p>
            <a:pPr marL="742950" lvl="1" indent="-285750">
              <a:spcBef>
                <a:spcPct val="20000"/>
              </a:spcBef>
              <a:buClr>
                <a:srgbClr val="FFFF00"/>
              </a:buClr>
              <a:buFontTx/>
              <a:buChar char="–"/>
            </a:pPr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Similar effect as scattering</a:t>
            </a:r>
          </a:p>
          <a:p>
            <a:pPr marL="742950" lvl="1" indent="-285750">
              <a:spcBef>
                <a:spcPct val="20000"/>
              </a:spcBef>
              <a:buClr>
                <a:srgbClr val="FFFF00"/>
              </a:buClr>
              <a:buFontTx/>
              <a:buChar char="–"/>
            </a:pPr>
            <a:r>
              <a:rPr lang="en-US" altLang="zh-CN" sz="2000" dirty="0" smtClean="0">
                <a:solidFill>
                  <a:srgbClr val="FFFF00"/>
                </a:solidFill>
                <a:ea typeface="宋体" pitchFamily="2" charset="-122"/>
              </a:rPr>
              <a:t>Caused by lens inter-reflection and diffraction </a:t>
            </a:r>
            <a:endParaRPr lang="en-US" altLang="zh-CN" sz="2000" dirty="0">
              <a:solidFill>
                <a:srgbClr val="FFFF00"/>
              </a:solidFill>
              <a:ea typeface="宋体" pitchFamily="2" charset="-122"/>
            </a:endParaRPr>
          </a:p>
          <a:p>
            <a:pPr marL="742950" lvl="1" indent="-285750">
              <a:spcBef>
                <a:spcPct val="20000"/>
              </a:spcBef>
              <a:buClr>
                <a:srgbClr val="FFFF00"/>
              </a:buClr>
            </a:pPr>
            <a:endParaRPr lang="zh-CN" altLang="en-US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230403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3048000"/>
            <a:ext cx="15367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04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1371600"/>
            <a:ext cx="15367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8107" y="4746825"/>
            <a:ext cx="1533077" cy="150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52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Our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848600" cy="40386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zh-CN" dirty="0" smtClean="0">
                <a:ea typeface="宋体" pitchFamily="2" charset="-122"/>
              </a:rPr>
              <a:t>A physically-based image formation model, including </a:t>
            </a:r>
          </a:p>
          <a:p>
            <a:pPr lvl="1" eaLnBrk="1" hangingPunct="1"/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Attenuation + Scattering</a:t>
            </a:r>
          </a:p>
          <a:p>
            <a:pPr eaLnBrk="1" hangingPunct="1"/>
            <a:endParaRPr lang="en-US" altLang="zh-CN" dirty="0" smtClean="0">
              <a:ea typeface="宋体" pitchFamily="2" charset="-122"/>
            </a:endParaRPr>
          </a:p>
          <a:p>
            <a:pPr eaLnBrk="1" hangingPunct="1"/>
            <a:endParaRPr lang="en-US" altLang="zh-CN" dirty="0" smtClean="0">
              <a:ea typeface="宋体" pitchFamily="2" charset="-122"/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zh-CN" dirty="0" smtClean="0">
                <a:ea typeface="宋体" pitchFamily="2" charset="-122"/>
              </a:rPr>
              <a:t>Computational methods for artifact removal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Fully automatic 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  <a:sym typeface="Wingdings" pitchFamily="2" charset="2"/>
              </a:rPr>
              <a:t> No user labeling needed</a:t>
            </a:r>
            <a:endParaRPr lang="en-US" altLang="zh-CN" dirty="0" smtClean="0">
              <a:solidFill>
                <a:srgbClr val="FFFF00"/>
              </a:solidFill>
              <a:ea typeface="宋体" pitchFamily="2" charset="-122"/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</a:rPr>
              <a:t>Pixel-wise recovery  </a:t>
            </a:r>
            <a:r>
              <a:rPr lang="en-US" altLang="zh-CN" dirty="0" smtClean="0">
                <a:solidFill>
                  <a:srgbClr val="FFFF00"/>
                </a:solidFill>
                <a:ea typeface="宋体" pitchFamily="2" charset="-122"/>
                <a:sym typeface="Wingdings" pitchFamily="2" charset="2"/>
              </a:rPr>
              <a:t> Can handle large artifact</a:t>
            </a:r>
            <a:endParaRPr lang="en-US" altLang="zh-CN" dirty="0" smtClean="0">
              <a:solidFill>
                <a:srgbClr val="FFFF00"/>
              </a:solidFill>
              <a:ea typeface="宋体" pitchFamily="2" charset="-122"/>
            </a:endParaRPr>
          </a:p>
          <a:p>
            <a:pPr lvl="1" eaLnBrk="1" hangingPunct="1"/>
            <a:endParaRPr lang="en-US" altLang="zh-CN" dirty="0" smtClean="0">
              <a:solidFill>
                <a:srgbClr val="FFFF00"/>
              </a:solidFill>
              <a:ea typeface="宋体" pitchFamily="2" charset="-122"/>
            </a:endParaRPr>
          </a:p>
          <a:p>
            <a:pPr lvl="1" eaLnBrk="1" hangingPunct="1"/>
            <a:r>
              <a:rPr lang="en-US" altLang="zh-CN" dirty="0" smtClean="0">
                <a:solidFill>
                  <a:srgbClr val="FF3300"/>
                </a:solidFill>
                <a:ea typeface="宋体" pitchFamily="2" charset="-122"/>
              </a:rPr>
              <a:t>NOT single-image based methods</a:t>
            </a:r>
          </a:p>
        </p:txBody>
      </p:sp>
    </p:spTree>
    <p:custDataLst>
      <p:tags r:id="rId1"/>
    </p:custDataLst>
  </p:cSld>
  <p:clrMapOvr>
    <a:masterClrMapping/>
  </p:clrMapOvr>
  <p:transition advTm="36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1" y="273050"/>
            <a:ext cx="9144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altLang="zh-CN" sz="3600" dirty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Image </a:t>
            </a:r>
            <a:r>
              <a:rPr lang="en-US" altLang="zh-CN" sz="3600" dirty="0" smtClean="0">
                <a:solidFill>
                  <a:srgbClr val="FFFF66"/>
                </a:solidFill>
                <a:latin typeface="Microsoft Sans Serif" pitchFamily="34" charset="0"/>
                <a:ea typeface="宋体" pitchFamily="2" charset="-122"/>
              </a:rPr>
              <a:t>Formation: An Intermediate Layer</a:t>
            </a:r>
            <a:endParaRPr lang="en-US" altLang="zh-CN" sz="3600" dirty="0">
              <a:solidFill>
                <a:srgbClr val="FFFF66"/>
              </a:solidFill>
              <a:latin typeface="Microsoft Sans Serif" pitchFamily="34" charset="0"/>
              <a:ea typeface="宋体" pitchFamily="2" charset="-122"/>
            </a:endParaRPr>
          </a:p>
        </p:txBody>
      </p:sp>
      <p:sp>
        <p:nvSpPr>
          <p:cNvPr id="1042" name="TextBox 21"/>
          <p:cNvSpPr txBox="1">
            <a:spLocks noChangeArrowheads="1"/>
          </p:cNvSpPr>
          <p:nvPr/>
        </p:nvSpPr>
        <p:spPr bwMode="auto">
          <a:xfrm>
            <a:off x="1428750" y="3940175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Scene</a:t>
            </a:r>
          </a:p>
        </p:txBody>
      </p:sp>
      <p:sp>
        <p:nvSpPr>
          <p:cNvPr id="1045" name="Freeform 60"/>
          <p:cNvSpPr>
            <a:spLocks noChangeArrowheads="1"/>
          </p:cNvSpPr>
          <p:nvPr/>
        </p:nvSpPr>
        <p:spPr bwMode="auto">
          <a:xfrm rot="569820">
            <a:off x="1304925" y="1474788"/>
            <a:ext cx="673100" cy="2486025"/>
          </a:xfrm>
          <a:custGeom>
            <a:avLst/>
            <a:gdLst>
              <a:gd name="T0" fmla="*/ 0 w 672592"/>
              <a:gd name="T1" fmla="*/ 0 h 2901696"/>
              <a:gd name="T2" fmla="*/ 427042 w 672592"/>
              <a:gd name="T3" fmla="*/ 501053 h 2901696"/>
              <a:gd name="T4" fmla="*/ 475847 w 672592"/>
              <a:gd name="T5" fmla="*/ 903684 h 2901696"/>
              <a:gd name="T6" fmla="*/ 353835 w 672592"/>
              <a:gd name="T7" fmla="*/ 1395790 h 2901696"/>
              <a:gd name="T8" fmla="*/ 634463 w 672592"/>
              <a:gd name="T9" fmla="*/ 1789474 h 2901696"/>
              <a:gd name="T10" fmla="*/ 585658 w 672592"/>
              <a:gd name="T11" fmla="*/ 2129474 h 29016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72592"/>
              <a:gd name="T19" fmla="*/ 0 h 2901696"/>
              <a:gd name="T20" fmla="*/ 672592 w 672592"/>
              <a:gd name="T21" fmla="*/ 2901696 h 29016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72592" h="2901696">
                <a:moveTo>
                  <a:pt x="0" y="0"/>
                </a:moveTo>
                <a:cubicBezTo>
                  <a:pt x="173736" y="238760"/>
                  <a:pt x="347472" y="477520"/>
                  <a:pt x="426720" y="682752"/>
                </a:cubicBezTo>
                <a:cubicBezTo>
                  <a:pt x="505968" y="887984"/>
                  <a:pt x="487680" y="1028192"/>
                  <a:pt x="475488" y="1231392"/>
                </a:cubicBezTo>
                <a:cubicBezTo>
                  <a:pt x="463296" y="1434592"/>
                  <a:pt x="327152" y="1700784"/>
                  <a:pt x="353568" y="1901952"/>
                </a:cubicBezTo>
                <a:cubicBezTo>
                  <a:pt x="379984" y="2103120"/>
                  <a:pt x="595376" y="2271776"/>
                  <a:pt x="633984" y="2438400"/>
                </a:cubicBezTo>
                <a:cubicBezTo>
                  <a:pt x="672592" y="2605024"/>
                  <a:pt x="628904" y="2753360"/>
                  <a:pt x="585216" y="2901696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zh-CN" altLang="en-US" sz="2000" b="1">
              <a:ea typeface="宋体" pitchFamily="2" charset="-122"/>
            </a:endParaRPr>
          </a:p>
        </p:txBody>
      </p:sp>
      <p:sp>
        <p:nvSpPr>
          <p:cNvPr id="1051" name="TextBox 21"/>
          <p:cNvSpPr txBox="1">
            <a:spLocks noChangeArrowheads="1"/>
          </p:cNvSpPr>
          <p:nvPr/>
        </p:nvSpPr>
        <p:spPr bwMode="auto">
          <a:xfrm>
            <a:off x="2952750" y="3849688"/>
            <a:ext cx="1466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Intermediate</a:t>
            </a:r>
          </a:p>
          <a:p>
            <a:pPr algn="ctr"/>
            <a:r>
              <a:rPr lang="en-US" altLang="zh-CN">
                <a:solidFill>
                  <a:srgbClr val="FFFF00"/>
                </a:solidFill>
                <a:ea typeface="宋体" pitchFamily="2" charset="-122"/>
              </a:rPr>
              <a:t>Layer</a:t>
            </a:r>
          </a:p>
        </p:txBody>
      </p:sp>
      <p:grpSp>
        <p:nvGrpSpPr>
          <p:cNvPr id="4" name="Group 107"/>
          <p:cNvGrpSpPr/>
          <p:nvPr/>
        </p:nvGrpSpPr>
        <p:grpSpPr>
          <a:xfrm rot="5400000" flipH="1" flipV="1">
            <a:off x="2400923" y="2507106"/>
            <a:ext cx="2514602" cy="243591"/>
            <a:chOff x="2438400" y="5943600"/>
            <a:chExt cx="3507698" cy="259830"/>
          </a:xfrm>
        </p:grpSpPr>
        <p:sp>
          <p:nvSpPr>
            <p:cNvPr id="96" name="Freeform 95"/>
            <p:cNvSpPr/>
            <p:nvPr/>
          </p:nvSpPr>
          <p:spPr bwMode="auto">
            <a:xfrm>
              <a:off x="2438400" y="5943600"/>
              <a:ext cx="3507698" cy="259830"/>
            </a:xfrm>
            <a:custGeom>
              <a:avLst/>
              <a:gdLst>
                <a:gd name="connsiteX0" fmla="*/ 0 w 3507698"/>
                <a:gd name="connsiteY0" fmla="*/ 164891 h 179882"/>
                <a:gd name="connsiteX1" fmla="*/ 89941 w 3507698"/>
                <a:gd name="connsiteY1" fmla="*/ 74950 h 179882"/>
                <a:gd name="connsiteX2" fmla="*/ 359764 w 3507698"/>
                <a:gd name="connsiteY2" fmla="*/ 29980 h 179882"/>
                <a:gd name="connsiteX3" fmla="*/ 404735 w 3507698"/>
                <a:gd name="connsiteY3" fmla="*/ 44970 h 179882"/>
                <a:gd name="connsiteX4" fmla="*/ 524656 w 3507698"/>
                <a:gd name="connsiteY4" fmla="*/ 74950 h 179882"/>
                <a:gd name="connsiteX5" fmla="*/ 689548 w 3507698"/>
                <a:gd name="connsiteY5" fmla="*/ 119921 h 179882"/>
                <a:gd name="connsiteX6" fmla="*/ 734518 w 3507698"/>
                <a:gd name="connsiteY6" fmla="*/ 134911 h 179882"/>
                <a:gd name="connsiteX7" fmla="*/ 854439 w 3507698"/>
                <a:gd name="connsiteY7" fmla="*/ 149901 h 179882"/>
                <a:gd name="connsiteX8" fmla="*/ 1199213 w 3507698"/>
                <a:gd name="connsiteY8" fmla="*/ 134911 h 179882"/>
                <a:gd name="connsiteX9" fmla="*/ 1259174 w 3507698"/>
                <a:gd name="connsiteY9" fmla="*/ 119921 h 179882"/>
                <a:gd name="connsiteX10" fmla="*/ 1349115 w 3507698"/>
                <a:gd name="connsiteY10" fmla="*/ 89941 h 179882"/>
                <a:gd name="connsiteX11" fmla="*/ 1394085 w 3507698"/>
                <a:gd name="connsiteY11" fmla="*/ 59960 h 179882"/>
                <a:gd name="connsiteX12" fmla="*/ 1528997 w 3507698"/>
                <a:gd name="connsiteY12" fmla="*/ 14990 h 179882"/>
                <a:gd name="connsiteX13" fmla="*/ 1678898 w 3507698"/>
                <a:gd name="connsiteY13" fmla="*/ 29980 h 179882"/>
                <a:gd name="connsiteX14" fmla="*/ 1738859 w 3507698"/>
                <a:gd name="connsiteY14" fmla="*/ 44970 h 179882"/>
                <a:gd name="connsiteX15" fmla="*/ 1783830 w 3507698"/>
                <a:gd name="connsiteY15" fmla="*/ 59960 h 179882"/>
                <a:gd name="connsiteX16" fmla="*/ 1963712 w 3507698"/>
                <a:gd name="connsiteY16" fmla="*/ 74950 h 179882"/>
                <a:gd name="connsiteX17" fmla="*/ 2293495 w 3507698"/>
                <a:gd name="connsiteY17" fmla="*/ 89941 h 179882"/>
                <a:gd name="connsiteX18" fmla="*/ 2458387 w 3507698"/>
                <a:gd name="connsiteY18" fmla="*/ 59960 h 179882"/>
                <a:gd name="connsiteX19" fmla="*/ 2563318 w 3507698"/>
                <a:gd name="connsiteY19" fmla="*/ 74950 h 179882"/>
                <a:gd name="connsiteX20" fmla="*/ 2653259 w 3507698"/>
                <a:gd name="connsiteY20" fmla="*/ 119921 h 179882"/>
                <a:gd name="connsiteX21" fmla="*/ 2728210 w 3507698"/>
                <a:gd name="connsiteY21" fmla="*/ 104931 h 179882"/>
                <a:gd name="connsiteX22" fmla="*/ 2818151 w 3507698"/>
                <a:gd name="connsiteY22" fmla="*/ 59960 h 179882"/>
                <a:gd name="connsiteX23" fmla="*/ 2863121 w 3507698"/>
                <a:gd name="connsiteY23" fmla="*/ 29980 h 179882"/>
                <a:gd name="connsiteX24" fmla="*/ 2953062 w 3507698"/>
                <a:gd name="connsiteY24" fmla="*/ 0 h 179882"/>
                <a:gd name="connsiteX25" fmla="*/ 3207895 w 3507698"/>
                <a:gd name="connsiteY25" fmla="*/ 14990 h 179882"/>
                <a:gd name="connsiteX26" fmla="*/ 3237876 w 3507698"/>
                <a:gd name="connsiteY26" fmla="*/ 44970 h 179882"/>
                <a:gd name="connsiteX27" fmla="*/ 3282846 w 3507698"/>
                <a:gd name="connsiteY27" fmla="*/ 74950 h 179882"/>
                <a:gd name="connsiteX28" fmla="*/ 3357797 w 3507698"/>
                <a:gd name="connsiteY28" fmla="*/ 89941 h 179882"/>
                <a:gd name="connsiteX29" fmla="*/ 3447738 w 3507698"/>
                <a:gd name="connsiteY29" fmla="*/ 119921 h 179882"/>
                <a:gd name="connsiteX30" fmla="*/ 3507698 w 3507698"/>
                <a:gd name="connsiteY30" fmla="*/ 179882 h 17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07698" h="179882">
                  <a:moveTo>
                    <a:pt x="0" y="164891"/>
                  </a:moveTo>
                  <a:cubicBezTo>
                    <a:pt x="29980" y="134911"/>
                    <a:pt x="49718" y="88357"/>
                    <a:pt x="89941" y="74950"/>
                  </a:cubicBezTo>
                  <a:cubicBezTo>
                    <a:pt x="236963" y="25943"/>
                    <a:pt x="148389" y="47594"/>
                    <a:pt x="359764" y="29980"/>
                  </a:cubicBezTo>
                  <a:cubicBezTo>
                    <a:pt x="374754" y="34977"/>
                    <a:pt x="389491" y="40812"/>
                    <a:pt x="404735" y="44970"/>
                  </a:cubicBezTo>
                  <a:cubicBezTo>
                    <a:pt x="444487" y="55811"/>
                    <a:pt x="485567" y="61920"/>
                    <a:pt x="524656" y="74950"/>
                  </a:cubicBezTo>
                  <a:cubicBezTo>
                    <a:pt x="717601" y="139266"/>
                    <a:pt x="520051" y="77547"/>
                    <a:pt x="689548" y="119921"/>
                  </a:cubicBezTo>
                  <a:cubicBezTo>
                    <a:pt x="704877" y="123753"/>
                    <a:pt x="718972" y="132084"/>
                    <a:pt x="734518" y="134911"/>
                  </a:cubicBezTo>
                  <a:cubicBezTo>
                    <a:pt x="774153" y="142117"/>
                    <a:pt x="814465" y="144904"/>
                    <a:pt x="854439" y="149901"/>
                  </a:cubicBezTo>
                  <a:cubicBezTo>
                    <a:pt x="969364" y="144904"/>
                    <a:pt x="1084494" y="143409"/>
                    <a:pt x="1199213" y="134911"/>
                  </a:cubicBezTo>
                  <a:cubicBezTo>
                    <a:pt x="1219759" y="133389"/>
                    <a:pt x="1239441" y="125841"/>
                    <a:pt x="1259174" y="119921"/>
                  </a:cubicBezTo>
                  <a:cubicBezTo>
                    <a:pt x="1289443" y="110840"/>
                    <a:pt x="1349115" y="89941"/>
                    <a:pt x="1349115" y="89941"/>
                  </a:cubicBezTo>
                  <a:cubicBezTo>
                    <a:pt x="1364105" y="79947"/>
                    <a:pt x="1376994" y="65657"/>
                    <a:pt x="1394085" y="59960"/>
                  </a:cubicBezTo>
                  <a:cubicBezTo>
                    <a:pt x="1555658" y="6101"/>
                    <a:pt x="1426810" y="83113"/>
                    <a:pt x="1528997" y="14990"/>
                  </a:cubicBezTo>
                  <a:cubicBezTo>
                    <a:pt x="1578964" y="19987"/>
                    <a:pt x="1629186" y="22878"/>
                    <a:pt x="1678898" y="29980"/>
                  </a:cubicBezTo>
                  <a:cubicBezTo>
                    <a:pt x="1699293" y="32894"/>
                    <a:pt x="1719050" y="39310"/>
                    <a:pt x="1738859" y="44970"/>
                  </a:cubicBezTo>
                  <a:cubicBezTo>
                    <a:pt x="1754052" y="49311"/>
                    <a:pt x="1768167" y="57872"/>
                    <a:pt x="1783830" y="59960"/>
                  </a:cubicBezTo>
                  <a:cubicBezTo>
                    <a:pt x="1843471" y="67912"/>
                    <a:pt x="1903751" y="69953"/>
                    <a:pt x="1963712" y="74950"/>
                  </a:cubicBezTo>
                  <a:cubicBezTo>
                    <a:pt x="2129646" y="130262"/>
                    <a:pt x="2022112" y="106902"/>
                    <a:pt x="2293495" y="89941"/>
                  </a:cubicBezTo>
                  <a:cubicBezTo>
                    <a:pt x="2356739" y="68859"/>
                    <a:pt x="2373634" y="59960"/>
                    <a:pt x="2458387" y="59960"/>
                  </a:cubicBezTo>
                  <a:cubicBezTo>
                    <a:pt x="2493719" y="59960"/>
                    <a:pt x="2528341" y="69953"/>
                    <a:pt x="2563318" y="74950"/>
                  </a:cubicBezTo>
                  <a:cubicBezTo>
                    <a:pt x="2586055" y="90108"/>
                    <a:pt x="2622228" y="119921"/>
                    <a:pt x="2653259" y="119921"/>
                  </a:cubicBezTo>
                  <a:cubicBezTo>
                    <a:pt x="2678737" y="119921"/>
                    <a:pt x="2703226" y="109928"/>
                    <a:pt x="2728210" y="104931"/>
                  </a:cubicBezTo>
                  <a:cubicBezTo>
                    <a:pt x="2857078" y="19016"/>
                    <a:pt x="2694036" y="122017"/>
                    <a:pt x="2818151" y="59960"/>
                  </a:cubicBezTo>
                  <a:cubicBezTo>
                    <a:pt x="2834265" y="51903"/>
                    <a:pt x="2846658" y="37297"/>
                    <a:pt x="2863121" y="29980"/>
                  </a:cubicBezTo>
                  <a:cubicBezTo>
                    <a:pt x="2891999" y="17145"/>
                    <a:pt x="2953062" y="0"/>
                    <a:pt x="2953062" y="0"/>
                  </a:cubicBezTo>
                  <a:cubicBezTo>
                    <a:pt x="3038006" y="4997"/>
                    <a:pt x="3123845" y="1719"/>
                    <a:pt x="3207895" y="14990"/>
                  </a:cubicBezTo>
                  <a:cubicBezTo>
                    <a:pt x="3221855" y="17194"/>
                    <a:pt x="3226840" y="36141"/>
                    <a:pt x="3237876" y="44970"/>
                  </a:cubicBezTo>
                  <a:cubicBezTo>
                    <a:pt x="3251944" y="56224"/>
                    <a:pt x="3265977" y="68624"/>
                    <a:pt x="3282846" y="74950"/>
                  </a:cubicBezTo>
                  <a:cubicBezTo>
                    <a:pt x="3306702" y="83896"/>
                    <a:pt x="3333216" y="83237"/>
                    <a:pt x="3357797" y="89941"/>
                  </a:cubicBezTo>
                  <a:cubicBezTo>
                    <a:pt x="3388285" y="98256"/>
                    <a:pt x="3447738" y="119921"/>
                    <a:pt x="3447738" y="119921"/>
                  </a:cubicBezTo>
                  <a:cubicBezTo>
                    <a:pt x="3502005" y="156099"/>
                    <a:pt x="3484651" y="133787"/>
                    <a:pt x="3507698" y="179882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US" sz="2000" b="1" smtClean="0">
                <a:ea typeface="宋体" pitchFamily="2" charset="-122"/>
              </a:endParaRPr>
            </a:p>
          </p:txBody>
        </p:sp>
        <p:sp>
          <p:nvSpPr>
            <p:cNvPr id="54" name="Oval 25"/>
            <p:cNvSpPr>
              <a:spLocks noChangeArrowheads="1"/>
            </p:cNvSpPr>
            <p:nvPr/>
          </p:nvSpPr>
          <p:spPr bwMode="auto">
            <a:xfrm rot="5400000">
              <a:off x="5518543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55" name="Oval 26"/>
            <p:cNvSpPr>
              <a:spLocks noChangeArrowheads="1"/>
            </p:cNvSpPr>
            <p:nvPr/>
          </p:nvSpPr>
          <p:spPr bwMode="auto">
            <a:xfrm rot="5400000">
              <a:off x="50399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56" name="Oval 27"/>
            <p:cNvSpPr>
              <a:spLocks noChangeArrowheads="1"/>
            </p:cNvSpPr>
            <p:nvPr/>
          </p:nvSpPr>
          <p:spPr bwMode="auto">
            <a:xfrm rot="5400000">
              <a:off x="48113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59" name="Oval 28"/>
            <p:cNvSpPr>
              <a:spLocks noChangeArrowheads="1"/>
            </p:cNvSpPr>
            <p:nvPr/>
          </p:nvSpPr>
          <p:spPr bwMode="auto">
            <a:xfrm rot="5400000">
              <a:off x="4450715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0" name="Oval 29"/>
            <p:cNvSpPr>
              <a:spLocks noChangeArrowheads="1"/>
            </p:cNvSpPr>
            <p:nvPr/>
          </p:nvSpPr>
          <p:spPr bwMode="auto">
            <a:xfrm rot="5400000">
              <a:off x="42221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1" name="Oval 30"/>
            <p:cNvSpPr>
              <a:spLocks noChangeArrowheads="1"/>
            </p:cNvSpPr>
            <p:nvPr/>
          </p:nvSpPr>
          <p:spPr bwMode="auto">
            <a:xfrm rot="5400000">
              <a:off x="4040929" y="5998331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2" name="Oval 31"/>
            <p:cNvSpPr>
              <a:spLocks noChangeArrowheads="1"/>
            </p:cNvSpPr>
            <p:nvPr/>
          </p:nvSpPr>
          <p:spPr bwMode="auto">
            <a:xfrm rot="5400000">
              <a:off x="3917315" y="6108066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3" name="Oval 32"/>
            <p:cNvSpPr>
              <a:spLocks noChangeArrowheads="1"/>
            </p:cNvSpPr>
            <p:nvPr/>
          </p:nvSpPr>
          <p:spPr bwMode="auto">
            <a:xfrm rot="5400000">
              <a:off x="3705649" y="61423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 rot="5400000">
              <a:off x="54209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5" name="Oval 34"/>
            <p:cNvSpPr>
              <a:spLocks noChangeArrowheads="1"/>
            </p:cNvSpPr>
            <p:nvPr/>
          </p:nvSpPr>
          <p:spPr bwMode="auto">
            <a:xfrm rot="5400000">
              <a:off x="4298315" y="612434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6" name="Oval 35"/>
            <p:cNvSpPr>
              <a:spLocks noChangeArrowheads="1"/>
            </p:cNvSpPr>
            <p:nvPr/>
          </p:nvSpPr>
          <p:spPr bwMode="auto">
            <a:xfrm rot="5400000">
              <a:off x="2982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7" name="Oval 36"/>
            <p:cNvSpPr>
              <a:spLocks noChangeArrowheads="1"/>
            </p:cNvSpPr>
            <p:nvPr/>
          </p:nvSpPr>
          <p:spPr bwMode="auto">
            <a:xfrm rot="5400000">
              <a:off x="2850515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8" name="Oval 37"/>
            <p:cNvSpPr>
              <a:spLocks noChangeArrowheads="1"/>
            </p:cNvSpPr>
            <p:nvPr/>
          </p:nvSpPr>
          <p:spPr bwMode="auto">
            <a:xfrm rot="5400000">
              <a:off x="3854662" y="60509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69" name="Oval 38"/>
            <p:cNvSpPr>
              <a:spLocks noChangeArrowheads="1"/>
            </p:cNvSpPr>
            <p:nvPr/>
          </p:nvSpPr>
          <p:spPr bwMode="auto">
            <a:xfrm rot="5400000">
              <a:off x="40493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0" name="Oval 39"/>
            <p:cNvSpPr>
              <a:spLocks noChangeArrowheads="1"/>
            </p:cNvSpPr>
            <p:nvPr/>
          </p:nvSpPr>
          <p:spPr bwMode="auto">
            <a:xfrm rot="5400000">
              <a:off x="43541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2" name="Oval 40"/>
            <p:cNvSpPr>
              <a:spLocks noChangeArrowheads="1"/>
            </p:cNvSpPr>
            <p:nvPr/>
          </p:nvSpPr>
          <p:spPr bwMode="auto">
            <a:xfrm rot="5400000">
              <a:off x="27743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3" name="Oval 41"/>
            <p:cNvSpPr>
              <a:spLocks noChangeArrowheads="1"/>
            </p:cNvSpPr>
            <p:nvPr/>
          </p:nvSpPr>
          <p:spPr bwMode="auto">
            <a:xfrm rot="5400000">
              <a:off x="473011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79" name="Oval 42"/>
            <p:cNvSpPr>
              <a:spLocks noChangeArrowheads="1"/>
            </p:cNvSpPr>
            <p:nvPr/>
          </p:nvSpPr>
          <p:spPr bwMode="auto">
            <a:xfrm rot="5400000">
              <a:off x="4603115" y="612078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0" name="Oval 43"/>
            <p:cNvSpPr>
              <a:spLocks noChangeArrowheads="1"/>
            </p:cNvSpPr>
            <p:nvPr/>
          </p:nvSpPr>
          <p:spPr bwMode="auto">
            <a:xfrm rot="5400000">
              <a:off x="4125596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2" name="Oval 44"/>
            <p:cNvSpPr>
              <a:spLocks noChangeArrowheads="1"/>
            </p:cNvSpPr>
            <p:nvPr/>
          </p:nvSpPr>
          <p:spPr bwMode="auto">
            <a:xfrm rot="5400000">
              <a:off x="3585079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3" name="Oval 46"/>
            <p:cNvSpPr>
              <a:spLocks noChangeArrowheads="1"/>
            </p:cNvSpPr>
            <p:nvPr/>
          </p:nvSpPr>
          <p:spPr bwMode="auto">
            <a:xfrm rot="5400000">
              <a:off x="4879129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4" name="Oval 47"/>
            <p:cNvSpPr>
              <a:spLocks noChangeArrowheads="1"/>
            </p:cNvSpPr>
            <p:nvPr/>
          </p:nvSpPr>
          <p:spPr bwMode="auto">
            <a:xfrm rot="5400000">
              <a:off x="307911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5" name="Oval 48"/>
            <p:cNvSpPr>
              <a:spLocks noChangeArrowheads="1"/>
            </p:cNvSpPr>
            <p:nvPr/>
          </p:nvSpPr>
          <p:spPr bwMode="auto">
            <a:xfrm rot="5400000">
              <a:off x="3333115" y="6141347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6" name="Oval 49"/>
            <p:cNvSpPr>
              <a:spLocks noChangeArrowheads="1"/>
            </p:cNvSpPr>
            <p:nvPr/>
          </p:nvSpPr>
          <p:spPr bwMode="auto">
            <a:xfrm rot="5400000">
              <a:off x="4506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87" name="Oval 51"/>
            <p:cNvSpPr>
              <a:spLocks noChangeArrowheads="1"/>
            </p:cNvSpPr>
            <p:nvPr/>
          </p:nvSpPr>
          <p:spPr bwMode="auto">
            <a:xfrm rot="5400000">
              <a:off x="5192396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7" name="Oval 34"/>
            <p:cNvSpPr>
              <a:spLocks noChangeArrowheads="1"/>
            </p:cNvSpPr>
            <p:nvPr/>
          </p:nvSpPr>
          <p:spPr bwMode="auto">
            <a:xfrm rot="5400000">
              <a:off x="2694728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8" name="Oval 35"/>
            <p:cNvSpPr>
              <a:spLocks noChangeArrowheads="1"/>
            </p:cNvSpPr>
            <p:nvPr/>
          </p:nvSpPr>
          <p:spPr bwMode="auto">
            <a:xfrm rot="5400000">
              <a:off x="2508461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99" name="Oval 47"/>
            <p:cNvSpPr>
              <a:spLocks noChangeArrowheads="1"/>
            </p:cNvSpPr>
            <p:nvPr/>
          </p:nvSpPr>
          <p:spPr bwMode="auto">
            <a:xfrm rot="5400000">
              <a:off x="2601595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0" name="Oval 28"/>
            <p:cNvSpPr>
              <a:spLocks noChangeArrowheads="1"/>
            </p:cNvSpPr>
            <p:nvPr/>
          </p:nvSpPr>
          <p:spPr bwMode="auto">
            <a:xfrm rot="5400000">
              <a:off x="53447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1" name="Oval 33"/>
            <p:cNvSpPr>
              <a:spLocks noChangeArrowheads="1"/>
            </p:cNvSpPr>
            <p:nvPr/>
          </p:nvSpPr>
          <p:spPr bwMode="auto">
            <a:xfrm rot="5400000">
              <a:off x="5324475" y="6147173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2" name="Oval 42"/>
            <p:cNvSpPr>
              <a:spLocks noChangeArrowheads="1"/>
            </p:cNvSpPr>
            <p:nvPr/>
          </p:nvSpPr>
          <p:spPr bwMode="auto">
            <a:xfrm rot="5400000">
              <a:off x="5497195" y="60090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3" name="Oval 49"/>
            <p:cNvSpPr>
              <a:spLocks noChangeArrowheads="1"/>
            </p:cNvSpPr>
            <p:nvPr/>
          </p:nvSpPr>
          <p:spPr bwMode="auto">
            <a:xfrm rot="5400000">
              <a:off x="5400675" y="59518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4" name="Oval 42"/>
            <p:cNvSpPr>
              <a:spLocks noChangeArrowheads="1"/>
            </p:cNvSpPr>
            <p:nvPr/>
          </p:nvSpPr>
          <p:spPr bwMode="auto">
            <a:xfrm rot="5400000">
              <a:off x="5610650" y="608520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5" name="Oval 49"/>
            <p:cNvSpPr>
              <a:spLocks noChangeArrowheads="1"/>
            </p:cNvSpPr>
            <p:nvPr/>
          </p:nvSpPr>
          <p:spPr bwMode="auto">
            <a:xfrm rot="5400000">
              <a:off x="5573396" y="59747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6" name="Oval 42"/>
            <p:cNvSpPr>
              <a:spLocks noChangeArrowheads="1"/>
            </p:cNvSpPr>
            <p:nvPr/>
          </p:nvSpPr>
          <p:spPr bwMode="auto">
            <a:xfrm rot="5400000">
              <a:off x="5801995" y="612711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  <p:sp>
          <p:nvSpPr>
            <p:cNvPr id="107" name="Oval 49"/>
            <p:cNvSpPr>
              <a:spLocks noChangeArrowheads="1"/>
            </p:cNvSpPr>
            <p:nvPr/>
          </p:nvSpPr>
          <p:spPr bwMode="auto">
            <a:xfrm rot="5400000">
              <a:off x="5708861" y="6104255"/>
              <a:ext cx="34289" cy="5588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zh-CN" altLang="en-US" sz="2000" b="1">
                <a:ea typeface="宋体" pitchFamily="2" charset="-122"/>
              </a:endParaRPr>
            </a:p>
          </p:txBody>
        </p:sp>
      </p:grp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572000"/>
            <a:ext cx="20716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4572000"/>
            <a:ext cx="20875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4572000"/>
            <a:ext cx="1295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TextBox 23"/>
          <p:cNvSpPr txBox="1">
            <a:spLocks noChangeArrowheads="1"/>
          </p:cNvSpPr>
          <p:nvPr/>
        </p:nvSpPr>
        <p:spPr bwMode="auto">
          <a:xfrm>
            <a:off x="868740" y="6172200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Lens </a:t>
            </a:r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dust/dirt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95" name="TextBox 23"/>
          <p:cNvSpPr txBox="1">
            <a:spLocks noChangeArrowheads="1"/>
          </p:cNvSpPr>
          <p:nvPr/>
        </p:nvSpPr>
        <p:spPr bwMode="auto">
          <a:xfrm>
            <a:off x="3402013" y="6172200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Fence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08" name="TextBox 23"/>
          <p:cNvSpPr txBox="1">
            <a:spLocks noChangeArrowheads="1"/>
          </p:cNvSpPr>
          <p:nvPr/>
        </p:nvSpPr>
        <p:spPr bwMode="auto">
          <a:xfrm>
            <a:off x="4965700" y="6172200"/>
            <a:ext cx="1663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ea typeface="宋体" pitchFamily="2" charset="-122"/>
              </a:rPr>
              <a:t>Tree branches</a:t>
            </a:r>
          </a:p>
        </p:txBody>
      </p:sp>
      <p:sp>
        <p:nvSpPr>
          <p:cNvPr id="109" name="TextBox 23"/>
          <p:cNvSpPr txBox="1">
            <a:spLocks noChangeArrowheads="1"/>
          </p:cNvSpPr>
          <p:nvPr/>
        </p:nvSpPr>
        <p:spPr bwMode="auto">
          <a:xfrm>
            <a:off x="6529388" y="5562600"/>
            <a:ext cx="543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a typeface="宋体" pitchFamily="2" charset="-122"/>
              </a:rPr>
              <a:t>…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5105400" y="1676400"/>
            <a:ext cx="1676400" cy="1905000"/>
            <a:chOff x="5715000" y="1676400"/>
            <a:chExt cx="1676400" cy="1905000"/>
          </a:xfrm>
        </p:grpSpPr>
        <p:sp>
          <p:nvSpPr>
            <p:cNvPr id="110" name="Rectangle 109"/>
            <p:cNvSpPr/>
            <p:nvPr/>
          </p:nvSpPr>
          <p:spPr bwMode="auto">
            <a:xfrm>
              <a:off x="6324600" y="1676400"/>
              <a:ext cx="1066800" cy="19050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11" name="Flowchart: Manual Operation 110"/>
            <p:cNvSpPr/>
            <p:nvPr/>
          </p:nvSpPr>
          <p:spPr bwMode="auto">
            <a:xfrm rot="16200000">
              <a:off x="5257800" y="2362200"/>
              <a:ext cx="1524000" cy="609600"/>
            </a:xfrm>
            <a:prstGeom prst="flowChartManualOperation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113" name="TextBox 21"/>
          <p:cNvSpPr txBox="1">
            <a:spLocks noChangeArrowheads="1"/>
          </p:cNvSpPr>
          <p:nvPr/>
        </p:nvSpPr>
        <p:spPr bwMode="auto">
          <a:xfrm>
            <a:off x="5486400" y="3962400"/>
            <a:ext cx="1005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a typeface="宋体" pitchFamily="2" charset="-122"/>
              </a:rPr>
              <a:t>Camera</a:t>
            </a:r>
            <a:endParaRPr lang="en-US" altLang="zh-CN" dirty="0">
              <a:solidFill>
                <a:schemeClr val="bg1"/>
              </a:solidFill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advTm="18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/>
      <p:bldP spid="94" grpId="0"/>
      <p:bldP spid="95" grpId="0"/>
      <p:bldP spid="108" grpId="0"/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9.7|6.3|1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4|4.4|2|4.2|36.5|29.2|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4.2|1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1.3|9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4|1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5.5|24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6.2|14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4.6|0.3|17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4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8|1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1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1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7|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7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3.1|4.5|5.3|1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icrosoft Sans Serif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0C0C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15656</TotalTime>
  <Words>1842</Words>
  <Application>Microsoft Office PowerPoint</Application>
  <PresentationFormat>On-screen Show (4:3)</PresentationFormat>
  <Paragraphs>461</Paragraphs>
  <Slides>57</Slides>
  <Notes>56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Default Design</vt:lpstr>
      <vt:lpstr>Equation</vt:lpstr>
      <vt:lpstr>Removing Image Artifacts Due to  Dirty Camera Lenses and Thin Occluders</vt:lpstr>
      <vt:lpstr> Two Common Artifacts in Photography</vt:lpstr>
      <vt:lpstr>Can We Just Clean the Lens?</vt:lpstr>
      <vt:lpstr> “Hole-Filling” with Texture Synthesis</vt:lpstr>
      <vt:lpstr>Slide 5</vt:lpstr>
      <vt:lpstr>Formation of the Image Artifacts</vt:lpstr>
      <vt:lpstr>Related Work</vt:lpstr>
      <vt:lpstr>Our Contribution</vt:lpstr>
      <vt:lpstr>Slide 9</vt:lpstr>
      <vt:lpstr>Slide 10</vt:lpstr>
      <vt:lpstr>Slide 11</vt:lpstr>
      <vt:lpstr>Slide 12</vt:lpstr>
      <vt:lpstr>Image Formation Model</vt:lpstr>
      <vt:lpstr>Dirty-Lens Artifact: Model Simplification</vt:lpstr>
      <vt:lpstr>Removal of Dirty-Lens Artifact</vt:lpstr>
      <vt:lpstr>Method 1: Removal with Calibration</vt:lpstr>
      <vt:lpstr>Method 1: Removal with Calibration</vt:lpstr>
      <vt:lpstr>Method 1: Removal with Calibration</vt:lpstr>
      <vt:lpstr>Method 1: Removal with Calibration</vt:lpstr>
      <vt:lpstr>Method 1: Removal with Calibration</vt:lpstr>
      <vt:lpstr>Method 1: Experimental Results</vt:lpstr>
      <vt:lpstr>Method 1: Experimental Results</vt:lpstr>
      <vt:lpstr>Method 2: Removal from Video</vt:lpstr>
      <vt:lpstr>Method 2: Removal from Video</vt:lpstr>
      <vt:lpstr>Method 2: Removal from Video</vt:lpstr>
      <vt:lpstr>Method 2: Removal from Video</vt:lpstr>
      <vt:lpstr>Method 2: Experimental Results</vt:lpstr>
      <vt:lpstr>Method 2: Experimental Results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Limitations</vt:lpstr>
      <vt:lpstr>Summary</vt:lpstr>
      <vt:lpstr>Acknowledgement</vt:lpstr>
      <vt:lpstr>Removing Image Artifacts Due to  Dirty Camera Lenses and Thin Occluders</vt:lpstr>
      <vt:lpstr>Slide 42</vt:lpstr>
      <vt:lpstr>Dirty-lens Artifact vs. Hazy Image</vt:lpstr>
      <vt:lpstr> Our Methods vs. Dehazing Methods</vt:lpstr>
      <vt:lpstr> Validation of Model Simplification</vt:lpstr>
      <vt:lpstr> Validation of Model Simplification</vt:lpstr>
      <vt:lpstr> Validation of Model Simplification</vt:lpstr>
      <vt:lpstr> Validation of Model Simplification</vt:lpstr>
      <vt:lpstr> Validation of Model Simplification</vt:lpstr>
      <vt:lpstr>Simulation Results for Estimating c</vt:lpstr>
      <vt:lpstr>Method 2: Polynomial Fitting</vt:lpstr>
      <vt:lpstr>Method 2: Polynomial Fitting</vt:lpstr>
      <vt:lpstr>Method 2: Why Average of Gradient?</vt:lpstr>
      <vt:lpstr>Thin-Occluder Artifact: Iterative Algorithm</vt:lpstr>
      <vt:lpstr>Artifact Removal with Known Depths</vt:lpstr>
      <vt:lpstr>Artifact Removal with Known Depths</vt:lpstr>
      <vt:lpstr>Aperture Settings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Removal Image Artifacts Due to Dirty Camera Lens and Thin Occluders</dc:title>
  <dc:creator/>
  <cp:lastModifiedBy>Jinwei Gu</cp:lastModifiedBy>
  <cp:revision>790</cp:revision>
  <dcterms:created xsi:type="dcterms:W3CDTF">2006-08-16T00:00:00Z</dcterms:created>
  <dcterms:modified xsi:type="dcterms:W3CDTF">2010-02-28T01:59:02Z</dcterms:modified>
</cp:coreProperties>
</file>