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590" r:id="rId2"/>
    <p:sldId id="535" r:id="rId3"/>
    <p:sldId id="588" r:id="rId4"/>
    <p:sldId id="638" r:id="rId5"/>
    <p:sldId id="586" r:id="rId6"/>
    <p:sldId id="596" r:id="rId7"/>
    <p:sldId id="597" r:id="rId8"/>
    <p:sldId id="598" r:id="rId9"/>
    <p:sldId id="601" r:id="rId10"/>
    <p:sldId id="602" r:id="rId11"/>
    <p:sldId id="605" r:id="rId12"/>
    <p:sldId id="637" r:id="rId13"/>
    <p:sldId id="530" r:id="rId14"/>
    <p:sldId id="531" r:id="rId15"/>
    <p:sldId id="506" r:id="rId16"/>
    <p:sldId id="563" r:id="rId17"/>
    <p:sldId id="445" r:id="rId18"/>
    <p:sldId id="564" r:id="rId19"/>
    <p:sldId id="565" r:id="rId20"/>
    <p:sldId id="566" r:id="rId21"/>
    <p:sldId id="606" r:id="rId22"/>
    <p:sldId id="607" r:id="rId23"/>
    <p:sldId id="615" r:id="rId24"/>
    <p:sldId id="608" r:id="rId25"/>
    <p:sldId id="609" r:id="rId26"/>
    <p:sldId id="610" r:id="rId27"/>
    <p:sldId id="611" r:id="rId28"/>
    <p:sldId id="612" r:id="rId29"/>
    <p:sldId id="613" r:id="rId30"/>
    <p:sldId id="614" r:id="rId31"/>
    <p:sldId id="594" r:id="rId32"/>
    <p:sldId id="448" r:id="rId33"/>
    <p:sldId id="449" r:id="rId34"/>
    <p:sldId id="450" r:id="rId35"/>
    <p:sldId id="688" r:id="rId36"/>
    <p:sldId id="689" r:id="rId37"/>
    <p:sldId id="595" r:id="rId38"/>
    <p:sldId id="569" r:id="rId39"/>
    <p:sldId id="570" r:id="rId40"/>
    <p:sldId id="307" r:id="rId41"/>
    <p:sldId id="583" r:id="rId42"/>
    <p:sldId id="584" r:id="rId43"/>
    <p:sldId id="642" r:id="rId44"/>
    <p:sldId id="643" r:id="rId45"/>
    <p:sldId id="662" r:id="rId46"/>
    <p:sldId id="663" r:id="rId47"/>
    <p:sldId id="664" r:id="rId48"/>
    <p:sldId id="670" r:id="rId49"/>
    <p:sldId id="671" r:id="rId50"/>
    <p:sldId id="672" r:id="rId51"/>
    <p:sldId id="628" r:id="rId52"/>
    <p:sldId id="633" r:id="rId53"/>
    <p:sldId id="562" r:id="rId54"/>
    <p:sldId id="679" r:id="rId55"/>
    <p:sldId id="686" r:id="rId56"/>
    <p:sldId id="682" r:id="rId57"/>
    <p:sldId id="687" r:id="rId58"/>
    <p:sldId id="684" r:id="rId59"/>
    <p:sldId id="685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  <p:clrMru>
    <a:srgbClr val="1C1C1C"/>
    <a:srgbClr val="111111"/>
    <a:srgbClr val="DDDDDD"/>
    <a:srgbClr val="FFCC00"/>
    <a:srgbClr val="0000FF"/>
    <a:srgbClr val="00956F"/>
    <a:srgbClr val="0066FF"/>
    <a:srgbClr val="808080"/>
    <a:srgbClr val="CC0000"/>
    <a:srgbClr val="99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50" autoAdjust="0"/>
    <p:restoredTop sz="88403" autoAdjust="0"/>
  </p:normalViewPr>
  <p:slideViewPr>
    <p:cSldViewPr snapToObjects="1">
      <p:cViewPr varScale="1">
        <p:scale>
          <a:sx n="65" d="100"/>
          <a:sy n="65" d="100"/>
        </p:scale>
        <p:origin x="-960" y="-102"/>
      </p:cViewPr>
      <p:guideLst>
        <p:guide orient="horz" pos="144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image" Target="../media/image95.wmf"/><Relationship Id="rId7" Type="http://schemas.openxmlformats.org/officeDocument/2006/relationships/image" Target="../media/image9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8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Relationship Id="rId9" Type="http://schemas.openxmlformats.org/officeDocument/2006/relationships/image" Target="../media/image10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25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5.wmf"/><Relationship Id="rId1" Type="http://schemas.openxmlformats.org/officeDocument/2006/relationships/image" Target="../media/image27.wmf"/><Relationship Id="rId5" Type="http://schemas.openxmlformats.org/officeDocument/2006/relationships/image" Target="../media/image20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26.wmf"/><Relationship Id="rId6" Type="http://schemas.openxmlformats.org/officeDocument/2006/relationships/image" Target="../media/image20.wmf"/><Relationship Id="rId5" Type="http://schemas.openxmlformats.org/officeDocument/2006/relationships/image" Target="../media/image28.wmf"/><Relationship Id="rId4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616978D-69A4-4D43-BF97-B113B004EF64}" type="datetimeFigureOut">
              <a:rPr lang="zh-CN" altLang="en-US"/>
              <a:pPr/>
              <a:t>2010-8-10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4BD7834-B150-4000-BF09-F66791E5056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Emphasize </a:t>
            </a:r>
            <a:r>
              <a:rPr lang="en-US" smtClean="0"/>
              <a:t>“sequentially”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AA022F5-E7D9-4C1C-A815-5F131707630A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AA022F5-E7D9-4C1C-A815-5F131707630A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script,</a:t>
            </a:r>
            <a:r>
              <a:rPr lang="en-US" baseline="0" dirty="0" smtClean="0"/>
              <a:t> emphasize it is a 2-D shutter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4A05512-1D2F-4408-B9EE-A15F5AF3B0FF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31C8E16-50B6-4BEF-B500-CD6F8B6EDAC6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3B3D78F-D1F8-4411-923A-FD179F6142AB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script,</a:t>
            </a:r>
            <a:r>
              <a:rPr lang="en-US" baseline="0" dirty="0" smtClean="0"/>
              <a:t> emphasize it is a 2-D shutter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5FFC166-B738-441F-B999-98830473FA93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5FFC166-B738-441F-B999-98830473FA93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CC3C5A6-D88B-49F8-80FB-98AB42DED97C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68EED8B-1134-4E45-8842-80B80B6CB1F7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68EED8B-1134-4E45-8842-80B80B6CB1F7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51AED8-8772-4499-BF2B-3643FD65A812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CC3C5A6-D88B-49F8-80FB-98AB42DED97C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68EED8B-1134-4E45-8842-80B80B6CB1F7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68EED8B-1134-4E45-8842-80B80B6CB1F7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51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D7834-B150-4000-BF09-F66791E50568}" type="slidenum">
              <a:rPr lang="zh-CN" altLang="en-US" smtClean="0"/>
              <a:pPr/>
              <a:t>52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ja-JP" altLang="en-US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740AB34-00EE-4F85-ABF1-19FDD5DD355F}" type="slidenum">
              <a:rPr lang="ja-JP" altLang="en-US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lang="ja-JP" altLang="en-US">
              <a:latin typeface="+mn-lt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51AED8-8772-4499-BF2B-3643FD65A812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51AED8-8772-4499-BF2B-3643FD65A812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51AED8-8772-4499-BF2B-3643FD65A812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51AED8-8772-4499-BF2B-3643FD65A812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ja-JP" dirty="0" smtClean="0"/>
              <a:t>mention it clearly that Address Generator send both start and stop signal.</a:t>
            </a:r>
          </a:p>
          <a:p>
            <a:pPr algn="l"/>
            <a:r>
              <a:rPr kumimoji="1" lang="en-US" altLang="ja-JP" dirty="0" smtClean="0"/>
              <a:t>To well understanding that CRSP can be realized just by modify Address Generator.</a:t>
            </a:r>
            <a:endParaRPr kumimoji="1" lang="ja-JP" altLang="en-US" smtClean="0"/>
          </a:p>
          <a:p>
            <a:endParaRPr lang="en-US" dirty="0" smtClean="0"/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51AED8-8772-4499-BF2B-3643FD65A812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0F67F-76C8-4F9B-813E-DCB3653B44B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  <a:lvl2pPr>
              <a:defRPr>
                <a:solidFill>
                  <a:srgbClr val="DDDDDD"/>
                </a:solidFill>
              </a:defRPr>
            </a:lvl2pPr>
            <a:lvl3pPr>
              <a:defRPr>
                <a:solidFill>
                  <a:srgbClr val="DDDDDD"/>
                </a:solidFill>
              </a:defRPr>
            </a:lvl3pPr>
            <a:lvl4pPr>
              <a:defRPr>
                <a:solidFill>
                  <a:srgbClr val="DDDDDD"/>
                </a:solidFill>
              </a:defRPr>
            </a:lvl4pPr>
            <a:lvl5pPr>
              <a:defRPr>
                <a:solidFill>
                  <a:srgbClr val="DDDDD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3F490-B697-41AE-A6D9-D9492726443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432D9-F437-489B-B5C6-963D5571DE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dirty="0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dirty="0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dirty="0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dirty="0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スライド番号プレースホルダ 9"/>
          <p:cNvSpPr>
            <a:spLocks noGrp="1"/>
          </p:cNvSpPr>
          <p:nvPr>
            <p:ph type="sldNum" sz="quarter" idx="10"/>
          </p:nvPr>
        </p:nvSpPr>
        <p:spPr>
          <a:xfrm>
            <a:off x="7010400" y="6215063"/>
            <a:ext cx="2133600" cy="365125"/>
          </a:xfrm>
        </p:spPr>
        <p:txBody>
          <a:bodyPr rtlCol="0" anchor="ctr"/>
          <a:lstStyle>
            <a:lvl1pPr algn="r">
              <a:defRPr kumimoji="1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DF369A-3C07-4F03-B15B-1477225F44B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8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Arial Unicode MS" pitchFamily="34" charset="-128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Arial Unicode MS" pitchFamily="34" charset="-128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Arial Unicode MS" pitchFamily="34" charset="-128"/>
                <a:ea typeface="宋体" pitchFamily="2" charset="-122"/>
              </a:defRPr>
            </a:lvl1pPr>
          </a:lstStyle>
          <a:p>
            <a:pPr>
              <a:defRPr/>
            </a:pPr>
            <a:fld id="{F3DB0C02-232D-41E5-8BD6-3DA8802B83D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1" r:id="rId3"/>
    <p:sldLayoutId id="2147483693" r:id="rId4"/>
    <p:sldLayoutId id="2147483700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9933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DDDDD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DDDDD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DDDDD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DDDDD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rgbClr val="DDDDD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2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3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34.bin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4.png"/><Relationship Id="rId2" Type="http://schemas.openxmlformats.org/officeDocument/2006/relationships/tags" Target="../tags/tag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35.bin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36.bin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6.gif"/><Relationship Id="rId5" Type="http://schemas.openxmlformats.org/officeDocument/2006/relationships/oleObject" Target="../embeddings/oleObject37.bin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38.bin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8.png"/><Relationship Id="rId2" Type="http://schemas.openxmlformats.org/officeDocument/2006/relationships/tags" Target="../tags/tag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39.bin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2" Type="http://schemas.openxmlformats.org/officeDocument/2006/relationships/tags" Target="../tags/tag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40.bin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7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7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7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4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4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Relationship Id="rId1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12" Type="http://schemas.openxmlformats.org/officeDocument/2006/relationships/oleObject" Target="../embeddings/oleObject51.bin"/><Relationship Id="rId2" Type="http://schemas.openxmlformats.org/officeDocument/2006/relationships/tags" Target="../tags/tag1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5.jpeg"/><Relationship Id="rId11" Type="http://schemas.openxmlformats.org/officeDocument/2006/relationships/oleObject" Target="../embeddings/oleObject50.bin"/><Relationship Id="rId5" Type="http://schemas.openxmlformats.org/officeDocument/2006/relationships/image" Target="../media/image67.png"/><Relationship Id="rId10" Type="http://schemas.openxmlformats.org/officeDocument/2006/relationships/oleObject" Target="../embeddings/oleObject49.bin"/><Relationship Id="rId4" Type="http://schemas.openxmlformats.org/officeDocument/2006/relationships/notesSlide" Target="../notesSlides/notesSlide36.xml"/><Relationship Id="rId9" Type="http://schemas.openxmlformats.org/officeDocument/2006/relationships/oleObject" Target="../embeddings/oleObject48.bin"/><Relationship Id="rId14" Type="http://schemas.openxmlformats.org/officeDocument/2006/relationships/oleObject" Target="../embeddings/oleObject52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93.png"/><Relationship Id="rId7" Type="http://schemas.openxmlformats.org/officeDocument/2006/relationships/oleObject" Target="../embeddings/oleObject55.bin"/><Relationship Id="rId12" Type="http://schemas.openxmlformats.org/officeDocument/2006/relationships/oleObject" Target="../embeddings/oleObject6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4.bin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3.bin"/><Relationship Id="rId10" Type="http://schemas.openxmlformats.org/officeDocument/2006/relationships/oleObject" Target="../embeddings/oleObject58.bin"/><Relationship Id="rId4" Type="http://schemas.openxmlformats.org/officeDocument/2006/relationships/image" Target="../media/image94.png"/><Relationship Id="rId9" Type="http://schemas.openxmlformats.org/officeDocument/2006/relationships/oleObject" Target="../embeddings/oleObject57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oleObject" Target="../embeddings/oleObject69.bin"/><Relationship Id="rId3" Type="http://schemas.openxmlformats.org/officeDocument/2006/relationships/image" Target="../media/image102.png"/><Relationship Id="rId7" Type="http://schemas.openxmlformats.org/officeDocument/2006/relationships/oleObject" Target="../embeddings/oleObject63.bin"/><Relationship Id="rId12" Type="http://schemas.openxmlformats.org/officeDocument/2006/relationships/oleObject" Target="../embeddings/oleObject68.bin"/><Relationship Id="rId17" Type="http://schemas.openxmlformats.org/officeDocument/2006/relationships/oleObject" Target="../embeddings/oleObject73.bin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72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2.bin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71.bin"/><Relationship Id="rId10" Type="http://schemas.openxmlformats.org/officeDocument/2006/relationships/oleObject" Target="../embeddings/oleObject66.bin"/><Relationship Id="rId4" Type="http://schemas.openxmlformats.org/officeDocument/2006/relationships/image" Target="../media/image103.png"/><Relationship Id="rId9" Type="http://schemas.openxmlformats.org/officeDocument/2006/relationships/oleObject" Target="../embeddings/oleObject65.bin"/><Relationship Id="rId14" Type="http://schemas.openxmlformats.org/officeDocument/2006/relationships/oleObject" Target="../embeddings/oleObject70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image" Target="../media/image78.png"/><Relationship Id="rId11" Type="http://schemas.openxmlformats.org/officeDocument/2006/relationships/image" Target="../media/image112.png"/><Relationship Id="rId5" Type="http://schemas.openxmlformats.org/officeDocument/2006/relationships/image" Target="../media/image77.png"/><Relationship Id="rId15" Type="http://schemas.openxmlformats.org/officeDocument/2006/relationships/image" Target="../media/image113.png"/><Relationship Id="rId10" Type="http://schemas.openxmlformats.org/officeDocument/2006/relationships/image" Target="../media/image111.png"/><Relationship Id="rId4" Type="http://schemas.openxmlformats.org/officeDocument/2006/relationships/image" Target="../media/image76.png"/><Relationship Id="rId9" Type="http://schemas.openxmlformats.org/officeDocument/2006/relationships/image" Target="../media/image110.png"/><Relationship Id="rId1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jpeg"/><Relationship Id="rId11" Type="http://schemas.openxmlformats.org/officeDocument/2006/relationships/image" Target="../media/image138.pn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Project\rollingshutter\video\09102600.cs-res2-finaloutput-2ndpass.avi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notesSlide" Target="../notesSlides/notesSlide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225800"/>
            <a:ext cx="3200400" cy="1879600"/>
          </a:xfrm>
        </p:spPr>
        <p:txBody>
          <a:bodyPr/>
          <a:lstStyle/>
          <a:p>
            <a:pPr algn="r" eaLnBrk="1" hangingPunct="1"/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Jinwei</a:t>
            </a:r>
            <a:r>
              <a:rPr lang="en-US" altLang="zh-CN" sz="2400" dirty="0" smtClean="0">
                <a:solidFill>
                  <a:srgbClr val="DDDDDD"/>
                </a:solidFill>
                <a:ea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Gu</a:t>
            </a:r>
            <a:endParaRPr lang="en-US" altLang="zh-CN" sz="2400" dirty="0" smtClean="0">
              <a:solidFill>
                <a:srgbClr val="DDDDDD"/>
              </a:solidFill>
              <a:ea typeface="宋体" pitchFamily="2" charset="-122"/>
            </a:endParaRPr>
          </a:p>
          <a:p>
            <a:pPr algn="r" eaLnBrk="1" hangingPunct="1"/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Yasunobo</a:t>
            </a:r>
            <a:r>
              <a:rPr lang="en-US" altLang="zh-CN" sz="2400" dirty="0" smtClean="0">
                <a:solidFill>
                  <a:srgbClr val="DDDDDD"/>
                </a:solidFill>
                <a:ea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Hitomi</a:t>
            </a:r>
            <a:endParaRPr lang="en-US" altLang="zh-CN" sz="2400" dirty="0" smtClean="0">
              <a:solidFill>
                <a:srgbClr val="DDDDDD"/>
              </a:solidFill>
              <a:ea typeface="宋体" pitchFamily="2" charset="-122"/>
            </a:endParaRPr>
          </a:p>
          <a:p>
            <a:pPr algn="r" eaLnBrk="1" hangingPunct="1"/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Tomoo</a:t>
            </a:r>
            <a:r>
              <a:rPr lang="en-US" altLang="zh-CN" sz="2400" dirty="0" smtClean="0">
                <a:solidFill>
                  <a:srgbClr val="DDDDDD"/>
                </a:solidFill>
                <a:ea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Mitsunaga</a:t>
            </a:r>
            <a:endParaRPr lang="en-US" altLang="zh-CN" sz="2400" dirty="0" smtClean="0">
              <a:solidFill>
                <a:srgbClr val="DDDDDD"/>
              </a:solidFill>
              <a:ea typeface="宋体" pitchFamily="2" charset="-122"/>
            </a:endParaRPr>
          </a:p>
          <a:p>
            <a:pPr algn="r" eaLnBrk="1" hangingPunct="1"/>
            <a:r>
              <a:rPr lang="en-US" altLang="zh-CN" sz="2400" dirty="0" smtClean="0">
                <a:solidFill>
                  <a:srgbClr val="DDDDDD"/>
                </a:solidFill>
                <a:ea typeface="宋体" pitchFamily="2" charset="-122"/>
              </a:rPr>
              <a:t>Shree </a:t>
            </a:r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Nayar</a:t>
            </a:r>
            <a:endParaRPr lang="en-US" altLang="zh-CN" sz="2400" dirty="0" smtClean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24400" y="3225800"/>
            <a:ext cx="3200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Columbia University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Sony Corporation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Sony Corporation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Columbia University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0" y="5410200"/>
            <a:ext cx="3200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2400" kern="0" dirty="0" smtClean="0">
                <a:solidFill>
                  <a:srgbClr val="FFC000"/>
                </a:solidFill>
                <a:ea typeface="宋体" pitchFamily="2" charset="-122"/>
              </a:rPr>
              <a:t>ICCP 2010</a:t>
            </a:r>
            <a:endParaRPr lang="en-US" altLang="zh-CN" sz="2000" kern="0" dirty="0" smtClean="0">
              <a:solidFill>
                <a:srgbClr val="DDDDDD"/>
              </a:solidFill>
              <a:latin typeface="+mn-lt"/>
              <a:ea typeface="宋体" pitchFamily="2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kern="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March 30, 2010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000" kern="0" dirty="0" smtClean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0"/>
            <a:ext cx="8839200" cy="245745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solidFill>
                  <a:srgbClr val="FFC000"/>
                </a:solidFill>
                <a:ea typeface="宋体" pitchFamily="2" charset="-122"/>
              </a:rPr>
              <a:t>Coded Rolling Shutter Photography: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71600" y="2057400"/>
            <a:ext cx="64008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宋体" pitchFamily="2" charset="-122"/>
                <a:cs typeface="+mj-cs"/>
              </a:rPr>
              <a:t>Flexible Space-Time Sampling</a:t>
            </a:r>
          </a:p>
        </p:txBody>
      </p:sp>
    </p:spTree>
  </p:cSld>
  <p:clrMapOvr>
    <a:masterClrMapping/>
  </p:clrMapOvr>
  <p:transition advTm="10032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1752601" y="4026310"/>
            <a:ext cx="899651" cy="48669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グループ化 54"/>
          <p:cNvGrpSpPr/>
          <p:nvPr/>
        </p:nvGrpSpPr>
        <p:grpSpPr>
          <a:xfrm>
            <a:off x="2646361" y="4200525"/>
            <a:ext cx="1843089" cy="1147763"/>
            <a:chOff x="4184649" y="4200525"/>
            <a:chExt cx="1843089" cy="1147763"/>
          </a:xfrm>
          <a:solidFill>
            <a:srgbClr val="00CC00">
              <a:alpha val="70000"/>
            </a:srgbClr>
          </a:solidFill>
        </p:grpSpPr>
        <p:sp>
          <p:nvSpPr>
            <p:cNvPr id="112" name="正方形/長方形 111"/>
            <p:cNvSpPr/>
            <p:nvPr/>
          </p:nvSpPr>
          <p:spPr>
            <a:xfrm>
              <a:off x="4184649" y="4200525"/>
              <a:ext cx="1843089" cy="619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4191000" y="4940300"/>
              <a:ext cx="1830388" cy="4079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4" name="正方形/長方形 113"/>
          <p:cNvSpPr/>
          <p:nvPr/>
        </p:nvSpPr>
        <p:spPr>
          <a:xfrm>
            <a:off x="831850" y="4533900"/>
            <a:ext cx="1418123" cy="809623"/>
          </a:xfrm>
          <a:prstGeom prst="rect">
            <a:avLst/>
          </a:prstGeom>
          <a:solidFill>
            <a:srgbClr val="FF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114"/>
          <p:cNvSpPr/>
          <p:nvPr/>
        </p:nvSpPr>
        <p:spPr>
          <a:xfrm>
            <a:off x="952501" y="1859360"/>
            <a:ext cx="1155700" cy="2166540"/>
          </a:xfrm>
          <a:prstGeom prst="rect">
            <a:avLst/>
          </a:prstGeom>
          <a:solidFill>
            <a:srgbClr val="FF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45" y="1584325"/>
            <a:ext cx="4808901" cy="37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Rolling Shutter</a:t>
            </a:r>
            <a:endParaRPr kumimoji="1" lang="ja-JP" altLang="en-US" dirty="0"/>
          </a:p>
        </p:txBody>
      </p:sp>
      <p:sp>
        <p:nvSpPr>
          <p:cNvPr id="118" name="正方形/長方形 117"/>
          <p:cNvSpPr/>
          <p:nvPr/>
        </p:nvSpPr>
        <p:spPr bwMode="auto">
          <a:xfrm>
            <a:off x="6808110" y="2037807"/>
            <a:ext cx="360000" cy="180000"/>
          </a:xfrm>
          <a:prstGeom prst="rect">
            <a:avLst/>
          </a:prstGeom>
          <a:solidFill>
            <a:srgbClr val="00CC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119" name="正方形/長方形 118"/>
          <p:cNvSpPr/>
          <p:nvPr/>
        </p:nvSpPr>
        <p:spPr bwMode="auto">
          <a:xfrm>
            <a:off x="7168110" y="2574194"/>
            <a:ext cx="360000" cy="180000"/>
          </a:xfrm>
          <a:prstGeom prst="rect">
            <a:avLst/>
          </a:prstGeom>
          <a:solidFill>
            <a:srgbClr val="00CC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grpSp>
        <p:nvGrpSpPr>
          <p:cNvPr id="4" name="グループ化 9"/>
          <p:cNvGrpSpPr/>
          <p:nvPr/>
        </p:nvGrpSpPr>
        <p:grpSpPr>
          <a:xfrm>
            <a:off x="2528404" y="253750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135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正方形/長方形 135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正方形/長方形 136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33" name="直線コネクタ 132"/>
          <p:cNvCxnSpPr/>
          <p:nvPr/>
        </p:nvCxnSpPr>
        <p:spPr>
          <a:xfrm>
            <a:off x="2131705" y="2834300"/>
            <a:ext cx="2376000" cy="0"/>
          </a:xfrm>
          <a:prstGeom prst="line">
            <a:avLst/>
          </a:prstGeom>
          <a:ln w="57150">
            <a:solidFill>
              <a:srgbClr val="00C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正方形/長方形 127"/>
          <p:cNvSpPr/>
          <p:nvPr/>
        </p:nvSpPr>
        <p:spPr bwMode="auto">
          <a:xfrm>
            <a:off x="5584110" y="2037807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944110" y="2037807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35" name="正方形/長方形 34"/>
          <p:cNvSpPr/>
          <p:nvPr/>
        </p:nvSpPr>
        <p:spPr bwMode="auto">
          <a:xfrm>
            <a:off x="6304110" y="2037807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38" name="正方形/長方形 37"/>
          <p:cNvSpPr/>
          <p:nvPr/>
        </p:nvSpPr>
        <p:spPr bwMode="auto">
          <a:xfrm>
            <a:off x="6664110" y="2037807"/>
            <a:ext cx="144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1" name="正方形/長方形 40"/>
          <p:cNvSpPr/>
          <p:nvPr/>
        </p:nvSpPr>
        <p:spPr bwMode="auto">
          <a:xfrm>
            <a:off x="5944110" y="2574194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2" name="正方形/長方形 41"/>
          <p:cNvSpPr/>
          <p:nvPr/>
        </p:nvSpPr>
        <p:spPr bwMode="auto">
          <a:xfrm>
            <a:off x="6304110" y="2574194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3" name="正方形/長方形 42"/>
          <p:cNvSpPr/>
          <p:nvPr/>
        </p:nvSpPr>
        <p:spPr bwMode="auto">
          <a:xfrm>
            <a:off x="6664110" y="2574194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4" name="正方形/長方形 43"/>
          <p:cNvSpPr/>
          <p:nvPr/>
        </p:nvSpPr>
        <p:spPr bwMode="auto">
          <a:xfrm>
            <a:off x="7024110" y="2574194"/>
            <a:ext cx="144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6" name="正方形/長方形 45"/>
          <p:cNvSpPr/>
          <p:nvPr/>
        </p:nvSpPr>
        <p:spPr bwMode="auto">
          <a:xfrm>
            <a:off x="6304110" y="3123526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7" name="正方形/長方形 46"/>
          <p:cNvSpPr/>
          <p:nvPr/>
        </p:nvSpPr>
        <p:spPr bwMode="auto">
          <a:xfrm>
            <a:off x="6664110" y="3123526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8" name="正方形/長方形 47"/>
          <p:cNvSpPr/>
          <p:nvPr/>
        </p:nvSpPr>
        <p:spPr bwMode="auto">
          <a:xfrm>
            <a:off x="7024110" y="3123526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9" name="正方形/長方形 48"/>
          <p:cNvSpPr/>
          <p:nvPr/>
        </p:nvSpPr>
        <p:spPr bwMode="auto">
          <a:xfrm>
            <a:off x="7384110" y="3123526"/>
            <a:ext cx="144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51" name="正方形/長方形 50"/>
          <p:cNvSpPr/>
          <p:nvPr/>
        </p:nvSpPr>
        <p:spPr bwMode="auto">
          <a:xfrm>
            <a:off x="6664110" y="3659913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52" name="正方形/長方形 51"/>
          <p:cNvSpPr/>
          <p:nvPr/>
        </p:nvSpPr>
        <p:spPr bwMode="auto">
          <a:xfrm>
            <a:off x="7024110" y="3659913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54" name="正方形/長方形 53"/>
          <p:cNvSpPr/>
          <p:nvPr/>
        </p:nvSpPr>
        <p:spPr bwMode="auto">
          <a:xfrm>
            <a:off x="7384110" y="3659913"/>
            <a:ext cx="144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grpSp>
        <p:nvGrpSpPr>
          <p:cNvPr id="5" name="グループ化 53"/>
          <p:cNvGrpSpPr/>
          <p:nvPr/>
        </p:nvGrpSpPr>
        <p:grpSpPr>
          <a:xfrm>
            <a:off x="4953000" y="1859360"/>
            <a:ext cx="4017787" cy="2560240"/>
            <a:chOff x="4953000" y="1859360"/>
            <a:chExt cx="4017787" cy="2560240"/>
          </a:xfrm>
        </p:grpSpPr>
        <p:grpSp>
          <p:nvGrpSpPr>
            <p:cNvPr id="6" name="グループ化 49"/>
            <p:cNvGrpSpPr/>
            <p:nvPr/>
          </p:nvGrpSpPr>
          <p:grpSpPr>
            <a:xfrm>
              <a:off x="4953000" y="1859360"/>
              <a:ext cx="4017787" cy="2560240"/>
              <a:chOff x="4953000" y="1859360"/>
              <a:chExt cx="4017787" cy="2560240"/>
            </a:xfrm>
          </p:grpSpPr>
          <p:sp>
            <p:nvSpPr>
              <p:cNvPr id="59" name="TextBox 29"/>
              <p:cNvSpPr txBox="1">
                <a:spLocks noChangeArrowheads="1"/>
              </p:cNvSpPr>
              <p:nvPr/>
            </p:nvSpPr>
            <p:spPr bwMode="auto">
              <a:xfrm>
                <a:off x="8001001" y="4050268"/>
                <a:ext cx="9697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T</a:t>
                </a:r>
                <a:r>
                  <a:rPr lang="en-US" altLang="ja-JP" b="0" dirty="0" smtClean="0">
                    <a:solidFill>
                      <a:srgbClr val="DDDDDD"/>
                    </a:solidFill>
                    <a:effectLst/>
                    <a:latin typeface="+mn-lt"/>
                    <a:ea typeface="ＭＳ Ｐゴシック" pitchFamily="50" charset="-128"/>
                  </a:rPr>
                  <a:t>ime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60" name="TextBox 52"/>
              <p:cNvSpPr txBox="1">
                <a:spLocks noChangeArrowheads="1"/>
              </p:cNvSpPr>
              <p:nvPr/>
            </p:nvSpPr>
            <p:spPr bwMode="auto">
              <a:xfrm rot="16200000">
                <a:off x="4404132" y="2824416"/>
                <a:ext cx="14670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Image Rows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cxnSp>
            <p:nvCxnSpPr>
              <p:cNvPr id="61" name="直線コネクタ 59"/>
              <p:cNvCxnSpPr/>
              <p:nvPr/>
            </p:nvCxnSpPr>
            <p:spPr bwMode="auto">
              <a:xfrm rot="5400000" flipH="1" flipV="1">
                <a:off x="4253645" y="2939005"/>
                <a:ext cx="2160000" cy="709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cxnSp>
          <p:nvCxnSpPr>
            <p:cNvPr id="58" name="直線矢印コネクタ 55"/>
            <p:cNvCxnSpPr/>
            <p:nvPr/>
          </p:nvCxnSpPr>
          <p:spPr>
            <a:xfrm>
              <a:off x="5333290" y="4025900"/>
              <a:ext cx="3319691" cy="1588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71"/>
          <p:cNvGrpSpPr/>
          <p:nvPr/>
        </p:nvGrpSpPr>
        <p:grpSpPr>
          <a:xfrm>
            <a:off x="5562600" y="1400145"/>
            <a:ext cx="2286000" cy="541866"/>
            <a:chOff x="5562600" y="1400145"/>
            <a:chExt cx="2286000" cy="541866"/>
          </a:xfrm>
        </p:grpSpPr>
        <p:sp>
          <p:nvSpPr>
            <p:cNvPr id="68" name="TextBox 6"/>
            <p:cNvSpPr txBox="1">
              <a:spLocks noChangeArrowheads="1"/>
            </p:cNvSpPr>
            <p:nvPr/>
          </p:nvSpPr>
          <p:spPr bwMode="auto">
            <a:xfrm>
              <a:off x="6694117" y="1400145"/>
              <a:ext cx="115448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rgbClr val="00FF00"/>
                  </a:solidFill>
                  <a:latin typeface="+mn-lt"/>
                  <a:ea typeface="宋体" pitchFamily="2" charset="-122"/>
                </a:rPr>
                <a:t>Readout</a:t>
              </a:r>
              <a:endParaRPr lang="en-US" altLang="zh-CN" sz="2000" dirty="0">
                <a:solidFill>
                  <a:srgbClr val="00FF00"/>
                </a:solidFill>
                <a:latin typeface="+mn-lt"/>
                <a:ea typeface="宋体" pitchFamily="2" charset="-122"/>
              </a:endParaRPr>
            </a:p>
          </p:txBody>
        </p:sp>
        <p:cxnSp>
          <p:nvCxnSpPr>
            <p:cNvPr id="69" name="Straight Arrow Connector 67"/>
            <p:cNvCxnSpPr/>
            <p:nvPr/>
          </p:nvCxnSpPr>
          <p:spPr>
            <a:xfrm flipV="1">
              <a:off x="6807939" y="1941572"/>
              <a:ext cx="347292" cy="439"/>
            </a:xfrm>
            <a:prstGeom prst="straightConnector1">
              <a:avLst/>
            </a:prstGeom>
            <a:ln w="19050">
              <a:solidFill>
                <a:srgbClr val="00FF0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49"/>
            <p:cNvCxnSpPr/>
            <p:nvPr/>
          </p:nvCxnSpPr>
          <p:spPr>
            <a:xfrm rot="10800000" flipH="1">
              <a:off x="5562600" y="1940423"/>
              <a:ext cx="1255472" cy="1588"/>
            </a:xfrm>
            <a:prstGeom prst="straightConnector1">
              <a:avLst/>
            </a:prstGeom>
            <a:ln w="19050">
              <a:solidFill>
                <a:srgbClr val="FF990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6"/>
            <p:cNvSpPr txBox="1">
              <a:spLocks noChangeArrowheads="1"/>
            </p:cNvSpPr>
            <p:nvPr/>
          </p:nvSpPr>
          <p:spPr bwMode="auto">
            <a:xfrm>
              <a:off x="5562600" y="1400145"/>
              <a:ext cx="126829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rgbClr val="FF9900"/>
                  </a:solidFill>
                  <a:latin typeface="+mn-lt"/>
                  <a:ea typeface="宋体" pitchFamily="2" charset="-122"/>
                </a:rPr>
                <a:t>Exposure</a:t>
              </a:r>
              <a:endParaRPr lang="en-US" altLang="zh-CN" sz="2000" dirty="0">
                <a:solidFill>
                  <a:srgbClr val="FF9900"/>
                </a:solidFill>
                <a:latin typeface="+mn-lt"/>
                <a:ea typeface="宋体" pitchFamily="2" charset="-122"/>
              </a:endParaRPr>
            </a:p>
          </p:txBody>
        </p:sp>
      </p:grpSp>
      <p:grpSp>
        <p:nvGrpSpPr>
          <p:cNvPr id="8" name="グループ化 9"/>
          <p:cNvGrpSpPr/>
          <p:nvPr/>
        </p:nvGrpSpPr>
        <p:grpSpPr>
          <a:xfrm>
            <a:off x="2528404" y="369100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80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9"/>
          <p:cNvGrpSpPr/>
          <p:nvPr/>
        </p:nvGrpSpPr>
        <p:grpSpPr>
          <a:xfrm>
            <a:off x="2528404" y="312649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85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56907" y="5791200"/>
            <a:ext cx="820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  <a:latin typeface="+mn-lt"/>
              </a:rPr>
              <a:t> Sequentially</a:t>
            </a:r>
            <a:r>
              <a:rPr lang="en-US" sz="2800" dirty="0" smtClean="0">
                <a:solidFill>
                  <a:srgbClr val="DDDDDD"/>
                </a:solidFill>
                <a:latin typeface="+mn-lt"/>
              </a:rPr>
              <a:t> addressing rows from top to bottom.</a:t>
            </a:r>
          </a:p>
        </p:txBody>
      </p:sp>
      <p:grpSp>
        <p:nvGrpSpPr>
          <p:cNvPr id="57" name="グループ化 9"/>
          <p:cNvGrpSpPr/>
          <p:nvPr/>
        </p:nvGrpSpPr>
        <p:grpSpPr>
          <a:xfrm>
            <a:off x="2528404" y="313440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62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正方形/長方形 64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6" name="直線コネクタ 65"/>
          <p:cNvCxnSpPr/>
          <p:nvPr/>
        </p:nvCxnSpPr>
        <p:spPr>
          <a:xfrm>
            <a:off x="2131705" y="3431200"/>
            <a:ext cx="2376000" cy="0"/>
          </a:xfrm>
          <a:prstGeom prst="line">
            <a:avLst/>
          </a:prstGeom>
          <a:ln w="57150">
            <a:solidFill>
              <a:srgbClr val="00C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グループ化 66"/>
          <p:cNvGrpSpPr/>
          <p:nvPr/>
        </p:nvGrpSpPr>
        <p:grpSpPr>
          <a:xfrm>
            <a:off x="7528110" y="3123526"/>
            <a:ext cx="360000" cy="716387"/>
            <a:chOff x="7528110" y="3123526"/>
            <a:chExt cx="360000" cy="716387"/>
          </a:xfrm>
        </p:grpSpPr>
        <p:sp>
          <p:nvSpPr>
            <p:cNvPr id="72" name="正方形/長方形 71"/>
            <p:cNvSpPr/>
            <p:nvPr/>
          </p:nvSpPr>
          <p:spPr bwMode="auto">
            <a:xfrm>
              <a:off x="7528110" y="3123526"/>
              <a:ext cx="360000" cy="180000"/>
            </a:xfrm>
            <a:prstGeom prst="rect">
              <a:avLst/>
            </a:prstGeom>
            <a:solidFill>
              <a:srgbClr val="00CC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73" name="正方形/長方形 72"/>
            <p:cNvSpPr/>
            <p:nvPr/>
          </p:nvSpPr>
          <p:spPr bwMode="auto">
            <a:xfrm>
              <a:off x="7528110" y="3659913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</p:grpSp>
      <p:grpSp>
        <p:nvGrpSpPr>
          <p:cNvPr id="74" name="グループ化 9"/>
          <p:cNvGrpSpPr/>
          <p:nvPr/>
        </p:nvGrpSpPr>
        <p:grpSpPr>
          <a:xfrm>
            <a:off x="2528404" y="3684356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75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9" name="直線コネクタ 78"/>
          <p:cNvCxnSpPr/>
          <p:nvPr/>
        </p:nvCxnSpPr>
        <p:spPr>
          <a:xfrm>
            <a:off x="2129325" y="3981149"/>
            <a:ext cx="2376000" cy="0"/>
          </a:xfrm>
          <a:prstGeom prst="line">
            <a:avLst/>
          </a:prstGeom>
          <a:ln w="57150">
            <a:solidFill>
              <a:srgbClr val="00C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正方形/長方形 83"/>
          <p:cNvSpPr/>
          <p:nvPr/>
        </p:nvSpPr>
        <p:spPr bwMode="auto">
          <a:xfrm>
            <a:off x="7888110" y="3659913"/>
            <a:ext cx="360000" cy="180000"/>
          </a:xfrm>
          <a:prstGeom prst="rect">
            <a:avLst/>
          </a:prstGeom>
          <a:solidFill>
            <a:srgbClr val="00CC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grpSp>
        <p:nvGrpSpPr>
          <p:cNvPr id="96" name="グループ化 95"/>
          <p:cNvGrpSpPr/>
          <p:nvPr/>
        </p:nvGrpSpPr>
        <p:grpSpPr>
          <a:xfrm>
            <a:off x="562896" y="1859360"/>
            <a:ext cx="8229600" cy="4465240"/>
            <a:chOff x="562896" y="1859360"/>
            <a:chExt cx="8229600" cy="4465240"/>
          </a:xfrm>
        </p:grpSpPr>
        <p:grpSp>
          <p:nvGrpSpPr>
            <p:cNvPr id="89" name="グループ化 55"/>
            <p:cNvGrpSpPr/>
            <p:nvPr/>
          </p:nvGrpSpPr>
          <p:grpSpPr>
            <a:xfrm>
              <a:off x="6808110" y="1859360"/>
              <a:ext cx="1440000" cy="2166540"/>
              <a:chOff x="6808110" y="1859360"/>
              <a:chExt cx="1440000" cy="2166540"/>
            </a:xfrm>
          </p:grpSpPr>
          <p:cxnSp>
            <p:nvCxnSpPr>
              <p:cNvPr id="90" name="直線コネクタ 66"/>
              <p:cNvCxnSpPr/>
              <p:nvPr/>
            </p:nvCxnSpPr>
            <p:spPr>
              <a:xfrm rot="5400000">
                <a:off x="6444840" y="2942630"/>
                <a:ext cx="216654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コネクタ 64"/>
              <p:cNvCxnSpPr/>
              <p:nvPr/>
            </p:nvCxnSpPr>
            <p:spPr>
              <a:xfrm rot="5400000">
                <a:off x="5724840" y="2942630"/>
                <a:ext cx="216654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コネクタ 65"/>
              <p:cNvCxnSpPr/>
              <p:nvPr/>
            </p:nvCxnSpPr>
            <p:spPr>
              <a:xfrm rot="5400000">
                <a:off x="6084840" y="2942630"/>
                <a:ext cx="216654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コネクタ 67"/>
              <p:cNvCxnSpPr/>
              <p:nvPr/>
            </p:nvCxnSpPr>
            <p:spPr>
              <a:xfrm rot="5400000">
                <a:off x="6804840" y="2942630"/>
                <a:ext cx="216654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コネクタ 68"/>
              <p:cNvCxnSpPr/>
              <p:nvPr/>
            </p:nvCxnSpPr>
            <p:spPr>
              <a:xfrm rot="5400000">
                <a:off x="7164840" y="2942630"/>
                <a:ext cx="216654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Content Placeholder 2"/>
            <p:cNvSpPr txBox="1">
              <a:spLocks/>
            </p:cNvSpPr>
            <p:nvPr/>
          </p:nvSpPr>
          <p:spPr>
            <a:xfrm>
              <a:off x="562896" y="5638800"/>
              <a:ext cx="8229600" cy="685800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Readout timing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for different rows </a:t>
              </a:r>
              <a:r>
                <a:rPr kumimoji="0" lang="en-US" sz="2800" b="0" u="none" strike="noStrike" kern="0" cap="none" spc="0" normalizeH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cannot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overlap.</a:t>
              </a:r>
              <a:endPara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0.025 5.55112E-17 L 0.025 0.26806 L 0.19913 0.26806 " pathEditMode="relative" rAng="0" ptsTypes="AAAA">
                                      <p:cBhvr>
                                        <p:cTn id="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025 2.96296E-6 L 0.025 0.18102 L 0.19913 0.18102 " pathEditMode="relative" rAng="0" ptsTypes="AAAA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25 -1.11111E-6 L 0.025 0.1007 L 0.19913 0.1007 " pathEditMode="relative" rAng="0" ptsTypes="AAAA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5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5" grpId="0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395749" y="4038600"/>
            <a:ext cx="899651" cy="486696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752601" y="4026310"/>
            <a:ext cx="899651" cy="486696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正方形/長方形 76"/>
          <p:cNvSpPr/>
          <p:nvPr/>
        </p:nvSpPr>
        <p:spPr>
          <a:xfrm>
            <a:off x="831850" y="4533900"/>
            <a:ext cx="1418123" cy="809623"/>
          </a:xfrm>
          <a:prstGeom prst="rect">
            <a:avLst/>
          </a:prstGeom>
          <a:solidFill>
            <a:srgbClr val="CC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45" y="1584325"/>
            <a:ext cx="4808901" cy="37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グループ化 79"/>
          <p:cNvGrpSpPr/>
          <p:nvPr/>
        </p:nvGrpSpPr>
        <p:grpSpPr>
          <a:xfrm>
            <a:off x="6808110" y="1859360"/>
            <a:ext cx="1440000" cy="2166540"/>
            <a:chOff x="6808110" y="1859360"/>
            <a:chExt cx="1440000" cy="2166540"/>
          </a:xfrm>
        </p:grpSpPr>
        <p:cxnSp>
          <p:nvCxnSpPr>
            <p:cNvPr id="66" name="直線コネクタ 64"/>
            <p:cNvCxnSpPr/>
            <p:nvPr/>
          </p:nvCxnSpPr>
          <p:spPr>
            <a:xfrm rot="5400000">
              <a:off x="5724840" y="2942630"/>
              <a:ext cx="216654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5"/>
            <p:cNvCxnSpPr/>
            <p:nvPr/>
          </p:nvCxnSpPr>
          <p:spPr>
            <a:xfrm rot="5400000">
              <a:off x="6084840" y="2942630"/>
              <a:ext cx="216654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6"/>
            <p:cNvCxnSpPr/>
            <p:nvPr/>
          </p:nvCxnSpPr>
          <p:spPr>
            <a:xfrm rot="5400000">
              <a:off x="6444840" y="2942630"/>
              <a:ext cx="216654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7"/>
            <p:cNvCxnSpPr/>
            <p:nvPr/>
          </p:nvCxnSpPr>
          <p:spPr>
            <a:xfrm rot="5400000">
              <a:off x="6804840" y="2942630"/>
              <a:ext cx="216654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8"/>
            <p:cNvCxnSpPr/>
            <p:nvPr/>
          </p:nvCxnSpPr>
          <p:spPr>
            <a:xfrm rot="5400000">
              <a:off x="7164840" y="2942630"/>
              <a:ext cx="216654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kumimoji="1" lang="en-US" altLang="ja-JP" dirty="0" smtClean="0"/>
              <a:t> Coded Rolling Shutter: Low Cost</a:t>
            </a:r>
            <a:endParaRPr kumimoji="1" lang="ja-JP" altLang="en-US" dirty="0"/>
          </a:p>
        </p:txBody>
      </p:sp>
      <p:grpSp>
        <p:nvGrpSpPr>
          <p:cNvPr id="5" name="グループ化 120"/>
          <p:cNvGrpSpPr/>
          <p:nvPr/>
        </p:nvGrpSpPr>
        <p:grpSpPr>
          <a:xfrm>
            <a:off x="5584110" y="1873739"/>
            <a:ext cx="1584000" cy="344068"/>
            <a:chOff x="5584110" y="1873739"/>
            <a:chExt cx="1584000" cy="344068"/>
          </a:xfrm>
        </p:grpSpPr>
        <p:grpSp>
          <p:nvGrpSpPr>
            <p:cNvPr id="6" name="グループ化 118"/>
            <p:cNvGrpSpPr/>
            <p:nvPr/>
          </p:nvGrpSpPr>
          <p:grpSpPr>
            <a:xfrm>
              <a:off x="5584110" y="2037807"/>
              <a:ext cx="1584000" cy="180000"/>
              <a:chOff x="5584110" y="2037807"/>
              <a:chExt cx="1584000" cy="180000"/>
            </a:xfrm>
          </p:grpSpPr>
          <p:sp>
            <p:nvSpPr>
              <p:cNvPr id="87" name="正方形/長方形 86"/>
              <p:cNvSpPr/>
              <p:nvPr/>
            </p:nvSpPr>
            <p:spPr bwMode="auto">
              <a:xfrm>
                <a:off x="6808110" y="2037807"/>
                <a:ext cx="360000" cy="180000"/>
              </a:xfrm>
              <a:prstGeom prst="rect">
                <a:avLst/>
              </a:prstGeom>
              <a:solidFill>
                <a:srgbClr val="00CC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  <p:sp>
            <p:nvSpPr>
              <p:cNvPr id="89" name="正方形/長方形 88"/>
              <p:cNvSpPr/>
              <p:nvPr/>
            </p:nvSpPr>
            <p:spPr bwMode="auto">
              <a:xfrm>
                <a:off x="5584110" y="2037807"/>
                <a:ext cx="360000" cy="180000"/>
              </a:xfrm>
              <a:prstGeom prst="rect">
                <a:avLst/>
              </a:prstGeom>
              <a:solidFill>
                <a:srgbClr val="FF99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  <p:sp>
            <p:nvSpPr>
              <p:cNvPr id="90" name="正方形/長方形 89"/>
              <p:cNvSpPr/>
              <p:nvPr/>
            </p:nvSpPr>
            <p:spPr bwMode="auto">
              <a:xfrm>
                <a:off x="5944110" y="2037807"/>
                <a:ext cx="360000" cy="180000"/>
              </a:xfrm>
              <a:prstGeom prst="rect">
                <a:avLst/>
              </a:prstGeom>
              <a:solidFill>
                <a:srgbClr val="FF99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  <p:sp>
            <p:nvSpPr>
              <p:cNvPr id="91" name="正方形/長方形 90"/>
              <p:cNvSpPr/>
              <p:nvPr/>
            </p:nvSpPr>
            <p:spPr bwMode="auto">
              <a:xfrm>
                <a:off x="6304110" y="2037807"/>
                <a:ext cx="360000" cy="180000"/>
              </a:xfrm>
              <a:prstGeom prst="rect">
                <a:avLst/>
              </a:prstGeom>
              <a:solidFill>
                <a:srgbClr val="FF99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  <p:sp>
            <p:nvSpPr>
              <p:cNvPr id="92" name="正方形/長方形 91"/>
              <p:cNvSpPr/>
              <p:nvPr/>
            </p:nvSpPr>
            <p:spPr bwMode="auto">
              <a:xfrm>
                <a:off x="6664110" y="2037807"/>
                <a:ext cx="144000" cy="180000"/>
              </a:xfrm>
              <a:prstGeom prst="rect">
                <a:avLst/>
              </a:prstGeom>
              <a:solidFill>
                <a:srgbClr val="FF99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</p:grpSp>
        <p:sp>
          <p:nvSpPr>
            <p:cNvPr id="114" name="下矢印 113"/>
            <p:cNvSpPr/>
            <p:nvPr/>
          </p:nvSpPr>
          <p:spPr bwMode="auto">
            <a:xfrm flipH="1">
              <a:off x="6739847" y="1873739"/>
              <a:ext cx="161925" cy="164068"/>
            </a:xfrm>
            <a:prstGeom prst="downArrow">
              <a:avLst/>
            </a:prstGeom>
            <a:solidFill>
              <a:srgbClr val="00CC00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7" name="グループ化 121"/>
          <p:cNvGrpSpPr/>
          <p:nvPr/>
        </p:nvGrpSpPr>
        <p:grpSpPr>
          <a:xfrm>
            <a:off x="5944110" y="2397426"/>
            <a:ext cx="1584000" cy="356768"/>
            <a:chOff x="5944110" y="2397426"/>
            <a:chExt cx="1584000" cy="356768"/>
          </a:xfrm>
        </p:grpSpPr>
        <p:grpSp>
          <p:nvGrpSpPr>
            <p:cNvPr id="8" name="グループ化 119"/>
            <p:cNvGrpSpPr/>
            <p:nvPr/>
          </p:nvGrpSpPr>
          <p:grpSpPr>
            <a:xfrm>
              <a:off x="5944110" y="2574194"/>
              <a:ext cx="1584000" cy="180000"/>
              <a:chOff x="5944110" y="2574194"/>
              <a:chExt cx="1584000" cy="180000"/>
            </a:xfrm>
          </p:grpSpPr>
          <p:sp>
            <p:nvSpPr>
              <p:cNvPr id="88" name="正方形/長方形 87"/>
              <p:cNvSpPr/>
              <p:nvPr/>
            </p:nvSpPr>
            <p:spPr bwMode="auto">
              <a:xfrm>
                <a:off x="7168110" y="2574194"/>
                <a:ext cx="360000" cy="180000"/>
              </a:xfrm>
              <a:prstGeom prst="rect">
                <a:avLst/>
              </a:prstGeom>
              <a:solidFill>
                <a:srgbClr val="00CC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  <p:sp>
            <p:nvSpPr>
              <p:cNvPr id="93" name="正方形/長方形 92"/>
              <p:cNvSpPr/>
              <p:nvPr/>
            </p:nvSpPr>
            <p:spPr bwMode="auto">
              <a:xfrm>
                <a:off x="5944110" y="2574194"/>
                <a:ext cx="360000" cy="180000"/>
              </a:xfrm>
              <a:prstGeom prst="rect">
                <a:avLst/>
              </a:prstGeom>
              <a:solidFill>
                <a:srgbClr val="FF99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  <p:sp>
            <p:nvSpPr>
              <p:cNvPr id="94" name="正方形/長方形 93"/>
              <p:cNvSpPr/>
              <p:nvPr/>
            </p:nvSpPr>
            <p:spPr bwMode="auto">
              <a:xfrm>
                <a:off x="6304110" y="2574194"/>
                <a:ext cx="360000" cy="180000"/>
              </a:xfrm>
              <a:prstGeom prst="rect">
                <a:avLst/>
              </a:prstGeom>
              <a:solidFill>
                <a:srgbClr val="FF99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  <p:sp>
            <p:nvSpPr>
              <p:cNvPr id="95" name="正方形/長方形 94"/>
              <p:cNvSpPr/>
              <p:nvPr/>
            </p:nvSpPr>
            <p:spPr bwMode="auto">
              <a:xfrm>
                <a:off x="6664110" y="2574194"/>
                <a:ext cx="360000" cy="180000"/>
              </a:xfrm>
              <a:prstGeom prst="rect">
                <a:avLst/>
              </a:prstGeom>
              <a:solidFill>
                <a:srgbClr val="FF99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  <p:sp>
            <p:nvSpPr>
              <p:cNvPr id="102" name="正方形/長方形 101"/>
              <p:cNvSpPr/>
              <p:nvPr/>
            </p:nvSpPr>
            <p:spPr bwMode="auto">
              <a:xfrm>
                <a:off x="7024110" y="2574194"/>
                <a:ext cx="144000" cy="180000"/>
              </a:xfrm>
              <a:prstGeom prst="rect">
                <a:avLst/>
              </a:prstGeom>
              <a:solidFill>
                <a:srgbClr val="FF9900"/>
              </a:solidFill>
              <a:ln w="12700">
                <a:noFill/>
                <a:headEnd/>
                <a:tailEnd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indent="0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endParaRPr lang="ja-JP" altLang="en-US" smtClean="0"/>
              </a:p>
            </p:txBody>
          </p:sp>
        </p:grpSp>
        <p:sp>
          <p:nvSpPr>
            <p:cNvPr id="115" name="下矢印 114"/>
            <p:cNvSpPr/>
            <p:nvPr/>
          </p:nvSpPr>
          <p:spPr bwMode="auto">
            <a:xfrm flipH="1">
              <a:off x="7104610" y="2397426"/>
              <a:ext cx="161925" cy="164068"/>
            </a:xfrm>
            <a:prstGeom prst="downArrow">
              <a:avLst/>
            </a:prstGeom>
            <a:solidFill>
              <a:srgbClr val="00CC00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9" name="グループ化 122"/>
          <p:cNvGrpSpPr/>
          <p:nvPr/>
        </p:nvGrpSpPr>
        <p:grpSpPr>
          <a:xfrm>
            <a:off x="6304110" y="2959458"/>
            <a:ext cx="1584000" cy="344068"/>
            <a:chOff x="6304110" y="2959458"/>
            <a:chExt cx="1584000" cy="344068"/>
          </a:xfrm>
        </p:grpSpPr>
        <p:sp>
          <p:nvSpPr>
            <p:cNvPr id="103" name="正方形/長方形 102"/>
            <p:cNvSpPr/>
            <p:nvPr/>
          </p:nvSpPr>
          <p:spPr bwMode="auto">
            <a:xfrm>
              <a:off x="6304110" y="3123526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04" name="正方形/長方形 103"/>
            <p:cNvSpPr/>
            <p:nvPr/>
          </p:nvSpPr>
          <p:spPr bwMode="auto">
            <a:xfrm>
              <a:off x="6664110" y="3123526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05" name="正方形/長方形 104"/>
            <p:cNvSpPr/>
            <p:nvPr/>
          </p:nvSpPr>
          <p:spPr bwMode="auto">
            <a:xfrm>
              <a:off x="7024110" y="3123526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06" name="正方形/長方形 105"/>
            <p:cNvSpPr/>
            <p:nvPr/>
          </p:nvSpPr>
          <p:spPr bwMode="auto">
            <a:xfrm>
              <a:off x="7384110" y="3123526"/>
              <a:ext cx="144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10" name="正方形/長方形 109"/>
            <p:cNvSpPr/>
            <p:nvPr/>
          </p:nvSpPr>
          <p:spPr bwMode="auto">
            <a:xfrm>
              <a:off x="7528110" y="3123526"/>
              <a:ext cx="360000" cy="180000"/>
            </a:xfrm>
            <a:prstGeom prst="rect">
              <a:avLst/>
            </a:prstGeom>
            <a:solidFill>
              <a:srgbClr val="00CC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16" name="下矢印 115"/>
            <p:cNvSpPr/>
            <p:nvPr/>
          </p:nvSpPr>
          <p:spPr bwMode="auto">
            <a:xfrm flipH="1">
              <a:off x="7447147" y="2959458"/>
              <a:ext cx="161925" cy="164068"/>
            </a:xfrm>
            <a:prstGeom prst="downArrow">
              <a:avLst/>
            </a:prstGeom>
            <a:solidFill>
              <a:srgbClr val="00CC00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0" name="グループ化 123"/>
          <p:cNvGrpSpPr/>
          <p:nvPr/>
        </p:nvGrpSpPr>
        <p:grpSpPr>
          <a:xfrm>
            <a:off x="6664110" y="3483145"/>
            <a:ext cx="1584000" cy="356768"/>
            <a:chOff x="6664110" y="3483145"/>
            <a:chExt cx="1584000" cy="356768"/>
          </a:xfrm>
        </p:grpSpPr>
        <p:sp>
          <p:nvSpPr>
            <p:cNvPr id="107" name="正方形/長方形 106"/>
            <p:cNvSpPr/>
            <p:nvPr/>
          </p:nvSpPr>
          <p:spPr bwMode="auto">
            <a:xfrm>
              <a:off x="6664110" y="3659913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08" name="正方形/長方形 107"/>
            <p:cNvSpPr/>
            <p:nvPr/>
          </p:nvSpPr>
          <p:spPr bwMode="auto">
            <a:xfrm>
              <a:off x="7024110" y="3659913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09" name="正方形/長方形 108"/>
            <p:cNvSpPr/>
            <p:nvPr/>
          </p:nvSpPr>
          <p:spPr bwMode="auto">
            <a:xfrm>
              <a:off x="7384110" y="3659913"/>
              <a:ext cx="144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11" name="正方形/長方形 110"/>
            <p:cNvSpPr/>
            <p:nvPr/>
          </p:nvSpPr>
          <p:spPr bwMode="auto">
            <a:xfrm>
              <a:off x="7888110" y="3659913"/>
              <a:ext cx="360000" cy="180000"/>
            </a:xfrm>
            <a:prstGeom prst="rect">
              <a:avLst/>
            </a:prstGeom>
            <a:solidFill>
              <a:srgbClr val="00CC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12" name="正方形/長方形 111"/>
            <p:cNvSpPr/>
            <p:nvPr/>
          </p:nvSpPr>
          <p:spPr bwMode="auto">
            <a:xfrm>
              <a:off x="7528110" y="3659913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117" name="下矢印 116"/>
            <p:cNvSpPr/>
            <p:nvPr/>
          </p:nvSpPr>
          <p:spPr bwMode="auto">
            <a:xfrm flipH="1">
              <a:off x="7811910" y="3483145"/>
              <a:ext cx="161925" cy="164068"/>
            </a:xfrm>
            <a:prstGeom prst="downArrow">
              <a:avLst/>
            </a:prstGeom>
            <a:solidFill>
              <a:srgbClr val="00CC00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131" name="正方形/長方形 130"/>
          <p:cNvSpPr/>
          <p:nvPr/>
        </p:nvSpPr>
        <p:spPr bwMode="auto">
          <a:xfrm>
            <a:off x="5951022" y="3659913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132" name="正方形/長方形 131"/>
          <p:cNvSpPr/>
          <p:nvPr/>
        </p:nvSpPr>
        <p:spPr bwMode="auto">
          <a:xfrm>
            <a:off x="5807022" y="2037807"/>
            <a:ext cx="144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133" name="正方形/長方形 132"/>
          <p:cNvSpPr/>
          <p:nvPr/>
        </p:nvSpPr>
        <p:spPr bwMode="auto">
          <a:xfrm>
            <a:off x="5486400" y="3048000"/>
            <a:ext cx="1170335" cy="304800"/>
          </a:xfrm>
          <a:prstGeom prst="rect">
            <a:avLst/>
          </a:prstGeom>
          <a:solidFill>
            <a:srgbClr val="1C1C1C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grpSp>
        <p:nvGrpSpPr>
          <p:cNvPr id="11" name="グループ化 53"/>
          <p:cNvGrpSpPr/>
          <p:nvPr/>
        </p:nvGrpSpPr>
        <p:grpSpPr>
          <a:xfrm>
            <a:off x="4953000" y="1859360"/>
            <a:ext cx="4017787" cy="2560240"/>
            <a:chOff x="4953000" y="1859360"/>
            <a:chExt cx="4017787" cy="2560240"/>
          </a:xfrm>
        </p:grpSpPr>
        <p:grpSp>
          <p:nvGrpSpPr>
            <p:cNvPr id="12" name="グループ化 49"/>
            <p:cNvGrpSpPr/>
            <p:nvPr/>
          </p:nvGrpSpPr>
          <p:grpSpPr>
            <a:xfrm>
              <a:off x="4953000" y="1859360"/>
              <a:ext cx="4017787" cy="2560240"/>
              <a:chOff x="4953000" y="1859360"/>
              <a:chExt cx="4017787" cy="2560240"/>
            </a:xfrm>
          </p:grpSpPr>
          <p:sp>
            <p:nvSpPr>
              <p:cNvPr id="73" name="TextBox 29"/>
              <p:cNvSpPr txBox="1">
                <a:spLocks noChangeArrowheads="1"/>
              </p:cNvSpPr>
              <p:nvPr/>
            </p:nvSpPr>
            <p:spPr bwMode="auto">
              <a:xfrm>
                <a:off x="8001001" y="4050268"/>
                <a:ext cx="9697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T</a:t>
                </a:r>
                <a:r>
                  <a:rPr lang="en-US" altLang="ja-JP" b="0" dirty="0" smtClean="0">
                    <a:solidFill>
                      <a:srgbClr val="DDDDDD"/>
                    </a:solidFill>
                    <a:effectLst/>
                    <a:latin typeface="+mn-lt"/>
                    <a:ea typeface="ＭＳ Ｐゴシック" pitchFamily="50" charset="-128"/>
                  </a:rPr>
                  <a:t>ime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74" name="TextBox 52"/>
              <p:cNvSpPr txBox="1">
                <a:spLocks noChangeArrowheads="1"/>
              </p:cNvSpPr>
              <p:nvPr/>
            </p:nvSpPr>
            <p:spPr bwMode="auto">
              <a:xfrm rot="16200000">
                <a:off x="4404132" y="2824416"/>
                <a:ext cx="14670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Image Rows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cxnSp>
            <p:nvCxnSpPr>
              <p:cNvPr id="75" name="直線コネクタ 59"/>
              <p:cNvCxnSpPr/>
              <p:nvPr/>
            </p:nvCxnSpPr>
            <p:spPr bwMode="auto">
              <a:xfrm rot="5400000" flipH="1" flipV="1">
                <a:off x="4253645" y="2939005"/>
                <a:ext cx="2160000" cy="709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cxnSp>
          <p:nvCxnSpPr>
            <p:cNvPr id="72" name="直線矢印コネクタ 55"/>
            <p:cNvCxnSpPr/>
            <p:nvPr/>
          </p:nvCxnSpPr>
          <p:spPr>
            <a:xfrm>
              <a:off x="5333290" y="4025900"/>
              <a:ext cx="3319691" cy="1588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/>
          <p:cNvCxnSpPr/>
          <p:nvPr/>
        </p:nvCxnSpPr>
        <p:spPr>
          <a:xfrm flipV="1">
            <a:off x="2227006" y="4957466"/>
            <a:ext cx="3463183" cy="27489"/>
          </a:xfrm>
          <a:prstGeom prst="straightConnector1">
            <a:avLst/>
          </a:prstGeom>
          <a:ln w="63500">
            <a:solidFill>
              <a:srgbClr val="FF0000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698763" y="4953000"/>
            <a:ext cx="2009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Coded STOP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690189" y="4495800"/>
            <a:ext cx="2158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Coded START</a:t>
            </a: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380999" y="5638800"/>
            <a:ext cx="8839201" cy="838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solidFill>
                  <a:srgbClr val="DDDDDD"/>
                </a:solidFill>
                <a:latin typeface="+mn-lt"/>
                <a:sym typeface="Wingdings" pitchFamily="2" charset="2"/>
              </a:rPr>
              <a:t>Only require modifying the Address Generator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solidFill>
                  <a:srgbClr val="DDDDDD"/>
                </a:solidFill>
                <a:latin typeface="+mn-lt"/>
                <a:sym typeface="Wingdings" pitchFamily="2" charset="2"/>
              </a:rPr>
              <a:t>Programmable Address Generator can be designed.</a:t>
            </a: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0.03959 0.0002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7864 0.0002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6 L -0.03958 0.00023 " pathEditMode="relative" ptsTypes="AA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07882 0.00024 " pathEditMode="relative" ptsTypes="AA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3" grpId="0" animBg="1"/>
      <p:bldP spid="133" grpId="0" animBg="1"/>
      <p:bldP spid="60" grpId="0"/>
      <p:bldP spid="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Emulation of Coded Rolling Shutter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1143000"/>
            <a:ext cx="9144000" cy="106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zh-CN" sz="2800" kern="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Capture space-time volumes with high-speed cameras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Simulate</a:t>
            </a:r>
            <a:r>
              <a:rPr kumimoji="0" lang="en-US" altLang="zh-CN" sz="2800" b="0" i="0" u="none" strike="noStrike" kern="0" cap="none" spc="0" normalizeH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 images taken with Coded Rolling Shutter</a:t>
            </a:r>
            <a:endParaRPr kumimoji="0" lang="en-US" altLang="zh-CN" sz="2800" b="0" i="0" u="none" strike="noStrike" kern="0" cap="none" spc="0" normalizeH="0" baseline="0" noProof="0" dirty="0" smtClean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宋体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8469" y="4807803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Emulated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Coded Image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8469" y="292635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右矢印 76"/>
          <p:cNvSpPr/>
          <p:nvPr/>
        </p:nvSpPr>
        <p:spPr>
          <a:xfrm>
            <a:off x="6095818" y="3575662"/>
            <a:ext cx="504086" cy="303164"/>
          </a:xfrm>
          <a:prstGeom prst="rightArrow">
            <a:avLst>
              <a:gd name="adj1" fmla="val 50000"/>
              <a:gd name="adj2" fmla="val 50000"/>
            </a:avLst>
          </a:prstGeom>
          <a:ln w="25400">
            <a:solidFill>
              <a:srgbClr val="00956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92" name="グループ化 91"/>
          <p:cNvGrpSpPr/>
          <p:nvPr/>
        </p:nvGrpSpPr>
        <p:grpSpPr>
          <a:xfrm>
            <a:off x="100960" y="2838446"/>
            <a:ext cx="2968853" cy="1885954"/>
            <a:chOff x="152400" y="2838446"/>
            <a:chExt cx="2968853" cy="1885954"/>
          </a:xfrm>
        </p:grpSpPr>
        <p:cxnSp>
          <p:nvCxnSpPr>
            <p:cNvPr id="84" name="直線コネクタ 83"/>
            <p:cNvCxnSpPr/>
            <p:nvPr/>
          </p:nvCxnSpPr>
          <p:spPr>
            <a:xfrm flipV="1">
              <a:off x="457200" y="2838446"/>
              <a:ext cx="1057991" cy="527426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 flipV="1">
              <a:off x="2057930" y="4063445"/>
              <a:ext cx="1057991" cy="527426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グループ化 88"/>
            <p:cNvGrpSpPr/>
            <p:nvPr/>
          </p:nvGrpSpPr>
          <p:grpSpPr>
            <a:xfrm>
              <a:off x="152400" y="2838447"/>
              <a:ext cx="2968853" cy="1885953"/>
              <a:chOff x="152400" y="2838447"/>
              <a:chExt cx="2968853" cy="1885953"/>
            </a:xfrm>
          </p:grpSpPr>
          <p:grpSp>
            <p:nvGrpSpPr>
              <p:cNvPr id="79" name="グループ化 78"/>
              <p:cNvGrpSpPr/>
              <p:nvPr/>
            </p:nvGrpSpPr>
            <p:grpSpPr>
              <a:xfrm>
                <a:off x="457200" y="2838447"/>
                <a:ext cx="2664053" cy="1731973"/>
                <a:chOff x="457200" y="2838447"/>
                <a:chExt cx="2664053" cy="1731973"/>
              </a:xfrm>
            </p:grpSpPr>
            <p:pic>
              <p:nvPicPr>
                <p:cNvPr id="343055" name="Picture 15" descr="C:\Users\0000114301.JP\Desktop\tmp\images00004400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515191" y="2838447"/>
                  <a:ext cx="1606062" cy="1204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</p:pic>
            <p:pic>
              <p:nvPicPr>
                <p:cNvPr id="343056" name="Picture 16" descr="C:\Users\0000114301.JP\Desktop\tmp\images00004380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338860" y="2926351"/>
                  <a:ext cx="1606062" cy="1204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</p:pic>
            <p:pic>
              <p:nvPicPr>
                <p:cNvPr id="343058" name="Picture 18" descr="C:\Users\0000114301.JP\Desktop\tmp\images00004340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162528" y="3014255"/>
                  <a:ext cx="1606062" cy="1204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</p:pic>
            <p:pic>
              <p:nvPicPr>
                <p:cNvPr id="343060" name="Picture 20" descr="C:\Users\0000114301.JP\Desktop\tmp\images00004300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986196" y="3102159"/>
                  <a:ext cx="1606062" cy="1204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</p:pic>
            <p:pic>
              <p:nvPicPr>
                <p:cNvPr id="343062" name="Picture 22" descr="C:\Users\0000114301.JP\Desktop\tmp\images00004260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809864" y="3190063"/>
                  <a:ext cx="1606062" cy="1204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</p:pic>
            <p:pic>
              <p:nvPicPr>
                <p:cNvPr id="37" name="Picture 22" descr="C:\Users\0000114301.JP\Desktop\tmp\images00004260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633532" y="3277967"/>
                  <a:ext cx="1606062" cy="1204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</p:pic>
            <p:pic>
              <p:nvPicPr>
                <p:cNvPr id="38" name="Picture 22" descr="C:\Users\0000114301.JP\Desktop\tmp\images00004260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57200" y="3365873"/>
                  <a:ext cx="1606062" cy="12045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</p:pic>
          </p:grpSp>
          <p:sp>
            <p:nvSpPr>
              <p:cNvPr id="87" name="TextBox 61"/>
              <p:cNvSpPr txBox="1">
                <a:spLocks noChangeArrowheads="1"/>
              </p:cNvSpPr>
              <p:nvPr/>
            </p:nvSpPr>
            <p:spPr bwMode="auto">
              <a:xfrm rot="19699064">
                <a:off x="2403992" y="4245031"/>
                <a:ext cx="63228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>
                    <a:solidFill>
                      <a:srgbClr val="DDDDDD"/>
                    </a:solidFill>
                    <a:latin typeface="+mn-lt"/>
                    <a:ea typeface="宋体" pitchFamily="2" charset="-122"/>
                  </a:rPr>
                  <a:t>Time</a:t>
                </a:r>
              </a:p>
            </p:txBody>
          </p:sp>
          <p:sp>
            <p:nvSpPr>
              <p:cNvPr id="88" name="TextBox 71"/>
              <p:cNvSpPr txBox="1">
                <a:spLocks noChangeArrowheads="1"/>
              </p:cNvSpPr>
              <p:nvPr/>
            </p:nvSpPr>
            <p:spPr bwMode="auto">
              <a:xfrm rot="16200000">
                <a:off x="-369378" y="3864068"/>
                <a:ext cx="138211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rgbClr val="DDDDDD"/>
                    </a:solidFill>
                    <a:latin typeface="+mn-lt"/>
                    <a:ea typeface="宋体" pitchFamily="2" charset="-122"/>
                  </a:rPr>
                  <a:t> </a:t>
                </a:r>
                <a:r>
                  <a:rPr lang="en-US" altLang="zh-CN" sz="1600" dirty="0">
                    <a:solidFill>
                      <a:srgbClr val="DDDDDD"/>
                    </a:solidFill>
                    <a:latin typeface="+mn-lt"/>
                    <a:ea typeface="宋体" pitchFamily="2" charset="-122"/>
                  </a:rPr>
                  <a:t>Image Rows</a:t>
                </a:r>
              </a:p>
            </p:txBody>
          </p:sp>
        </p:grpSp>
        <p:cxnSp>
          <p:nvCxnSpPr>
            <p:cNvPr id="85" name="直線コネクタ 84"/>
            <p:cNvCxnSpPr/>
            <p:nvPr/>
          </p:nvCxnSpPr>
          <p:spPr>
            <a:xfrm flipV="1">
              <a:off x="2050310" y="2838446"/>
              <a:ext cx="1057991" cy="527426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グループ化 89"/>
          <p:cNvGrpSpPr/>
          <p:nvPr/>
        </p:nvGrpSpPr>
        <p:grpSpPr>
          <a:xfrm>
            <a:off x="177160" y="4800600"/>
            <a:ext cx="3480440" cy="826532"/>
            <a:chOff x="366888" y="8488570"/>
            <a:chExt cx="3480440" cy="826532"/>
          </a:xfrm>
        </p:grpSpPr>
        <p:sp>
          <p:nvSpPr>
            <p:cNvPr id="73" name="TextBox 7"/>
            <p:cNvSpPr txBox="1"/>
            <p:nvPr/>
          </p:nvSpPr>
          <p:spPr>
            <a:xfrm>
              <a:off x="366888" y="8945770"/>
              <a:ext cx="348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DDDDDD"/>
                  </a:solidFill>
                </a:rPr>
                <a:t>(Casio EX-F1, 300fps, 512x384)</a:t>
              </a:r>
            </a:p>
          </p:txBody>
        </p:sp>
        <p:sp>
          <p:nvSpPr>
            <p:cNvPr id="78" name="TextBox 11"/>
            <p:cNvSpPr txBox="1"/>
            <p:nvPr/>
          </p:nvSpPr>
          <p:spPr>
            <a:xfrm>
              <a:off x="869814" y="8488570"/>
              <a:ext cx="2320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C000"/>
                  </a:solidFill>
                </a:rPr>
                <a:t>Captured Video</a:t>
              </a: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3263597" y="3003207"/>
            <a:ext cx="2966268" cy="2241116"/>
            <a:chOff x="3171498" y="3003207"/>
            <a:chExt cx="2966268" cy="2241116"/>
          </a:xfrm>
        </p:grpSpPr>
        <p:grpSp>
          <p:nvGrpSpPr>
            <p:cNvPr id="4" name="グループ化 69"/>
            <p:cNvGrpSpPr/>
            <p:nvPr/>
          </p:nvGrpSpPr>
          <p:grpSpPr>
            <a:xfrm>
              <a:off x="3704674" y="3003207"/>
              <a:ext cx="2386019" cy="1637013"/>
              <a:chOff x="-2928031" y="2800376"/>
              <a:chExt cx="2940490" cy="2017426"/>
            </a:xfrm>
          </p:grpSpPr>
          <p:grpSp>
            <p:nvGrpSpPr>
              <p:cNvPr id="5" name="Group 105"/>
              <p:cNvGrpSpPr/>
              <p:nvPr/>
            </p:nvGrpSpPr>
            <p:grpSpPr>
              <a:xfrm>
                <a:off x="-2928031" y="2800376"/>
                <a:ext cx="2940490" cy="2017426"/>
                <a:chOff x="4750972" y="2284114"/>
                <a:chExt cx="2940490" cy="2017426"/>
              </a:xfrm>
            </p:grpSpPr>
            <p:grpSp>
              <p:nvGrpSpPr>
                <p:cNvPr id="6" name="グループ化 63"/>
                <p:cNvGrpSpPr>
                  <a:grpSpLocks/>
                </p:cNvGrpSpPr>
                <p:nvPr/>
              </p:nvGrpSpPr>
              <p:grpSpPr bwMode="auto">
                <a:xfrm>
                  <a:off x="5167313" y="2284114"/>
                  <a:ext cx="2158146" cy="1647506"/>
                  <a:chOff x="4722813" y="2956879"/>
                  <a:chExt cx="2158146" cy="1647508"/>
                </a:xfrm>
              </p:grpSpPr>
              <p:grpSp>
                <p:nvGrpSpPr>
                  <p:cNvPr id="9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4955116" y="2956879"/>
                    <a:ext cx="1925843" cy="1645922"/>
                    <a:chOff x="4954632" y="2434594"/>
                    <a:chExt cx="1925843" cy="1646148"/>
                  </a:xfrm>
                </p:grpSpPr>
                <p:cxnSp>
                  <p:nvCxnSpPr>
                    <p:cNvPr id="53" name="Straight Connector 59"/>
                    <p:cNvCxnSpPr/>
                    <p:nvPr/>
                  </p:nvCxnSpPr>
                  <p:spPr>
                    <a:xfrm rot="5400000">
                      <a:off x="4131558" y="3257668"/>
                      <a:ext cx="1646148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60"/>
                    <p:cNvCxnSpPr/>
                    <p:nvPr/>
                  </p:nvCxnSpPr>
                  <p:spPr>
                    <a:xfrm rot="5400000">
                      <a:off x="4372884" y="3257668"/>
                      <a:ext cx="1646148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61"/>
                    <p:cNvCxnSpPr/>
                    <p:nvPr/>
                  </p:nvCxnSpPr>
                  <p:spPr>
                    <a:xfrm rot="5400000">
                      <a:off x="4613416" y="3256874"/>
                      <a:ext cx="1646148" cy="1588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62"/>
                    <p:cNvCxnSpPr/>
                    <p:nvPr/>
                  </p:nvCxnSpPr>
                  <p:spPr>
                    <a:xfrm rot="5400000">
                      <a:off x="4853948" y="3257668"/>
                      <a:ext cx="1646148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63"/>
                    <p:cNvCxnSpPr/>
                    <p:nvPr/>
                  </p:nvCxnSpPr>
                  <p:spPr>
                    <a:xfrm rot="5400000">
                      <a:off x="5095273" y="3257668"/>
                      <a:ext cx="1646148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64"/>
                    <p:cNvCxnSpPr/>
                    <p:nvPr/>
                  </p:nvCxnSpPr>
                  <p:spPr>
                    <a:xfrm rot="5400000">
                      <a:off x="5335012" y="3257668"/>
                      <a:ext cx="1646148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65"/>
                    <p:cNvCxnSpPr/>
                    <p:nvPr/>
                  </p:nvCxnSpPr>
                  <p:spPr>
                    <a:xfrm rot="5400000">
                      <a:off x="5576338" y="3257668"/>
                      <a:ext cx="1646148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66"/>
                    <p:cNvCxnSpPr/>
                    <p:nvPr/>
                  </p:nvCxnSpPr>
                  <p:spPr>
                    <a:xfrm rot="5400000">
                      <a:off x="5817664" y="3257668"/>
                      <a:ext cx="1646148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7"/>
                    <p:cNvCxnSpPr/>
                    <p:nvPr/>
                  </p:nvCxnSpPr>
                  <p:spPr>
                    <a:xfrm rot="5400000">
                      <a:off x="6057401" y="3257668"/>
                      <a:ext cx="1646148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2" name="Straight Arrow Connector 58"/>
                  <p:cNvCxnSpPr/>
                  <p:nvPr/>
                </p:nvCxnSpPr>
                <p:spPr>
                  <a:xfrm rot="5400000">
                    <a:off x="3901440" y="3779838"/>
                    <a:ext cx="1645922" cy="3175"/>
                  </a:xfrm>
                  <a:prstGeom prst="straightConnector1">
                    <a:avLst/>
                  </a:prstGeom>
                  <a:ln w="12700">
                    <a:solidFill>
                      <a:schemeClr val="bg1"/>
                    </a:solidFill>
                    <a:prstDash val="solid"/>
                    <a:headEnd type="non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6912240" y="3884312"/>
                  <a:ext cx="779222" cy="4172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600" dirty="0">
                      <a:solidFill>
                        <a:srgbClr val="DDDDDD"/>
                      </a:solidFill>
                      <a:latin typeface="+mn-lt"/>
                      <a:ea typeface="宋体" pitchFamily="2" charset="-122"/>
                    </a:rPr>
                    <a:t>Time</a:t>
                  </a:r>
                </a:p>
              </p:txBody>
            </p:sp>
            <p:sp>
              <p:nvSpPr>
                <p:cNvPr id="42" name="TextBox 7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107942" y="2987962"/>
                  <a:ext cx="1703288" cy="4172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rgbClr val="DDDDDD"/>
                      </a:solidFill>
                      <a:latin typeface="+mn-lt"/>
                      <a:ea typeface="宋体" pitchFamily="2" charset="-122"/>
                    </a:rPr>
                    <a:t> </a:t>
                  </a:r>
                  <a:r>
                    <a:rPr lang="en-US" altLang="zh-CN" sz="1600" dirty="0">
                      <a:solidFill>
                        <a:srgbClr val="DDDDDD"/>
                      </a:solidFill>
                      <a:latin typeface="+mn-lt"/>
                      <a:ea typeface="宋体" pitchFamily="2" charset="-122"/>
                    </a:rPr>
                    <a:t>Image Rows</a:t>
                  </a:r>
                </a:p>
              </p:txBody>
            </p:sp>
            <p:grpSp>
              <p:nvGrpSpPr>
                <p:cNvPr id="10" name="Group 66"/>
                <p:cNvGrpSpPr>
                  <a:grpSpLocks/>
                </p:cNvGrpSpPr>
                <p:nvPr/>
              </p:nvGrpSpPr>
              <p:grpSpPr bwMode="auto">
                <a:xfrm>
                  <a:off x="5168900" y="2518113"/>
                  <a:ext cx="2286000" cy="1412876"/>
                  <a:chOff x="4724400" y="2668586"/>
                  <a:chExt cx="2626468" cy="1412876"/>
                </a:xfrm>
              </p:grpSpPr>
              <p:cxnSp>
                <p:nvCxnSpPr>
                  <p:cNvPr id="44" name="Straight Connector 89"/>
                  <p:cNvCxnSpPr/>
                  <p:nvPr/>
                </p:nvCxnSpPr>
                <p:spPr>
                  <a:xfrm>
                    <a:off x="4724400" y="2668586"/>
                    <a:ext cx="2626468" cy="15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90"/>
                  <p:cNvCxnSpPr/>
                  <p:nvPr/>
                </p:nvCxnSpPr>
                <p:spPr>
                  <a:xfrm>
                    <a:off x="4724400" y="2903536"/>
                    <a:ext cx="2626468" cy="15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91"/>
                  <p:cNvCxnSpPr/>
                  <p:nvPr/>
                </p:nvCxnSpPr>
                <p:spPr>
                  <a:xfrm>
                    <a:off x="4724400" y="3140074"/>
                    <a:ext cx="2626468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92"/>
                  <p:cNvCxnSpPr/>
                  <p:nvPr/>
                </p:nvCxnSpPr>
                <p:spPr>
                  <a:xfrm>
                    <a:off x="4724400" y="3375026"/>
                    <a:ext cx="2626468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93"/>
                  <p:cNvCxnSpPr/>
                  <p:nvPr/>
                </p:nvCxnSpPr>
                <p:spPr>
                  <a:xfrm>
                    <a:off x="4724400" y="3609976"/>
                    <a:ext cx="2626468" cy="158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94"/>
                  <p:cNvCxnSpPr/>
                  <p:nvPr/>
                </p:nvCxnSpPr>
                <p:spPr>
                  <a:xfrm>
                    <a:off x="4724400" y="3844925"/>
                    <a:ext cx="2626468" cy="158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95"/>
                  <p:cNvCxnSpPr/>
                  <p:nvPr/>
                </p:nvCxnSpPr>
                <p:spPr>
                  <a:xfrm>
                    <a:off x="4724400" y="4081462"/>
                    <a:ext cx="2626468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" name="Group 311"/>
              <p:cNvGrpSpPr/>
              <p:nvPr/>
            </p:nvGrpSpPr>
            <p:grpSpPr>
              <a:xfrm>
                <a:off x="-2453959" y="2872446"/>
                <a:ext cx="2105024" cy="1574800"/>
                <a:chOff x="1367030" y="1367470"/>
                <a:chExt cx="2105024" cy="1574800"/>
              </a:xfrm>
            </p:grpSpPr>
            <p:sp>
              <p:nvSpPr>
                <p:cNvPr id="63" name="Rectangle 74"/>
                <p:cNvSpPr/>
                <p:nvPr/>
              </p:nvSpPr>
              <p:spPr bwMode="auto">
                <a:xfrm>
                  <a:off x="1608330" y="1602420"/>
                  <a:ext cx="658812" cy="161925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400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64" name="Rectangle 75"/>
                <p:cNvSpPr/>
                <p:nvPr/>
              </p:nvSpPr>
              <p:spPr bwMode="auto">
                <a:xfrm>
                  <a:off x="1848042" y="1838958"/>
                  <a:ext cx="660400" cy="161925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400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65" name="Rectangle 76"/>
                <p:cNvSpPr/>
                <p:nvPr/>
              </p:nvSpPr>
              <p:spPr bwMode="auto">
                <a:xfrm>
                  <a:off x="2089342" y="2073907"/>
                  <a:ext cx="658813" cy="161925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400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66" name="Rectangle 77"/>
                <p:cNvSpPr/>
                <p:nvPr/>
              </p:nvSpPr>
              <p:spPr bwMode="auto">
                <a:xfrm>
                  <a:off x="2330642" y="2308858"/>
                  <a:ext cx="658813" cy="163511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400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67" name="Rectangle 78"/>
                <p:cNvSpPr/>
                <p:nvPr/>
              </p:nvSpPr>
              <p:spPr bwMode="auto">
                <a:xfrm>
                  <a:off x="2570354" y="2545395"/>
                  <a:ext cx="660400" cy="161925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400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68" name="Rectangle 79"/>
                <p:cNvSpPr/>
                <p:nvPr/>
              </p:nvSpPr>
              <p:spPr bwMode="auto">
                <a:xfrm>
                  <a:off x="2811654" y="2780345"/>
                  <a:ext cx="660400" cy="161925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400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69" name="Rectangle 83"/>
                <p:cNvSpPr/>
                <p:nvPr/>
              </p:nvSpPr>
              <p:spPr bwMode="auto">
                <a:xfrm>
                  <a:off x="1367030" y="1367470"/>
                  <a:ext cx="658812" cy="161925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1400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</p:grpSp>
        </p:grpSp>
        <p:sp>
          <p:nvSpPr>
            <p:cNvPr id="51" name="乗算記号 50"/>
            <p:cNvSpPr/>
            <p:nvPr/>
          </p:nvSpPr>
          <p:spPr>
            <a:xfrm rot="2687906">
              <a:off x="3171498" y="3497100"/>
              <a:ext cx="457200" cy="4572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TextBox 10"/>
            <p:cNvSpPr txBox="1"/>
            <p:nvPr/>
          </p:nvSpPr>
          <p:spPr>
            <a:xfrm>
              <a:off x="3657600" y="4782658"/>
              <a:ext cx="2480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C000"/>
                  </a:solidFill>
                </a:rPr>
                <a:t>Coded Exposure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914400"/>
          </a:xfrm>
        </p:spPr>
        <p:txBody>
          <a:bodyPr/>
          <a:lstStyle/>
          <a:p>
            <a:r>
              <a:rPr lang="en-US" dirty="0" smtClean="0"/>
              <a:t>Readout Timing: The Assignment Problem</a:t>
            </a:r>
          </a:p>
        </p:txBody>
      </p:sp>
      <p:sp>
        <p:nvSpPr>
          <p:cNvPr id="20493" name="TextBox 101"/>
          <p:cNvSpPr txBox="1">
            <a:spLocks noChangeArrowheads="1"/>
          </p:cNvSpPr>
          <p:nvPr/>
        </p:nvSpPr>
        <p:spPr bwMode="auto">
          <a:xfrm>
            <a:off x="5946775" y="3713163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DDDDDD"/>
                </a:solidFill>
                <a:latin typeface="+mn-lt"/>
              </a:rPr>
              <a:t>T</a:t>
            </a:r>
            <a:r>
              <a:rPr lang="en-US" dirty="0" smtClean="0">
                <a:solidFill>
                  <a:srgbClr val="DDDDDD"/>
                </a:solidFill>
                <a:latin typeface="+mn-lt"/>
              </a:rPr>
              <a:t>ime</a:t>
            </a:r>
            <a:endParaRPr lang="en-US" dirty="0">
              <a:solidFill>
                <a:srgbClr val="DDDDDD"/>
              </a:solidFill>
              <a:latin typeface="+mn-lt"/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2917825" y="1295400"/>
            <a:ext cx="2948748" cy="2681288"/>
            <a:chOff x="2916085" y="1478935"/>
            <a:chExt cx="2948748" cy="2682272"/>
          </a:xfrm>
        </p:grpSpPr>
        <p:cxnSp>
          <p:nvCxnSpPr>
            <p:cNvPr id="104" name="Straight Connector 103"/>
            <p:cNvCxnSpPr/>
            <p:nvPr/>
          </p:nvCxnSpPr>
          <p:spPr>
            <a:xfrm rot="5400000">
              <a:off x="1574949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1821012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2066281" y="2819277"/>
              <a:ext cx="2682272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2311549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2557612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2802087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3048149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3294212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3538687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3784749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4030018" y="2819277"/>
              <a:ext cx="2682272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>
              <a:off x="4275287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4523697" y="2820071"/>
              <a:ext cx="2682272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6"/>
          <p:cNvGrpSpPr>
            <a:grpSpLocks/>
          </p:cNvGrpSpPr>
          <p:nvPr/>
        </p:nvGrpSpPr>
        <p:grpSpPr bwMode="auto">
          <a:xfrm>
            <a:off x="2917825" y="1296988"/>
            <a:ext cx="2941638" cy="2681287"/>
            <a:chOff x="2284776" y="3049877"/>
            <a:chExt cx="3684951" cy="3276311"/>
          </a:xfrm>
        </p:grpSpPr>
        <p:grpSp>
          <p:nvGrpSpPr>
            <p:cNvPr id="5" name="Group 73"/>
            <p:cNvGrpSpPr>
              <a:grpSpLocks/>
            </p:cNvGrpSpPr>
            <p:nvPr/>
          </p:nvGrpSpPr>
          <p:grpSpPr bwMode="auto">
            <a:xfrm>
              <a:off x="2284776" y="3315493"/>
              <a:ext cx="3684951" cy="3010695"/>
              <a:chOff x="1905000" y="3315493"/>
              <a:chExt cx="5257800" cy="3010695"/>
            </a:xfrm>
          </p:grpSpPr>
          <p:cxnSp>
            <p:nvCxnSpPr>
              <p:cNvPr id="120" name="Straight Connector 119"/>
              <p:cNvCxnSpPr/>
              <p:nvPr/>
            </p:nvCxnSpPr>
            <p:spPr>
              <a:xfrm>
                <a:off x="1905000" y="3315629"/>
                <a:ext cx="5257800" cy="194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905000" y="3589140"/>
                <a:ext cx="5257800" cy="193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1905000" y="3862650"/>
                <a:ext cx="5257800" cy="194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1905000" y="4136162"/>
                <a:ext cx="5257800" cy="193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905000" y="4409672"/>
                <a:ext cx="5257800" cy="194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1905000" y="4683184"/>
                <a:ext cx="5257800" cy="193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905000" y="4956694"/>
                <a:ext cx="5257800" cy="194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1905000" y="5230205"/>
                <a:ext cx="5257800" cy="193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1905000" y="5503716"/>
                <a:ext cx="5257800" cy="194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1905000" y="5777227"/>
                <a:ext cx="5257800" cy="193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1905000" y="6324249"/>
                <a:ext cx="5257800" cy="193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1905000" y="6050737"/>
                <a:ext cx="5257800" cy="194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Straight Connector 118"/>
            <p:cNvCxnSpPr/>
            <p:nvPr/>
          </p:nvCxnSpPr>
          <p:spPr>
            <a:xfrm>
              <a:off x="2284776" y="3049877"/>
              <a:ext cx="3684951" cy="193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31"/>
          <p:cNvGrpSpPr>
            <a:grpSpLocks/>
          </p:cNvGrpSpPr>
          <p:nvPr/>
        </p:nvGrpSpPr>
        <p:grpSpPr bwMode="auto">
          <a:xfrm>
            <a:off x="2928938" y="1296988"/>
            <a:ext cx="2946860" cy="2689225"/>
            <a:chOff x="2929225" y="1481498"/>
            <a:chExt cx="2947315" cy="2688798"/>
          </a:xfrm>
        </p:grpSpPr>
        <p:sp>
          <p:nvSpPr>
            <p:cNvPr id="133" name="Rectangle 132"/>
            <p:cNvSpPr/>
            <p:nvPr/>
          </p:nvSpPr>
          <p:spPr>
            <a:xfrm>
              <a:off x="5136191" y="1927514"/>
              <a:ext cx="233398" cy="22380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645577" y="1702125"/>
              <a:ext cx="233399" cy="22380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3908863" y="2376706"/>
              <a:ext cx="234986" cy="22380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4399477" y="2598920"/>
              <a:ext cx="234986" cy="22538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418251" y="1481498"/>
              <a:ext cx="234986" cy="22380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172150" y="2144968"/>
              <a:ext cx="233399" cy="22380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661175" y="3270326"/>
              <a:ext cx="233398" cy="22380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643142" y="3946494"/>
              <a:ext cx="233398" cy="22380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90090" y="3717930"/>
              <a:ext cx="233399" cy="22538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382292" y="3494128"/>
              <a:ext cx="234986" cy="22538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4154964" y="3044937"/>
              <a:ext cx="234986" cy="22538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2929225" y="2817961"/>
              <a:ext cx="233398" cy="22380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497" name="TextBox 144"/>
          <p:cNvSpPr txBox="1">
            <a:spLocks noChangeArrowheads="1"/>
          </p:cNvSpPr>
          <p:nvPr/>
        </p:nvSpPr>
        <p:spPr bwMode="auto">
          <a:xfrm rot="-5400000">
            <a:off x="1933949" y="2318822"/>
            <a:ext cx="153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DDDDDD"/>
                </a:solidFill>
                <a:latin typeface="+mn-lt"/>
              </a:rPr>
              <a:t>Image  Rows</a:t>
            </a:r>
            <a:endParaRPr lang="en-US" dirty="0">
              <a:solidFill>
                <a:srgbClr val="DDDDDD"/>
              </a:solidFill>
              <a:latin typeface="+mn-lt"/>
            </a:endParaRPr>
          </a:p>
        </p:txBody>
      </p:sp>
      <p:graphicFrame>
        <p:nvGraphicFramePr>
          <p:cNvPr id="57" name="Object 3"/>
          <p:cNvGraphicFramePr>
            <a:graphicFrameLocks noChangeAspect="1"/>
          </p:cNvGraphicFramePr>
          <p:nvPr/>
        </p:nvGraphicFramePr>
        <p:xfrm>
          <a:off x="2078037" y="2284412"/>
          <a:ext cx="436563" cy="355600"/>
        </p:xfrm>
        <a:graphic>
          <a:graphicData uri="http://schemas.openxmlformats.org/presentationml/2006/ole">
            <p:oleObj spid="_x0000_s159751" name="Equation" r:id="rId4" imgW="203040" imgH="164880" progId="Equation.DSMT4">
              <p:embed/>
            </p:oleObj>
          </a:graphicData>
        </a:graphic>
      </p:graphicFrame>
      <p:graphicFrame>
        <p:nvGraphicFramePr>
          <p:cNvPr id="58" name="Object 3"/>
          <p:cNvGraphicFramePr>
            <a:graphicFrameLocks noChangeAspect="1"/>
          </p:cNvGraphicFramePr>
          <p:nvPr/>
        </p:nvGraphicFramePr>
        <p:xfrm>
          <a:off x="2990850" y="3986213"/>
          <a:ext cx="819150" cy="492125"/>
        </p:xfrm>
        <a:graphic>
          <a:graphicData uri="http://schemas.openxmlformats.org/presentationml/2006/ole">
            <p:oleObj spid="_x0000_s159752" name="Equation" r:id="rId5" imgW="380880" imgH="228600" progId="Equation.DSMT4">
              <p:embed/>
            </p:oleObj>
          </a:graphicData>
        </a:graphic>
      </p:graphicFrame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304800" y="4648200"/>
            <a:ext cx="868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 smtClean="0">
                <a:solidFill>
                  <a:srgbClr val="DDDDDD"/>
                </a:solidFill>
                <a:latin typeface="+mn-lt"/>
              </a:rPr>
              <a:t>A constraint for all coding schemes:</a:t>
            </a:r>
            <a:endParaRPr lang="en-US" sz="2800" kern="0" dirty="0">
              <a:solidFill>
                <a:srgbClr val="DDDDDD"/>
              </a:solidFill>
              <a:latin typeface="+mn-lt"/>
            </a:endParaRPr>
          </a:p>
        </p:txBody>
      </p:sp>
      <p:graphicFrame>
        <p:nvGraphicFramePr>
          <p:cNvPr id="61" name="Object 2"/>
          <p:cNvGraphicFramePr>
            <a:graphicFrameLocks noChangeAspect="1"/>
          </p:cNvGraphicFramePr>
          <p:nvPr/>
        </p:nvGraphicFramePr>
        <p:xfrm>
          <a:off x="5641975" y="5671217"/>
          <a:ext cx="1530350" cy="519112"/>
        </p:xfrm>
        <a:graphic>
          <a:graphicData uri="http://schemas.openxmlformats.org/presentationml/2006/ole">
            <p:oleObj spid="_x0000_s159753" name="Equation" r:id="rId6" imgW="711000" imgH="241200" progId="Equation.DSMT4">
              <p:embed/>
            </p:oleObj>
          </a:graphicData>
        </a:graphic>
      </p:graphicFrame>
      <p:graphicFrame>
        <p:nvGraphicFramePr>
          <p:cNvPr id="62" name="Object 3"/>
          <p:cNvGraphicFramePr>
            <a:graphicFrameLocks noChangeAspect="1"/>
          </p:cNvGraphicFramePr>
          <p:nvPr/>
        </p:nvGraphicFramePr>
        <p:xfrm>
          <a:off x="7237412" y="5685504"/>
          <a:ext cx="1611313" cy="436562"/>
        </p:xfrm>
        <a:graphic>
          <a:graphicData uri="http://schemas.openxmlformats.org/presentationml/2006/ole">
            <p:oleObj spid="_x0000_s159754" name="Equation" r:id="rId7" imgW="749160" imgH="203040" progId="Equation.DSMT4">
              <p:embed/>
            </p:oleObj>
          </a:graphicData>
        </a:graphic>
      </p:graphicFrame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1219200" y="5499100"/>
          <a:ext cx="1228725" cy="927100"/>
        </p:xfrm>
        <a:graphic>
          <a:graphicData uri="http://schemas.openxmlformats.org/presentationml/2006/ole">
            <p:oleObj spid="_x0000_s159755" name="Equation" r:id="rId8" imgW="571320" imgH="431640" progId="Equation.DSMT4">
              <p:embed/>
            </p:oleObj>
          </a:graphicData>
        </a:graphic>
      </p:graphicFrame>
      <p:graphicFrame>
        <p:nvGraphicFramePr>
          <p:cNvPr id="64" name="Object 5"/>
          <p:cNvGraphicFramePr>
            <a:graphicFrameLocks noChangeAspect="1"/>
          </p:cNvGraphicFramePr>
          <p:nvPr/>
        </p:nvGraphicFramePr>
        <p:xfrm>
          <a:off x="3200400" y="5486400"/>
          <a:ext cx="1228725" cy="954087"/>
        </p:xfrm>
        <a:graphic>
          <a:graphicData uri="http://schemas.openxmlformats.org/presentationml/2006/ole">
            <p:oleObj spid="_x0000_s159756" name="Equation" r:id="rId9" imgW="571320" imgH="444240" progId="Equation.DSMT4">
              <p:embed/>
            </p:oleObj>
          </a:graphicData>
        </a:graphic>
      </p:graphicFrame>
      <p:sp>
        <p:nvSpPr>
          <p:cNvPr id="65" name="Content Placeholder 2"/>
          <p:cNvSpPr txBox="1">
            <a:spLocks/>
          </p:cNvSpPr>
          <p:nvPr/>
        </p:nvSpPr>
        <p:spPr bwMode="auto">
          <a:xfrm>
            <a:off x="2371725" y="569595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DDDDDD"/>
                </a:solidFill>
                <a:latin typeface="+mn-lt"/>
              </a:rPr>
              <a:t> and</a:t>
            </a:r>
          </a:p>
        </p:txBody>
      </p:sp>
      <p:cxnSp>
        <p:nvCxnSpPr>
          <p:cNvPr id="67" name="Straight Arrow Connector 109"/>
          <p:cNvCxnSpPr/>
          <p:nvPr/>
        </p:nvCxnSpPr>
        <p:spPr>
          <a:xfrm rot="10800000">
            <a:off x="5410200" y="1168641"/>
            <a:ext cx="216000" cy="4763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109"/>
          <p:cNvCxnSpPr/>
          <p:nvPr/>
        </p:nvCxnSpPr>
        <p:spPr>
          <a:xfrm rot="10800000">
            <a:off x="5880000" y="1168641"/>
            <a:ext cx="216000" cy="4763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Object 2"/>
          <p:cNvGraphicFramePr>
            <a:graphicFrameLocks noChangeAspect="1"/>
          </p:cNvGraphicFramePr>
          <p:nvPr/>
        </p:nvGraphicFramePr>
        <p:xfrm>
          <a:off x="6237287" y="979487"/>
          <a:ext cx="468313" cy="468313"/>
        </p:xfrm>
        <a:graphic>
          <a:graphicData uri="http://schemas.openxmlformats.org/presentationml/2006/ole">
            <p:oleObj spid="_x0000_s159757" name="Equation" r:id="rId10" imgW="228600" imgH="228600" progId="Equation.DSMT4">
              <p:embed/>
            </p:oleObj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6164267" y="1425714"/>
            <a:ext cx="267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DDDDDD"/>
                </a:solidFill>
                <a:latin typeface="+mj-lt"/>
              </a:rPr>
              <a:t>readout time per row </a:t>
            </a:r>
          </a:p>
          <a:p>
            <a:pPr lvl="0"/>
            <a:r>
              <a:rPr lang="en-US" sz="2000" dirty="0" smtClean="0">
                <a:solidFill>
                  <a:srgbClr val="DDDDDD"/>
                </a:solidFill>
                <a:latin typeface="+mj-lt"/>
              </a:rPr>
              <a:t>(e.g. </a:t>
            </a:r>
            <a:r>
              <a:rPr lang="en-US" sz="2000" kern="0" dirty="0" smtClean="0">
                <a:solidFill>
                  <a:srgbClr val="DDDDDD"/>
                </a:solidFill>
              </a:rPr>
              <a:t>15~40 </a:t>
            </a:r>
            <a:r>
              <a:rPr lang="en-US" sz="2000" dirty="0" smtClean="0">
                <a:solidFill>
                  <a:srgbClr val="DDDDDD"/>
                </a:solidFill>
              </a:rPr>
              <a:t>µs</a:t>
            </a:r>
            <a:r>
              <a:rPr lang="en-US" sz="2000" dirty="0" smtClean="0">
                <a:solidFill>
                  <a:srgbClr val="DDDDDD"/>
                </a:solidFill>
                <a:latin typeface="+mj-lt"/>
              </a:rPr>
              <a:t>)</a:t>
            </a:r>
            <a:endParaRPr lang="en-US" sz="2000" dirty="0">
              <a:solidFill>
                <a:srgbClr val="DDDDDD"/>
              </a:solidFill>
              <a:latin typeface="+mj-lt"/>
            </a:endParaRPr>
          </a:p>
        </p:txBody>
      </p:sp>
      <p:cxnSp>
        <p:nvCxnSpPr>
          <p:cNvPr id="71" name="Straight Connector 82"/>
          <p:cNvCxnSpPr/>
          <p:nvPr/>
        </p:nvCxnSpPr>
        <p:spPr>
          <a:xfrm rot="5400000">
            <a:off x="5298498" y="1356360"/>
            <a:ext cx="64008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86"/>
          <p:cNvCxnSpPr/>
          <p:nvPr/>
        </p:nvCxnSpPr>
        <p:spPr>
          <a:xfrm rot="5400000">
            <a:off x="5547360" y="1356360"/>
            <a:ext cx="64008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4581525" y="5685504"/>
            <a:ext cx="144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DDDDDD"/>
                </a:solidFill>
                <a:latin typeface="+mn-lt"/>
              </a:rPr>
              <a:t>where</a:t>
            </a:r>
            <a:endParaRPr lang="en-US" sz="2400" kern="0" dirty="0">
              <a:solidFill>
                <a:srgbClr val="DDDDDD"/>
              </a:solidFill>
              <a:latin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728902" y="3962400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DDDDDD"/>
                </a:solidFill>
                <a:latin typeface="+mn-lt"/>
              </a:rPr>
              <a:t>(one frame time)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76350"/>
            <a:ext cx="7315200" cy="120015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Coded Readout Timing</a:t>
            </a:r>
          </a:p>
          <a:p>
            <a:pPr lvl="1">
              <a:defRPr/>
            </a:pPr>
            <a:r>
              <a:rPr lang="en-US" b="1" i="1" dirty="0" smtClean="0">
                <a:solidFill>
                  <a:srgbClr val="FFFF00"/>
                </a:solidFill>
              </a:rPr>
              <a:t>High Speed Photography</a:t>
            </a:r>
          </a:p>
          <a:p>
            <a:pPr lvl="1">
              <a:defRPr/>
            </a:pPr>
            <a:r>
              <a:rPr lang="en-US" b="1" i="1" dirty="0" smtClean="0">
                <a:solidFill>
                  <a:srgbClr val="FFFF00"/>
                </a:solidFill>
              </a:rPr>
              <a:t>Optical Flow &amp; Its Applications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Coded Rolling Shutter Photography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533400" y="1066800"/>
            <a:ext cx="861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DDDDDD"/>
                </a:solidFill>
                <a:latin typeface="+mn-lt"/>
              </a:rPr>
              <a:t>Tradeoff vertical resolution for temporal resolution</a:t>
            </a:r>
            <a:endParaRPr lang="en-US" sz="2800" kern="0" dirty="0">
              <a:solidFill>
                <a:srgbClr val="DDDDDD"/>
              </a:solidFill>
              <a:latin typeface="+mn-lt"/>
            </a:endParaRPr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High-Speed Photography</a:t>
            </a:r>
            <a:endParaRPr lang="en-US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76200" y="2407999"/>
            <a:ext cx="5569297" cy="4152933"/>
            <a:chOff x="76200" y="2407999"/>
            <a:chExt cx="5569297" cy="4152933"/>
          </a:xfrm>
        </p:grpSpPr>
        <p:grpSp>
          <p:nvGrpSpPr>
            <p:cNvPr id="1027" name="Group 69"/>
            <p:cNvGrpSpPr>
              <a:grpSpLocks/>
            </p:cNvGrpSpPr>
            <p:nvPr/>
          </p:nvGrpSpPr>
          <p:grpSpPr bwMode="auto">
            <a:xfrm>
              <a:off x="1443038" y="2832655"/>
              <a:ext cx="3692525" cy="3276600"/>
              <a:chOff x="2199187" y="3048000"/>
              <a:chExt cx="3691609" cy="3276794"/>
            </a:xfrm>
          </p:grpSpPr>
          <p:cxnSp>
            <p:nvCxnSpPr>
              <p:cNvPr id="5" name="Straight Connector 4"/>
              <p:cNvCxnSpPr/>
              <p:nvPr/>
            </p:nvCxnSpPr>
            <p:spPr>
              <a:xfrm rot="5400000">
                <a:off x="560790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5400000">
                <a:off x="868689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rot="5400000">
                <a:off x="1176587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5400000">
                <a:off x="1483692" y="4685603"/>
                <a:ext cx="3276794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>
                <a:off x="1790797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2098695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2406594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5400000">
                <a:off x="2714493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021598" y="4685603"/>
                <a:ext cx="3276794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3328703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3636602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>
                <a:off x="3944500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4251605" y="4685603"/>
                <a:ext cx="3276794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714739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1022637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329743" y="4685603"/>
                <a:ext cx="3276794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1637642" y="4685603"/>
                <a:ext cx="3276794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1944747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>
                <a:off x="2252645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2560544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>
                <a:off x="2867649" y="4685603"/>
                <a:ext cx="3276794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3174753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3482652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3790551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4098449" y="4686397"/>
                <a:ext cx="3276794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8" name="Group 82"/>
            <p:cNvGrpSpPr>
              <a:grpSpLocks/>
            </p:cNvGrpSpPr>
            <p:nvPr/>
          </p:nvGrpSpPr>
          <p:grpSpPr bwMode="auto">
            <a:xfrm>
              <a:off x="1111250" y="2946955"/>
              <a:ext cx="4213058" cy="3163888"/>
              <a:chOff x="1866900" y="3163093"/>
              <a:chExt cx="5257800" cy="3163096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866900" y="3301171"/>
                <a:ext cx="5257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866900" y="3575740"/>
                <a:ext cx="5257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866900" y="3850309"/>
                <a:ext cx="5257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866900" y="4124877"/>
                <a:ext cx="5257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866900" y="4399446"/>
                <a:ext cx="5257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866900" y="4675602"/>
                <a:ext cx="5257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866900" y="4950171"/>
                <a:ext cx="5257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866900" y="5224740"/>
                <a:ext cx="5257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866900" y="5499308"/>
                <a:ext cx="5257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866900" y="5773877"/>
                <a:ext cx="5257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866900" y="6324601"/>
                <a:ext cx="5257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866900" y="6050033"/>
                <a:ext cx="5257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866900" y="3163093"/>
                <a:ext cx="5257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866900" y="3437662"/>
                <a:ext cx="5257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866900" y="3712231"/>
                <a:ext cx="5257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866900" y="3988386"/>
                <a:ext cx="5257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866900" y="4262956"/>
                <a:ext cx="5257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866900" y="4537524"/>
                <a:ext cx="5257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866900" y="4812093"/>
                <a:ext cx="5257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866900" y="5086661"/>
                <a:ext cx="5257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866900" y="5362817"/>
                <a:ext cx="5257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866900" y="5637386"/>
                <a:ext cx="5257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866900" y="6186524"/>
                <a:ext cx="5257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866900" y="5911955"/>
                <a:ext cx="5257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1495425" y="3135868"/>
              <a:ext cx="411163" cy="9048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01813" y="3408918"/>
              <a:ext cx="411162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09788" y="3685143"/>
              <a:ext cx="411162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16175" y="3959780"/>
              <a:ext cx="412750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24150" y="4232830"/>
              <a:ext cx="411163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32125" y="4507468"/>
              <a:ext cx="411163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38513" y="4782105"/>
              <a:ext cx="411162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46488" y="5055155"/>
              <a:ext cx="411162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52875" y="5329793"/>
              <a:ext cx="412750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87450" y="2861230"/>
              <a:ext cx="411163" cy="904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260850" y="5604430"/>
              <a:ext cx="411163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68825" y="5879068"/>
              <a:ext cx="411163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rot="5400000">
              <a:off x="-640556" y="4622561"/>
              <a:ext cx="3124200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36538" y="4256643"/>
            <a:ext cx="523875" cy="425450"/>
          </p:xfrm>
          <a:graphic>
            <a:graphicData uri="http://schemas.openxmlformats.org/presentationml/2006/ole">
              <p:oleObj spid="_x0000_s1026" name="Equation" r:id="rId4" imgW="203040" imgH="164880" progId="Equation.DSMT4">
                <p:embed/>
              </p:oleObj>
            </a:graphicData>
          </a:graphic>
        </p:graphicFrame>
        <p:sp>
          <p:nvSpPr>
            <p:cNvPr id="1043" name="TextBox 48"/>
            <p:cNvSpPr txBox="1">
              <a:spLocks noChangeArrowheads="1"/>
            </p:cNvSpPr>
            <p:nvPr/>
          </p:nvSpPr>
          <p:spPr bwMode="auto">
            <a:xfrm>
              <a:off x="76200" y="4661455"/>
              <a:ext cx="82105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Image</a:t>
              </a:r>
            </a:p>
            <a:p>
              <a:pPr algn="ctr"/>
              <a:r>
                <a:rPr lang="en-US" altLang="zh-CN" dirty="0" smtClean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Rows</a:t>
              </a:r>
              <a:endParaRPr lang="en-US" altLang="zh-CN" dirty="0">
                <a:solidFill>
                  <a:srgbClr val="DDDDDD"/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1044" name="TextBox 49"/>
            <p:cNvSpPr txBox="1">
              <a:spLocks noChangeArrowheads="1"/>
            </p:cNvSpPr>
            <p:nvPr/>
          </p:nvSpPr>
          <p:spPr bwMode="auto">
            <a:xfrm>
              <a:off x="4938252" y="6122115"/>
              <a:ext cx="7072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T</a:t>
              </a:r>
              <a:r>
                <a:rPr lang="en-US" altLang="zh-CN" dirty="0" smtClean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ime</a:t>
              </a:r>
              <a:endParaRPr lang="en-US" altLang="zh-CN" dirty="0">
                <a:solidFill>
                  <a:srgbClr val="DDDDDD"/>
                </a:solidFill>
                <a:latin typeface="+mn-lt"/>
                <a:ea typeface="宋体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701006" y="2407999"/>
              <a:ext cx="3176588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DDDDDD"/>
                  </a:solidFill>
                  <a:latin typeface="+mn-lt"/>
                </a:rPr>
                <a:t>Conventional Rolling Shutter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647825" y="3270805"/>
              <a:ext cx="412750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955800" y="3547030"/>
              <a:ext cx="411163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263775" y="3823255"/>
              <a:ext cx="411163" cy="904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570163" y="4096305"/>
              <a:ext cx="411162" cy="904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878138" y="4370943"/>
              <a:ext cx="411162" cy="9048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184525" y="4645580"/>
              <a:ext cx="412750" cy="904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492500" y="4918630"/>
              <a:ext cx="411163" cy="904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800475" y="5193268"/>
              <a:ext cx="411163" cy="9048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06863" y="5467905"/>
              <a:ext cx="411162" cy="904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341438" y="2997755"/>
              <a:ext cx="411162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414838" y="5740955"/>
              <a:ext cx="411162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721225" y="6017180"/>
              <a:ext cx="412750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cxnSp>
          <p:nvCxnSpPr>
            <p:cNvPr id="97" name="Straight Arrow Connector 109"/>
            <p:cNvCxnSpPr/>
            <p:nvPr/>
          </p:nvCxnSpPr>
          <p:spPr>
            <a:xfrm rot="10800000">
              <a:off x="1224714" y="6274041"/>
              <a:ext cx="216000" cy="4763"/>
            </a:xfrm>
            <a:prstGeom prst="straightConnector1">
              <a:avLst/>
            </a:prstGeom>
            <a:ln w="25400">
              <a:solidFill>
                <a:srgbClr val="FFC0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109"/>
            <p:cNvCxnSpPr/>
            <p:nvPr/>
          </p:nvCxnSpPr>
          <p:spPr>
            <a:xfrm rot="10800000">
              <a:off x="1593109" y="6274041"/>
              <a:ext cx="216000" cy="4763"/>
            </a:xfrm>
            <a:prstGeom prst="straightConnector1">
              <a:avLst/>
            </a:prstGeom>
            <a:ln w="25400">
              <a:solidFill>
                <a:srgbClr val="FFC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9" name="Object 2"/>
            <p:cNvGraphicFramePr>
              <a:graphicFrameLocks noChangeAspect="1"/>
            </p:cNvGraphicFramePr>
            <p:nvPr/>
          </p:nvGraphicFramePr>
          <p:xfrm>
            <a:off x="1810671" y="6092619"/>
            <a:ext cx="468313" cy="468313"/>
          </p:xfrm>
          <a:graphic>
            <a:graphicData uri="http://schemas.openxmlformats.org/presentationml/2006/ole">
              <p:oleObj spid="_x0000_s1027" name="Equation" r:id="rId5" imgW="228600" imgH="228600" progId="Equation.DSMT4">
                <p:embed/>
              </p:oleObj>
            </a:graphicData>
          </a:graphic>
        </p:graphicFrame>
        <p:sp>
          <p:nvSpPr>
            <p:cNvPr id="100" name="TextBox 99"/>
            <p:cNvSpPr txBox="1"/>
            <p:nvPr/>
          </p:nvSpPr>
          <p:spPr>
            <a:xfrm>
              <a:off x="2178143" y="6123594"/>
              <a:ext cx="27029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2000" dirty="0" smtClean="0">
                  <a:solidFill>
                    <a:srgbClr val="DDDDDD"/>
                  </a:solidFill>
                  <a:latin typeface="Palatino Linotype"/>
                </a:rPr>
                <a:t>(</a:t>
              </a:r>
              <a:r>
                <a:rPr lang="en-US" sz="2000" dirty="0" smtClean="0">
                  <a:solidFill>
                    <a:srgbClr val="DDDDDD"/>
                  </a:solidFill>
                  <a:latin typeface="+mj-lt"/>
                </a:rPr>
                <a:t>readout time per row)</a:t>
              </a:r>
              <a:endParaRPr lang="en-US" sz="2000" dirty="0">
                <a:solidFill>
                  <a:srgbClr val="DDDDDD"/>
                </a:solidFill>
                <a:latin typeface="+mj-lt"/>
              </a:endParaRPr>
            </a:p>
          </p:txBody>
        </p:sp>
        <p:cxnSp>
          <p:nvCxnSpPr>
            <p:cNvPr id="101" name="Straight Connector 82"/>
            <p:cNvCxnSpPr/>
            <p:nvPr/>
          </p:nvCxnSpPr>
          <p:spPr>
            <a:xfrm rot="5400000">
              <a:off x="1122998" y="6111240"/>
              <a:ext cx="64008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86"/>
            <p:cNvCxnSpPr/>
            <p:nvPr/>
          </p:nvCxnSpPr>
          <p:spPr>
            <a:xfrm rot="5400000">
              <a:off x="1276985" y="6111240"/>
              <a:ext cx="64008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/>
          <p:cNvSpPr txBox="1"/>
          <p:nvPr/>
        </p:nvSpPr>
        <p:spPr>
          <a:xfrm>
            <a:off x="5840423" y="2667000"/>
            <a:ext cx="13003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Skew: </a:t>
            </a: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840423" y="4233672"/>
            <a:ext cx="18139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Time Lag: </a:t>
            </a: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6248400" y="3331130"/>
          <a:ext cx="1009404" cy="606425"/>
        </p:xfrm>
        <a:graphic>
          <a:graphicData uri="http://schemas.openxmlformats.org/presentationml/2006/ole">
            <p:oleObj spid="_x0000_s1028" name="Equation" r:id="rId6" imgW="380880" imgH="228600" progId="Equation.DSMT4">
              <p:embed/>
            </p:oleObj>
          </a:graphicData>
        </a:graphic>
      </p:graphicFrame>
      <p:graphicFrame>
        <p:nvGraphicFramePr>
          <p:cNvPr id="105" name="Object 7"/>
          <p:cNvGraphicFramePr>
            <a:graphicFrameLocks noChangeAspect="1"/>
          </p:cNvGraphicFramePr>
          <p:nvPr/>
        </p:nvGraphicFramePr>
        <p:xfrm>
          <a:off x="6248400" y="4884626"/>
          <a:ext cx="1009404" cy="606425"/>
        </p:xfrm>
        <a:graphic>
          <a:graphicData uri="http://schemas.openxmlformats.org/presentationml/2006/ole">
            <p:oleObj spid="_x0000_s1029" name="Equation" r:id="rId7" imgW="380880" imgH="228600" progId="Equation.DSMT4">
              <p:embed/>
            </p:oleObj>
          </a:graphicData>
        </a:graphic>
      </p:graphicFrame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69"/>
          <p:cNvGrpSpPr>
            <a:grpSpLocks/>
          </p:cNvGrpSpPr>
          <p:nvPr/>
        </p:nvGrpSpPr>
        <p:grpSpPr bwMode="auto">
          <a:xfrm>
            <a:off x="1443038" y="2832655"/>
            <a:ext cx="3692525" cy="3276600"/>
            <a:chOff x="2199187" y="3048000"/>
            <a:chExt cx="3691609" cy="3276794"/>
          </a:xfrm>
        </p:grpSpPr>
        <p:cxnSp>
          <p:nvCxnSpPr>
            <p:cNvPr id="192" name="Straight Connector 4"/>
            <p:cNvCxnSpPr/>
            <p:nvPr/>
          </p:nvCxnSpPr>
          <p:spPr>
            <a:xfrm rot="5400000">
              <a:off x="56079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5"/>
            <p:cNvCxnSpPr/>
            <p:nvPr/>
          </p:nvCxnSpPr>
          <p:spPr>
            <a:xfrm rot="5400000">
              <a:off x="86868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6"/>
            <p:cNvCxnSpPr/>
            <p:nvPr/>
          </p:nvCxnSpPr>
          <p:spPr>
            <a:xfrm rot="5400000">
              <a:off x="117658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7"/>
            <p:cNvCxnSpPr/>
            <p:nvPr/>
          </p:nvCxnSpPr>
          <p:spPr>
            <a:xfrm rot="5400000">
              <a:off x="1483692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8"/>
            <p:cNvCxnSpPr/>
            <p:nvPr/>
          </p:nvCxnSpPr>
          <p:spPr>
            <a:xfrm rot="5400000">
              <a:off x="179079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9"/>
            <p:cNvCxnSpPr/>
            <p:nvPr/>
          </p:nvCxnSpPr>
          <p:spPr>
            <a:xfrm rot="5400000">
              <a:off x="209869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0"/>
            <p:cNvCxnSpPr/>
            <p:nvPr/>
          </p:nvCxnSpPr>
          <p:spPr>
            <a:xfrm rot="5400000">
              <a:off x="240659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1"/>
            <p:cNvCxnSpPr/>
            <p:nvPr/>
          </p:nvCxnSpPr>
          <p:spPr>
            <a:xfrm rot="5400000">
              <a:off x="271449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2"/>
            <p:cNvCxnSpPr/>
            <p:nvPr/>
          </p:nvCxnSpPr>
          <p:spPr>
            <a:xfrm rot="5400000">
              <a:off x="3021598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13"/>
            <p:cNvCxnSpPr/>
            <p:nvPr/>
          </p:nvCxnSpPr>
          <p:spPr>
            <a:xfrm rot="5400000">
              <a:off x="332870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14"/>
            <p:cNvCxnSpPr/>
            <p:nvPr/>
          </p:nvCxnSpPr>
          <p:spPr>
            <a:xfrm rot="5400000">
              <a:off x="363660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15"/>
            <p:cNvCxnSpPr/>
            <p:nvPr/>
          </p:nvCxnSpPr>
          <p:spPr>
            <a:xfrm rot="5400000">
              <a:off x="394450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16"/>
            <p:cNvCxnSpPr/>
            <p:nvPr/>
          </p:nvCxnSpPr>
          <p:spPr>
            <a:xfrm rot="5400000">
              <a:off x="4251605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51"/>
            <p:cNvCxnSpPr/>
            <p:nvPr/>
          </p:nvCxnSpPr>
          <p:spPr>
            <a:xfrm rot="5400000">
              <a:off x="71473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52"/>
            <p:cNvCxnSpPr/>
            <p:nvPr/>
          </p:nvCxnSpPr>
          <p:spPr>
            <a:xfrm rot="5400000">
              <a:off x="102263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53"/>
            <p:cNvCxnSpPr/>
            <p:nvPr/>
          </p:nvCxnSpPr>
          <p:spPr>
            <a:xfrm rot="5400000">
              <a:off x="1329743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54"/>
            <p:cNvCxnSpPr/>
            <p:nvPr/>
          </p:nvCxnSpPr>
          <p:spPr>
            <a:xfrm rot="5400000">
              <a:off x="1637642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55"/>
            <p:cNvCxnSpPr/>
            <p:nvPr/>
          </p:nvCxnSpPr>
          <p:spPr>
            <a:xfrm rot="5400000">
              <a:off x="194474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56"/>
            <p:cNvCxnSpPr/>
            <p:nvPr/>
          </p:nvCxnSpPr>
          <p:spPr>
            <a:xfrm rot="5400000">
              <a:off x="225264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57"/>
            <p:cNvCxnSpPr/>
            <p:nvPr/>
          </p:nvCxnSpPr>
          <p:spPr>
            <a:xfrm rot="5400000">
              <a:off x="256054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58"/>
            <p:cNvCxnSpPr/>
            <p:nvPr/>
          </p:nvCxnSpPr>
          <p:spPr>
            <a:xfrm rot="5400000">
              <a:off x="2867649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59"/>
            <p:cNvCxnSpPr/>
            <p:nvPr/>
          </p:nvCxnSpPr>
          <p:spPr>
            <a:xfrm rot="5400000">
              <a:off x="317475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61"/>
            <p:cNvCxnSpPr/>
            <p:nvPr/>
          </p:nvCxnSpPr>
          <p:spPr>
            <a:xfrm rot="5400000">
              <a:off x="348265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62"/>
            <p:cNvCxnSpPr/>
            <p:nvPr/>
          </p:nvCxnSpPr>
          <p:spPr>
            <a:xfrm rot="5400000">
              <a:off x="3790551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63"/>
            <p:cNvCxnSpPr/>
            <p:nvPr/>
          </p:nvCxnSpPr>
          <p:spPr>
            <a:xfrm rot="5400000">
              <a:off x="409844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82"/>
          <p:cNvGrpSpPr>
            <a:grpSpLocks/>
          </p:cNvGrpSpPr>
          <p:nvPr/>
        </p:nvGrpSpPr>
        <p:grpSpPr bwMode="auto">
          <a:xfrm>
            <a:off x="1111250" y="2946955"/>
            <a:ext cx="4213058" cy="3163888"/>
            <a:chOff x="1866900" y="3163093"/>
            <a:chExt cx="5257800" cy="3163096"/>
          </a:xfrm>
        </p:grpSpPr>
        <p:cxnSp>
          <p:nvCxnSpPr>
            <p:cNvPr id="218" name="Straight Connector 30"/>
            <p:cNvCxnSpPr/>
            <p:nvPr/>
          </p:nvCxnSpPr>
          <p:spPr>
            <a:xfrm>
              <a:off x="1866900" y="3301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31"/>
            <p:cNvCxnSpPr/>
            <p:nvPr/>
          </p:nvCxnSpPr>
          <p:spPr>
            <a:xfrm>
              <a:off x="1866900" y="3575740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32"/>
            <p:cNvCxnSpPr/>
            <p:nvPr/>
          </p:nvCxnSpPr>
          <p:spPr>
            <a:xfrm>
              <a:off x="1866900" y="3850309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33"/>
            <p:cNvCxnSpPr/>
            <p:nvPr/>
          </p:nvCxnSpPr>
          <p:spPr>
            <a:xfrm>
              <a:off x="1866900" y="4124877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34"/>
            <p:cNvCxnSpPr/>
            <p:nvPr/>
          </p:nvCxnSpPr>
          <p:spPr>
            <a:xfrm>
              <a:off x="1866900" y="4399446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35"/>
            <p:cNvCxnSpPr/>
            <p:nvPr/>
          </p:nvCxnSpPr>
          <p:spPr>
            <a:xfrm>
              <a:off x="1866900" y="4675602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36"/>
            <p:cNvCxnSpPr/>
            <p:nvPr/>
          </p:nvCxnSpPr>
          <p:spPr>
            <a:xfrm>
              <a:off x="1866900" y="4950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37"/>
            <p:cNvCxnSpPr/>
            <p:nvPr/>
          </p:nvCxnSpPr>
          <p:spPr>
            <a:xfrm>
              <a:off x="1866900" y="5224740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38"/>
            <p:cNvCxnSpPr/>
            <p:nvPr/>
          </p:nvCxnSpPr>
          <p:spPr>
            <a:xfrm>
              <a:off x="1866900" y="5499308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39"/>
            <p:cNvCxnSpPr/>
            <p:nvPr/>
          </p:nvCxnSpPr>
          <p:spPr>
            <a:xfrm>
              <a:off x="1866900" y="5773877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40"/>
            <p:cNvCxnSpPr/>
            <p:nvPr/>
          </p:nvCxnSpPr>
          <p:spPr>
            <a:xfrm>
              <a:off x="1866900" y="632460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41"/>
            <p:cNvCxnSpPr/>
            <p:nvPr/>
          </p:nvCxnSpPr>
          <p:spPr>
            <a:xfrm>
              <a:off x="1866900" y="6050033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70"/>
            <p:cNvCxnSpPr/>
            <p:nvPr/>
          </p:nvCxnSpPr>
          <p:spPr>
            <a:xfrm>
              <a:off x="1866900" y="3163093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71"/>
            <p:cNvCxnSpPr/>
            <p:nvPr/>
          </p:nvCxnSpPr>
          <p:spPr>
            <a:xfrm>
              <a:off x="1866900" y="3437662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72"/>
            <p:cNvCxnSpPr/>
            <p:nvPr/>
          </p:nvCxnSpPr>
          <p:spPr>
            <a:xfrm>
              <a:off x="1866900" y="371223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73"/>
            <p:cNvCxnSpPr/>
            <p:nvPr/>
          </p:nvCxnSpPr>
          <p:spPr>
            <a:xfrm>
              <a:off x="1866900" y="3988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74"/>
            <p:cNvCxnSpPr/>
            <p:nvPr/>
          </p:nvCxnSpPr>
          <p:spPr>
            <a:xfrm>
              <a:off x="1866900" y="426295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75"/>
            <p:cNvCxnSpPr/>
            <p:nvPr/>
          </p:nvCxnSpPr>
          <p:spPr>
            <a:xfrm>
              <a:off x="1866900" y="4537524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6"/>
            <p:cNvCxnSpPr/>
            <p:nvPr/>
          </p:nvCxnSpPr>
          <p:spPr>
            <a:xfrm>
              <a:off x="1866900" y="4812093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77"/>
            <p:cNvCxnSpPr/>
            <p:nvPr/>
          </p:nvCxnSpPr>
          <p:spPr>
            <a:xfrm>
              <a:off x="1866900" y="508666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78"/>
            <p:cNvCxnSpPr/>
            <p:nvPr/>
          </p:nvCxnSpPr>
          <p:spPr>
            <a:xfrm>
              <a:off x="1866900" y="5362817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79"/>
            <p:cNvCxnSpPr/>
            <p:nvPr/>
          </p:nvCxnSpPr>
          <p:spPr>
            <a:xfrm>
              <a:off x="1866900" y="5637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80"/>
            <p:cNvCxnSpPr/>
            <p:nvPr/>
          </p:nvCxnSpPr>
          <p:spPr>
            <a:xfrm>
              <a:off x="1866900" y="6186524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81"/>
            <p:cNvCxnSpPr/>
            <p:nvPr/>
          </p:nvCxnSpPr>
          <p:spPr>
            <a:xfrm>
              <a:off x="1866900" y="5911955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2" name="Straight Connector 82"/>
          <p:cNvCxnSpPr/>
          <p:nvPr/>
        </p:nvCxnSpPr>
        <p:spPr>
          <a:xfrm rot="5400000">
            <a:off x="1122998" y="6111240"/>
            <a:ext cx="64008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86"/>
          <p:cNvCxnSpPr/>
          <p:nvPr/>
        </p:nvCxnSpPr>
        <p:spPr>
          <a:xfrm rot="5400000">
            <a:off x="1276985" y="6111240"/>
            <a:ext cx="64008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533400" y="1066800"/>
            <a:ext cx="861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DDDDDD"/>
                </a:solidFill>
                <a:latin typeface="+mn-lt"/>
              </a:rPr>
              <a:t>Tradeoff vertical resolution for temporal resolution</a:t>
            </a:r>
            <a:endParaRPr lang="en-US" sz="2800" kern="0" dirty="0">
              <a:solidFill>
                <a:srgbClr val="DDDDDD"/>
              </a:solidFill>
              <a:latin typeface="+mn-lt"/>
            </a:endParaRPr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High-Speed Photography</a:t>
            </a:r>
            <a:endParaRPr lang="en-US" dirty="0"/>
          </a:p>
        </p:txBody>
      </p:sp>
      <p:sp>
        <p:nvSpPr>
          <p:cNvPr id="97" name="Content Placeholder 2"/>
          <p:cNvSpPr txBox="1">
            <a:spLocks/>
          </p:cNvSpPr>
          <p:nvPr/>
        </p:nvSpPr>
        <p:spPr bwMode="auto">
          <a:xfrm>
            <a:off x="533400" y="1600200"/>
            <a:ext cx="861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C000"/>
                </a:solidFill>
                <a:latin typeface="+mn-lt"/>
              </a:rPr>
              <a:t>Interlaced Readout</a:t>
            </a:r>
            <a:r>
              <a:rPr lang="en-US" sz="2800" kern="0" dirty="0" smtClean="0">
                <a:solidFill>
                  <a:srgbClr val="DDDDDD"/>
                </a:solidFill>
                <a:latin typeface="+mn-lt"/>
              </a:rPr>
              <a:t>: higher frame rate &amp; less skew</a:t>
            </a:r>
            <a:endParaRPr lang="en-US" sz="2800" kern="0" dirty="0">
              <a:solidFill>
                <a:srgbClr val="DDDDDD"/>
              </a:solidFill>
              <a:latin typeface="+mn-lt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2101070" y="3130550"/>
            <a:ext cx="411162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023407" y="3403600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945745" y="3678237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1339070" y="395287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2261407" y="4227512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185332" y="4502150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107670" y="4776787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1491470" y="505142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2412220" y="5326062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1178732" y="2855912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3332970" y="5600700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252132" y="5875337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2563032" y="3267075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485370" y="3541712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4407707" y="3816350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1801032" y="4090987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723370" y="4365625"/>
            <a:ext cx="411162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3647295" y="4640262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4569632" y="4914900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1951845" y="5189537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2872595" y="5464175"/>
            <a:ext cx="411162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640695" y="2992437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3791757" y="5737225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4712507" y="6011862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210607" y="2373313"/>
            <a:ext cx="21320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+mn-lt"/>
              </a:rPr>
              <a:t>Interlaced Readout</a:t>
            </a:r>
          </a:p>
        </p:txBody>
      </p:sp>
      <p:grpSp>
        <p:nvGrpSpPr>
          <p:cNvPr id="149" name="グループ化 287"/>
          <p:cNvGrpSpPr>
            <a:grpSpLocks/>
          </p:cNvGrpSpPr>
          <p:nvPr/>
        </p:nvGrpSpPr>
        <p:grpSpPr bwMode="auto">
          <a:xfrm>
            <a:off x="1178732" y="2855912"/>
            <a:ext cx="3946525" cy="3248025"/>
            <a:chOff x="1943100" y="3076575"/>
            <a:chExt cx="3946525" cy="3248025"/>
          </a:xfrm>
        </p:grpSpPr>
        <p:sp>
          <p:nvSpPr>
            <p:cNvPr id="150" name="Rectangle 20"/>
            <p:cNvSpPr/>
            <p:nvPr/>
          </p:nvSpPr>
          <p:spPr>
            <a:xfrm>
              <a:off x="2865438" y="3351213"/>
              <a:ext cx="411162" cy="904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1" name="Rectangle 21"/>
            <p:cNvSpPr/>
            <p:nvPr/>
          </p:nvSpPr>
          <p:spPr>
            <a:xfrm>
              <a:off x="3787775" y="3624263"/>
              <a:ext cx="411163" cy="9207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2" name="Rectangle 22"/>
            <p:cNvSpPr/>
            <p:nvPr/>
          </p:nvSpPr>
          <p:spPr>
            <a:xfrm>
              <a:off x="4710113" y="3898900"/>
              <a:ext cx="412750" cy="9207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3" name="Rectangle 23"/>
            <p:cNvSpPr/>
            <p:nvPr/>
          </p:nvSpPr>
          <p:spPr>
            <a:xfrm>
              <a:off x="2103438" y="4173538"/>
              <a:ext cx="411162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4" name="Rectangle 24"/>
            <p:cNvSpPr/>
            <p:nvPr/>
          </p:nvSpPr>
          <p:spPr>
            <a:xfrm>
              <a:off x="3025775" y="4448175"/>
              <a:ext cx="411163" cy="920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5" name="Rectangle 25"/>
            <p:cNvSpPr/>
            <p:nvPr/>
          </p:nvSpPr>
          <p:spPr>
            <a:xfrm>
              <a:off x="3949700" y="4722813"/>
              <a:ext cx="411163" cy="9207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6" name="Rectangle 26"/>
            <p:cNvSpPr/>
            <p:nvPr/>
          </p:nvSpPr>
          <p:spPr>
            <a:xfrm>
              <a:off x="4872038" y="4997450"/>
              <a:ext cx="411162" cy="9207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7" name="Rectangle 27"/>
            <p:cNvSpPr/>
            <p:nvPr/>
          </p:nvSpPr>
          <p:spPr>
            <a:xfrm>
              <a:off x="2255838" y="5272088"/>
              <a:ext cx="411162" cy="9207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8" name="Rectangle 28"/>
            <p:cNvSpPr/>
            <p:nvPr/>
          </p:nvSpPr>
          <p:spPr>
            <a:xfrm>
              <a:off x="3176588" y="5546725"/>
              <a:ext cx="411162" cy="920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9" name="Rectangle 29"/>
            <p:cNvSpPr/>
            <p:nvPr/>
          </p:nvSpPr>
          <p:spPr>
            <a:xfrm>
              <a:off x="1943100" y="3076575"/>
              <a:ext cx="411163" cy="904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0" name="Rectangle 42"/>
            <p:cNvSpPr/>
            <p:nvPr/>
          </p:nvSpPr>
          <p:spPr>
            <a:xfrm>
              <a:off x="4097338" y="5821363"/>
              <a:ext cx="411162" cy="9207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1" name="Rectangle 43"/>
            <p:cNvSpPr/>
            <p:nvPr/>
          </p:nvSpPr>
          <p:spPr>
            <a:xfrm>
              <a:off x="5016500" y="6096000"/>
              <a:ext cx="412750" cy="9207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2" name="Rectangle 83"/>
            <p:cNvSpPr/>
            <p:nvPr/>
          </p:nvSpPr>
          <p:spPr>
            <a:xfrm>
              <a:off x="3327400" y="3487738"/>
              <a:ext cx="411163" cy="920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3" name="Rectangle 84"/>
            <p:cNvSpPr/>
            <p:nvPr/>
          </p:nvSpPr>
          <p:spPr>
            <a:xfrm>
              <a:off x="4249738" y="3762375"/>
              <a:ext cx="411162" cy="9207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4" name="Rectangle 85"/>
            <p:cNvSpPr/>
            <p:nvPr/>
          </p:nvSpPr>
          <p:spPr>
            <a:xfrm>
              <a:off x="5172075" y="4037013"/>
              <a:ext cx="411163" cy="9048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5" name="Rectangle 86"/>
            <p:cNvSpPr/>
            <p:nvPr/>
          </p:nvSpPr>
          <p:spPr>
            <a:xfrm>
              <a:off x="2565400" y="4311650"/>
              <a:ext cx="411163" cy="9048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6" name="Rectangle 87"/>
            <p:cNvSpPr/>
            <p:nvPr/>
          </p:nvSpPr>
          <p:spPr>
            <a:xfrm>
              <a:off x="3487738" y="4586288"/>
              <a:ext cx="411162" cy="904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7" name="Rectangle 88"/>
            <p:cNvSpPr/>
            <p:nvPr/>
          </p:nvSpPr>
          <p:spPr>
            <a:xfrm>
              <a:off x="4411663" y="4860925"/>
              <a:ext cx="411162" cy="9048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8" name="Rectangle 89"/>
            <p:cNvSpPr/>
            <p:nvPr/>
          </p:nvSpPr>
          <p:spPr>
            <a:xfrm>
              <a:off x="5334000" y="5135563"/>
              <a:ext cx="411163" cy="9048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9" name="Rectangle 90"/>
            <p:cNvSpPr/>
            <p:nvPr/>
          </p:nvSpPr>
          <p:spPr>
            <a:xfrm>
              <a:off x="2716213" y="5410200"/>
              <a:ext cx="411162" cy="9048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0" name="Rectangle 91"/>
            <p:cNvSpPr/>
            <p:nvPr/>
          </p:nvSpPr>
          <p:spPr>
            <a:xfrm>
              <a:off x="3636963" y="5684838"/>
              <a:ext cx="411162" cy="904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1" name="Rectangle 92"/>
            <p:cNvSpPr/>
            <p:nvPr/>
          </p:nvSpPr>
          <p:spPr>
            <a:xfrm>
              <a:off x="2405063" y="3213100"/>
              <a:ext cx="411162" cy="92075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2" name="Rectangle 93"/>
            <p:cNvSpPr/>
            <p:nvPr/>
          </p:nvSpPr>
          <p:spPr>
            <a:xfrm>
              <a:off x="4556125" y="5957888"/>
              <a:ext cx="412750" cy="9207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3" name="Rectangle 94"/>
            <p:cNvSpPr/>
            <p:nvPr/>
          </p:nvSpPr>
          <p:spPr>
            <a:xfrm>
              <a:off x="5476875" y="6232525"/>
              <a:ext cx="412750" cy="9207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grpSp>
        <p:nvGrpSpPr>
          <p:cNvPr id="174" name="Group 105"/>
          <p:cNvGrpSpPr>
            <a:grpSpLocks/>
          </p:cNvGrpSpPr>
          <p:nvPr/>
        </p:nvGrpSpPr>
        <p:grpSpPr bwMode="auto">
          <a:xfrm>
            <a:off x="1339070" y="2598737"/>
            <a:ext cx="3611562" cy="3649663"/>
            <a:chOff x="2103120" y="2819400"/>
            <a:chExt cx="3611880" cy="3650286"/>
          </a:xfrm>
        </p:grpSpPr>
        <p:cxnSp>
          <p:nvCxnSpPr>
            <p:cNvPr id="175" name="Straight Connector 174"/>
            <p:cNvCxnSpPr/>
            <p:nvPr/>
          </p:nvCxnSpPr>
          <p:spPr>
            <a:xfrm rot="16200000" flipH="1">
              <a:off x="559782" y="4362738"/>
              <a:ext cx="3650286" cy="563612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rot="16200000" flipH="1">
              <a:off x="994796" y="4362738"/>
              <a:ext cx="3650286" cy="563612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1431397" y="4362737"/>
              <a:ext cx="3650286" cy="563613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16200000" flipH="1">
              <a:off x="1866410" y="4362737"/>
              <a:ext cx="3650286" cy="563613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16200000" flipH="1">
              <a:off x="2301424" y="4362737"/>
              <a:ext cx="3650286" cy="563613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16200000" flipH="1">
              <a:off x="2736437" y="4362737"/>
              <a:ext cx="3650286" cy="563613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16200000" flipH="1">
              <a:off x="3173037" y="4362738"/>
              <a:ext cx="3650286" cy="563612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3608051" y="4362738"/>
              <a:ext cx="3650286" cy="563612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49"/>
          <p:cNvSpPr txBox="1">
            <a:spLocks noChangeArrowheads="1"/>
          </p:cNvSpPr>
          <p:nvPr/>
        </p:nvSpPr>
        <p:spPr bwMode="auto">
          <a:xfrm>
            <a:off x="4938252" y="6122115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latin typeface="+mn-lt"/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840423" y="2670048"/>
            <a:ext cx="13003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Skew: </a:t>
            </a: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840423" y="4236562"/>
            <a:ext cx="18139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Time Lag: </a:t>
            </a: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graphicFrame>
        <p:nvGraphicFramePr>
          <p:cNvPr id="184" name="Object 7"/>
          <p:cNvGraphicFramePr>
            <a:graphicFrameLocks noChangeAspect="1"/>
          </p:cNvGraphicFramePr>
          <p:nvPr/>
        </p:nvGraphicFramePr>
        <p:xfrm>
          <a:off x="7848601" y="4666457"/>
          <a:ext cx="1109662" cy="1042987"/>
        </p:xfrm>
        <a:graphic>
          <a:graphicData uri="http://schemas.openxmlformats.org/presentationml/2006/ole">
            <p:oleObj spid="_x0000_s270341" name="Equation" r:id="rId4" imgW="419040" imgH="393480" progId="Equation.DSMT4">
              <p:embed/>
            </p:oleObj>
          </a:graphicData>
        </a:graphic>
      </p:graphicFrame>
      <p:graphicFrame>
        <p:nvGraphicFramePr>
          <p:cNvPr id="270342" name="Object 7"/>
          <p:cNvGraphicFramePr>
            <a:graphicFrameLocks noChangeAspect="1"/>
          </p:cNvGraphicFramePr>
          <p:nvPr/>
        </p:nvGraphicFramePr>
        <p:xfrm>
          <a:off x="7848600" y="3112293"/>
          <a:ext cx="1109663" cy="1042988"/>
        </p:xfrm>
        <a:graphic>
          <a:graphicData uri="http://schemas.openxmlformats.org/presentationml/2006/ole">
            <p:oleObj spid="_x0000_s270342" name="Equation" r:id="rId5" imgW="419040" imgH="393480" progId="Equation.DSMT4">
              <p:embed/>
            </p:oleObj>
          </a:graphicData>
        </a:graphic>
      </p:graphicFrame>
      <p:cxnSp>
        <p:nvCxnSpPr>
          <p:cNvPr id="185" name="Straight Arrow Connector 109"/>
          <p:cNvCxnSpPr/>
          <p:nvPr/>
        </p:nvCxnSpPr>
        <p:spPr>
          <a:xfrm rot="10800000">
            <a:off x="1224714" y="6274041"/>
            <a:ext cx="216000" cy="4763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09"/>
          <p:cNvCxnSpPr/>
          <p:nvPr/>
        </p:nvCxnSpPr>
        <p:spPr>
          <a:xfrm rot="10800000">
            <a:off x="1593109" y="6274041"/>
            <a:ext cx="216000" cy="4763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7" name="Object 2"/>
          <p:cNvGraphicFramePr>
            <a:graphicFrameLocks noChangeAspect="1"/>
          </p:cNvGraphicFramePr>
          <p:nvPr/>
        </p:nvGraphicFramePr>
        <p:xfrm>
          <a:off x="1810671" y="6092619"/>
          <a:ext cx="468313" cy="468313"/>
        </p:xfrm>
        <a:graphic>
          <a:graphicData uri="http://schemas.openxmlformats.org/presentationml/2006/ole">
            <p:oleObj spid="_x0000_s270343" name="Equation" r:id="rId6" imgW="228600" imgH="228600" progId="Equation.DSMT4">
              <p:embed/>
            </p:oleObj>
          </a:graphicData>
        </a:graphic>
      </p:graphicFrame>
      <p:sp>
        <p:nvSpPr>
          <p:cNvPr id="188" name="TextBox 187"/>
          <p:cNvSpPr txBox="1"/>
          <p:nvPr/>
        </p:nvSpPr>
        <p:spPr>
          <a:xfrm>
            <a:off x="2178143" y="6123594"/>
            <a:ext cx="2702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DDDDDD"/>
                </a:solidFill>
                <a:latin typeface="Palatino Linotype"/>
              </a:rPr>
              <a:t>(</a:t>
            </a:r>
            <a:r>
              <a:rPr lang="en-US" sz="2000" dirty="0" smtClean="0">
                <a:solidFill>
                  <a:srgbClr val="DDDDDD"/>
                </a:solidFill>
                <a:latin typeface="+mj-lt"/>
              </a:rPr>
              <a:t>readout time per row)</a:t>
            </a:r>
            <a:endParaRPr lang="en-US" sz="2000" dirty="0">
              <a:solidFill>
                <a:srgbClr val="DDDDDD"/>
              </a:solidFill>
              <a:latin typeface="+mj-lt"/>
            </a:endParaRPr>
          </a:p>
        </p:txBody>
      </p:sp>
      <p:graphicFrame>
        <p:nvGraphicFramePr>
          <p:cNvPr id="191" name="Object 7"/>
          <p:cNvGraphicFramePr>
            <a:graphicFrameLocks noChangeAspect="1"/>
          </p:cNvGraphicFramePr>
          <p:nvPr/>
        </p:nvGraphicFramePr>
        <p:xfrm>
          <a:off x="5927725" y="5715000"/>
          <a:ext cx="1311275" cy="538162"/>
        </p:xfrm>
        <a:graphic>
          <a:graphicData uri="http://schemas.openxmlformats.org/presentationml/2006/ole">
            <p:oleObj spid="_x0000_s270344" name="Equation" r:id="rId7" imgW="495000" imgH="203040" progId="Equation.DSMT4">
              <p:embed/>
            </p:oleObj>
          </a:graphicData>
        </a:graphic>
      </p:graphicFrame>
      <p:cxnSp>
        <p:nvCxnSpPr>
          <p:cNvPr id="244" name="Straight Arrow Connector 46"/>
          <p:cNvCxnSpPr/>
          <p:nvPr/>
        </p:nvCxnSpPr>
        <p:spPr>
          <a:xfrm rot="5400000">
            <a:off x="-640556" y="4622561"/>
            <a:ext cx="3124200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5" name="Object 2"/>
          <p:cNvGraphicFramePr>
            <a:graphicFrameLocks noChangeAspect="1"/>
          </p:cNvGraphicFramePr>
          <p:nvPr/>
        </p:nvGraphicFramePr>
        <p:xfrm>
          <a:off x="236538" y="4256643"/>
          <a:ext cx="523875" cy="425450"/>
        </p:xfrm>
        <a:graphic>
          <a:graphicData uri="http://schemas.openxmlformats.org/presentationml/2006/ole">
            <p:oleObj spid="_x0000_s270345" name="Equation" r:id="rId8" imgW="203040" imgH="164880" progId="Equation.DSMT4">
              <p:embed/>
            </p:oleObj>
          </a:graphicData>
        </a:graphic>
      </p:graphicFrame>
      <p:sp>
        <p:nvSpPr>
          <p:cNvPr id="246" name="TextBox 48"/>
          <p:cNvSpPr txBox="1">
            <a:spLocks noChangeArrowheads="1"/>
          </p:cNvSpPr>
          <p:nvPr/>
        </p:nvSpPr>
        <p:spPr bwMode="auto">
          <a:xfrm>
            <a:off x="76200" y="4661455"/>
            <a:ext cx="8210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graphicFrame>
        <p:nvGraphicFramePr>
          <p:cNvPr id="270346" name="Object 7"/>
          <p:cNvGraphicFramePr>
            <a:graphicFrameLocks noChangeAspect="1"/>
          </p:cNvGraphicFramePr>
          <p:nvPr/>
        </p:nvGraphicFramePr>
        <p:xfrm>
          <a:off x="6248400" y="3330575"/>
          <a:ext cx="1009650" cy="606425"/>
        </p:xfrm>
        <a:graphic>
          <a:graphicData uri="http://schemas.openxmlformats.org/presentationml/2006/ole">
            <p:oleObj spid="_x0000_s270346" name="Equation" r:id="rId9" imgW="380880" imgH="228600" progId="Equation.DSMT4">
              <p:embed/>
            </p:oleObj>
          </a:graphicData>
        </a:graphic>
      </p:graphicFrame>
      <p:graphicFrame>
        <p:nvGraphicFramePr>
          <p:cNvPr id="270347" name="Object 11"/>
          <p:cNvGraphicFramePr>
            <a:graphicFrameLocks noChangeAspect="1"/>
          </p:cNvGraphicFramePr>
          <p:nvPr/>
        </p:nvGraphicFramePr>
        <p:xfrm>
          <a:off x="6248400" y="4884738"/>
          <a:ext cx="1009650" cy="606425"/>
        </p:xfrm>
        <a:graphic>
          <a:graphicData uri="http://schemas.openxmlformats.org/presentationml/2006/ole">
            <p:oleObj spid="_x0000_s270347" name="Equation" r:id="rId10" imgW="380880" imgH="228600" progId="Equation.DSMT4">
              <p:embed/>
            </p:oleObj>
          </a:graphicData>
        </a:graphic>
      </p:graphicFrame>
      <p:sp>
        <p:nvSpPr>
          <p:cNvPr id="248" name="右矢印 247"/>
          <p:cNvSpPr/>
          <p:nvPr/>
        </p:nvSpPr>
        <p:spPr>
          <a:xfrm>
            <a:off x="7338646" y="3443287"/>
            <a:ext cx="404439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49" name="右矢印 248"/>
          <p:cNvSpPr/>
          <p:nvPr/>
        </p:nvSpPr>
        <p:spPr>
          <a:xfrm>
            <a:off x="7338646" y="4997450"/>
            <a:ext cx="404439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06701 1.11111E-6 " pathEditMode="relative" rAng="0" ptsTypes="AA">
                                      <p:cBhvr>
                                        <p:cTn id="6" dur="500" spd="-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0.13489 4.81481E-6 " pathEditMode="relative" rAng="0" ptsTypes="AA">
                                      <p:cBhvr>
                                        <p:cTn id="8" dur="5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0.20191 -1.48148E-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10121 2.22222E-6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07407E-6 L -0.16823 -4.07407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23489 1.11111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03368 -1.48148E-6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11667 2.22222E-6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0.08403 4.81481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05017 -4.07407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597 -1.48148E-6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-0.01788 -3.7037E-7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5121 2.22222E-6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08542 3.33333E-6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11823 -4.07407E-6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23489 -2.96296E-6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20139 -3.7037E-7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16771 7.40741E-7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13437 3.33333E-6 " pathEditMode="relative" rAng="0" ptsTypes="AA">
                                      <p:cBhvr>
                                        <p:cTn id="42" dur="500" spd="-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0.10069 4.44444E-6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06667 -2.96296E-6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03333 -1.85185E-6 " pathEditMode="relative" rAng="0" ptsTypes="AA">
                                      <p:cBhvr>
                                        <p:cTn id="48" dur="500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2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2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248" grpId="0" animBg="1"/>
      <p:bldP spid="2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141605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725" y="1074737"/>
            <a:ext cx="38989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ea typeface="ＭＳ Ｐゴシック" pitchFamily="34" charset="-128"/>
              </a:rPr>
              <a:t>Interlaced Readout: Results</a:t>
            </a:r>
            <a:endParaRPr lang="ja-JP" altLang="en-US" smtClean="0">
              <a:ea typeface="ＭＳ Ｐゴシック" pitchFamily="34" charset="-128"/>
            </a:endParaRPr>
          </a:p>
        </p:txBody>
      </p:sp>
      <p:grpSp>
        <p:nvGrpSpPr>
          <p:cNvPr id="26631" name="Group 59"/>
          <p:cNvGrpSpPr>
            <a:grpSpLocks/>
          </p:cNvGrpSpPr>
          <p:nvPr/>
        </p:nvGrpSpPr>
        <p:grpSpPr bwMode="auto">
          <a:xfrm>
            <a:off x="2305050" y="1416050"/>
            <a:ext cx="5492750" cy="1905000"/>
            <a:chOff x="2305050" y="4525744"/>
            <a:chExt cx="5492750" cy="1905000"/>
          </a:xfrm>
        </p:grpSpPr>
        <p:pic>
          <p:nvPicPr>
            <p:cNvPr id="2665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92800" y="4525744"/>
              <a:ext cx="1905000" cy="1905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6656" name="正方形/長方形 54"/>
            <p:cNvSpPr>
              <a:spLocks noChangeArrowheads="1"/>
            </p:cNvSpPr>
            <p:nvPr/>
          </p:nvSpPr>
          <p:spPr bwMode="auto">
            <a:xfrm>
              <a:off x="2305050" y="5749925"/>
              <a:ext cx="346895" cy="37782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ja-JP" altLang="en-US" sz="3200">
                <a:ea typeface="ＭＳ Ｐゴシック" pitchFamily="34" charset="-128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2652713" y="4525744"/>
              <a:ext cx="3240087" cy="1223962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652713" y="6127531"/>
              <a:ext cx="3240087" cy="303213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6" name="Picture 6" descr="C:\work\jw_rapidimaging\090629\hsres_track__to_p1_dt_0.5_nf_8_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1147762"/>
            <a:ext cx="365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角丸四角形 60"/>
          <p:cNvSpPr/>
          <p:nvPr/>
        </p:nvSpPr>
        <p:spPr bwMode="auto">
          <a:xfrm>
            <a:off x="865188" y="1066800"/>
            <a:ext cx="3841750" cy="277812"/>
          </a:xfrm>
          <a:prstGeom prst="roundRect">
            <a:avLst/>
          </a:prstGeom>
          <a:solidFill>
            <a:schemeClr val="tx2">
              <a:lumMod val="65000"/>
              <a:lumOff val="3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r>
              <a:rPr lang="en-US" altLang="ja-JP" sz="1600" b="1" dirty="0" smtClean="0">
                <a:solidFill>
                  <a:srgbClr val="FFC000"/>
                </a:solidFill>
                <a:ea typeface="ＭＳ Ｐゴシック" pitchFamily="34" charset="-128"/>
              </a:rPr>
              <a:t>Input: coded image </a:t>
            </a:r>
            <a:r>
              <a:rPr lang="en-US" altLang="ja-JP" sz="1400" b="1" dirty="0">
                <a:solidFill>
                  <a:schemeClr val="bg1"/>
                </a:solidFill>
                <a:ea typeface="ＭＳ Ｐゴシック" pitchFamily="34" charset="-128"/>
              </a:rPr>
              <a:t>(3072x2048)</a:t>
            </a:r>
            <a:endParaRPr lang="en-US" altLang="ja-JP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67" name="角丸四角形 60"/>
          <p:cNvSpPr/>
          <p:nvPr/>
        </p:nvSpPr>
        <p:spPr bwMode="auto">
          <a:xfrm>
            <a:off x="5016500" y="1146175"/>
            <a:ext cx="3657600" cy="274637"/>
          </a:xfrm>
          <a:prstGeom prst="roundRect">
            <a:avLst/>
          </a:prstGeom>
          <a:solidFill>
            <a:schemeClr val="tx2">
              <a:lumMod val="65000"/>
              <a:lumOff val="3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r>
              <a:rPr lang="en-US" altLang="ja-JP" sz="1600" b="1" dirty="0" smtClean="0">
                <a:solidFill>
                  <a:srgbClr val="FFC000"/>
                </a:solidFill>
                <a:ea typeface="ＭＳ Ｐゴシック" pitchFamily="34" charset="-128"/>
              </a:rPr>
              <a:t>Output </a:t>
            </a:r>
            <a:r>
              <a:rPr lang="en-US" altLang="ja-JP" sz="1400" b="1" dirty="0">
                <a:solidFill>
                  <a:schemeClr val="bg1"/>
                </a:solidFill>
                <a:ea typeface="ＭＳ Ｐゴシック" pitchFamily="34" charset="-128"/>
              </a:rPr>
              <a:t>(384 x 256 x 8 frames)</a:t>
            </a:r>
            <a:endParaRPr lang="en-US" altLang="ja-JP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725" y="3810000"/>
            <a:ext cx="38989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 52"/>
          <p:cNvGrpSpPr>
            <a:grpSpLocks/>
          </p:cNvGrpSpPr>
          <p:nvPr/>
        </p:nvGrpSpPr>
        <p:grpSpPr bwMode="auto">
          <a:xfrm>
            <a:off x="1549400" y="4141787"/>
            <a:ext cx="6248400" cy="1922463"/>
            <a:chOff x="1549400" y="4508500"/>
            <a:chExt cx="6248400" cy="1922244"/>
          </a:xfrm>
        </p:grpSpPr>
        <p:grpSp>
          <p:nvGrpSpPr>
            <p:cNvPr id="50" name="Group 51"/>
            <p:cNvGrpSpPr>
              <a:grpSpLocks/>
            </p:cNvGrpSpPr>
            <p:nvPr/>
          </p:nvGrpSpPr>
          <p:grpSpPr bwMode="auto">
            <a:xfrm>
              <a:off x="1549400" y="4508500"/>
              <a:ext cx="6248400" cy="1922244"/>
              <a:chOff x="1549400" y="4508500"/>
              <a:chExt cx="6248400" cy="1922244"/>
            </a:xfrm>
          </p:grpSpPr>
          <p:pic>
            <p:nvPicPr>
              <p:cNvPr id="52" name="Picture 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892800" y="4525744"/>
                <a:ext cx="1905000" cy="19050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53" name="正方形/長方形 54"/>
              <p:cNvSpPr>
                <a:spLocks noChangeArrowheads="1"/>
              </p:cNvSpPr>
              <p:nvPr/>
            </p:nvSpPr>
            <p:spPr bwMode="auto">
              <a:xfrm>
                <a:off x="1549400" y="4562475"/>
                <a:ext cx="346895" cy="377825"/>
              </a:xfrm>
              <a:prstGeom prst="rect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kumimoji="1" lang="ja-JP" altLang="en-US" sz="3200">
                  <a:ea typeface="ＭＳ Ｐゴシック" pitchFamily="34" charset="-128"/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 flipV="1">
                <a:off x="1897063" y="4508500"/>
                <a:ext cx="3995737" cy="5396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/>
            <p:nvPr/>
          </p:nvCxnSpPr>
          <p:spPr>
            <a:xfrm>
              <a:off x="1897063" y="4940251"/>
              <a:ext cx="3995737" cy="1490493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角丸四角形 60"/>
          <p:cNvSpPr/>
          <p:nvPr/>
        </p:nvSpPr>
        <p:spPr bwMode="auto">
          <a:xfrm>
            <a:off x="865188" y="3810000"/>
            <a:ext cx="3841750" cy="277812"/>
          </a:xfrm>
          <a:prstGeom prst="roundRect">
            <a:avLst/>
          </a:prstGeom>
          <a:solidFill>
            <a:schemeClr val="tx2">
              <a:lumMod val="65000"/>
              <a:lumOff val="3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r>
              <a:rPr lang="en-US" altLang="ja-JP" sz="1600" b="1" dirty="0" smtClean="0">
                <a:solidFill>
                  <a:srgbClr val="FFC000"/>
                </a:solidFill>
                <a:ea typeface="ＭＳ Ｐゴシック" pitchFamily="34" charset="-128"/>
              </a:rPr>
              <a:t>Input: coded image </a:t>
            </a:r>
            <a:r>
              <a:rPr lang="en-US" altLang="ja-JP" sz="1400" b="1" dirty="0">
                <a:solidFill>
                  <a:schemeClr val="bg1"/>
                </a:solidFill>
                <a:ea typeface="ＭＳ Ｐゴシック" pitchFamily="34" charset="-128"/>
              </a:rPr>
              <a:t>(3072x2048)</a:t>
            </a:r>
            <a:endParaRPr lang="en-US" altLang="ja-JP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57" name="Picture 5" descr="C:\work\jw_rapidimaging\090629\hsres_ballon__to_n5_dt_0.3_nf_8_A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16500" y="3894137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角丸四角形 60"/>
          <p:cNvSpPr/>
          <p:nvPr/>
        </p:nvSpPr>
        <p:spPr bwMode="auto">
          <a:xfrm>
            <a:off x="5016500" y="3894137"/>
            <a:ext cx="3657600" cy="274638"/>
          </a:xfrm>
          <a:prstGeom prst="roundRect">
            <a:avLst/>
          </a:prstGeom>
          <a:solidFill>
            <a:schemeClr val="tx2">
              <a:lumMod val="65000"/>
              <a:lumOff val="3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r>
              <a:rPr lang="en-US" altLang="ja-JP" sz="1600" b="1" dirty="0" smtClean="0">
                <a:solidFill>
                  <a:srgbClr val="FFC000"/>
                </a:solidFill>
                <a:ea typeface="ＭＳ Ｐゴシック" pitchFamily="34" charset="-128"/>
              </a:rPr>
              <a:t>Output </a:t>
            </a:r>
            <a:r>
              <a:rPr lang="en-US" altLang="ja-JP" sz="1400" b="1" dirty="0">
                <a:solidFill>
                  <a:schemeClr val="bg1"/>
                </a:solidFill>
                <a:ea typeface="ＭＳ Ｐゴシック" pitchFamily="34" charset="-128"/>
              </a:rPr>
              <a:t>(384 x 256 x 8 frames)</a:t>
            </a:r>
            <a:endParaRPr lang="en-US" altLang="ja-JP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5272" y="6520727"/>
            <a:ext cx="7080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Source video courtesy: http://www.visionresearch.com. Phantom V7.1 Camera. 600fps.</a:t>
            </a:r>
          </a:p>
        </p:txBody>
      </p:sp>
    </p:spTree>
    <p:custDataLst>
      <p:tags r:id="rId1"/>
    </p:custDataLst>
  </p:cSld>
  <p:clrMapOvr>
    <a:masterClrMapping/>
  </p:clrMapOvr>
  <p:transition advTm="168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1516778" y="2832655"/>
            <a:ext cx="3692525" cy="3276600"/>
            <a:chOff x="2199187" y="3048000"/>
            <a:chExt cx="3691609" cy="3276794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56079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86868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117658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483692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179079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209869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40659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71449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3021598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332870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363660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94450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4251605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71473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02263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329743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1637642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194474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225264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256054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2867649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17475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348265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3790551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409844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1184990" y="2946955"/>
            <a:ext cx="4213058" cy="3163888"/>
            <a:chOff x="1866900" y="3163093"/>
            <a:chExt cx="5257800" cy="316309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866900" y="3301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866900" y="3575740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866900" y="3850309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866900" y="4124877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866900" y="4399446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866900" y="4675602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866900" y="4950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866900" y="5224740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866900" y="5499308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6900" y="5773877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6900" y="632460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6900" y="6050033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866900" y="3163093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866900" y="3437662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866900" y="371223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866900" y="3988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866900" y="426295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866900" y="4537524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866900" y="4812093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866900" y="508666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866900" y="5362817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866900" y="5637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866900" y="6186524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866900" y="5911955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1569165" y="3135868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75553" y="3408918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83528" y="3685143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89915" y="3959780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97890" y="4232830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05865" y="4507468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12253" y="478210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20228" y="505515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26615" y="5329793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61190" y="2861230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34590" y="5604430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42565" y="5879068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74746" y="2407999"/>
            <a:ext cx="31765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DDDDDD"/>
                </a:solidFill>
                <a:latin typeface="+mn-lt"/>
              </a:rPr>
              <a:t>Conventional Rolling Shutter</a:t>
            </a:r>
          </a:p>
        </p:txBody>
      </p: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533400" y="1066800"/>
            <a:ext cx="861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DDDDDD"/>
                </a:solidFill>
                <a:latin typeface="+mn-lt"/>
              </a:rPr>
              <a:t>Tradeoff vertical resolution for temporal resolution</a:t>
            </a:r>
            <a:endParaRPr lang="en-US" sz="2400" kern="0" dirty="0">
              <a:solidFill>
                <a:srgbClr val="DDDDDD"/>
              </a:solidFill>
              <a:latin typeface="+mn-lt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721565" y="3270805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029540" y="3547030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337515" y="3823255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643903" y="4096305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951878" y="4370943"/>
            <a:ext cx="411162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258265" y="4645580"/>
            <a:ext cx="412750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566240" y="4918630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874215" y="5193268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180603" y="5467905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415178" y="299775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488578" y="574095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794965" y="6017180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High-Speed Photography</a:t>
            </a:r>
            <a:endParaRPr lang="en-US" dirty="0"/>
          </a:p>
        </p:txBody>
      </p:sp>
      <p:sp>
        <p:nvSpPr>
          <p:cNvPr id="102" name="TextBox 49"/>
          <p:cNvSpPr txBox="1">
            <a:spLocks noChangeArrowheads="1"/>
          </p:cNvSpPr>
          <p:nvPr/>
        </p:nvSpPr>
        <p:spPr bwMode="auto">
          <a:xfrm>
            <a:off x="4938252" y="6122115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latin typeface="+mn-lt"/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cxnSp>
        <p:nvCxnSpPr>
          <p:cNvPr id="103" name="Straight Arrow Connector 109"/>
          <p:cNvCxnSpPr/>
          <p:nvPr/>
        </p:nvCxnSpPr>
        <p:spPr>
          <a:xfrm rot="10800000">
            <a:off x="1296587" y="6259293"/>
            <a:ext cx="216000" cy="4763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9"/>
          <p:cNvCxnSpPr/>
          <p:nvPr/>
        </p:nvCxnSpPr>
        <p:spPr>
          <a:xfrm rot="10800000">
            <a:off x="1664982" y="6259293"/>
            <a:ext cx="216000" cy="4763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5" name="Object 2"/>
          <p:cNvGraphicFramePr>
            <a:graphicFrameLocks noChangeAspect="1"/>
          </p:cNvGraphicFramePr>
          <p:nvPr/>
        </p:nvGraphicFramePr>
        <p:xfrm>
          <a:off x="1882544" y="6077871"/>
          <a:ext cx="468313" cy="468313"/>
        </p:xfrm>
        <a:graphic>
          <a:graphicData uri="http://schemas.openxmlformats.org/presentationml/2006/ole">
            <p:oleObj spid="_x0000_s271365" name="Equation" r:id="rId4" imgW="228600" imgH="228600" progId="Equation.DSMT4">
              <p:embed/>
            </p:oleObj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2250016" y="6108846"/>
            <a:ext cx="2702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DDDDDD"/>
                </a:solidFill>
                <a:latin typeface="Palatino Linotype"/>
              </a:rPr>
              <a:t>(</a:t>
            </a:r>
            <a:r>
              <a:rPr lang="en-US" sz="2000" dirty="0" smtClean="0">
                <a:solidFill>
                  <a:srgbClr val="DDDDDD"/>
                </a:solidFill>
                <a:latin typeface="+mj-lt"/>
              </a:rPr>
              <a:t>readout time per row)</a:t>
            </a:r>
            <a:endParaRPr lang="en-US" sz="2000" dirty="0">
              <a:solidFill>
                <a:srgbClr val="DDDDDD"/>
              </a:solidFill>
              <a:latin typeface="+mj-lt"/>
            </a:endParaRPr>
          </a:p>
        </p:txBody>
      </p:sp>
      <p:cxnSp>
        <p:nvCxnSpPr>
          <p:cNvPr id="107" name="Straight Connector 82"/>
          <p:cNvCxnSpPr/>
          <p:nvPr/>
        </p:nvCxnSpPr>
        <p:spPr>
          <a:xfrm rot="5400000">
            <a:off x="1196738" y="6096492"/>
            <a:ext cx="64008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86"/>
          <p:cNvCxnSpPr/>
          <p:nvPr/>
        </p:nvCxnSpPr>
        <p:spPr>
          <a:xfrm rot="5400000">
            <a:off x="1350725" y="6096492"/>
            <a:ext cx="64008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46"/>
          <p:cNvCxnSpPr/>
          <p:nvPr/>
        </p:nvCxnSpPr>
        <p:spPr>
          <a:xfrm rot="5400000">
            <a:off x="-571512" y="4622561"/>
            <a:ext cx="3124200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0" name="Object 2"/>
          <p:cNvGraphicFramePr>
            <a:graphicFrameLocks noChangeAspect="1"/>
          </p:cNvGraphicFramePr>
          <p:nvPr/>
        </p:nvGraphicFramePr>
        <p:xfrm>
          <a:off x="305582" y="4256643"/>
          <a:ext cx="523875" cy="425450"/>
        </p:xfrm>
        <a:graphic>
          <a:graphicData uri="http://schemas.openxmlformats.org/presentationml/2006/ole">
            <p:oleObj spid="_x0000_s271366" name="Equation" r:id="rId5" imgW="203040" imgH="164880" progId="Equation.DSMT4">
              <p:embed/>
            </p:oleObj>
          </a:graphicData>
        </a:graphic>
      </p:graphicFrame>
      <p:sp>
        <p:nvSpPr>
          <p:cNvPr id="171" name="TextBox 48"/>
          <p:cNvSpPr txBox="1">
            <a:spLocks noChangeArrowheads="1"/>
          </p:cNvSpPr>
          <p:nvPr/>
        </p:nvSpPr>
        <p:spPr bwMode="auto">
          <a:xfrm>
            <a:off x="145244" y="4661455"/>
            <a:ext cx="8210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176" name="TextBox 120"/>
          <p:cNvSpPr txBox="1"/>
          <p:nvPr/>
        </p:nvSpPr>
        <p:spPr>
          <a:xfrm>
            <a:off x="5840423" y="2670048"/>
            <a:ext cx="13003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Skew: </a:t>
            </a: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7" name="TextBox 121"/>
          <p:cNvSpPr txBox="1"/>
          <p:nvPr/>
        </p:nvSpPr>
        <p:spPr>
          <a:xfrm>
            <a:off x="5840423" y="4451260"/>
            <a:ext cx="18139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Time Lag: </a:t>
            </a: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graphicFrame>
        <p:nvGraphicFramePr>
          <p:cNvPr id="178" name="Object 7"/>
          <p:cNvGraphicFramePr>
            <a:graphicFrameLocks noChangeAspect="1"/>
          </p:cNvGraphicFramePr>
          <p:nvPr/>
        </p:nvGraphicFramePr>
        <p:xfrm>
          <a:off x="6248400" y="3176586"/>
          <a:ext cx="1009650" cy="606425"/>
        </p:xfrm>
        <a:graphic>
          <a:graphicData uri="http://schemas.openxmlformats.org/presentationml/2006/ole">
            <p:oleObj spid="_x0000_s271369" name="Equation" r:id="rId6" imgW="380880" imgH="228600" progId="Equation.DSMT4">
              <p:embed/>
            </p:oleObj>
          </a:graphicData>
        </a:graphic>
      </p:graphicFrame>
      <p:graphicFrame>
        <p:nvGraphicFramePr>
          <p:cNvPr id="179" name="Object 11"/>
          <p:cNvGraphicFramePr>
            <a:graphicFrameLocks noChangeAspect="1"/>
          </p:cNvGraphicFramePr>
          <p:nvPr/>
        </p:nvGraphicFramePr>
        <p:xfrm>
          <a:off x="6248400" y="4956175"/>
          <a:ext cx="1009650" cy="606425"/>
        </p:xfrm>
        <a:graphic>
          <a:graphicData uri="http://schemas.openxmlformats.org/presentationml/2006/ole">
            <p:oleObj spid="_x0000_s271370" name="Equation" r:id="rId7" imgW="380880" imgH="228600" progId="Equation.DSMT4">
              <p:embed/>
            </p:oleObj>
          </a:graphicData>
        </a:graphic>
      </p:graphicFrame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69"/>
          <p:cNvGrpSpPr>
            <a:grpSpLocks/>
          </p:cNvGrpSpPr>
          <p:nvPr/>
        </p:nvGrpSpPr>
        <p:grpSpPr bwMode="auto">
          <a:xfrm>
            <a:off x="1516778" y="2832655"/>
            <a:ext cx="3692525" cy="3276600"/>
            <a:chOff x="2199187" y="3048000"/>
            <a:chExt cx="3691609" cy="3276794"/>
          </a:xfrm>
        </p:grpSpPr>
        <p:cxnSp>
          <p:nvCxnSpPr>
            <p:cNvPr id="192" name="Straight Connector 4"/>
            <p:cNvCxnSpPr/>
            <p:nvPr/>
          </p:nvCxnSpPr>
          <p:spPr>
            <a:xfrm rot="5400000">
              <a:off x="56079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5"/>
            <p:cNvCxnSpPr/>
            <p:nvPr/>
          </p:nvCxnSpPr>
          <p:spPr>
            <a:xfrm rot="5400000">
              <a:off x="86868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6"/>
            <p:cNvCxnSpPr/>
            <p:nvPr/>
          </p:nvCxnSpPr>
          <p:spPr>
            <a:xfrm rot="5400000">
              <a:off x="117658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7"/>
            <p:cNvCxnSpPr/>
            <p:nvPr/>
          </p:nvCxnSpPr>
          <p:spPr>
            <a:xfrm rot="5400000">
              <a:off x="1483692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8"/>
            <p:cNvCxnSpPr/>
            <p:nvPr/>
          </p:nvCxnSpPr>
          <p:spPr>
            <a:xfrm rot="5400000">
              <a:off x="179079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9"/>
            <p:cNvCxnSpPr/>
            <p:nvPr/>
          </p:nvCxnSpPr>
          <p:spPr>
            <a:xfrm rot="5400000">
              <a:off x="209869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0"/>
            <p:cNvCxnSpPr/>
            <p:nvPr/>
          </p:nvCxnSpPr>
          <p:spPr>
            <a:xfrm rot="5400000">
              <a:off x="240659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1"/>
            <p:cNvCxnSpPr/>
            <p:nvPr/>
          </p:nvCxnSpPr>
          <p:spPr>
            <a:xfrm rot="5400000">
              <a:off x="271449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2"/>
            <p:cNvCxnSpPr/>
            <p:nvPr/>
          </p:nvCxnSpPr>
          <p:spPr>
            <a:xfrm rot="5400000">
              <a:off x="3021598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13"/>
            <p:cNvCxnSpPr/>
            <p:nvPr/>
          </p:nvCxnSpPr>
          <p:spPr>
            <a:xfrm rot="5400000">
              <a:off x="332870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14"/>
            <p:cNvCxnSpPr/>
            <p:nvPr/>
          </p:nvCxnSpPr>
          <p:spPr>
            <a:xfrm rot="5400000">
              <a:off x="363660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15"/>
            <p:cNvCxnSpPr/>
            <p:nvPr/>
          </p:nvCxnSpPr>
          <p:spPr>
            <a:xfrm rot="5400000">
              <a:off x="394450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16"/>
            <p:cNvCxnSpPr/>
            <p:nvPr/>
          </p:nvCxnSpPr>
          <p:spPr>
            <a:xfrm rot="5400000">
              <a:off x="4251605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51"/>
            <p:cNvCxnSpPr/>
            <p:nvPr/>
          </p:nvCxnSpPr>
          <p:spPr>
            <a:xfrm rot="5400000">
              <a:off x="71473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52"/>
            <p:cNvCxnSpPr/>
            <p:nvPr/>
          </p:nvCxnSpPr>
          <p:spPr>
            <a:xfrm rot="5400000">
              <a:off x="102263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53"/>
            <p:cNvCxnSpPr/>
            <p:nvPr/>
          </p:nvCxnSpPr>
          <p:spPr>
            <a:xfrm rot="5400000">
              <a:off x="1329743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54"/>
            <p:cNvCxnSpPr/>
            <p:nvPr/>
          </p:nvCxnSpPr>
          <p:spPr>
            <a:xfrm rot="5400000">
              <a:off x="1637642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55"/>
            <p:cNvCxnSpPr/>
            <p:nvPr/>
          </p:nvCxnSpPr>
          <p:spPr>
            <a:xfrm rot="5400000">
              <a:off x="194474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56"/>
            <p:cNvCxnSpPr/>
            <p:nvPr/>
          </p:nvCxnSpPr>
          <p:spPr>
            <a:xfrm rot="5400000">
              <a:off x="225264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57"/>
            <p:cNvCxnSpPr/>
            <p:nvPr/>
          </p:nvCxnSpPr>
          <p:spPr>
            <a:xfrm rot="5400000">
              <a:off x="256054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58"/>
            <p:cNvCxnSpPr/>
            <p:nvPr/>
          </p:nvCxnSpPr>
          <p:spPr>
            <a:xfrm rot="5400000">
              <a:off x="2867649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59"/>
            <p:cNvCxnSpPr/>
            <p:nvPr/>
          </p:nvCxnSpPr>
          <p:spPr>
            <a:xfrm rot="5400000">
              <a:off x="317475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61"/>
            <p:cNvCxnSpPr/>
            <p:nvPr/>
          </p:nvCxnSpPr>
          <p:spPr>
            <a:xfrm rot="5400000">
              <a:off x="348265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62"/>
            <p:cNvCxnSpPr/>
            <p:nvPr/>
          </p:nvCxnSpPr>
          <p:spPr>
            <a:xfrm rot="5400000">
              <a:off x="3790551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63"/>
            <p:cNvCxnSpPr/>
            <p:nvPr/>
          </p:nvCxnSpPr>
          <p:spPr>
            <a:xfrm rot="5400000">
              <a:off x="409844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82"/>
          <p:cNvGrpSpPr>
            <a:grpSpLocks/>
          </p:cNvGrpSpPr>
          <p:nvPr/>
        </p:nvGrpSpPr>
        <p:grpSpPr bwMode="auto">
          <a:xfrm>
            <a:off x="1184990" y="2946955"/>
            <a:ext cx="4213058" cy="3163888"/>
            <a:chOff x="1866900" y="3163093"/>
            <a:chExt cx="5257800" cy="3163096"/>
          </a:xfrm>
        </p:grpSpPr>
        <p:cxnSp>
          <p:nvCxnSpPr>
            <p:cNvPr id="218" name="Straight Connector 30"/>
            <p:cNvCxnSpPr/>
            <p:nvPr/>
          </p:nvCxnSpPr>
          <p:spPr>
            <a:xfrm>
              <a:off x="1866900" y="3301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31"/>
            <p:cNvCxnSpPr/>
            <p:nvPr/>
          </p:nvCxnSpPr>
          <p:spPr>
            <a:xfrm>
              <a:off x="1866900" y="3575740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32"/>
            <p:cNvCxnSpPr/>
            <p:nvPr/>
          </p:nvCxnSpPr>
          <p:spPr>
            <a:xfrm>
              <a:off x="1866900" y="3850309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33"/>
            <p:cNvCxnSpPr/>
            <p:nvPr/>
          </p:nvCxnSpPr>
          <p:spPr>
            <a:xfrm>
              <a:off x="1866900" y="4124877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34"/>
            <p:cNvCxnSpPr/>
            <p:nvPr/>
          </p:nvCxnSpPr>
          <p:spPr>
            <a:xfrm>
              <a:off x="1866900" y="4399446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35"/>
            <p:cNvCxnSpPr/>
            <p:nvPr/>
          </p:nvCxnSpPr>
          <p:spPr>
            <a:xfrm>
              <a:off x="1866900" y="4675602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36"/>
            <p:cNvCxnSpPr/>
            <p:nvPr/>
          </p:nvCxnSpPr>
          <p:spPr>
            <a:xfrm>
              <a:off x="1866900" y="4950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37"/>
            <p:cNvCxnSpPr/>
            <p:nvPr/>
          </p:nvCxnSpPr>
          <p:spPr>
            <a:xfrm>
              <a:off x="1866900" y="5224740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38"/>
            <p:cNvCxnSpPr/>
            <p:nvPr/>
          </p:nvCxnSpPr>
          <p:spPr>
            <a:xfrm>
              <a:off x="1866900" y="5499308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39"/>
            <p:cNvCxnSpPr/>
            <p:nvPr/>
          </p:nvCxnSpPr>
          <p:spPr>
            <a:xfrm>
              <a:off x="1866900" y="5773877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40"/>
            <p:cNvCxnSpPr/>
            <p:nvPr/>
          </p:nvCxnSpPr>
          <p:spPr>
            <a:xfrm>
              <a:off x="1866900" y="632460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41"/>
            <p:cNvCxnSpPr/>
            <p:nvPr/>
          </p:nvCxnSpPr>
          <p:spPr>
            <a:xfrm>
              <a:off x="1866900" y="6050033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70"/>
            <p:cNvCxnSpPr/>
            <p:nvPr/>
          </p:nvCxnSpPr>
          <p:spPr>
            <a:xfrm>
              <a:off x="1866900" y="3163093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71"/>
            <p:cNvCxnSpPr/>
            <p:nvPr/>
          </p:nvCxnSpPr>
          <p:spPr>
            <a:xfrm>
              <a:off x="1866900" y="3437662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72"/>
            <p:cNvCxnSpPr/>
            <p:nvPr/>
          </p:nvCxnSpPr>
          <p:spPr>
            <a:xfrm>
              <a:off x="1866900" y="371223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73"/>
            <p:cNvCxnSpPr/>
            <p:nvPr/>
          </p:nvCxnSpPr>
          <p:spPr>
            <a:xfrm>
              <a:off x="1866900" y="3988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74"/>
            <p:cNvCxnSpPr/>
            <p:nvPr/>
          </p:nvCxnSpPr>
          <p:spPr>
            <a:xfrm>
              <a:off x="1866900" y="426295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75"/>
            <p:cNvCxnSpPr/>
            <p:nvPr/>
          </p:nvCxnSpPr>
          <p:spPr>
            <a:xfrm>
              <a:off x="1866900" y="4537524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76"/>
            <p:cNvCxnSpPr/>
            <p:nvPr/>
          </p:nvCxnSpPr>
          <p:spPr>
            <a:xfrm>
              <a:off x="1866900" y="4812093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77"/>
            <p:cNvCxnSpPr/>
            <p:nvPr/>
          </p:nvCxnSpPr>
          <p:spPr>
            <a:xfrm>
              <a:off x="1866900" y="508666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78"/>
            <p:cNvCxnSpPr/>
            <p:nvPr/>
          </p:nvCxnSpPr>
          <p:spPr>
            <a:xfrm>
              <a:off x="1866900" y="5362817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79"/>
            <p:cNvCxnSpPr/>
            <p:nvPr/>
          </p:nvCxnSpPr>
          <p:spPr>
            <a:xfrm>
              <a:off x="1866900" y="5637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80"/>
            <p:cNvCxnSpPr/>
            <p:nvPr/>
          </p:nvCxnSpPr>
          <p:spPr>
            <a:xfrm>
              <a:off x="1866900" y="6186524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81"/>
            <p:cNvCxnSpPr/>
            <p:nvPr/>
          </p:nvCxnSpPr>
          <p:spPr>
            <a:xfrm>
              <a:off x="1866900" y="5911955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2" name="Straight Connector 82"/>
          <p:cNvCxnSpPr/>
          <p:nvPr/>
        </p:nvCxnSpPr>
        <p:spPr>
          <a:xfrm rot="5400000">
            <a:off x="1196738" y="6096492"/>
            <a:ext cx="64008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86"/>
          <p:cNvCxnSpPr/>
          <p:nvPr/>
        </p:nvCxnSpPr>
        <p:spPr>
          <a:xfrm rot="5400000">
            <a:off x="1350725" y="6096492"/>
            <a:ext cx="64008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-571512" y="4622561"/>
            <a:ext cx="3124200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05582" y="4256643"/>
          <a:ext cx="523875" cy="425450"/>
        </p:xfrm>
        <a:graphic>
          <a:graphicData uri="http://schemas.openxmlformats.org/presentationml/2006/ole">
            <p:oleObj spid="_x0000_s272386" name="Equation" r:id="rId4" imgW="203040" imgH="164880" progId="Equation.DSMT4">
              <p:embed/>
            </p:oleObj>
          </a:graphicData>
        </a:graphic>
      </p:graphicFrame>
      <p:sp>
        <p:nvSpPr>
          <p:cNvPr id="1043" name="TextBox 48"/>
          <p:cNvSpPr txBox="1">
            <a:spLocks noChangeArrowheads="1"/>
          </p:cNvSpPr>
          <p:nvPr/>
        </p:nvSpPr>
        <p:spPr bwMode="auto">
          <a:xfrm>
            <a:off x="145244" y="4661455"/>
            <a:ext cx="8210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533400" y="1066800"/>
            <a:ext cx="861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DDDDDD"/>
                </a:solidFill>
                <a:latin typeface="+mn-lt"/>
              </a:rPr>
              <a:t>Tradeoff vertical resolution for temporal resolution</a:t>
            </a:r>
            <a:endParaRPr lang="en-US" sz="2400" kern="0" dirty="0">
              <a:solidFill>
                <a:srgbClr val="DDDDDD"/>
              </a:solidFill>
              <a:latin typeface="+mn-lt"/>
            </a:endParaRPr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High-Speed Photography</a:t>
            </a:r>
            <a:endParaRPr lang="en-US" dirty="0"/>
          </a:p>
        </p:txBody>
      </p:sp>
      <p:sp>
        <p:nvSpPr>
          <p:cNvPr id="97" name="Content Placeholder 2"/>
          <p:cNvSpPr txBox="1">
            <a:spLocks/>
          </p:cNvSpPr>
          <p:nvPr/>
        </p:nvSpPr>
        <p:spPr bwMode="auto">
          <a:xfrm>
            <a:off x="533400" y="16002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kern="0" dirty="0" smtClean="0">
                <a:solidFill>
                  <a:srgbClr val="FFC000"/>
                </a:solidFill>
                <a:latin typeface="+mn-lt"/>
              </a:rPr>
              <a:t>Staggered Readout</a:t>
            </a:r>
            <a:r>
              <a:rPr lang="en-US" sz="2400" kern="0" dirty="0" smtClean="0">
                <a:solidFill>
                  <a:srgbClr val="DDDDDD"/>
                </a:solidFill>
                <a:latin typeface="+mn-lt"/>
              </a:rPr>
              <a:t>: very short time lag (</a:t>
            </a:r>
            <a:r>
              <a:rPr lang="en-US" sz="2400" kern="0" dirty="0" smtClean="0">
                <a:solidFill>
                  <a:srgbClr val="FFC000"/>
                </a:solidFill>
                <a:latin typeface="+mn-lt"/>
              </a:rPr>
              <a:t>e.g.,15~40 </a:t>
            </a:r>
            <a:r>
              <a:rPr lang="en-US" sz="2400" dirty="0" smtClean="0">
                <a:solidFill>
                  <a:srgbClr val="FFC000"/>
                </a:solidFill>
              </a:rPr>
              <a:t>µs</a:t>
            </a:r>
            <a:r>
              <a:rPr lang="en-US" sz="2400" kern="0" dirty="0" smtClean="0">
                <a:solidFill>
                  <a:srgbClr val="DDDDDD"/>
                </a:solidFill>
                <a:latin typeface="+mn-lt"/>
              </a:rPr>
              <a:t>)</a:t>
            </a:r>
            <a:endParaRPr lang="en-US" sz="2400" kern="0" dirty="0">
              <a:solidFill>
                <a:srgbClr val="DDDDDD"/>
              </a:solidFill>
              <a:latin typeface="+mn-lt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1252538" y="3814764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2327275" y="2852739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4" name="Rectangle 133"/>
          <p:cNvSpPr/>
          <p:nvPr/>
        </p:nvSpPr>
        <p:spPr>
          <a:xfrm flipV="1">
            <a:off x="2484438" y="4914902"/>
            <a:ext cx="412750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5" name="Rectangle 134"/>
          <p:cNvSpPr/>
          <p:nvPr/>
        </p:nvSpPr>
        <p:spPr>
          <a:xfrm flipV="1">
            <a:off x="2790825" y="4638677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6" name="Rectangle 135"/>
          <p:cNvSpPr/>
          <p:nvPr/>
        </p:nvSpPr>
        <p:spPr>
          <a:xfrm flipV="1">
            <a:off x="3098800" y="4365627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7" name="Rectangle 136"/>
          <p:cNvSpPr/>
          <p:nvPr/>
        </p:nvSpPr>
        <p:spPr>
          <a:xfrm flipV="1">
            <a:off x="3405188" y="4089402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8" name="Rectangle 137"/>
          <p:cNvSpPr/>
          <p:nvPr/>
        </p:nvSpPr>
        <p:spPr>
          <a:xfrm flipV="1">
            <a:off x="2636838" y="4776789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9" name="Rectangle 138"/>
          <p:cNvSpPr/>
          <p:nvPr/>
        </p:nvSpPr>
        <p:spPr>
          <a:xfrm flipV="1">
            <a:off x="2944813" y="4500564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0" name="Rectangle 139"/>
          <p:cNvSpPr/>
          <p:nvPr/>
        </p:nvSpPr>
        <p:spPr>
          <a:xfrm flipV="1">
            <a:off x="3251200" y="4227514"/>
            <a:ext cx="412750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1" name="Rectangle 140"/>
          <p:cNvSpPr/>
          <p:nvPr/>
        </p:nvSpPr>
        <p:spPr>
          <a:xfrm flipV="1">
            <a:off x="3560763" y="3951289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2" name="Rectangle 141"/>
          <p:cNvSpPr/>
          <p:nvPr/>
        </p:nvSpPr>
        <p:spPr>
          <a:xfrm flipV="1">
            <a:off x="1563688" y="3538539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3" name="Rectangle 142"/>
          <p:cNvSpPr/>
          <p:nvPr/>
        </p:nvSpPr>
        <p:spPr>
          <a:xfrm flipV="1">
            <a:off x="1870075" y="3268664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4" name="Rectangle 143"/>
          <p:cNvSpPr/>
          <p:nvPr/>
        </p:nvSpPr>
        <p:spPr>
          <a:xfrm flipV="1">
            <a:off x="2178050" y="2992439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5" name="Rectangle 144"/>
          <p:cNvSpPr/>
          <p:nvPr/>
        </p:nvSpPr>
        <p:spPr>
          <a:xfrm flipV="1">
            <a:off x="1717675" y="3400427"/>
            <a:ext cx="412750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6" name="Rectangle 145"/>
          <p:cNvSpPr/>
          <p:nvPr/>
        </p:nvSpPr>
        <p:spPr>
          <a:xfrm flipV="1">
            <a:off x="2020888" y="3125789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7" name="Rectangle 146"/>
          <p:cNvSpPr/>
          <p:nvPr/>
        </p:nvSpPr>
        <p:spPr>
          <a:xfrm flipV="1">
            <a:off x="1406525" y="3676652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8" name="Rectangle 147"/>
          <p:cNvSpPr/>
          <p:nvPr/>
        </p:nvSpPr>
        <p:spPr>
          <a:xfrm flipV="1">
            <a:off x="3713163" y="6013452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9" name="Rectangle 148"/>
          <p:cNvSpPr/>
          <p:nvPr/>
        </p:nvSpPr>
        <p:spPr>
          <a:xfrm flipV="1">
            <a:off x="4019550" y="5738814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0" name="Rectangle 149"/>
          <p:cNvSpPr/>
          <p:nvPr/>
        </p:nvSpPr>
        <p:spPr>
          <a:xfrm flipV="1">
            <a:off x="4329113" y="5464177"/>
            <a:ext cx="411162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1" name="Rectangle 150"/>
          <p:cNvSpPr/>
          <p:nvPr/>
        </p:nvSpPr>
        <p:spPr>
          <a:xfrm flipV="1">
            <a:off x="4635500" y="5189539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2" name="Rectangle 151"/>
          <p:cNvSpPr/>
          <p:nvPr/>
        </p:nvSpPr>
        <p:spPr>
          <a:xfrm flipV="1">
            <a:off x="3867150" y="5876927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3" name="Rectangle 152"/>
          <p:cNvSpPr/>
          <p:nvPr/>
        </p:nvSpPr>
        <p:spPr>
          <a:xfrm flipV="1">
            <a:off x="4175125" y="5600702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4" name="Rectangle 153"/>
          <p:cNvSpPr/>
          <p:nvPr/>
        </p:nvSpPr>
        <p:spPr>
          <a:xfrm flipV="1">
            <a:off x="4481513" y="5326064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5" name="Rectangle 154"/>
          <p:cNvSpPr/>
          <p:nvPr/>
        </p:nvSpPr>
        <p:spPr>
          <a:xfrm flipV="1">
            <a:off x="4789488" y="5053014"/>
            <a:ext cx="412750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2300289" y="2373313"/>
            <a:ext cx="218521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+mn-lt"/>
              </a:rPr>
              <a:t>Staggered Readout</a:t>
            </a:r>
          </a:p>
        </p:txBody>
      </p:sp>
      <p:grpSp>
        <p:nvGrpSpPr>
          <p:cNvPr id="157" name="Group 110"/>
          <p:cNvGrpSpPr>
            <a:grpSpLocks/>
          </p:cNvGrpSpPr>
          <p:nvPr/>
        </p:nvGrpSpPr>
        <p:grpSpPr bwMode="auto">
          <a:xfrm>
            <a:off x="1136650" y="2598739"/>
            <a:ext cx="4349750" cy="3886200"/>
            <a:chOff x="1828800" y="2819400"/>
            <a:chExt cx="4349399" cy="3886200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828800" y="3810000"/>
              <a:ext cx="3290622" cy="289560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979601" y="3668713"/>
              <a:ext cx="3290621" cy="289560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2131989" y="3527425"/>
              <a:ext cx="3290621" cy="289560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2433589" y="3243263"/>
              <a:ext cx="3290621" cy="289560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2282788" y="3386138"/>
              <a:ext cx="3290622" cy="289560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2584389" y="3101975"/>
              <a:ext cx="3290622" cy="289560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2736777" y="2960688"/>
              <a:ext cx="3290622" cy="289560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2887578" y="2819400"/>
              <a:ext cx="3290621" cy="289560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グループ化 161"/>
          <p:cNvGrpSpPr>
            <a:grpSpLocks/>
          </p:cNvGrpSpPr>
          <p:nvPr/>
        </p:nvGrpSpPr>
        <p:grpSpPr bwMode="auto">
          <a:xfrm>
            <a:off x="1252538" y="2852739"/>
            <a:ext cx="3949700" cy="3252788"/>
            <a:chOff x="1944724" y="3073850"/>
            <a:chExt cx="3950217" cy="3251821"/>
          </a:xfrm>
        </p:grpSpPr>
        <p:sp>
          <p:nvSpPr>
            <p:cNvPr id="167" name="Rectangle 29"/>
            <p:cNvSpPr/>
            <p:nvPr/>
          </p:nvSpPr>
          <p:spPr>
            <a:xfrm>
              <a:off x="1944724" y="4035589"/>
              <a:ext cx="411216" cy="9046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8" name="Rectangle 85"/>
            <p:cNvSpPr/>
            <p:nvPr/>
          </p:nvSpPr>
          <p:spPr>
            <a:xfrm>
              <a:off x="3019602" y="3073850"/>
              <a:ext cx="411217" cy="9046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69" name="Rectangle 23"/>
            <p:cNvSpPr/>
            <p:nvPr/>
          </p:nvSpPr>
          <p:spPr>
            <a:xfrm flipV="1">
              <a:off x="3176785" y="5135400"/>
              <a:ext cx="412804" cy="9046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0" name="Rectangle 24"/>
            <p:cNvSpPr/>
            <p:nvPr/>
          </p:nvSpPr>
          <p:spPr>
            <a:xfrm flipV="1">
              <a:off x="3483212" y="4859257"/>
              <a:ext cx="409629" cy="920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1" name="Rectangle 25"/>
            <p:cNvSpPr/>
            <p:nvPr/>
          </p:nvSpPr>
          <p:spPr>
            <a:xfrm flipV="1">
              <a:off x="3789640" y="4586288"/>
              <a:ext cx="411216" cy="9046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2" name="Rectangle 26"/>
            <p:cNvSpPr/>
            <p:nvPr/>
          </p:nvSpPr>
          <p:spPr>
            <a:xfrm flipV="1">
              <a:off x="4096068" y="4310145"/>
              <a:ext cx="411217" cy="9204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3" name="Rectangle 86"/>
            <p:cNvSpPr/>
            <p:nvPr/>
          </p:nvSpPr>
          <p:spPr>
            <a:xfrm flipV="1">
              <a:off x="3329205" y="4997328"/>
              <a:ext cx="411216" cy="9046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4" name="Rectangle 87"/>
            <p:cNvSpPr/>
            <p:nvPr/>
          </p:nvSpPr>
          <p:spPr>
            <a:xfrm flipV="1">
              <a:off x="3637221" y="4721185"/>
              <a:ext cx="409629" cy="920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5" name="Rectangle 88"/>
            <p:cNvSpPr/>
            <p:nvPr/>
          </p:nvSpPr>
          <p:spPr>
            <a:xfrm flipV="1">
              <a:off x="3942060" y="4448216"/>
              <a:ext cx="412804" cy="9046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6" name="Rectangle 89"/>
            <p:cNvSpPr/>
            <p:nvPr/>
          </p:nvSpPr>
          <p:spPr>
            <a:xfrm flipV="1">
              <a:off x="4251663" y="4172073"/>
              <a:ext cx="411217" cy="9204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7" name="Rectangle 20"/>
            <p:cNvSpPr/>
            <p:nvPr/>
          </p:nvSpPr>
          <p:spPr>
            <a:xfrm flipV="1">
              <a:off x="2255915" y="3759446"/>
              <a:ext cx="411216" cy="904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8" name="Rectangle 21"/>
            <p:cNvSpPr/>
            <p:nvPr/>
          </p:nvSpPr>
          <p:spPr>
            <a:xfrm flipV="1">
              <a:off x="2562342" y="3488065"/>
              <a:ext cx="411217" cy="9204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79" name="Rectangle 22"/>
            <p:cNvSpPr/>
            <p:nvPr/>
          </p:nvSpPr>
          <p:spPr>
            <a:xfrm flipV="1">
              <a:off x="2870357" y="3213508"/>
              <a:ext cx="411217" cy="9046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0" name="Rectangle 83"/>
            <p:cNvSpPr/>
            <p:nvPr/>
          </p:nvSpPr>
          <p:spPr>
            <a:xfrm flipV="1">
              <a:off x="2409922" y="3621375"/>
              <a:ext cx="412804" cy="904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1" name="Rectangle 84"/>
            <p:cNvSpPr/>
            <p:nvPr/>
          </p:nvSpPr>
          <p:spPr>
            <a:xfrm flipV="1">
              <a:off x="2713175" y="3346819"/>
              <a:ext cx="411216" cy="9046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2" name="Rectangle 92"/>
            <p:cNvSpPr/>
            <p:nvPr/>
          </p:nvSpPr>
          <p:spPr>
            <a:xfrm flipV="1">
              <a:off x="2098731" y="3897518"/>
              <a:ext cx="411217" cy="9046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3" name="Rectangle 27"/>
            <p:cNvSpPr/>
            <p:nvPr/>
          </p:nvSpPr>
          <p:spPr>
            <a:xfrm flipV="1">
              <a:off x="4404083" y="6233623"/>
              <a:ext cx="411217" cy="9204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4" name="Rectangle 28"/>
            <p:cNvSpPr/>
            <p:nvPr/>
          </p:nvSpPr>
          <p:spPr>
            <a:xfrm flipV="1">
              <a:off x="4710511" y="5959067"/>
              <a:ext cx="412804" cy="920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5" name="Rectangle 42"/>
            <p:cNvSpPr/>
            <p:nvPr/>
          </p:nvSpPr>
          <p:spPr>
            <a:xfrm flipV="1">
              <a:off x="5021702" y="5684512"/>
              <a:ext cx="411216" cy="9046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6" name="Rectangle 43"/>
            <p:cNvSpPr/>
            <p:nvPr/>
          </p:nvSpPr>
          <p:spPr>
            <a:xfrm flipV="1">
              <a:off x="5326542" y="5409955"/>
              <a:ext cx="411216" cy="9046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7" name="Rectangle 90"/>
            <p:cNvSpPr/>
            <p:nvPr/>
          </p:nvSpPr>
          <p:spPr>
            <a:xfrm flipV="1">
              <a:off x="4558091" y="6097139"/>
              <a:ext cx="411216" cy="9046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8" name="Rectangle 91"/>
            <p:cNvSpPr/>
            <p:nvPr/>
          </p:nvSpPr>
          <p:spPr>
            <a:xfrm flipV="1">
              <a:off x="4867694" y="5820996"/>
              <a:ext cx="411217" cy="920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89" name="Rectangle 93"/>
            <p:cNvSpPr/>
            <p:nvPr/>
          </p:nvSpPr>
          <p:spPr>
            <a:xfrm flipV="1">
              <a:off x="5172533" y="5546440"/>
              <a:ext cx="411217" cy="9204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90" name="Rectangle 94"/>
            <p:cNvSpPr/>
            <p:nvPr/>
          </p:nvSpPr>
          <p:spPr>
            <a:xfrm flipV="1">
              <a:off x="5482137" y="5273471"/>
              <a:ext cx="412804" cy="9046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graphicFrame>
        <p:nvGraphicFramePr>
          <p:cNvPr id="123" name="Object 7"/>
          <p:cNvGraphicFramePr>
            <a:graphicFrameLocks noChangeAspect="1"/>
          </p:cNvGraphicFramePr>
          <p:nvPr/>
        </p:nvGraphicFramePr>
        <p:xfrm>
          <a:off x="7856538" y="4956175"/>
          <a:ext cx="606425" cy="606425"/>
        </p:xfrm>
        <a:graphic>
          <a:graphicData uri="http://schemas.openxmlformats.org/presentationml/2006/ole">
            <p:oleObj spid="_x0000_s272388" name="Equation" r:id="rId5" imgW="228600" imgH="228600" progId="Equation.DSMT4">
              <p:embed/>
            </p:oleObj>
          </a:graphicData>
        </a:graphic>
      </p:graphicFrame>
      <p:graphicFrame>
        <p:nvGraphicFramePr>
          <p:cNvPr id="124" name="Object 7"/>
          <p:cNvGraphicFramePr>
            <a:graphicFrameLocks noChangeAspect="1"/>
          </p:cNvGraphicFramePr>
          <p:nvPr/>
        </p:nvGraphicFramePr>
        <p:xfrm>
          <a:off x="6611938" y="3813175"/>
          <a:ext cx="2455862" cy="606425"/>
        </p:xfrm>
        <a:graphic>
          <a:graphicData uri="http://schemas.openxmlformats.org/presentationml/2006/ole">
            <p:oleObj spid="_x0000_s272389" name="Equation" r:id="rId6" imgW="927000" imgH="228600" progId="Equation.DSMT4">
              <p:embed/>
            </p:oleObj>
          </a:graphicData>
        </a:graphic>
      </p:graphicFrame>
      <p:sp>
        <p:nvSpPr>
          <p:cNvPr id="125" name="TextBox 49"/>
          <p:cNvSpPr txBox="1">
            <a:spLocks noChangeArrowheads="1"/>
          </p:cNvSpPr>
          <p:nvPr/>
        </p:nvSpPr>
        <p:spPr bwMode="auto">
          <a:xfrm>
            <a:off x="4938252" y="6122115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latin typeface="+mn-lt"/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cxnSp>
        <p:nvCxnSpPr>
          <p:cNvPr id="126" name="Straight Arrow Connector 109"/>
          <p:cNvCxnSpPr/>
          <p:nvPr/>
        </p:nvCxnSpPr>
        <p:spPr>
          <a:xfrm rot="10800000">
            <a:off x="1296587" y="6259293"/>
            <a:ext cx="216000" cy="4763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09"/>
          <p:cNvCxnSpPr/>
          <p:nvPr/>
        </p:nvCxnSpPr>
        <p:spPr>
          <a:xfrm rot="10800000">
            <a:off x="1664982" y="6259293"/>
            <a:ext cx="216000" cy="4763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8" name="Object 2"/>
          <p:cNvGraphicFramePr>
            <a:graphicFrameLocks noChangeAspect="1"/>
          </p:cNvGraphicFramePr>
          <p:nvPr/>
        </p:nvGraphicFramePr>
        <p:xfrm>
          <a:off x="1882544" y="6077871"/>
          <a:ext cx="468313" cy="468313"/>
        </p:xfrm>
        <a:graphic>
          <a:graphicData uri="http://schemas.openxmlformats.org/presentationml/2006/ole">
            <p:oleObj spid="_x0000_s272390" name="Equation" r:id="rId7" imgW="228600" imgH="228600" progId="Equation.DSMT4">
              <p:embed/>
            </p:oleObj>
          </a:graphicData>
        </a:graphic>
      </p:graphicFrame>
      <p:sp>
        <p:nvSpPr>
          <p:cNvPr id="129" name="TextBox 128"/>
          <p:cNvSpPr txBox="1"/>
          <p:nvPr/>
        </p:nvSpPr>
        <p:spPr>
          <a:xfrm>
            <a:off x="2250016" y="6108846"/>
            <a:ext cx="2702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 smtClean="0">
                <a:solidFill>
                  <a:srgbClr val="DDDDDD"/>
                </a:solidFill>
                <a:latin typeface="Palatino Linotype"/>
              </a:rPr>
              <a:t>(</a:t>
            </a:r>
            <a:r>
              <a:rPr lang="en-US" sz="2000" dirty="0" smtClean="0">
                <a:solidFill>
                  <a:srgbClr val="DDDDDD"/>
                </a:solidFill>
                <a:latin typeface="+mj-lt"/>
              </a:rPr>
              <a:t>readout time per row)</a:t>
            </a:r>
            <a:endParaRPr lang="en-US" sz="2000" dirty="0">
              <a:solidFill>
                <a:srgbClr val="DDDDDD"/>
              </a:solidFill>
              <a:latin typeface="+mj-lt"/>
            </a:endParaRPr>
          </a:p>
        </p:txBody>
      </p:sp>
      <p:graphicFrame>
        <p:nvGraphicFramePr>
          <p:cNvPr id="272391" name="Object 7"/>
          <p:cNvGraphicFramePr>
            <a:graphicFrameLocks noChangeAspect="1"/>
          </p:cNvGraphicFramePr>
          <p:nvPr/>
        </p:nvGraphicFramePr>
        <p:xfrm>
          <a:off x="5943600" y="5710237"/>
          <a:ext cx="1311275" cy="538163"/>
        </p:xfrm>
        <a:graphic>
          <a:graphicData uri="http://schemas.openxmlformats.org/presentationml/2006/ole">
            <p:oleObj spid="_x0000_s272391" name="Equation" r:id="rId8" imgW="495000" imgH="203040" progId="Equation.DSMT4">
              <p:embed/>
            </p:oleObj>
          </a:graphicData>
        </a:graphic>
      </p:graphicFrame>
      <p:sp>
        <p:nvSpPr>
          <p:cNvPr id="244" name="右矢印 243"/>
          <p:cNvSpPr/>
          <p:nvPr/>
        </p:nvSpPr>
        <p:spPr>
          <a:xfrm>
            <a:off x="6172200" y="3925887"/>
            <a:ext cx="404439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45" name="右矢印 244"/>
          <p:cNvSpPr/>
          <p:nvPr/>
        </p:nvSpPr>
        <p:spPr>
          <a:xfrm>
            <a:off x="7338646" y="5068887"/>
            <a:ext cx="404439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46" name="TextBox 120"/>
          <p:cNvSpPr txBox="1"/>
          <p:nvPr/>
        </p:nvSpPr>
        <p:spPr>
          <a:xfrm>
            <a:off x="5840423" y="2670048"/>
            <a:ext cx="13003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Skew: </a:t>
            </a: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47" name="TextBox 121"/>
          <p:cNvSpPr txBox="1"/>
          <p:nvPr/>
        </p:nvSpPr>
        <p:spPr>
          <a:xfrm>
            <a:off x="5840423" y="4451260"/>
            <a:ext cx="18139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 Time Lag: </a:t>
            </a:r>
            <a:endParaRPr lang="en-US" sz="2400" dirty="0">
              <a:solidFill>
                <a:srgbClr val="FFC000"/>
              </a:solidFill>
              <a:latin typeface="+mn-lt"/>
            </a:endParaRPr>
          </a:p>
        </p:txBody>
      </p:sp>
      <p:graphicFrame>
        <p:nvGraphicFramePr>
          <p:cNvPr id="248" name="Object 7"/>
          <p:cNvGraphicFramePr>
            <a:graphicFrameLocks noChangeAspect="1"/>
          </p:cNvGraphicFramePr>
          <p:nvPr/>
        </p:nvGraphicFramePr>
        <p:xfrm>
          <a:off x="6248400" y="3176586"/>
          <a:ext cx="1009650" cy="606425"/>
        </p:xfrm>
        <a:graphic>
          <a:graphicData uri="http://schemas.openxmlformats.org/presentationml/2006/ole">
            <p:oleObj spid="_x0000_s272392" name="Equation" r:id="rId9" imgW="380880" imgH="228600" progId="Equation.DSMT4">
              <p:embed/>
            </p:oleObj>
          </a:graphicData>
        </a:graphic>
      </p:graphicFrame>
      <p:graphicFrame>
        <p:nvGraphicFramePr>
          <p:cNvPr id="249" name="Object 11"/>
          <p:cNvGraphicFramePr>
            <a:graphicFrameLocks noChangeAspect="1"/>
          </p:cNvGraphicFramePr>
          <p:nvPr/>
        </p:nvGraphicFramePr>
        <p:xfrm>
          <a:off x="6248400" y="4956175"/>
          <a:ext cx="1009650" cy="606425"/>
        </p:xfrm>
        <a:graphic>
          <a:graphicData uri="http://schemas.openxmlformats.org/presentationml/2006/ole">
            <p:oleObj spid="_x0000_s272393" name="Equation" r:id="rId10" imgW="380880" imgH="228600" progId="Equation.DSMT4">
              <p:embed/>
            </p:oleObj>
          </a:graphicData>
        </a:graphic>
      </p:graphicFrame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11753 3.7037E-7 " pathEditMode="relative" rAng="0" ptsTypes="AA">
                                      <p:cBhvr>
                                        <p:cTn id="6" dur="500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-0.08437 0 " pathEditMode="relative" rAng="0" ptsTypes="AA">
                                      <p:cBhvr>
                                        <p:cTn id="8" dur="500" spd="-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5 -4.44444E-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1649 2.22222E-6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1684 -1.48148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-0.05052 -2.59259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-0.08403 4.81481E-6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11753 3.7037E-6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01684 3.3333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-0.05034 7.40741E-7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0.08402 -3.7037E-7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11788 -2.96296E-6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01649 -7.40741E-7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0.05 3.7037E-7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08437 1.48148E-6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01684 1.11111E-6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05052 2.22222E-6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8403 4.81481E-6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11753 -4.07407E-6 " pathEditMode="relative" rAng="0" ptsTypes="AA">
                                      <p:cBhvr>
                                        <p:cTn id="42" dur="500" spd="-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11788 -7.40741E-7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08402 -1.85185E-6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5034 -4.44444E-6 " pathEditMode="relative" rAng="0" ptsTypes="AA">
                                      <p:cBhvr>
                                        <p:cTn id="48" dur="50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1684 4.44444E-6 " pathEditMode="relative" rAng="0" ptsTypes="AA">
                                      <p:cBhvr>
                                        <p:cTn id="50" dur="500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11753 2.59259E-6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2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244" grpId="0" animBg="1"/>
      <p:bldP spid="2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kumimoji="1" lang="en-US" altLang="ja-JP" dirty="0" smtClean="0"/>
              <a:t>The Revival of CMOS Image Sensors</a:t>
            </a:r>
            <a:endParaRPr kumimoji="1" lang="en-US" altLang="ja-JP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" y="11430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Rapidly overtaking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CCD image sensors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6486310" y="4548157"/>
            <a:ext cx="2377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DDDDDD"/>
                </a:solidFill>
                <a:latin typeface="+mn-lt"/>
                <a:ea typeface="ＭＳ Ｐゴシック" pitchFamily="50" charset="-128"/>
              </a:rPr>
              <a:t>CMOS Image Sensor</a:t>
            </a:r>
            <a:endParaRPr lang="en-US" altLang="ja-JP" dirty="0">
              <a:solidFill>
                <a:srgbClr val="DDDDDD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1457" y="3429000"/>
            <a:ext cx="1547280" cy="108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Group 31"/>
          <p:cNvGrpSpPr/>
          <p:nvPr/>
        </p:nvGrpSpPr>
        <p:grpSpPr>
          <a:xfrm>
            <a:off x="609600" y="2797023"/>
            <a:ext cx="4426254" cy="2536977"/>
            <a:chOff x="609600" y="3962400"/>
            <a:chExt cx="4426254" cy="2536977"/>
          </a:xfrm>
        </p:grpSpPr>
        <p:sp>
          <p:nvSpPr>
            <p:cNvPr id="10" name="円/楕円 147"/>
            <p:cNvSpPr/>
            <p:nvPr/>
          </p:nvSpPr>
          <p:spPr>
            <a:xfrm>
              <a:off x="4623905" y="5326424"/>
              <a:ext cx="405295" cy="405295"/>
            </a:xfrm>
            <a:prstGeom prst="ellipse">
              <a:avLst/>
            </a:prstGeom>
            <a:solidFill>
              <a:srgbClr val="1C1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b="1" dirty="0" smtClean="0"/>
                <a:t>…</a:t>
              </a:r>
              <a:endParaRPr kumimoji="1" lang="ja-JP" altLang="en-US" sz="2800" b="1"/>
            </a:p>
          </p:txBody>
        </p:sp>
        <p:pic>
          <p:nvPicPr>
            <p:cNvPr id="11" name="Picture 2" descr="C:\Users\0000114301.JP\AppData\Local\Microsoft\Windows\Temporary Internet Files\Content.IE5\OLJFQ5L6\MCj0404023000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89530" y="4209656"/>
              <a:ext cx="1064733" cy="961931"/>
            </a:xfrm>
            <a:prstGeom prst="rect">
              <a:avLst/>
            </a:prstGeom>
            <a:noFill/>
          </p:spPr>
        </p:pic>
        <p:pic>
          <p:nvPicPr>
            <p:cNvPr id="12" name="Picture 6" descr="C:\Users\0000114301.JP\AppData\Local\Microsoft\Windows\Temporary Internet Files\Content.IE5\QX2APPFV\MCj04242280000[1].wm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99D9E8"/>
                </a:clrFrom>
                <a:clrTo>
                  <a:srgbClr val="99D9E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44153" y="3962400"/>
              <a:ext cx="591701" cy="1196927"/>
            </a:xfrm>
            <a:prstGeom prst="rect">
              <a:avLst/>
            </a:prstGeom>
            <a:noFill/>
          </p:spPr>
        </p:pic>
        <p:pic>
          <p:nvPicPr>
            <p:cNvPr id="13" name="Picture 2" descr="C:\Users\0000114301.JP\AppData\Local\Microsoft\Windows\Temporary Internet Files\Content.IE5\XB9G1T84\MCj04290090000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45076" y="5326424"/>
              <a:ext cx="799077" cy="1018801"/>
            </a:xfrm>
            <a:prstGeom prst="rect">
              <a:avLst/>
            </a:prstGeom>
            <a:noFill/>
          </p:spPr>
        </p:pic>
        <p:pic>
          <p:nvPicPr>
            <p:cNvPr id="14" name="Picture 3" descr="C:\Users\0000114301.JP\AppData\Local\Microsoft\Windows\Temporary Internet Files\Content.IE5\PBGP8OSA\MCj04315700000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86204" y="5171587"/>
              <a:ext cx="1318996" cy="1327790"/>
            </a:xfrm>
            <a:prstGeom prst="rect">
              <a:avLst/>
            </a:prstGeom>
            <a:noFill/>
          </p:spPr>
        </p:pic>
        <p:pic>
          <p:nvPicPr>
            <p:cNvPr id="160772" name="Picture 4" descr="C:\Documents and Settings\jwgu\My Documents\My Pictures\Microsoft Clip Organizer\j0441736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" y="4528521"/>
              <a:ext cx="1447800" cy="1447800"/>
            </a:xfrm>
            <a:prstGeom prst="rect">
              <a:avLst/>
            </a:prstGeom>
            <a:noFill/>
          </p:spPr>
        </p:pic>
        <p:pic>
          <p:nvPicPr>
            <p:cNvPr id="160778" name="Picture 10" descr="C:\Documents and Settings\jwgu\My Documents\My Pictures\Microsoft Clip Organizer\j0398493.wm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5516" y="3962400"/>
              <a:ext cx="750090" cy="1196927"/>
            </a:xfrm>
            <a:prstGeom prst="rect">
              <a:avLst/>
            </a:prstGeom>
            <a:noFill/>
          </p:spPr>
        </p:pic>
      </p:grpSp>
      <p:cxnSp>
        <p:nvCxnSpPr>
          <p:cNvPr id="21" name="Straight Connector 20"/>
          <p:cNvCxnSpPr/>
          <p:nvPr/>
        </p:nvCxnSpPr>
        <p:spPr>
          <a:xfrm>
            <a:off x="5215943" y="2990045"/>
            <a:ext cx="1637567" cy="819955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295363" y="3973159"/>
            <a:ext cx="1558147" cy="837785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ea typeface="ＭＳ Ｐゴシック" pitchFamily="34" charset="-128"/>
              </a:rPr>
              <a:t> Staggered Readout: Results</a:t>
            </a:r>
            <a:endParaRPr lang="ja-JP" altLang="en-US" smtClean="0">
              <a:ea typeface="ＭＳ Ｐゴシック" pitchFamily="34" charset="-128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1066800"/>
            <a:ext cx="38989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角丸四角形 60"/>
          <p:cNvSpPr/>
          <p:nvPr/>
        </p:nvSpPr>
        <p:spPr bwMode="auto">
          <a:xfrm>
            <a:off x="865188" y="1058863"/>
            <a:ext cx="3841750" cy="277812"/>
          </a:xfrm>
          <a:prstGeom prst="roundRect">
            <a:avLst/>
          </a:prstGeom>
          <a:solidFill>
            <a:schemeClr val="tx2">
              <a:lumMod val="65000"/>
              <a:lumOff val="3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r>
              <a:rPr lang="en-US" altLang="ja-JP" sz="1600" b="1" dirty="0" smtClean="0">
                <a:solidFill>
                  <a:srgbClr val="FFC000"/>
                </a:solidFill>
                <a:ea typeface="ＭＳ Ｐゴシック" pitchFamily="34" charset="-128"/>
              </a:rPr>
              <a:t>Input: coded image </a:t>
            </a:r>
            <a:r>
              <a:rPr lang="en-US" altLang="ja-JP" sz="1400" b="1" dirty="0">
                <a:solidFill>
                  <a:schemeClr val="bg1"/>
                </a:solidFill>
                <a:ea typeface="ＭＳ Ｐゴシック" pitchFamily="34" charset="-128"/>
              </a:rPr>
              <a:t>(3072x2048)</a:t>
            </a:r>
            <a:endParaRPr lang="en-US" altLang="ja-JP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grpSp>
        <p:nvGrpSpPr>
          <p:cNvPr id="26" name="Group 47"/>
          <p:cNvGrpSpPr>
            <a:grpSpLocks/>
          </p:cNvGrpSpPr>
          <p:nvPr/>
        </p:nvGrpSpPr>
        <p:grpSpPr bwMode="auto">
          <a:xfrm>
            <a:off x="2305050" y="1408113"/>
            <a:ext cx="5492750" cy="1905000"/>
            <a:chOff x="2305050" y="4525744"/>
            <a:chExt cx="5492750" cy="190500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92800" y="4525744"/>
              <a:ext cx="1905000" cy="1905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8" name="正方形/長方形 35"/>
            <p:cNvSpPr>
              <a:spLocks noChangeArrowheads="1"/>
            </p:cNvSpPr>
            <p:nvPr/>
          </p:nvSpPr>
          <p:spPr bwMode="auto">
            <a:xfrm>
              <a:off x="2305050" y="5749925"/>
              <a:ext cx="346895" cy="377825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ja-JP" altLang="en-US" sz="3200">
                <a:ea typeface="ＭＳ Ｐゴシック" pitchFamily="34" charset="-128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2652713" y="4530506"/>
              <a:ext cx="3240087" cy="1219200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652713" y="6127531"/>
              <a:ext cx="3240087" cy="303213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4" descr="C:\work\jw_rapidimaging\090629\hsres_track__to_p1_dt_0.5_nf_8_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1139825"/>
            <a:ext cx="365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角丸四角形 60"/>
          <p:cNvSpPr/>
          <p:nvPr/>
        </p:nvSpPr>
        <p:spPr bwMode="auto">
          <a:xfrm>
            <a:off x="5016500" y="1138238"/>
            <a:ext cx="3657600" cy="274637"/>
          </a:xfrm>
          <a:prstGeom prst="roundRect">
            <a:avLst/>
          </a:prstGeom>
          <a:solidFill>
            <a:schemeClr val="tx2">
              <a:lumMod val="65000"/>
              <a:lumOff val="3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r>
              <a:rPr lang="en-US" altLang="ja-JP" sz="1600" b="1" dirty="0" smtClean="0">
                <a:solidFill>
                  <a:srgbClr val="FFC000"/>
                </a:solidFill>
                <a:ea typeface="ＭＳ Ｐゴシック" pitchFamily="34" charset="-128"/>
              </a:rPr>
              <a:t>Output </a:t>
            </a:r>
            <a:r>
              <a:rPr lang="en-US" altLang="ja-JP" sz="1400" b="1" dirty="0">
                <a:solidFill>
                  <a:schemeClr val="bg1"/>
                </a:solidFill>
                <a:ea typeface="ＭＳ Ｐゴシック" pitchFamily="34" charset="-128"/>
              </a:rPr>
              <a:t>(384 x 256 x 8 frames)</a:t>
            </a:r>
            <a:endParaRPr lang="en-US" altLang="ja-JP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725" y="3810000"/>
            <a:ext cx="38989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>
            <a:off x="1549400" y="4137025"/>
            <a:ext cx="6248400" cy="1927225"/>
            <a:chOff x="1549400" y="4504194"/>
            <a:chExt cx="6248400" cy="1926550"/>
          </a:xfrm>
        </p:grpSpPr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1549400" y="4504194"/>
              <a:ext cx="6248400" cy="1926550"/>
              <a:chOff x="1549400" y="4504194"/>
              <a:chExt cx="6248400" cy="1926550"/>
            </a:xfrm>
          </p:grpSpPr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892800" y="4525744"/>
                <a:ext cx="1905000" cy="19050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49" name="正方形/長方形 54"/>
              <p:cNvSpPr>
                <a:spLocks noChangeArrowheads="1"/>
              </p:cNvSpPr>
              <p:nvPr/>
            </p:nvSpPr>
            <p:spPr bwMode="auto">
              <a:xfrm>
                <a:off x="1549400" y="4562475"/>
                <a:ext cx="346895" cy="377825"/>
              </a:xfrm>
              <a:prstGeom prst="rect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kumimoji="1" lang="ja-JP" altLang="en-US" sz="3200">
                  <a:ea typeface="ＭＳ Ｐゴシック" pitchFamily="34" charset="-128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V="1">
                <a:off x="1897063" y="4504194"/>
                <a:ext cx="3995737" cy="58716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>
              <a:off x="1897063" y="4940603"/>
              <a:ext cx="3995737" cy="1490141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角丸四角形 60"/>
          <p:cNvSpPr/>
          <p:nvPr/>
        </p:nvSpPr>
        <p:spPr bwMode="auto">
          <a:xfrm>
            <a:off x="865188" y="3810000"/>
            <a:ext cx="3841750" cy="277812"/>
          </a:xfrm>
          <a:prstGeom prst="roundRect">
            <a:avLst/>
          </a:prstGeom>
          <a:solidFill>
            <a:schemeClr val="tx2">
              <a:lumMod val="65000"/>
              <a:lumOff val="3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r>
              <a:rPr lang="en-US" altLang="ja-JP" sz="1600" b="1" dirty="0" smtClean="0">
                <a:solidFill>
                  <a:srgbClr val="FFC000"/>
                </a:solidFill>
                <a:ea typeface="ＭＳ Ｐゴシック" pitchFamily="34" charset="-128"/>
              </a:rPr>
              <a:t>Input: coded image </a:t>
            </a:r>
            <a:r>
              <a:rPr lang="en-US" altLang="ja-JP" sz="1400" b="1" dirty="0">
                <a:solidFill>
                  <a:schemeClr val="bg1"/>
                </a:solidFill>
                <a:ea typeface="ＭＳ Ｐゴシック" pitchFamily="34" charset="-128"/>
              </a:rPr>
              <a:t>(3072x2048)</a:t>
            </a:r>
            <a:endParaRPr lang="en-US" altLang="ja-JP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52" name="Picture 3" descr="C:\work\jw_rapidimaging\090629\hsres_ballon__to_n5_dt_0.3_nf_8_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16500" y="389255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角丸四角形 60"/>
          <p:cNvSpPr/>
          <p:nvPr/>
        </p:nvSpPr>
        <p:spPr bwMode="auto">
          <a:xfrm>
            <a:off x="5016500" y="3889375"/>
            <a:ext cx="3657600" cy="274637"/>
          </a:xfrm>
          <a:prstGeom prst="roundRect">
            <a:avLst/>
          </a:prstGeom>
          <a:solidFill>
            <a:schemeClr val="tx2">
              <a:lumMod val="65000"/>
              <a:lumOff val="3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r>
              <a:rPr lang="en-US" altLang="ja-JP" sz="1600" b="1" dirty="0" smtClean="0">
                <a:solidFill>
                  <a:srgbClr val="FFC000"/>
                </a:solidFill>
                <a:ea typeface="ＭＳ Ｐゴシック" pitchFamily="34" charset="-128"/>
              </a:rPr>
              <a:t>Output </a:t>
            </a:r>
            <a:r>
              <a:rPr lang="en-US" altLang="ja-JP" sz="1400" b="1" dirty="0">
                <a:solidFill>
                  <a:schemeClr val="bg1"/>
                </a:solidFill>
                <a:ea typeface="ＭＳ Ｐゴシック" pitchFamily="34" charset="-128"/>
              </a:rPr>
              <a:t>(384 x 256 x 8 frames)</a:t>
            </a:r>
            <a:endParaRPr lang="en-US" altLang="ja-JP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25272" y="6520727"/>
            <a:ext cx="7080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Source video courtesy: http://www.visionresearch.com. Phantom V7.1 Camera. 600fps.</a:t>
            </a:r>
          </a:p>
        </p:txBody>
      </p:sp>
    </p:spTree>
    <p:custDataLst>
      <p:tags r:id="rId1"/>
    </p:custDataLst>
  </p:cSld>
  <p:clrMapOvr>
    <a:masterClrMapping/>
  </p:clrMapOvr>
  <p:transition advTm="168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平行四辺形 62"/>
          <p:cNvSpPr/>
          <p:nvPr/>
        </p:nvSpPr>
        <p:spPr>
          <a:xfrm flipH="1">
            <a:off x="2873451" y="1284779"/>
            <a:ext cx="2884411" cy="1708774"/>
          </a:xfrm>
          <a:prstGeom prst="parallelogram">
            <a:avLst>
              <a:gd name="adj" fmla="val 83529"/>
            </a:avLst>
          </a:prstGeom>
          <a:solidFill>
            <a:srgbClr val="6699FF">
              <a:alpha val="7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rot="5400000">
            <a:off x="1456824" y="2149024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1524000" y="2228512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6796088" y="2809402"/>
            <a:ext cx="689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graphicFrame>
        <p:nvGraphicFramePr>
          <p:cNvPr id="91" name="Object 2"/>
          <p:cNvGraphicFramePr>
            <a:graphicFrameLocks noChangeAspect="1"/>
          </p:cNvGraphicFramePr>
          <p:nvPr/>
        </p:nvGraphicFramePr>
        <p:xfrm>
          <a:off x="1743442" y="1823700"/>
          <a:ext cx="523875" cy="425450"/>
        </p:xfrm>
        <a:graphic>
          <a:graphicData uri="http://schemas.openxmlformats.org/presentationml/2006/ole">
            <p:oleObj spid="_x0000_s328706" name="Equation" r:id="rId5" imgW="203040" imgH="164880" progId="Equation.DSMT4">
              <p:embed/>
            </p:oleObj>
          </a:graphicData>
        </a:graphic>
      </p:graphicFrame>
      <p:grpSp>
        <p:nvGrpSpPr>
          <p:cNvPr id="2" name="グループ化 58"/>
          <p:cNvGrpSpPr/>
          <p:nvPr/>
        </p:nvGrpSpPr>
        <p:grpSpPr>
          <a:xfrm>
            <a:off x="2667000" y="1066802"/>
            <a:ext cx="4151309" cy="2327741"/>
            <a:chOff x="2667000" y="1427163"/>
            <a:chExt cx="4151309" cy="3373561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667069" y="1427163"/>
              <a:ext cx="4151240" cy="3373561"/>
              <a:chOff x="2895672" y="1524000"/>
              <a:chExt cx="4150744" cy="3373299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2895672" y="1524000"/>
                <a:ext cx="4128785" cy="2987443"/>
                <a:chOff x="3088737" y="1791942"/>
                <a:chExt cx="4128785" cy="2987443"/>
              </a:xfrm>
            </p:grpSpPr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3088737" y="2045921"/>
                  <a:ext cx="4128785" cy="2539804"/>
                  <a:chOff x="1905001" y="3048640"/>
                  <a:chExt cx="5257892" cy="3276684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561815" y="4684943"/>
                    <a:ext cx="3274627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5400000">
                    <a:off x="870091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rot="5400000">
                    <a:off x="1177357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rot="5400000">
                    <a:off x="1484623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 rot="5400000">
                    <a:off x="1793912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rot="5400000">
                    <a:off x="2100167" y="4684944"/>
                    <a:ext cx="3274627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rot="5400000">
                    <a:off x="2408444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rot="5400000">
                    <a:off x="2715710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rot="5400000">
                    <a:off x="3022977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rot="5400000">
                    <a:off x="3331254" y="4684943"/>
                    <a:ext cx="3274627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3638520" y="4684943"/>
                    <a:ext cx="3274627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5400000">
                    <a:off x="3946796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rot="5400000">
                    <a:off x="4254062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rot="5400000">
                    <a:off x="4561329" y="4685955"/>
                    <a:ext cx="3274627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rot="5400000">
                    <a:off x="4869606" y="4684944"/>
                    <a:ext cx="3274627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rot="5400000">
                    <a:off x="5176872" y="4684943"/>
                    <a:ext cx="3274628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2278977" y="3675305"/>
                    <a:ext cx="842960" cy="186360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2588264" y="4222100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2895530" y="4768895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3202796" y="5315690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3512086" y="5864534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3817329" y="3402931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126617" y="3947677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4433883" y="4496521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741151" y="5043318"/>
                    <a:ext cx="842960" cy="186360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973732" y="3128508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905001" y="331487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905001" y="358929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1905001" y="386166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1905001" y="4136086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1905001" y="4410509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1905001" y="4682883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1905001" y="4955253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905001" y="5229678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1905001" y="550409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1905001" y="5776469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1905001" y="6323264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1905001" y="605089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5050437" y="5588060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99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テキスト ボックス 107"/>
              <p:cNvSpPr txBox="1"/>
              <p:nvPr/>
            </p:nvSpPr>
            <p:spPr bwMode="auto">
              <a:xfrm>
                <a:off x="4035290" y="4406673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97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94" name="Straight Connector 93"/>
            <p:cNvCxnSpPr/>
            <p:nvPr/>
          </p:nvCxnSpPr>
          <p:spPr bwMode="auto">
            <a:xfrm rot="16200000" flipH="1">
              <a:off x="2034381" y="2059782"/>
              <a:ext cx="2987676" cy="1722438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Connector 139"/>
          <p:cNvCxnSpPr/>
          <p:nvPr/>
        </p:nvCxnSpPr>
        <p:spPr bwMode="auto">
          <a:xfrm rot="16200000" flipH="1">
            <a:off x="2553906" y="1233943"/>
            <a:ext cx="2061482" cy="1727199"/>
          </a:xfrm>
          <a:prstGeom prst="line">
            <a:avLst/>
          </a:prstGeom>
          <a:ln w="762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rgbClr val="DDDDDD"/>
                </a:solidFill>
              </a:rPr>
              <a:t>1. Motion Interpolation</a:t>
            </a:r>
            <a:endParaRPr lang="en-US" altLang="ja-JP" sz="2200" kern="0" dirty="0">
              <a:solidFill>
                <a:srgbClr val="DDDDDD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0.14966 2.96296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1. Motion Interpolation</a:t>
            </a:r>
            <a:endParaRPr lang="en-US" altLang="ja-JP" sz="2200" kern="0" dirty="0">
              <a:solidFill>
                <a:schemeClr val="bg1"/>
              </a:solidFill>
            </a:endParaRPr>
          </a:p>
        </p:txBody>
      </p:sp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rot="5400000">
            <a:off x="1456824" y="2149024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1612533" y="2228512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6796088" y="2809402"/>
            <a:ext cx="689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graphicFrame>
        <p:nvGraphicFramePr>
          <p:cNvPr id="91" name="Object 2"/>
          <p:cNvGraphicFramePr>
            <a:graphicFrameLocks noChangeAspect="1"/>
          </p:cNvGraphicFramePr>
          <p:nvPr/>
        </p:nvGraphicFramePr>
        <p:xfrm>
          <a:off x="1831975" y="1823700"/>
          <a:ext cx="523875" cy="425450"/>
        </p:xfrm>
        <a:graphic>
          <a:graphicData uri="http://schemas.openxmlformats.org/presentationml/2006/ole">
            <p:oleObj spid="_x0000_s329730" name="Equation" r:id="rId5" imgW="203040" imgH="164880" progId="Equation.DSMT4">
              <p:embed/>
            </p:oleObj>
          </a:graphicData>
        </a:graphic>
      </p:graphicFrame>
      <p:grpSp>
        <p:nvGrpSpPr>
          <p:cNvPr id="2" name="グループ化 58"/>
          <p:cNvGrpSpPr/>
          <p:nvPr/>
        </p:nvGrpSpPr>
        <p:grpSpPr>
          <a:xfrm>
            <a:off x="2667000" y="1066802"/>
            <a:ext cx="4151313" cy="2327741"/>
            <a:chOff x="2667000" y="1427163"/>
            <a:chExt cx="4151313" cy="3373561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667069" y="1427163"/>
              <a:ext cx="4151240" cy="3373561"/>
              <a:chOff x="2895671" y="1524000"/>
              <a:chExt cx="4150745" cy="3373299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2895671" y="1524000"/>
                <a:ext cx="4128784" cy="2987443"/>
                <a:chOff x="3088736" y="1791942"/>
                <a:chExt cx="4128784" cy="2987443"/>
              </a:xfrm>
            </p:grpSpPr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3088736" y="2045921"/>
                  <a:ext cx="4128784" cy="2539804"/>
                  <a:chOff x="1905000" y="3048643"/>
                  <a:chExt cx="5257892" cy="3276681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561812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5400000">
                    <a:off x="870088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rot="5400000">
                    <a:off x="1177354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rot="5400000">
                    <a:off x="1484620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 rot="5400000">
                    <a:off x="179390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rot="5400000">
                    <a:off x="2100164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rot="5400000">
                    <a:off x="2408441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rot="5400000">
                    <a:off x="2715707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rot="5400000">
                    <a:off x="302297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rot="5400000">
                    <a:off x="3331251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3638517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5400000">
                    <a:off x="394679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rot="5400000">
                    <a:off x="425405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rot="5400000">
                    <a:off x="4561325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rot="5400000">
                    <a:off x="4869603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rot="5400000">
                    <a:off x="5176869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2278976" y="3675309"/>
                    <a:ext cx="842960" cy="186361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2588263" y="4222104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2895529" y="4768901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3202795" y="5315696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3512084" y="5864540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3817328" y="3402934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126616" y="3947682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4433882" y="4496526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741149" y="5043323"/>
                    <a:ext cx="842960" cy="18636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973731" y="3128512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905000" y="3314874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905000" y="3589296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1905000" y="3861669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1905000" y="413609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1905000" y="441051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1905000" y="4682888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1905000" y="495526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905000" y="522968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1905000" y="550410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1905000" y="577648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1905000" y="632327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1905000" y="605090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5050436" y="5588071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99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テキスト ボックス 107"/>
              <p:cNvSpPr txBox="1"/>
              <p:nvPr/>
            </p:nvSpPr>
            <p:spPr bwMode="auto">
              <a:xfrm>
                <a:off x="4035289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97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94" name="Straight Connector 93"/>
            <p:cNvCxnSpPr/>
            <p:nvPr/>
          </p:nvCxnSpPr>
          <p:spPr bwMode="auto">
            <a:xfrm rot="16200000" flipH="1">
              <a:off x="2034381" y="2059782"/>
              <a:ext cx="2987675" cy="1722438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Connector 139"/>
          <p:cNvCxnSpPr/>
          <p:nvPr/>
        </p:nvCxnSpPr>
        <p:spPr bwMode="auto">
          <a:xfrm rot="16200000" flipH="1">
            <a:off x="2758621" y="1233942"/>
            <a:ext cx="2061482" cy="1727199"/>
          </a:xfrm>
          <a:prstGeom prst="line">
            <a:avLst/>
          </a:prstGeom>
          <a:ln w="762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76200" y="1030367"/>
            <a:ext cx="8671200" cy="5599033"/>
          </a:xfrm>
          <a:prstGeom prst="rect">
            <a:avLst/>
          </a:prstGeom>
          <a:solidFill>
            <a:srgbClr val="1C1C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7175" y="12160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76"/>
          <p:cNvGrpSpPr>
            <a:grpSpLocks/>
          </p:cNvGrpSpPr>
          <p:nvPr/>
        </p:nvGrpSpPr>
        <p:grpSpPr bwMode="auto">
          <a:xfrm>
            <a:off x="2895600" y="2209799"/>
            <a:ext cx="5867400" cy="3762375"/>
            <a:chOff x="2819400" y="2667000"/>
            <a:chExt cx="5867400" cy="3755842"/>
          </a:xfrm>
        </p:grpSpPr>
        <p:cxnSp>
          <p:nvCxnSpPr>
            <p:cNvPr id="66" name="Straight Connector 61"/>
            <p:cNvCxnSpPr/>
            <p:nvPr/>
          </p:nvCxnSpPr>
          <p:spPr>
            <a:xfrm>
              <a:off x="3962400" y="2667000"/>
              <a:ext cx="4724400" cy="685800"/>
            </a:xfrm>
            <a:prstGeom prst="line">
              <a:avLst/>
            </a:prstGeom>
            <a:ln w="38100">
              <a:solidFill>
                <a:srgbClr val="00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>
              <a:off x="3962400" y="3733800"/>
              <a:ext cx="4724400" cy="2667000"/>
            </a:xfrm>
            <a:prstGeom prst="line">
              <a:avLst/>
            </a:prstGeom>
            <a:ln w="38100">
              <a:solidFill>
                <a:srgbClr val="00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2"/>
            <p:cNvCxnSpPr/>
            <p:nvPr/>
          </p:nvCxnSpPr>
          <p:spPr>
            <a:xfrm>
              <a:off x="2819400" y="3733800"/>
              <a:ext cx="2871788" cy="2686050"/>
            </a:xfrm>
            <a:prstGeom prst="line">
              <a:avLst/>
            </a:prstGeom>
            <a:ln w="38100">
              <a:solidFill>
                <a:srgbClr val="00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5000" y="3352800"/>
              <a:ext cx="2971800" cy="3070042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70" name="Rectangle 59"/>
            <p:cNvSpPr/>
            <p:nvPr/>
          </p:nvSpPr>
          <p:spPr>
            <a:xfrm>
              <a:off x="2819400" y="2667000"/>
              <a:ext cx="1143000" cy="1066800"/>
            </a:xfrm>
            <a:prstGeom prst="rect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71" name="TextBox 79"/>
          <p:cNvSpPr txBox="1">
            <a:spLocks noChangeArrowheads="1"/>
          </p:cNvSpPr>
          <p:nvPr/>
        </p:nvSpPr>
        <p:spPr bwMode="auto">
          <a:xfrm>
            <a:off x="1944590" y="5953780"/>
            <a:ext cx="50658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DDDDDD"/>
                </a:solidFill>
                <a:ea typeface="宋体" pitchFamily="2" charset="-122"/>
              </a:rPr>
              <a:t>Input: Coded Image </a:t>
            </a:r>
            <a:r>
              <a:rPr lang="en-US" altLang="zh-CN" sz="2800" dirty="0">
                <a:solidFill>
                  <a:srgbClr val="DDDDDD"/>
                </a:solidFill>
                <a:ea typeface="宋体" pitchFamily="2" charset="-122"/>
              </a:rPr>
              <a:t>(640x480)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43707" y="6520727"/>
            <a:ext cx="7309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Source video courtesy: http://www.lucidmovement.com. </a:t>
            </a:r>
            <a:r>
              <a:rPr lang="en-US" sz="1400" i="1" dirty="0" err="1" smtClean="0">
                <a:solidFill>
                  <a:srgbClr val="DDDDDD"/>
                </a:solidFill>
                <a:latin typeface="+mn-lt"/>
              </a:rPr>
              <a:t>SVSi</a:t>
            </a: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, </a:t>
            </a:r>
            <a:r>
              <a:rPr lang="en-US" sz="1400" i="1" dirty="0" err="1" smtClean="0">
                <a:solidFill>
                  <a:srgbClr val="DDDDDD"/>
                </a:solidFill>
                <a:latin typeface="+mn-lt"/>
              </a:rPr>
              <a:t>GigaView</a:t>
            </a: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  Camera. 532fps.</a:t>
            </a:r>
          </a:p>
        </p:txBody>
      </p:sp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1. Motion Interpolation</a:t>
            </a:r>
            <a:endParaRPr lang="en-US" altLang="ja-JP" sz="2200" kern="0" dirty="0">
              <a:solidFill>
                <a:schemeClr val="bg1"/>
              </a:solidFill>
            </a:endParaRPr>
          </a:p>
        </p:txBody>
      </p:sp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rot="5400000">
            <a:off x="1456824" y="2149024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1612533" y="2228512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6796088" y="2809402"/>
            <a:ext cx="689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graphicFrame>
        <p:nvGraphicFramePr>
          <p:cNvPr id="91" name="Object 2"/>
          <p:cNvGraphicFramePr>
            <a:graphicFrameLocks noChangeAspect="1"/>
          </p:cNvGraphicFramePr>
          <p:nvPr/>
        </p:nvGraphicFramePr>
        <p:xfrm>
          <a:off x="1831975" y="1823700"/>
          <a:ext cx="523875" cy="425450"/>
        </p:xfrm>
        <a:graphic>
          <a:graphicData uri="http://schemas.openxmlformats.org/presentationml/2006/ole">
            <p:oleObj spid="_x0000_s337922" name="Equation" r:id="rId5" imgW="203040" imgH="164880" progId="Equation.DSMT4">
              <p:embed/>
            </p:oleObj>
          </a:graphicData>
        </a:graphic>
      </p:graphicFrame>
      <p:grpSp>
        <p:nvGrpSpPr>
          <p:cNvPr id="2" name="グループ化 58"/>
          <p:cNvGrpSpPr/>
          <p:nvPr/>
        </p:nvGrpSpPr>
        <p:grpSpPr>
          <a:xfrm>
            <a:off x="2667000" y="1066802"/>
            <a:ext cx="4151313" cy="2327741"/>
            <a:chOff x="2667000" y="1427163"/>
            <a:chExt cx="4151313" cy="3373561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667069" y="1427163"/>
              <a:ext cx="4151240" cy="3373561"/>
              <a:chOff x="2895671" y="1524000"/>
              <a:chExt cx="4150745" cy="3373299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2895671" y="1524000"/>
                <a:ext cx="4128784" cy="2987443"/>
                <a:chOff x="3088736" y="1791942"/>
                <a:chExt cx="4128784" cy="2987443"/>
              </a:xfrm>
            </p:grpSpPr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3088736" y="2045921"/>
                  <a:ext cx="4128784" cy="2539804"/>
                  <a:chOff x="1905000" y="3048643"/>
                  <a:chExt cx="5257892" cy="3276681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561812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5400000">
                    <a:off x="870088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rot="5400000">
                    <a:off x="1177354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rot="5400000">
                    <a:off x="1484620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 rot="5400000">
                    <a:off x="179390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rot="5400000">
                    <a:off x="2100164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rot="5400000">
                    <a:off x="2408441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rot="5400000">
                    <a:off x="2715707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rot="5400000">
                    <a:off x="302297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rot="5400000">
                    <a:off x="3331251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3638517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5400000">
                    <a:off x="394679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rot="5400000">
                    <a:off x="425405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rot="5400000">
                    <a:off x="4561325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rot="5400000">
                    <a:off x="4869603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rot="5400000">
                    <a:off x="5176869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2278976" y="3675309"/>
                    <a:ext cx="842960" cy="186361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2588263" y="4222104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2895529" y="4768901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3202795" y="5315696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3512084" y="5864540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3817328" y="3402934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126616" y="3947682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4433882" y="4496526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741149" y="5043323"/>
                    <a:ext cx="842960" cy="18636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973731" y="3128512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905000" y="3314874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905000" y="3589296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1905000" y="3861669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1905000" y="413609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1905000" y="441051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1905000" y="4682888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1905000" y="495526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905000" y="522968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1905000" y="550410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1905000" y="577648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1905000" y="632327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1905000" y="605090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5050436" y="5588071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99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テキスト ボックス 107"/>
              <p:cNvSpPr txBox="1"/>
              <p:nvPr/>
            </p:nvSpPr>
            <p:spPr bwMode="auto">
              <a:xfrm>
                <a:off x="4035289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97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94" name="Straight Connector 93"/>
            <p:cNvCxnSpPr/>
            <p:nvPr/>
          </p:nvCxnSpPr>
          <p:spPr bwMode="auto">
            <a:xfrm rot="16200000" flipH="1">
              <a:off x="2034381" y="2059782"/>
              <a:ext cx="2987675" cy="1722438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Connector 139"/>
          <p:cNvCxnSpPr/>
          <p:nvPr/>
        </p:nvCxnSpPr>
        <p:spPr bwMode="auto">
          <a:xfrm rot="16200000" flipH="1">
            <a:off x="2758621" y="1233942"/>
            <a:ext cx="2061482" cy="1727199"/>
          </a:xfrm>
          <a:prstGeom prst="line">
            <a:avLst/>
          </a:prstGeom>
          <a:ln w="762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76200" y="1030367"/>
            <a:ext cx="8671200" cy="5599033"/>
          </a:xfrm>
          <a:prstGeom prst="rect">
            <a:avLst/>
          </a:prstGeom>
          <a:solidFill>
            <a:srgbClr val="1C1C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79"/>
          <p:cNvSpPr txBox="1">
            <a:spLocks noChangeArrowheads="1"/>
          </p:cNvSpPr>
          <p:nvPr/>
        </p:nvSpPr>
        <p:spPr bwMode="auto">
          <a:xfrm>
            <a:off x="2661560" y="5953780"/>
            <a:ext cx="3860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DDDDDD"/>
                </a:solidFill>
                <a:ea typeface="宋体" pitchFamily="2" charset="-122"/>
              </a:rPr>
              <a:t>Estimated Optical Flow</a:t>
            </a:r>
            <a:endParaRPr lang="en-US" altLang="zh-CN" sz="2800" dirty="0">
              <a:solidFill>
                <a:srgbClr val="DDDDDD"/>
              </a:solidFill>
              <a:ea typeface="宋体" pitchFamily="2" charset="-122"/>
            </a:endParaRPr>
          </a:p>
        </p:txBody>
      </p:sp>
      <p:pic>
        <p:nvPicPr>
          <p:cNvPr id="6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1619" y="1216025"/>
            <a:ext cx="610023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1. Motion Interpolation</a:t>
            </a:r>
            <a:endParaRPr lang="en-US" altLang="ja-JP" sz="2200" kern="0" dirty="0">
              <a:solidFill>
                <a:schemeClr val="bg1"/>
              </a:solidFill>
            </a:endParaRPr>
          </a:p>
        </p:txBody>
      </p:sp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rot="5400000">
            <a:off x="1456824" y="2149024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1612533" y="2228512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6796088" y="2809402"/>
            <a:ext cx="689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graphicFrame>
        <p:nvGraphicFramePr>
          <p:cNvPr id="91" name="Object 2"/>
          <p:cNvGraphicFramePr>
            <a:graphicFrameLocks noChangeAspect="1"/>
          </p:cNvGraphicFramePr>
          <p:nvPr/>
        </p:nvGraphicFramePr>
        <p:xfrm>
          <a:off x="1831975" y="1823700"/>
          <a:ext cx="523875" cy="425450"/>
        </p:xfrm>
        <a:graphic>
          <a:graphicData uri="http://schemas.openxmlformats.org/presentationml/2006/ole">
            <p:oleObj spid="_x0000_s330754" name="Equation" r:id="rId5" imgW="203040" imgH="164880" progId="Equation.DSMT4">
              <p:embed/>
            </p:oleObj>
          </a:graphicData>
        </a:graphic>
      </p:graphicFrame>
      <p:grpSp>
        <p:nvGrpSpPr>
          <p:cNvPr id="2" name="グループ化 58"/>
          <p:cNvGrpSpPr/>
          <p:nvPr/>
        </p:nvGrpSpPr>
        <p:grpSpPr>
          <a:xfrm>
            <a:off x="2667000" y="1066802"/>
            <a:ext cx="4151313" cy="2327741"/>
            <a:chOff x="2667000" y="1427163"/>
            <a:chExt cx="4151313" cy="3373561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667069" y="1427163"/>
              <a:ext cx="4151240" cy="3373561"/>
              <a:chOff x="2895671" y="1524000"/>
              <a:chExt cx="4150745" cy="3373299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2895671" y="1524000"/>
                <a:ext cx="4128784" cy="2987443"/>
                <a:chOff x="3088736" y="1791942"/>
                <a:chExt cx="4128784" cy="2987443"/>
              </a:xfrm>
            </p:grpSpPr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3088736" y="2045921"/>
                  <a:ext cx="4128784" cy="2539804"/>
                  <a:chOff x="1905000" y="3048643"/>
                  <a:chExt cx="5257892" cy="3276681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561812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5400000">
                    <a:off x="870088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rot="5400000">
                    <a:off x="1177354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rot="5400000">
                    <a:off x="1484620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 rot="5400000">
                    <a:off x="179390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rot="5400000">
                    <a:off x="2100164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rot="5400000">
                    <a:off x="2408441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rot="5400000">
                    <a:off x="2715707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rot="5400000">
                    <a:off x="302297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rot="5400000">
                    <a:off x="3331251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3638517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5400000">
                    <a:off x="394679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rot="5400000">
                    <a:off x="425405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rot="5400000">
                    <a:off x="4561325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rot="5400000">
                    <a:off x="4869603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rot="5400000">
                    <a:off x="5176869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2278976" y="3675309"/>
                    <a:ext cx="842960" cy="186361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2588263" y="4222104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2895529" y="4768901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3202795" y="5315696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3512084" y="5864540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3817328" y="3402934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126616" y="3947682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4433882" y="4496526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741149" y="5043323"/>
                    <a:ext cx="842960" cy="18636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973731" y="3128512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905000" y="3314874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905000" y="3589296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1905000" y="3861669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1905000" y="413609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1905000" y="441051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1905000" y="4682888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1905000" y="495526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905000" y="522968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1905000" y="550410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1905000" y="577648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1905000" y="632327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1905000" y="605090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5050436" y="5588071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99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テキスト ボックス 107"/>
              <p:cNvSpPr txBox="1"/>
              <p:nvPr/>
            </p:nvSpPr>
            <p:spPr bwMode="auto">
              <a:xfrm>
                <a:off x="4035289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97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94" name="Straight Connector 93"/>
            <p:cNvCxnSpPr/>
            <p:nvPr/>
          </p:nvCxnSpPr>
          <p:spPr bwMode="auto">
            <a:xfrm rot="16200000" flipH="1">
              <a:off x="2034381" y="2059782"/>
              <a:ext cx="2987675" cy="1722438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Connector 139"/>
          <p:cNvCxnSpPr/>
          <p:nvPr/>
        </p:nvCxnSpPr>
        <p:spPr bwMode="auto">
          <a:xfrm rot="16200000" flipH="1">
            <a:off x="2758621" y="1233942"/>
            <a:ext cx="2061482" cy="1727199"/>
          </a:xfrm>
          <a:prstGeom prst="line">
            <a:avLst/>
          </a:prstGeom>
          <a:ln w="762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76200" y="1030367"/>
            <a:ext cx="8671200" cy="5599033"/>
          </a:xfrm>
          <a:prstGeom prst="rect">
            <a:avLst/>
          </a:prstGeom>
          <a:solidFill>
            <a:srgbClr val="1C1C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79"/>
          <p:cNvSpPr txBox="1">
            <a:spLocks noChangeArrowheads="1"/>
          </p:cNvSpPr>
          <p:nvPr/>
        </p:nvSpPr>
        <p:spPr bwMode="auto">
          <a:xfrm>
            <a:off x="1036418" y="5953780"/>
            <a:ext cx="70775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DDDDDD"/>
                </a:solidFill>
                <a:ea typeface="宋体" pitchFamily="2" charset="-122"/>
              </a:rPr>
              <a:t>Output:  Interpolated Video </a:t>
            </a:r>
            <a:r>
              <a:rPr lang="en-US" altLang="zh-CN" sz="2800" dirty="0" smtClean="0">
                <a:solidFill>
                  <a:srgbClr val="DDDDDD"/>
                </a:solidFill>
                <a:ea typeface="宋体" pitchFamily="2" charset="-122"/>
              </a:rPr>
              <a:t>(</a:t>
            </a:r>
            <a:r>
              <a:rPr lang="en-US" altLang="zh-CN" sz="2800" dirty="0">
                <a:solidFill>
                  <a:srgbClr val="DDDDDD"/>
                </a:solidFill>
                <a:ea typeface="宋体" pitchFamily="2" charset="-122"/>
              </a:rPr>
              <a:t>640x480x100)</a:t>
            </a:r>
          </a:p>
        </p:txBody>
      </p:sp>
      <p:pic>
        <p:nvPicPr>
          <p:cNvPr id="64" name="Picture 3" descr="C:\Users\0000114301.JP\Project\RollingShutter\10031700.CRSP@ICCP2010.introduction_part\kasirun_uncompressed.1-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7175" y="1216025"/>
            <a:ext cx="6096001" cy="4572000"/>
          </a:xfrm>
          <a:prstGeom prst="rect">
            <a:avLst/>
          </a:prstGeom>
          <a:noFill/>
        </p:spPr>
      </p:pic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平行四辺形 64"/>
          <p:cNvSpPr/>
          <p:nvPr/>
        </p:nvSpPr>
        <p:spPr>
          <a:xfrm flipH="1">
            <a:off x="2873451" y="1284779"/>
            <a:ext cx="2884411" cy="1708774"/>
          </a:xfrm>
          <a:prstGeom prst="parallelogram">
            <a:avLst>
              <a:gd name="adj" fmla="val 83529"/>
            </a:avLst>
          </a:prstGeom>
          <a:solidFill>
            <a:srgbClr val="6699FF">
              <a:alpha val="7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rot="5400000">
            <a:off x="1456824" y="2149024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1524000" y="2228512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6796088" y="2809402"/>
            <a:ext cx="689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graphicFrame>
        <p:nvGraphicFramePr>
          <p:cNvPr id="91" name="Object 2"/>
          <p:cNvGraphicFramePr>
            <a:graphicFrameLocks noChangeAspect="1"/>
          </p:cNvGraphicFramePr>
          <p:nvPr/>
        </p:nvGraphicFramePr>
        <p:xfrm>
          <a:off x="1743442" y="1823700"/>
          <a:ext cx="523875" cy="425450"/>
        </p:xfrm>
        <a:graphic>
          <a:graphicData uri="http://schemas.openxmlformats.org/presentationml/2006/ole">
            <p:oleObj spid="_x0000_s331778" name="Equation" r:id="rId5" imgW="203040" imgH="164880" progId="Equation.DSMT4">
              <p:embed/>
            </p:oleObj>
          </a:graphicData>
        </a:graphic>
      </p:graphicFrame>
      <p:grpSp>
        <p:nvGrpSpPr>
          <p:cNvPr id="2" name="グループ化 58"/>
          <p:cNvGrpSpPr/>
          <p:nvPr/>
        </p:nvGrpSpPr>
        <p:grpSpPr>
          <a:xfrm>
            <a:off x="2667000" y="1066802"/>
            <a:ext cx="4151313" cy="2327741"/>
            <a:chOff x="2667000" y="1427163"/>
            <a:chExt cx="4151313" cy="3373561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667069" y="1427163"/>
              <a:ext cx="4151240" cy="3373561"/>
              <a:chOff x="2895671" y="1524000"/>
              <a:chExt cx="4150745" cy="3373299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2895671" y="1524000"/>
                <a:ext cx="4128784" cy="2987443"/>
                <a:chOff x="3088736" y="1791942"/>
                <a:chExt cx="4128784" cy="2987443"/>
              </a:xfrm>
            </p:grpSpPr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3088736" y="2045921"/>
                  <a:ext cx="4128784" cy="2539804"/>
                  <a:chOff x="1905000" y="3048643"/>
                  <a:chExt cx="5257892" cy="3276681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561812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5400000">
                    <a:off x="870088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rot="5400000">
                    <a:off x="1177354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rot="5400000">
                    <a:off x="1484620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 rot="5400000">
                    <a:off x="179390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rot="5400000">
                    <a:off x="2100164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rot="5400000">
                    <a:off x="2408441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rot="5400000">
                    <a:off x="2715707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rot="5400000">
                    <a:off x="302297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rot="5400000">
                    <a:off x="3331251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3638517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5400000">
                    <a:off x="394679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rot="5400000">
                    <a:off x="425405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rot="5400000">
                    <a:off x="4561325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rot="5400000">
                    <a:off x="4869603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rot="5400000">
                    <a:off x="5176869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2278976" y="3675309"/>
                    <a:ext cx="842960" cy="186361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2588263" y="4222104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2895529" y="4768901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3202795" y="5315696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3512084" y="5864540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3817328" y="3402934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126616" y="3947682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4433882" y="4496526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741149" y="5043323"/>
                    <a:ext cx="842960" cy="18636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973731" y="3128512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905000" y="3314874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905000" y="3589296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1905000" y="3861669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1905000" y="413609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1905000" y="441051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1905000" y="4682888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1905000" y="495526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905000" y="522968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1905000" y="550410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1905000" y="577648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1905000" y="632327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1905000" y="605090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5050436" y="5588071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99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テキスト ボックス 107"/>
              <p:cNvSpPr txBox="1"/>
              <p:nvPr/>
            </p:nvSpPr>
            <p:spPr bwMode="auto">
              <a:xfrm>
                <a:off x="4035289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97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94" name="Straight Connector 93"/>
            <p:cNvCxnSpPr/>
            <p:nvPr/>
          </p:nvCxnSpPr>
          <p:spPr bwMode="auto">
            <a:xfrm rot="16200000" flipH="1">
              <a:off x="2034381" y="2059782"/>
              <a:ext cx="2987675" cy="1722438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000" y="4427390"/>
            <a:ext cx="2880000" cy="21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" name="Straight Connector 62"/>
          <p:cNvCxnSpPr/>
          <p:nvPr/>
        </p:nvCxnSpPr>
        <p:spPr bwMode="auto">
          <a:xfrm rot="16200000" flipH="1">
            <a:off x="3357080" y="2125025"/>
            <a:ext cx="1964645" cy="7947"/>
          </a:xfrm>
          <a:prstGeom prst="line">
            <a:avLst/>
          </a:prstGeom>
          <a:ln w="762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9"/>
          <p:cNvSpPr/>
          <p:nvPr/>
        </p:nvSpPr>
        <p:spPr>
          <a:xfrm>
            <a:off x="3124200" y="4038600"/>
            <a:ext cx="3009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rgbClr val="DDDDDD"/>
                </a:solidFill>
              </a:rPr>
              <a:t>2.Skew Compensation</a:t>
            </a:r>
          </a:p>
        </p:txBody>
      </p:sp>
      <p:sp>
        <p:nvSpPr>
          <p:cNvPr id="66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1. Motion Interpolation</a:t>
            </a:r>
            <a:endParaRPr lang="en-US" altLang="ja-JP" sz="2200" kern="0" dirty="0">
              <a:solidFill>
                <a:schemeClr val="bg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6200" y="4031159"/>
            <a:ext cx="2971800" cy="2826841"/>
          </a:xfrm>
          <a:prstGeom prst="rect">
            <a:avLst/>
          </a:prstGeom>
          <a:solidFill>
            <a:srgbClr val="1C1C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平行四辺形 64"/>
          <p:cNvSpPr/>
          <p:nvPr/>
        </p:nvSpPr>
        <p:spPr>
          <a:xfrm flipH="1">
            <a:off x="2873451" y="1284779"/>
            <a:ext cx="2884411" cy="1708774"/>
          </a:xfrm>
          <a:prstGeom prst="parallelogram">
            <a:avLst>
              <a:gd name="adj" fmla="val 83529"/>
            </a:avLst>
          </a:prstGeom>
          <a:solidFill>
            <a:srgbClr val="6699FF">
              <a:alpha val="7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7" name="Straight Arrow Connector 87"/>
          <p:cNvCxnSpPr/>
          <p:nvPr/>
        </p:nvCxnSpPr>
        <p:spPr>
          <a:xfrm rot="5400000">
            <a:off x="1456824" y="2149024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48"/>
          <p:cNvSpPr txBox="1">
            <a:spLocks noChangeArrowheads="1"/>
          </p:cNvSpPr>
          <p:nvPr/>
        </p:nvSpPr>
        <p:spPr bwMode="auto">
          <a:xfrm>
            <a:off x="1524000" y="2228512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71" name="TextBox 49"/>
          <p:cNvSpPr txBox="1">
            <a:spLocks noChangeArrowheads="1"/>
          </p:cNvSpPr>
          <p:nvPr/>
        </p:nvSpPr>
        <p:spPr bwMode="auto">
          <a:xfrm>
            <a:off x="6796088" y="2809402"/>
            <a:ext cx="689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graphicFrame>
        <p:nvGraphicFramePr>
          <p:cNvPr id="75" name="Object 2"/>
          <p:cNvGraphicFramePr>
            <a:graphicFrameLocks noChangeAspect="1"/>
          </p:cNvGraphicFramePr>
          <p:nvPr/>
        </p:nvGraphicFramePr>
        <p:xfrm>
          <a:off x="1743442" y="1823700"/>
          <a:ext cx="523875" cy="425450"/>
        </p:xfrm>
        <a:graphic>
          <a:graphicData uri="http://schemas.openxmlformats.org/presentationml/2006/ole">
            <p:oleObj spid="_x0000_s332803" name="Equation" r:id="rId5" imgW="203040" imgH="164880" progId="Equation.DSMT4">
              <p:embed/>
            </p:oleObj>
          </a:graphicData>
        </a:graphic>
      </p:graphicFrame>
      <p:grpSp>
        <p:nvGrpSpPr>
          <p:cNvPr id="76" name="グループ化 58"/>
          <p:cNvGrpSpPr/>
          <p:nvPr/>
        </p:nvGrpSpPr>
        <p:grpSpPr>
          <a:xfrm>
            <a:off x="2667000" y="1066802"/>
            <a:ext cx="4151313" cy="2327741"/>
            <a:chOff x="2667000" y="1427163"/>
            <a:chExt cx="4151313" cy="3373561"/>
          </a:xfrm>
        </p:grpSpPr>
        <p:grpSp>
          <p:nvGrpSpPr>
            <p:cNvPr id="77" name="Group 63"/>
            <p:cNvGrpSpPr>
              <a:grpSpLocks/>
            </p:cNvGrpSpPr>
            <p:nvPr/>
          </p:nvGrpSpPr>
          <p:grpSpPr bwMode="auto">
            <a:xfrm>
              <a:off x="2667071" y="1427163"/>
              <a:ext cx="4151238" cy="3373561"/>
              <a:chOff x="2895673" y="1524000"/>
              <a:chExt cx="4150743" cy="3373299"/>
            </a:xfrm>
          </p:grpSpPr>
          <p:grpSp>
            <p:nvGrpSpPr>
              <p:cNvPr id="79" name="Group 62"/>
              <p:cNvGrpSpPr>
                <a:grpSpLocks/>
              </p:cNvGrpSpPr>
              <p:nvPr/>
            </p:nvGrpSpPr>
            <p:grpSpPr bwMode="auto">
              <a:xfrm>
                <a:off x="2895673" y="1524000"/>
                <a:ext cx="4128784" cy="2987443"/>
                <a:chOff x="3088738" y="1791942"/>
                <a:chExt cx="4128784" cy="2987443"/>
              </a:xfrm>
            </p:grpSpPr>
            <p:grpSp>
              <p:nvGrpSpPr>
                <p:cNvPr id="82" name="Group 65"/>
                <p:cNvGrpSpPr>
                  <a:grpSpLocks/>
                </p:cNvGrpSpPr>
                <p:nvPr/>
              </p:nvGrpSpPr>
              <p:grpSpPr bwMode="auto">
                <a:xfrm>
                  <a:off x="3088738" y="2045921"/>
                  <a:ext cx="4128784" cy="2539804"/>
                  <a:chOff x="1905000" y="3048643"/>
                  <a:chExt cx="5257892" cy="3276681"/>
                </a:xfrm>
              </p:grpSpPr>
              <p:cxnSp>
                <p:nvCxnSpPr>
                  <p:cNvPr id="84" name="Straight Connector 99"/>
                  <p:cNvCxnSpPr/>
                  <p:nvPr/>
                </p:nvCxnSpPr>
                <p:spPr>
                  <a:xfrm rot="5400000">
                    <a:off x="561812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100"/>
                  <p:cNvCxnSpPr/>
                  <p:nvPr/>
                </p:nvCxnSpPr>
                <p:spPr>
                  <a:xfrm rot="5400000">
                    <a:off x="870088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101"/>
                  <p:cNvCxnSpPr/>
                  <p:nvPr/>
                </p:nvCxnSpPr>
                <p:spPr>
                  <a:xfrm rot="5400000">
                    <a:off x="1177354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102"/>
                  <p:cNvCxnSpPr/>
                  <p:nvPr/>
                </p:nvCxnSpPr>
                <p:spPr>
                  <a:xfrm rot="5400000">
                    <a:off x="1484620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103"/>
                  <p:cNvCxnSpPr/>
                  <p:nvPr/>
                </p:nvCxnSpPr>
                <p:spPr>
                  <a:xfrm rot="5400000">
                    <a:off x="179390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104"/>
                  <p:cNvCxnSpPr/>
                  <p:nvPr/>
                </p:nvCxnSpPr>
                <p:spPr>
                  <a:xfrm rot="5400000">
                    <a:off x="2100164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105"/>
                  <p:cNvCxnSpPr/>
                  <p:nvPr/>
                </p:nvCxnSpPr>
                <p:spPr>
                  <a:xfrm rot="5400000">
                    <a:off x="2408441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106"/>
                  <p:cNvCxnSpPr/>
                  <p:nvPr/>
                </p:nvCxnSpPr>
                <p:spPr>
                  <a:xfrm rot="5400000">
                    <a:off x="2715707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07"/>
                  <p:cNvCxnSpPr/>
                  <p:nvPr/>
                </p:nvCxnSpPr>
                <p:spPr>
                  <a:xfrm rot="5400000">
                    <a:off x="302297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08"/>
                  <p:cNvCxnSpPr/>
                  <p:nvPr/>
                </p:nvCxnSpPr>
                <p:spPr>
                  <a:xfrm rot="5400000">
                    <a:off x="3331251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09"/>
                  <p:cNvCxnSpPr/>
                  <p:nvPr/>
                </p:nvCxnSpPr>
                <p:spPr>
                  <a:xfrm rot="5400000">
                    <a:off x="3638517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10"/>
                  <p:cNvCxnSpPr/>
                  <p:nvPr/>
                </p:nvCxnSpPr>
                <p:spPr>
                  <a:xfrm rot="5400000">
                    <a:off x="394679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11"/>
                  <p:cNvCxnSpPr/>
                  <p:nvPr/>
                </p:nvCxnSpPr>
                <p:spPr>
                  <a:xfrm rot="5400000">
                    <a:off x="425405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12"/>
                  <p:cNvCxnSpPr/>
                  <p:nvPr/>
                </p:nvCxnSpPr>
                <p:spPr>
                  <a:xfrm rot="5400000">
                    <a:off x="4561325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13"/>
                  <p:cNvCxnSpPr/>
                  <p:nvPr/>
                </p:nvCxnSpPr>
                <p:spPr>
                  <a:xfrm rot="5400000">
                    <a:off x="4869603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14"/>
                  <p:cNvCxnSpPr/>
                  <p:nvPr/>
                </p:nvCxnSpPr>
                <p:spPr>
                  <a:xfrm rot="5400000">
                    <a:off x="5176869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0" name="Rectangle 115"/>
                  <p:cNvSpPr/>
                  <p:nvPr/>
                </p:nvSpPr>
                <p:spPr>
                  <a:xfrm>
                    <a:off x="2278976" y="3675309"/>
                    <a:ext cx="842960" cy="186361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51" name="Rectangle 116"/>
                  <p:cNvSpPr/>
                  <p:nvPr/>
                </p:nvSpPr>
                <p:spPr>
                  <a:xfrm>
                    <a:off x="2588263" y="4222104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52" name="Rectangle 117"/>
                  <p:cNvSpPr/>
                  <p:nvPr/>
                </p:nvSpPr>
                <p:spPr>
                  <a:xfrm>
                    <a:off x="2895529" y="4768901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53" name="Rectangle 118"/>
                  <p:cNvSpPr/>
                  <p:nvPr/>
                </p:nvSpPr>
                <p:spPr>
                  <a:xfrm>
                    <a:off x="3202795" y="5315696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54" name="Rectangle 119"/>
                  <p:cNvSpPr/>
                  <p:nvPr/>
                </p:nvSpPr>
                <p:spPr>
                  <a:xfrm>
                    <a:off x="3512084" y="5864540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55" name="Rectangle 120"/>
                  <p:cNvSpPr/>
                  <p:nvPr/>
                </p:nvSpPr>
                <p:spPr>
                  <a:xfrm>
                    <a:off x="3817328" y="3402934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56" name="Rectangle 121"/>
                  <p:cNvSpPr/>
                  <p:nvPr/>
                </p:nvSpPr>
                <p:spPr>
                  <a:xfrm>
                    <a:off x="4126616" y="3947682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57" name="Rectangle 122"/>
                  <p:cNvSpPr/>
                  <p:nvPr/>
                </p:nvSpPr>
                <p:spPr>
                  <a:xfrm>
                    <a:off x="4433882" y="4496526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58" name="Rectangle 123"/>
                  <p:cNvSpPr/>
                  <p:nvPr/>
                </p:nvSpPr>
                <p:spPr>
                  <a:xfrm>
                    <a:off x="4741149" y="5043323"/>
                    <a:ext cx="842960" cy="18636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59" name="Rectangle 124"/>
                  <p:cNvSpPr/>
                  <p:nvPr/>
                </p:nvSpPr>
                <p:spPr>
                  <a:xfrm>
                    <a:off x="1973731" y="3128512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60" name="Straight Connector 125"/>
                  <p:cNvCxnSpPr/>
                  <p:nvPr/>
                </p:nvCxnSpPr>
                <p:spPr>
                  <a:xfrm>
                    <a:off x="1905000" y="3314874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26"/>
                  <p:cNvCxnSpPr/>
                  <p:nvPr/>
                </p:nvCxnSpPr>
                <p:spPr>
                  <a:xfrm>
                    <a:off x="1905000" y="3589296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27"/>
                  <p:cNvCxnSpPr/>
                  <p:nvPr/>
                </p:nvCxnSpPr>
                <p:spPr>
                  <a:xfrm>
                    <a:off x="1905000" y="3861669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28"/>
                  <p:cNvCxnSpPr/>
                  <p:nvPr/>
                </p:nvCxnSpPr>
                <p:spPr>
                  <a:xfrm>
                    <a:off x="1905000" y="413609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29"/>
                  <p:cNvCxnSpPr/>
                  <p:nvPr/>
                </p:nvCxnSpPr>
                <p:spPr>
                  <a:xfrm>
                    <a:off x="1905000" y="441051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30"/>
                  <p:cNvCxnSpPr/>
                  <p:nvPr/>
                </p:nvCxnSpPr>
                <p:spPr>
                  <a:xfrm>
                    <a:off x="1905000" y="4682888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31"/>
                  <p:cNvCxnSpPr/>
                  <p:nvPr/>
                </p:nvCxnSpPr>
                <p:spPr>
                  <a:xfrm>
                    <a:off x="1905000" y="495526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32"/>
                  <p:cNvCxnSpPr/>
                  <p:nvPr/>
                </p:nvCxnSpPr>
                <p:spPr>
                  <a:xfrm>
                    <a:off x="1905000" y="522968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33"/>
                  <p:cNvCxnSpPr/>
                  <p:nvPr/>
                </p:nvCxnSpPr>
                <p:spPr>
                  <a:xfrm>
                    <a:off x="1905000" y="550410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34"/>
                  <p:cNvCxnSpPr/>
                  <p:nvPr/>
                </p:nvCxnSpPr>
                <p:spPr>
                  <a:xfrm>
                    <a:off x="1905000" y="577648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35"/>
                  <p:cNvCxnSpPr/>
                  <p:nvPr/>
                </p:nvCxnSpPr>
                <p:spPr>
                  <a:xfrm>
                    <a:off x="1905000" y="632327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36"/>
                  <p:cNvCxnSpPr/>
                  <p:nvPr/>
                </p:nvCxnSpPr>
                <p:spPr>
                  <a:xfrm>
                    <a:off x="1905000" y="605090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2" name="Rectangle 137"/>
                  <p:cNvSpPr/>
                  <p:nvPr/>
                </p:nvSpPr>
                <p:spPr>
                  <a:xfrm>
                    <a:off x="5050436" y="5588071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73" name="Rectangle 138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83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テキスト ボックス 107"/>
              <p:cNvSpPr txBox="1"/>
              <p:nvPr/>
            </p:nvSpPr>
            <p:spPr bwMode="auto">
              <a:xfrm>
                <a:off x="4035289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81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78" name="Straight Connector 93"/>
            <p:cNvCxnSpPr/>
            <p:nvPr/>
          </p:nvCxnSpPr>
          <p:spPr bwMode="auto">
            <a:xfrm rot="16200000" flipH="1">
              <a:off x="2034381" y="2059782"/>
              <a:ext cx="2987675" cy="1722438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4" name="Straight Connector 62"/>
          <p:cNvCxnSpPr/>
          <p:nvPr/>
        </p:nvCxnSpPr>
        <p:spPr bwMode="auto">
          <a:xfrm rot="16200000" flipH="1">
            <a:off x="3357080" y="2125025"/>
            <a:ext cx="1964645" cy="7947"/>
          </a:xfrm>
          <a:prstGeom prst="line">
            <a:avLst/>
          </a:prstGeom>
          <a:ln w="762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/>
          <p:cNvSpPr/>
          <p:nvPr/>
        </p:nvSpPr>
        <p:spPr>
          <a:xfrm>
            <a:off x="3124200" y="4038600"/>
            <a:ext cx="3009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2.Skew Compensation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1. Motion Interpolation</a:t>
            </a:r>
            <a:endParaRPr lang="en-US" altLang="ja-JP" sz="2200" kern="0" dirty="0">
              <a:solidFill>
                <a:schemeClr val="bg1"/>
              </a:solidFill>
            </a:endParaRPr>
          </a:p>
        </p:txBody>
      </p:sp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000" y="4427390"/>
            <a:ext cx="2880000" cy="21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Rectangle 63"/>
          <p:cNvSpPr/>
          <p:nvPr/>
        </p:nvSpPr>
        <p:spPr>
          <a:xfrm>
            <a:off x="76200" y="1030367"/>
            <a:ext cx="8671200" cy="5599033"/>
          </a:xfrm>
          <a:prstGeom prst="rect">
            <a:avLst/>
          </a:prstGeom>
          <a:solidFill>
            <a:srgbClr val="1C1C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79"/>
          <p:cNvSpPr txBox="1">
            <a:spLocks noChangeArrowheads="1"/>
          </p:cNvSpPr>
          <p:nvPr/>
        </p:nvSpPr>
        <p:spPr bwMode="auto">
          <a:xfrm>
            <a:off x="1447800" y="5648980"/>
            <a:ext cx="64668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DDDDDD"/>
                </a:solidFill>
                <a:ea typeface="宋体" pitchFamily="2" charset="-122"/>
              </a:rPr>
              <a:t>Conventional Rolling Shutter (512x384)</a:t>
            </a: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10668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8" name="Straight Connector 87"/>
          <p:cNvCxnSpPr/>
          <p:nvPr/>
        </p:nvCxnSpPr>
        <p:spPr>
          <a:xfrm rot="5400000">
            <a:off x="5628457" y="2612413"/>
            <a:ext cx="2457498" cy="1588"/>
          </a:xfrm>
          <a:prstGeom prst="line">
            <a:avLst/>
          </a:prstGeom>
          <a:ln w="38100">
            <a:solidFill>
              <a:srgbClr val="FFC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"/>
          <p:cNvSpPr txBox="1"/>
          <p:nvPr/>
        </p:nvSpPr>
        <p:spPr>
          <a:xfrm>
            <a:off x="3338329" y="6172200"/>
            <a:ext cx="246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DDDDDD"/>
                </a:solidFill>
              </a:rPr>
              <a:t>(Casio EX-F1. 300fps)</a:t>
            </a:r>
          </a:p>
        </p:txBody>
      </p:sp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グループ化 174"/>
          <p:cNvGrpSpPr/>
          <p:nvPr/>
        </p:nvGrpSpPr>
        <p:grpSpPr>
          <a:xfrm>
            <a:off x="1524000" y="1066802"/>
            <a:ext cx="5961123" cy="2327741"/>
            <a:chOff x="1524000" y="1066802"/>
            <a:chExt cx="5961123" cy="2327741"/>
          </a:xfrm>
        </p:grpSpPr>
        <p:sp>
          <p:nvSpPr>
            <p:cNvPr id="65" name="平行四辺形 64"/>
            <p:cNvSpPr/>
            <p:nvPr/>
          </p:nvSpPr>
          <p:spPr>
            <a:xfrm flipH="1">
              <a:off x="2873451" y="1284779"/>
              <a:ext cx="2884411" cy="1708774"/>
            </a:xfrm>
            <a:prstGeom prst="parallelogram">
              <a:avLst>
                <a:gd name="adj" fmla="val 83529"/>
              </a:avLst>
            </a:prstGeom>
            <a:solidFill>
              <a:srgbClr val="6699FF">
                <a:alpha val="7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Straight Arrow Connector 87"/>
            <p:cNvCxnSpPr/>
            <p:nvPr/>
          </p:nvCxnSpPr>
          <p:spPr>
            <a:xfrm rot="5400000">
              <a:off x="1456824" y="2149024"/>
              <a:ext cx="1813929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48"/>
            <p:cNvSpPr txBox="1">
              <a:spLocks noChangeArrowheads="1"/>
            </p:cNvSpPr>
            <p:nvPr/>
          </p:nvSpPr>
          <p:spPr bwMode="auto">
            <a:xfrm>
              <a:off x="1524000" y="2228512"/>
              <a:ext cx="82586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rgbClr val="DDDDDD"/>
                  </a:solidFill>
                  <a:ea typeface="宋体" pitchFamily="2" charset="-122"/>
                </a:rPr>
                <a:t>Image</a:t>
              </a:r>
            </a:p>
            <a:p>
              <a:pPr algn="ctr"/>
              <a:r>
                <a:rPr lang="en-US" altLang="zh-CN" dirty="0" smtClean="0">
                  <a:solidFill>
                    <a:srgbClr val="DDDDDD"/>
                  </a:solidFill>
                  <a:ea typeface="宋体" pitchFamily="2" charset="-122"/>
                </a:rPr>
                <a:t>Rows</a:t>
              </a:r>
              <a:endParaRPr lang="en-US" altLang="zh-CN" dirty="0">
                <a:solidFill>
                  <a:srgbClr val="DDDDDD"/>
                </a:solidFill>
                <a:ea typeface="宋体" pitchFamily="2" charset="-122"/>
              </a:endParaRPr>
            </a:p>
          </p:txBody>
        </p:sp>
        <p:sp>
          <p:nvSpPr>
            <p:cNvPr id="69" name="TextBox 49"/>
            <p:cNvSpPr txBox="1">
              <a:spLocks noChangeArrowheads="1"/>
            </p:cNvSpPr>
            <p:nvPr/>
          </p:nvSpPr>
          <p:spPr bwMode="auto">
            <a:xfrm>
              <a:off x="6796088" y="2809402"/>
              <a:ext cx="6890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DDDDDD"/>
                  </a:solidFill>
                  <a:ea typeface="宋体" pitchFamily="2" charset="-122"/>
                </a:rPr>
                <a:t>T</a:t>
              </a:r>
              <a:r>
                <a:rPr lang="en-US" altLang="zh-CN" dirty="0" smtClean="0">
                  <a:solidFill>
                    <a:srgbClr val="DDDDDD"/>
                  </a:solidFill>
                  <a:ea typeface="宋体" pitchFamily="2" charset="-122"/>
                </a:rPr>
                <a:t>ime</a:t>
              </a:r>
              <a:endParaRPr lang="en-US" altLang="zh-CN" dirty="0">
                <a:solidFill>
                  <a:srgbClr val="DDDDDD"/>
                </a:solidFill>
                <a:ea typeface="宋体" pitchFamily="2" charset="-122"/>
              </a:endParaRPr>
            </a:p>
          </p:txBody>
        </p:sp>
        <p:graphicFrame>
          <p:nvGraphicFramePr>
            <p:cNvPr id="75" name="Object 2"/>
            <p:cNvGraphicFramePr>
              <a:graphicFrameLocks noChangeAspect="1"/>
            </p:cNvGraphicFramePr>
            <p:nvPr/>
          </p:nvGraphicFramePr>
          <p:xfrm>
            <a:off x="1743442" y="1823700"/>
            <a:ext cx="523875" cy="425450"/>
          </p:xfrm>
          <a:graphic>
            <a:graphicData uri="http://schemas.openxmlformats.org/presentationml/2006/ole">
              <p:oleObj spid="_x0000_s333827" name="Equation" r:id="rId5" imgW="203040" imgH="164880" progId="Equation.DSMT4">
                <p:embed/>
              </p:oleObj>
            </a:graphicData>
          </a:graphic>
        </p:graphicFrame>
        <p:grpSp>
          <p:nvGrpSpPr>
            <p:cNvPr id="76" name="グループ化 58"/>
            <p:cNvGrpSpPr/>
            <p:nvPr/>
          </p:nvGrpSpPr>
          <p:grpSpPr>
            <a:xfrm>
              <a:off x="2667000" y="1066802"/>
              <a:ext cx="4151313" cy="2327741"/>
              <a:chOff x="2667000" y="1427163"/>
              <a:chExt cx="4151313" cy="3373561"/>
            </a:xfrm>
          </p:grpSpPr>
          <p:grpSp>
            <p:nvGrpSpPr>
              <p:cNvPr id="77" name="Group 63"/>
              <p:cNvGrpSpPr>
                <a:grpSpLocks/>
              </p:cNvGrpSpPr>
              <p:nvPr/>
            </p:nvGrpSpPr>
            <p:grpSpPr bwMode="auto">
              <a:xfrm>
                <a:off x="2667071" y="1427163"/>
                <a:ext cx="4151238" cy="3373561"/>
                <a:chOff x="2895673" y="1524000"/>
                <a:chExt cx="4150743" cy="3373299"/>
              </a:xfrm>
            </p:grpSpPr>
            <p:grpSp>
              <p:nvGrpSpPr>
                <p:cNvPr id="79" name="Group 62"/>
                <p:cNvGrpSpPr>
                  <a:grpSpLocks/>
                </p:cNvGrpSpPr>
                <p:nvPr/>
              </p:nvGrpSpPr>
              <p:grpSpPr bwMode="auto">
                <a:xfrm>
                  <a:off x="2895673" y="1524000"/>
                  <a:ext cx="4128784" cy="2987443"/>
                  <a:chOff x="3088738" y="1791942"/>
                  <a:chExt cx="4128784" cy="2987443"/>
                </a:xfrm>
              </p:grpSpPr>
              <p:grpSp>
                <p:nvGrpSpPr>
                  <p:cNvPr id="82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3088738" y="2045921"/>
                    <a:ext cx="4128784" cy="2539804"/>
                    <a:chOff x="1905000" y="3048643"/>
                    <a:chExt cx="5257892" cy="3276681"/>
                  </a:xfrm>
                </p:grpSpPr>
                <p:cxnSp>
                  <p:nvCxnSpPr>
                    <p:cNvPr id="84" name="Straight Connector 99"/>
                    <p:cNvCxnSpPr/>
                    <p:nvPr/>
                  </p:nvCxnSpPr>
                  <p:spPr>
                    <a:xfrm rot="5400000">
                      <a:off x="561812" y="4684948"/>
                      <a:ext cx="3274631" cy="2021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Straight Connector 100"/>
                    <p:cNvCxnSpPr/>
                    <p:nvPr/>
                  </p:nvCxnSpPr>
                  <p:spPr>
                    <a:xfrm rot="5400000">
                      <a:off x="870088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Straight Connector 101"/>
                    <p:cNvCxnSpPr/>
                    <p:nvPr/>
                  </p:nvCxnSpPr>
                  <p:spPr>
                    <a:xfrm rot="5400000">
                      <a:off x="1177354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Connector 102"/>
                    <p:cNvCxnSpPr/>
                    <p:nvPr/>
                  </p:nvCxnSpPr>
                  <p:spPr>
                    <a:xfrm rot="5400000">
                      <a:off x="1484620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Straight Connector 103"/>
                    <p:cNvCxnSpPr/>
                    <p:nvPr/>
                  </p:nvCxnSpPr>
                  <p:spPr>
                    <a:xfrm rot="5400000">
                      <a:off x="1793909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104"/>
                    <p:cNvCxnSpPr/>
                    <p:nvPr/>
                  </p:nvCxnSpPr>
                  <p:spPr>
                    <a:xfrm rot="5400000">
                      <a:off x="2100164" y="4684948"/>
                      <a:ext cx="3274631" cy="2022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Straight Connector 105"/>
                    <p:cNvCxnSpPr/>
                    <p:nvPr/>
                  </p:nvCxnSpPr>
                  <p:spPr>
                    <a:xfrm rot="5400000">
                      <a:off x="2408441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Straight Connector 106"/>
                    <p:cNvCxnSpPr/>
                    <p:nvPr/>
                  </p:nvCxnSpPr>
                  <p:spPr>
                    <a:xfrm rot="5400000">
                      <a:off x="2715707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Straight Connector 107"/>
                    <p:cNvCxnSpPr/>
                    <p:nvPr/>
                  </p:nvCxnSpPr>
                  <p:spPr>
                    <a:xfrm rot="5400000">
                      <a:off x="3022973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Straight Connector 108"/>
                    <p:cNvCxnSpPr/>
                    <p:nvPr/>
                  </p:nvCxnSpPr>
                  <p:spPr>
                    <a:xfrm rot="5400000">
                      <a:off x="3331251" y="4684948"/>
                      <a:ext cx="3274631" cy="2021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Straight Connector 109"/>
                    <p:cNvCxnSpPr/>
                    <p:nvPr/>
                  </p:nvCxnSpPr>
                  <p:spPr>
                    <a:xfrm rot="5400000">
                      <a:off x="3638517" y="4684948"/>
                      <a:ext cx="3274631" cy="2021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Straight Connector 110"/>
                    <p:cNvCxnSpPr/>
                    <p:nvPr/>
                  </p:nvCxnSpPr>
                  <p:spPr>
                    <a:xfrm rot="5400000">
                      <a:off x="3946793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Connector 111"/>
                    <p:cNvCxnSpPr/>
                    <p:nvPr/>
                  </p:nvCxnSpPr>
                  <p:spPr>
                    <a:xfrm rot="5400000">
                      <a:off x="4254059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12"/>
                    <p:cNvCxnSpPr/>
                    <p:nvPr/>
                  </p:nvCxnSpPr>
                  <p:spPr>
                    <a:xfrm rot="5400000">
                      <a:off x="4561325" y="4685959"/>
                      <a:ext cx="3274631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Straight Connector 113"/>
                    <p:cNvCxnSpPr/>
                    <p:nvPr/>
                  </p:nvCxnSpPr>
                  <p:spPr>
                    <a:xfrm rot="5400000">
                      <a:off x="4869603" y="4684948"/>
                      <a:ext cx="3274631" cy="2022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Straight Connector 114"/>
                    <p:cNvCxnSpPr/>
                    <p:nvPr/>
                  </p:nvCxnSpPr>
                  <p:spPr>
                    <a:xfrm rot="5400000">
                      <a:off x="5176869" y="4684948"/>
                      <a:ext cx="3274631" cy="2022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0" name="Rectangle 115"/>
                    <p:cNvSpPr/>
                    <p:nvPr/>
                  </p:nvSpPr>
                  <p:spPr>
                    <a:xfrm>
                      <a:off x="2278976" y="3675309"/>
                      <a:ext cx="842960" cy="186361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51" name="Rectangle 116"/>
                    <p:cNvSpPr/>
                    <p:nvPr/>
                  </p:nvSpPr>
                  <p:spPr>
                    <a:xfrm>
                      <a:off x="2588263" y="4222104"/>
                      <a:ext cx="842961" cy="188409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52" name="Rectangle 117"/>
                    <p:cNvSpPr/>
                    <p:nvPr/>
                  </p:nvSpPr>
                  <p:spPr>
                    <a:xfrm>
                      <a:off x="2895529" y="4768901"/>
                      <a:ext cx="842961" cy="188409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53" name="Rectangle 118"/>
                    <p:cNvSpPr/>
                    <p:nvPr/>
                  </p:nvSpPr>
                  <p:spPr>
                    <a:xfrm>
                      <a:off x="3202795" y="5315696"/>
                      <a:ext cx="842961" cy="188409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54" name="Rectangle 119"/>
                    <p:cNvSpPr/>
                    <p:nvPr/>
                  </p:nvSpPr>
                  <p:spPr>
                    <a:xfrm>
                      <a:off x="3512084" y="5864540"/>
                      <a:ext cx="840939" cy="186362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55" name="Rectangle 120"/>
                    <p:cNvSpPr/>
                    <p:nvPr/>
                  </p:nvSpPr>
                  <p:spPr>
                    <a:xfrm>
                      <a:off x="3817328" y="3402934"/>
                      <a:ext cx="842961" cy="186362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56" name="Rectangle 121"/>
                    <p:cNvSpPr/>
                    <p:nvPr/>
                  </p:nvSpPr>
                  <p:spPr>
                    <a:xfrm>
                      <a:off x="4126616" y="3947682"/>
                      <a:ext cx="842960" cy="190458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57" name="Rectangle 122"/>
                    <p:cNvSpPr/>
                    <p:nvPr/>
                  </p:nvSpPr>
                  <p:spPr>
                    <a:xfrm>
                      <a:off x="4433882" y="4496526"/>
                      <a:ext cx="842960" cy="188409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58" name="Rectangle 123"/>
                    <p:cNvSpPr/>
                    <p:nvPr/>
                  </p:nvSpPr>
                  <p:spPr>
                    <a:xfrm>
                      <a:off x="4741149" y="5043323"/>
                      <a:ext cx="842960" cy="186361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59" name="Rectangle 124"/>
                    <p:cNvSpPr/>
                    <p:nvPr/>
                  </p:nvSpPr>
                  <p:spPr>
                    <a:xfrm>
                      <a:off x="1973731" y="3128512"/>
                      <a:ext cx="840939" cy="186362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cxnSp>
                  <p:nvCxnSpPr>
                    <p:cNvPr id="160" name="Straight Connector 125"/>
                    <p:cNvCxnSpPr/>
                    <p:nvPr/>
                  </p:nvCxnSpPr>
                  <p:spPr>
                    <a:xfrm>
                      <a:off x="1905000" y="3314874"/>
                      <a:ext cx="5257892" cy="2047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Straight Connector 126"/>
                    <p:cNvCxnSpPr/>
                    <p:nvPr/>
                  </p:nvCxnSpPr>
                  <p:spPr>
                    <a:xfrm>
                      <a:off x="1905000" y="3589296"/>
                      <a:ext cx="5257892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Straight Connector 127"/>
                    <p:cNvCxnSpPr/>
                    <p:nvPr/>
                  </p:nvCxnSpPr>
                  <p:spPr>
                    <a:xfrm>
                      <a:off x="1905000" y="3861669"/>
                      <a:ext cx="5257892" cy="2049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8"/>
                    <p:cNvCxnSpPr/>
                    <p:nvPr/>
                  </p:nvCxnSpPr>
                  <p:spPr>
                    <a:xfrm>
                      <a:off x="1905000" y="4136091"/>
                      <a:ext cx="5257892" cy="2049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Straight Connector 129"/>
                    <p:cNvCxnSpPr/>
                    <p:nvPr/>
                  </p:nvCxnSpPr>
                  <p:spPr>
                    <a:xfrm>
                      <a:off x="1905000" y="4410513"/>
                      <a:ext cx="5257892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Straight Connector 130"/>
                    <p:cNvCxnSpPr/>
                    <p:nvPr/>
                  </p:nvCxnSpPr>
                  <p:spPr>
                    <a:xfrm>
                      <a:off x="1905000" y="4682888"/>
                      <a:ext cx="5257892" cy="2047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Straight Connector 131"/>
                    <p:cNvCxnSpPr/>
                    <p:nvPr/>
                  </p:nvCxnSpPr>
                  <p:spPr>
                    <a:xfrm>
                      <a:off x="1905000" y="4955261"/>
                      <a:ext cx="5257892" cy="2049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Straight Connector 132"/>
                    <p:cNvCxnSpPr/>
                    <p:nvPr/>
                  </p:nvCxnSpPr>
                  <p:spPr>
                    <a:xfrm>
                      <a:off x="1905000" y="5229683"/>
                      <a:ext cx="5257892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Straight Connector 133"/>
                    <p:cNvCxnSpPr/>
                    <p:nvPr/>
                  </p:nvCxnSpPr>
                  <p:spPr>
                    <a:xfrm>
                      <a:off x="1905000" y="5504105"/>
                      <a:ext cx="5257892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34"/>
                    <p:cNvCxnSpPr/>
                    <p:nvPr/>
                  </p:nvCxnSpPr>
                  <p:spPr>
                    <a:xfrm>
                      <a:off x="1905000" y="5776480"/>
                      <a:ext cx="5257892" cy="2047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Straight Connector 135"/>
                    <p:cNvCxnSpPr/>
                    <p:nvPr/>
                  </p:nvCxnSpPr>
                  <p:spPr>
                    <a:xfrm>
                      <a:off x="1905000" y="6323275"/>
                      <a:ext cx="5257892" cy="2049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Straight Connector 136"/>
                    <p:cNvCxnSpPr/>
                    <p:nvPr/>
                  </p:nvCxnSpPr>
                  <p:spPr>
                    <a:xfrm>
                      <a:off x="1905000" y="6050902"/>
                      <a:ext cx="5257892" cy="0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2" name="Rectangle 137"/>
                    <p:cNvSpPr/>
                    <p:nvPr/>
                  </p:nvSpPr>
                  <p:spPr>
                    <a:xfrm>
                      <a:off x="5050436" y="5588071"/>
                      <a:ext cx="840939" cy="190456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  <p:sp>
                  <p:nvSpPr>
                    <p:cNvPr id="173" name="Rectangle 138"/>
                    <p:cNvSpPr/>
                    <p:nvPr/>
                  </p:nvSpPr>
                  <p:spPr>
                    <a:xfrm>
                      <a:off x="5355681" y="6136915"/>
                      <a:ext cx="842960" cy="188409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zh-CN" altLang="en-US" u="sng" dirty="0">
                        <a:solidFill>
                          <a:srgbClr val="FFFFFF"/>
                        </a:solidFill>
                        <a:latin typeface="Arial" pitchFamily="34" charset="0"/>
                        <a:ea typeface="宋体" pitchFamily="2" charset="-122"/>
                      </a:endParaRPr>
                    </a:p>
                  </p:txBody>
                </p:sp>
              </p:grpSp>
              <p:cxnSp>
                <p:nvCxnSpPr>
                  <p:cNvPr id="83" name="Straight Connector 11"/>
                  <p:cNvCxnSpPr/>
                  <p:nvPr/>
                </p:nvCxnSpPr>
                <p:spPr bwMode="auto">
                  <a:xfrm rot="16200000" flipH="1">
                    <a:off x="3940194" y="2424548"/>
                    <a:ext cx="2987443" cy="1722231"/>
                  </a:xfrm>
                  <a:prstGeom prst="line">
                    <a:avLst/>
                  </a:prstGeom>
                  <a:ln w="12700">
                    <a:solidFill>
                      <a:srgbClr val="FFFF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0" name="テキスト ボックス 107"/>
                <p:cNvSpPr txBox="1"/>
                <p:nvPr/>
              </p:nvSpPr>
              <p:spPr bwMode="auto">
                <a:xfrm>
                  <a:off x="4035289" y="4406676"/>
                  <a:ext cx="1563501" cy="49062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ja-JP" sz="1600" dirty="0">
                      <a:solidFill>
                        <a:srgbClr val="FFC000"/>
                      </a:solidFill>
                      <a:ea typeface="メイリオ" pitchFamily="50" charset="-128"/>
                    </a:rPr>
                    <a:t>Sub-image 1</a:t>
                  </a:r>
                </a:p>
              </p:txBody>
            </p:sp>
            <p:sp>
              <p:nvSpPr>
                <p:cNvPr id="81" name="テキスト ボックス 107"/>
                <p:cNvSpPr txBox="1"/>
                <p:nvPr/>
              </p:nvSpPr>
              <p:spPr bwMode="auto">
                <a:xfrm>
                  <a:off x="5482915" y="4406676"/>
                  <a:ext cx="1563501" cy="49062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ja-JP" sz="1600" dirty="0">
                      <a:solidFill>
                        <a:srgbClr val="FFC000"/>
                      </a:solidFill>
                      <a:ea typeface="メイリオ" pitchFamily="50" charset="-128"/>
                    </a:rPr>
                    <a:t>Sub-image 2</a:t>
                  </a:r>
                </a:p>
              </p:txBody>
            </p:sp>
          </p:grpSp>
          <p:cxnSp>
            <p:nvCxnSpPr>
              <p:cNvPr id="78" name="Straight Connector 93"/>
              <p:cNvCxnSpPr/>
              <p:nvPr/>
            </p:nvCxnSpPr>
            <p:spPr bwMode="auto">
              <a:xfrm rot="16200000" flipH="1">
                <a:off x="2034381" y="2059782"/>
                <a:ext cx="2987675" cy="1722438"/>
              </a:xfrm>
              <a:prstGeom prst="line">
                <a:avLst/>
              </a:prstGeom>
              <a:ln w="12700">
                <a:solidFill>
                  <a:srgbClr val="FFFF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4" name="Straight Connector 62"/>
            <p:cNvCxnSpPr/>
            <p:nvPr/>
          </p:nvCxnSpPr>
          <p:spPr bwMode="auto">
            <a:xfrm rot="16200000" flipH="1">
              <a:off x="3357080" y="2125025"/>
              <a:ext cx="1964645" cy="7947"/>
            </a:xfrm>
            <a:prstGeom prst="line">
              <a:avLst/>
            </a:prstGeom>
            <a:ln w="76200">
              <a:solidFill>
                <a:srgbClr val="FF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正方形/長方形 69"/>
          <p:cNvSpPr/>
          <p:nvPr/>
        </p:nvSpPr>
        <p:spPr>
          <a:xfrm>
            <a:off x="3124200" y="4038600"/>
            <a:ext cx="3009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2.Skew Compensation</a:t>
            </a:r>
          </a:p>
        </p:txBody>
      </p:sp>
      <p:sp>
        <p:nvSpPr>
          <p:cNvPr id="71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1. Motion Interpolation</a:t>
            </a:r>
            <a:endParaRPr lang="en-US" altLang="ja-JP" sz="2200" kern="0" dirty="0">
              <a:solidFill>
                <a:schemeClr val="bg1"/>
              </a:solidFill>
            </a:endParaRPr>
          </a:p>
        </p:txBody>
      </p:sp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000" y="4427390"/>
            <a:ext cx="2880000" cy="21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Rectangle 63"/>
          <p:cNvSpPr/>
          <p:nvPr/>
        </p:nvSpPr>
        <p:spPr>
          <a:xfrm>
            <a:off x="76200" y="1030367"/>
            <a:ext cx="8671200" cy="5599033"/>
          </a:xfrm>
          <a:prstGeom prst="rect">
            <a:avLst/>
          </a:prstGeom>
          <a:solidFill>
            <a:srgbClr val="1C1C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79"/>
          <p:cNvSpPr txBox="1">
            <a:spLocks noChangeArrowheads="1"/>
          </p:cNvSpPr>
          <p:nvPr/>
        </p:nvSpPr>
        <p:spPr bwMode="auto">
          <a:xfrm>
            <a:off x="1727343" y="5650992"/>
            <a:ext cx="5902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DDDDDD"/>
                </a:solidFill>
                <a:ea typeface="宋体" pitchFamily="2" charset="-122"/>
              </a:rPr>
              <a:t>Output: Skew-free Image (512x384)</a:t>
            </a:r>
          </a:p>
        </p:txBody>
      </p:sp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106984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0" name="Straight Connector 89"/>
          <p:cNvCxnSpPr/>
          <p:nvPr/>
        </p:nvCxnSpPr>
        <p:spPr>
          <a:xfrm rot="5400000">
            <a:off x="5628457" y="2612413"/>
            <a:ext cx="2457498" cy="1588"/>
          </a:xfrm>
          <a:prstGeom prst="line">
            <a:avLst/>
          </a:prstGeom>
          <a:ln w="38100">
            <a:solidFill>
              <a:srgbClr val="FFC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7248" y="4443984"/>
            <a:ext cx="2877312" cy="21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正方形/長方形 69"/>
          <p:cNvSpPr/>
          <p:nvPr/>
        </p:nvSpPr>
        <p:spPr>
          <a:xfrm>
            <a:off x="3109452" y="4038600"/>
            <a:ext cx="3009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2.Skew Compensation</a:t>
            </a:r>
          </a:p>
        </p:txBody>
      </p:sp>
      <p:sp>
        <p:nvSpPr>
          <p:cNvPr id="63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1. Motion Interpolation</a:t>
            </a:r>
            <a:endParaRPr lang="en-US" altLang="ja-JP" sz="2200" kern="0" dirty="0">
              <a:solidFill>
                <a:schemeClr val="bg1"/>
              </a:solidFill>
            </a:endParaRPr>
          </a:p>
        </p:txBody>
      </p:sp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rot="5400000">
            <a:off x="1456824" y="2149024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1524000" y="2228512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6796088" y="2809402"/>
            <a:ext cx="689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graphicFrame>
        <p:nvGraphicFramePr>
          <p:cNvPr id="91" name="Object 2"/>
          <p:cNvGraphicFramePr>
            <a:graphicFrameLocks noChangeAspect="1"/>
          </p:cNvGraphicFramePr>
          <p:nvPr/>
        </p:nvGraphicFramePr>
        <p:xfrm>
          <a:off x="1743442" y="1823700"/>
          <a:ext cx="523875" cy="425450"/>
        </p:xfrm>
        <a:graphic>
          <a:graphicData uri="http://schemas.openxmlformats.org/presentationml/2006/ole">
            <p:oleObj spid="_x0000_s334850" name="Equation" r:id="rId6" imgW="203040" imgH="164880" progId="Equation.DSMT4">
              <p:embed/>
            </p:oleObj>
          </a:graphicData>
        </a:graphic>
      </p:graphicFrame>
      <p:grpSp>
        <p:nvGrpSpPr>
          <p:cNvPr id="2" name="グループ化 58"/>
          <p:cNvGrpSpPr/>
          <p:nvPr/>
        </p:nvGrpSpPr>
        <p:grpSpPr>
          <a:xfrm>
            <a:off x="2667000" y="1066802"/>
            <a:ext cx="4151313" cy="2327741"/>
            <a:chOff x="2667000" y="1427163"/>
            <a:chExt cx="4151313" cy="3373561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667069" y="1427163"/>
              <a:ext cx="4151240" cy="3373561"/>
              <a:chOff x="2895671" y="1524000"/>
              <a:chExt cx="4150745" cy="3373299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2895671" y="1524000"/>
                <a:ext cx="4128784" cy="2987443"/>
                <a:chOff x="3088736" y="1791942"/>
                <a:chExt cx="4128784" cy="2987443"/>
              </a:xfrm>
            </p:grpSpPr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3088736" y="2045921"/>
                  <a:ext cx="4128784" cy="2539804"/>
                  <a:chOff x="1905000" y="3048643"/>
                  <a:chExt cx="5257892" cy="3276681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561812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5400000">
                    <a:off x="870088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rot="5400000">
                    <a:off x="1177354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rot="5400000">
                    <a:off x="1484620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 rot="5400000">
                    <a:off x="179390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rot="5400000">
                    <a:off x="2100164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rot="5400000">
                    <a:off x="2408441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rot="5400000">
                    <a:off x="2715707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rot="5400000">
                    <a:off x="302297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rot="5400000">
                    <a:off x="3331251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3638517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5400000">
                    <a:off x="394679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rot="5400000">
                    <a:off x="425405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rot="5400000">
                    <a:off x="4561325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rot="5400000">
                    <a:off x="4869603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rot="5400000">
                    <a:off x="5176869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2278976" y="3675309"/>
                    <a:ext cx="842960" cy="186361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2588263" y="4222104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2895529" y="4768901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3202795" y="5315696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3512084" y="5864540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3817328" y="3402934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126616" y="3947682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4433882" y="4496526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741149" y="5043323"/>
                    <a:ext cx="842960" cy="18636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973731" y="3128512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905000" y="3314874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905000" y="3589296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1905000" y="3861669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1905000" y="413609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1905000" y="441051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1905000" y="4682888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1905000" y="495526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905000" y="522968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1905000" y="550410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1905000" y="577648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1905000" y="632327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1905000" y="605090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5050436" y="5588071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99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テキスト ボックス 107"/>
              <p:cNvSpPr txBox="1"/>
              <p:nvPr/>
            </p:nvSpPr>
            <p:spPr bwMode="auto">
              <a:xfrm>
                <a:off x="4035289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97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94" name="Straight Connector 93"/>
            <p:cNvCxnSpPr/>
            <p:nvPr/>
          </p:nvCxnSpPr>
          <p:spPr bwMode="auto">
            <a:xfrm rot="16200000" flipH="1">
              <a:off x="2034381" y="2059782"/>
              <a:ext cx="2987675" cy="1722438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000" y="4427390"/>
            <a:ext cx="2880000" cy="21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" name="正方形/長方形 70"/>
          <p:cNvSpPr/>
          <p:nvPr/>
        </p:nvSpPr>
        <p:spPr>
          <a:xfrm>
            <a:off x="6200142" y="4031159"/>
            <a:ext cx="27286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1" indent="-285750" algn="ctr" eaLnBrk="0" hangingPunct="0">
              <a:spcBef>
                <a:spcPct val="20000"/>
              </a:spcBef>
              <a:defRPr/>
            </a:pPr>
            <a:r>
              <a:rPr lang="en-US" altLang="zh-CN" sz="2200" kern="0" dirty="0" smtClean="0">
                <a:solidFill>
                  <a:srgbClr val="DDDDDD"/>
                </a:solidFill>
              </a:rPr>
              <a:t>3.</a:t>
            </a:r>
            <a:r>
              <a:rPr lang="zh-CN" altLang="en-US" sz="2200" kern="0" dirty="0" smtClean="0">
                <a:solidFill>
                  <a:srgbClr val="DDDDDD"/>
                </a:solidFill>
              </a:rPr>
              <a:t> </a:t>
            </a:r>
            <a:r>
              <a:rPr lang="en-US" altLang="ja-JP" sz="2200" kern="0" dirty="0" smtClean="0">
                <a:solidFill>
                  <a:srgbClr val="DDDDDD"/>
                </a:solidFill>
              </a:rPr>
              <a:t>Motion Deblurring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6199" y="4031159"/>
            <a:ext cx="5962873" cy="2826841"/>
          </a:xfrm>
          <a:prstGeom prst="rect">
            <a:avLst/>
          </a:prstGeom>
          <a:solidFill>
            <a:srgbClr val="1C1C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正方形/長方形 69"/>
          <p:cNvSpPr/>
          <p:nvPr/>
        </p:nvSpPr>
        <p:spPr>
          <a:xfrm>
            <a:off x="3109452" y="4038600"/>
            <a:ext cx="3009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2.Skew Compensation</a:t>
            </a:r>
          </a:p>
        </p:txBody>
      </p:sp>
      <p:sp>
        <p:nvSpPr>
          <p:cNvPr id="73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1. Motion Interpolation</a:t>
            </a:r>
            <a:endParaRPr lang="en-US" altLang="ja-JP" sz="2200" kern="0" dirty="0">
              <a:solidFill>
                <a:schemeClr val="bg1"/>
              </a:solidFill>
            </a:endParaRPr>
          </a:p>
        </p:txBody>
      </p:sp>
      <p:pic>
        <p:nvPicPr>
          <p:cNvPr id="7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7248" y="4443984"/>
            <a:ext cx="2877312" cy="21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rot="5400000">
            <a:off x="1456824" y="2149024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8"/>
          <p:cNvSpPr txBox="1">
            <a:spLocks noChangeArrowheads="1"/>
          </p:cNvSpPr>
          <p:nvPr/>
        </p:nvSpPr>
        <p:spPr bwMode="auto">
          <a:xfrm>
            <a:off x="1612533" y="2228512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6796088" y="2809402"/>
            <a:ext cx="689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graphicFrame>
        <p:nvGraphicFramePr>
          <p:cNvPr id="91" name="Object 2"/>
          <p:cNvGraphicFramePr>
            <a:graphicFrameLocks noChangeAspect="1"/>
          </p:cNvGraphicFramePr>
          <p:nvPr/>
        </p:nvGraphicFramePr>
        <p:xfrm>
          <a:off x="1831975" y="1823700"/>
          <a:ext cx="523875" cy="425450"/>
        </p:xfrm>
        <a:graphic>
          <a:graphicData uri="http://schemas.openxmlformats.org/presentationml/2006/ole">
            <p:oleObj spid="_x0000_s335874" name="Equation" r:id="rId6" imgW="203040" imgH="164880" progId="Equation.DSMT4">
              <p:embed/>
            </p:oleObj>
          </a:graphicData>
        </a:graphic>
      </p:graphicFrame>
      <p:grpSp>
        <p:nvGrpSpPr>
          <p:cNvPr id="2" name="グループ化 58"/>
          <p:cNvGrpSpPr/>
          <p:nvPr/>
        </p:nvGrpSpPr>
        <p:grpSpPr>
          <a:xfrm>
            <a:off x="2667000" y="1066802"/>
            <a:ext cx="4151313" cy="2327741"/>
            <a:chOff x="2667000" y="1427163"/>
            <a:chExt cx="4151313" cy="3373561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667069" y="1427163"/>
              <a:ext cx="4151240" cy="3373561"/>
              <a:chOff x="2895671" y="1524000"/>
              <a:chExt cx="4150745" cy="3373299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2895671" y="1524000"/>
                <a:ext cx="4128784" cy="2987443"/>
                <a:chOff x="3088736" y="1791942"/>
                <a:chExt cx="4128784" cy="2987443"/>
              </a:xfrm>
            </p:grpSpPr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3088736" y="2045921"/>
                  <a:ext cx="4128784" cy="2539804"/>
                  <a:chOff x="1905000" y="3048643"/>
                  <a:chExt cx="5257892" cy="3276681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561812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5400000">
                    <a:off x="870088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rot="5400000">
                    <a:off x="1177354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rot="5400000">
                    <a:off x="1484620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 rot="5400000">
                    <a:off x="179390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rot="5400000">
                    <a:off x="2100164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rot="5400000">
                    <a:off x="2408441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rot="5400000">
                    <a:off x="2715707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rot="5400000">
                    <a:off x="302297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rot="5400000">
                    <a:off x="3331251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3638517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5400000">
                    <a:off x="394679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rot="5400000">
                    <a:off x="425405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rot="5400000">
                    <a:off x="4561325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rot="5400000">
                    <a:off x="4869603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rot="5400000">
                    <a:off x="5176869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2278976" y="3675309"/>
                    <a:ext cx="842960" cy="186361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2588263" y="4222104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2895529" y="4768901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3202795" y="5315696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3512084" y="5864540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3817328" y="3402934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126616" y="3947682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4433882" y="4496526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741149" y="5043323"/>
                    <a:ext cx="842960" cy="18636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1973731" y="3128512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905000" y="3314874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1905000" y="3589296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1905000" y="3861669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1905000" y="413609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1905000" y="441051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1905000" y="4682888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1905000" y="495526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1905000" y="522968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1905000" y="550410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1905000" y="577648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1905000" y="632327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1905000" y="605090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5050436" y="5588071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99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テキスト ボックス 107"/>
              <p:cNvSpPr txBox="1"/>
              <p:nvPr/>
            </p:nvSpPr>
            <p:spPr bwMode="auto">
              <a:xfrm>
                <a:off x="4035289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97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94" name="Straight Connector 93"/>
            <p:cNvCxnSpPr/>
            <p:nvPr/>
          </p:nvCxnSpPr>
          <p:spPr bwMode="auto">
            <a:xfrm rot="16200000" flipH="1">
              <a:off x="2034381" y="2059782"/>
              <a:ext cx="2987675" cy="1722438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000" y="4427390"/>
            <a:ext cx="2880000" cy="21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" name="正方形/長方形 70"/>
          <p:cNvSpPr/>
          <p:nvPr/>
        </p:nvSpPr>
        <p:spPr>
          <a:xfrm>
            <a:off x="6019800" y="4031159"/>
            <a:ext cx="2978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1" indent="-285750" algn="ctr" eaLnBrk="0" hangingPunct="0">
              <a:spcBef>
                <a:spcPct val="20000"/>
              </a:spcBef>
              <a:defRPr/>
            </a:pPr>
            <a:r>
              <a:rPr lang="en-US" altLang="ja-JP" sz="2000" kern="0" dirty="0" smtClean="0">
                <a:solidFill>
                  <a:schemeClr val="bg1"/>
                </a:solidFill>
              </a:rPr>
              <a:t>Removal Camera Shake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6199" y="762001"/>
            <a:ext cx="9067801" cy="6096000"/>
          </a:xfrm>
          <a:prstGeom prst="rect">
            <a:avLst/>
          </a:prstGeom>
          <a:solidFill>
            <a:srgbClr val="1C1C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グループ化 80"/>
          <p:cNvGrpSpPr/>
          <p:nvPr/>
        </p:nvGrpSpPr>
        <p:grpSpPr>
          <a:xfrm>
            <a:off x="731838" y="1216025"/>
            <a:ext cx="8205685" cy="4886325"/>
            <a:chOff x="731838" y="1216025"/>
            <a:chExt cx="8205685" cy="4886325"/>
          </a:xfrm>
        </p:grpSpPr>
        <p:pic>
          <p:nvPicPr>
            <p:cNvPr id="72" name="Picture 11" descr="rolling_new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1838" y="1216025"/>
              <a:ext cx="7799387" cy="468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3276600" y="1524000"/>
              <a:ext cx="5660923" cy="4578350"/>
              <a:chOff x="3276600" y="1524000"/>
              <a:chExt cx="5660923" cy="4578096"/>
            </a:xfrm>
          </p:grpSpPr>
          <p:cxnSp>
            <p:nvCxnSpPr>
              <p:cNvPr id="74" name="Straight Connector 23"/>
              <p:cNvCxnSpPr/>
              <p:nvPr/>
            </p:nvCxnSpPr>
            <p:spPr bwMode="auto">
              <a:xfrm rot="16200000" flipH="1">
                <a:off x="2933797" y="2933544"/>
                <a:ext cx="3505006" cy="2819400"/>
              </a:xfrm>
              <a:prstGeom prst="line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</a:ln>
              <a:effectLst/>
            </p:spPr>
          </p:cxnSp>
          <p:cxnSp>
            <p:nvCxnSpPr>
              <p:cNvPr id="75" name="Straight Connector 25"/>
              <p:cNvCxnSpPr/>
              <p:nvPr/>
            </p:nvCxnSpPr>
            <p:spPr bwMode="auto">
              <a:xfrm>
                <a:off x="4419600" y="2590741"/>
                <a:ext cx="4495800" cy="35050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</a:ln>
              <a:effectLst/>
            </p:spPr>
          </p:cxnSp>
          <p:cxnSp>
            <p:nvCxnSpPr>
              <p:cNvPr id="76" name="Straight Connector 27"/>
              <p:cNvCxnSpPr/>
              <p:nvPr/>
            </p:nvCxnSpPr>
            <p:spPr bwMode="auto">
              <a:xfrm>
                <a:off x="4419600" y="1524000"/>
                <a:ext cx="4517923" cy="1587822"/>
              </a:xfrm>
              <a:prstGeom prst="line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</a:ln>
              <a:effectLst/>
            </p:spPr>
          </p:cxnSp>
          <p:sp>
            <p:nvSpPr>
              <p:cNvPr id="77" name="Rectangle 28"/>
              <p:cNvSpPr/>
              <p:nvPr/>
            </p:nvSpPr>
            <p:spPr bwMode="auto">
              <a:xfrm>
                <a:off x="3276600" y="1524000"/>
                <a:ext cx="1143000" cy="1066741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  <a:cs typeface="+mn-cs"/>
                </a:endParaRPr>
              </a:p>
            </p:txBody>
          </p:sp>
          <p:pic>
            <p:nvPicPr>
              <p:cNvPr id="78" name="Picture 11" descr="rolling_new.png"/>
              <p:cNvPicPr>
                <a:picLocks noChangeAspect="1"/>
              </p:cNvPicPr>
              <p:nvPr/>
            </p:nvPicPr>
            <p:blipFill>
              <a:blip r:embed="rId8" cstate="print"/>
              <a:srcRect l="31113" t="14160" r="46956" b="46800"/>
              <a:stretch>
                <a:fillRect/>
              </a:stretch>
            </p:blipFill>
            <p:spPr bwMode="auto">
              <a:xfrm>
                <a:off x="6135624" y="3127248"/>
                <a:ext cx="2784710" cy="2974848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</p:pic>
        </p:grpSp>
      </p:grpSp>
      <p:sp>
        <p:nvSpPr>
          <p:cNvPr id="79" name="TextBox 74"/>
          <p:cNvSpPr txBox="1">
            <a:spLocks noChangeArrowheads="1"/>
          </p:cNvSpPr>
          <p:nvPr/>
        </p:nvSpPr>
        <p:spPr bwMode="auto">
          <a:xfrm>
            <a:off x="1744215" y="6029980"/>
            <a:ext cx="52661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DDDDDD"/>
                </a:solidFill>
                <a:ea typeface="ＭＳ Ｐゴシック" pitchFamily="34" charset="-128"/>
              </a:rPr>
              <a:t>Input: Coded Image </a:t>
            </a:r>
            <a:r>
              <a:rPr lang="en-US" altLang="ja-JP" sz="2800" dirty="0">
                <a:solidFill>
                  <a:srgbClr val="DDDDDD"/>
                </a:solidFill>
                <a:ea typeface="ＭＳ Ｐゴシック" pitchFamily="34" charset="-128"/>
              </a:rPr>
              <a:t>(1024x600)</a:t>
            </a:r>
          </a:p>
        </p:txBody>
      </p:sp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23" y="3285979"/>
            <a:ext cx="3642260" cy="280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itle 77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dirty="0" smtClean="0"/>
              <a:t>Rolling Shutter of CMOS Image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763000" cy="160020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 are </a:t>
            </a:r>
            <a:r>
              <a:rPr lang="en-US" altLang="zh-CN" dirty="0" smtClean="0">
                <a:solidFill>
                  <a:srgbClr val="FFC000"/>
                </a:solidFill>
                <a:ea typeface="宋体" pitchFamily="2" charset="-122"/>
              </a:rPr>
              <a:t>exposed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 &amp; </a:t>
            </a:r>
            <a:r>
              <a:rPr lang="en-US" altLang="zh-CN" dirty="0" smtClean="0">
                <a:solidFill>
                  <a:srgbClr val="FFC000"/>
                </a:solidFill>
                <a:ea typeface="宋体" pitchFamily="2" charset="-122"/>
              </a:rPr>
              <a:t>readout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 from top to bottom</a:t>
            </a:r>
            <a:endParaRPr lang="en-US" dirty="0" smtClean="0">
              <a:solidFill>
                <a:srgbClr val="DDDDDD"/>
              </a:solidFill>
            </a:endParaRP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rgbClr val="DDDDDD"/>
                </a:solidFill>
              </a:rPr>
              <a:t>Used in almost all consumer CMOS image sensors</a:t>
            </a:r>
          </a:p>
          <a:p>
            <a:pPr lvl="1"/>
            <a:r>
              <a:rPr lang="en-US" dirty="0" smtClean="0">
                <a:solidFill>
                  <a:srgbClr val="DDDDDD"/>
                </a:solidFill>
              </a:rPr>
              <a:t>No frame buffer </a:t>
            </a:r>
            <a:r>
              <a:rPr lang="en-US" dirty="0" smtClean="0">
                <a:sym typeface="Wingdings" pitchFamily="2" charset="2"/>
              </a:rPr>
              <a:t> Low cost, high fill factor, good SNR</a:t>
            </a:r>
          </a:p>
        </p:txBody>
      </p:sp>
      <p:grpSp>
        <p:nvGrpSpPr>
          <p:cNvPr id="2" name="グループ化 63"/>
          <p:cNvGrpSpPr>
            <a:grpSpLocks/>
          </p:cNvGrpSpPr>
          <p:nvPr/>
        </p:nvGrpSpPr>
        <p:grpSpPr bwMode="auto">
          <a:xfrm>
            <a:off x="4565651" y="3257549"/>
            <a:ext cx="3363188" cy="2820988"/>
            <a:chOff x="4722814" y="2960686"/>
            <a:chExt cx="3363188" cy="2820989"/>
          </a:xfrm>
        </p:grpSpPr>
        <p:grpSp>
          <p:nvGrpSpPr>
            <p:cNvPr id="4" name="Group 67"/>
            <p:cNvGrpSpPr>
              <a:grpSpLocks/>
            </p:cNvGrpSpPr>
            <p:nvPr/>
          </p:nvGrpSpPr>
          <p:grpSpPr bwMode="auto">
            <a:xfrm>
              <a:off x="4955117" y="2960686"/>
              <a:ext cx="3130885" cy="2819402"/>
              <a:chOff x="4954633" y="2438399"/>
              <a:chExt cx="3130885" cy="2819790"/>
            </a:xfrm>
          </p:grpSpPr>
          <p:cxnSp>
            <p:nvCxnSpPr>
              <p:cNvPr id="9" name="Straight Connector 8"/>
              <p:cNvCxnSpPr/>
              <p:nvPr/>
            </p:nvCxnSpPr>
            <p:spPr>
              <a:xfrm rot="5400000">
                <a:off x="3544738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3786064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4026596" y="3847500"/>
                <a:ext cx="2819789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5400000">
                <a:off x="4267128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4508453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4748192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4989518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>
                <a:off x="5230844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5470581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5711907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5953233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6192972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434297" y="3848295"/>
                <a:ext cx="2819789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6674829" y="3847500"/>
                <a:ext cx="2819789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/>
            <p:cNvCxnSpPr/>
            <p:nvPr/>
          </p:nvCxnSpPr>
          <p:spPr>
            <a:xfrm rot="5400000">
              <a:off x="3314701" y="4370387"/>
              <a:ext cx="2819401" cy="3175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356852" y="61531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Rolling Shutter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860925" y="3560762"/>
            <a:ext cx="658812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100637" y="3797300"/>
            <a:ext cx="660400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341937" y="4032250"/>
            <a:ext cx="658813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583237" y="4267200"/>
            <a:ext cx="658813" cy="16351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305550" y="4973637"/>
            <a:ext cx="658812" cy="16351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546850" y="5210175"/>
            <a:ext cx="658812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6786562" y="5445125"/>
            <a:ext cx="660400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619625" y="3325812"/>
            <a:ext cx="658812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027862" y="5681662"/>
            <a:ext cx="658813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269162" y="5916612"/>
            <a:ext cx="658813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3" name="TextBox 61"/>
          <p:cNvSpPr txBox="1">
            <a:spLocks noChangeArrowheads="1"/>
          </p:cNvSpPr>
          <p:nvPr/>
        </p:nvSpPr>
        <p:spPr bwMode="auto">
          <a:xfrm>
            <a:off x="7848600" y="6153150"/>
            <a:ext cx="766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DDDDDD"/>
                </a:solidFill>
                <a:latin typeface="+mn-lt"/>
                <a:ea typeface="宋体" pitchFamily="2" charset="-122"/>
              </a:rPr>
              <a:t>Time</a:t>
            </a:r>
          </a:p>
        </p:txBody>
      </p:sp>
      <p:sp>
        <p:nvSpPr>
          <p:cNvPr id="44" name="TextBox 71"/>
          <p:cNvSpPr txBox="1">
            <a:spLocks noChangeArrowheads="1"/>
          </p:cNvSpPr>
          <p:nvPr/>
        </p:nvSpPr>
        <p:spPr bwMode="auto">
          <a:xfrm rot="-5400000">
            <a:off x="3554066" y="4425920"/>
            <a:ext cx="16802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 </a:t>
            </a:r>
            <a:r>
              <a:rPr lang="en-US" altLang="zh-CN" sz="20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Image Rows</a:t>
            </a:r>
          </a:p>
        </p:txBody>
      </p: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4567238" y="3487737"/>
            <a:ext cx="3581400" cy="2590800"/>
            <a:chOff x="4724400" y="2668586"/>
            <a:chExt cx="4114800" cy="2590802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724400" y="2668586"/>
              <a:ext cx="4114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724400" y="2903536"/>
              <a:ext cx="4114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724400" y="3140074"/>
              <a:ext cx="4114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724400" y="3375025"/>
              <a:ext cx="4114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724400" y="3609975"/>
              <a:ext cx="4114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724400" y="3844925"/>
              <a:ext cx="4114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724400" y="4081462"/>
              <a:ext cx="4114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724400" y="4316412"/>
              <a:ext cx="4114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724400" y="4551362"/>
              <a:ext cx="4114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724400" y="4787901"/>
              <a:ext cx="4114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4724400" y="5257801"/>
              <a:ext cx="4114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724400" y="5022851"/>
              <a:ext cx="4114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82"/>
          <p:cNvGrpSpPr/>
          <p:nvPr/>
        </p:nvGrpSpPr>
        <p:grpSpPr>
          <a:xfrm>
            <a:off x="5242045" y="4349750"/>
            <a:ext cx="1268296" cy="1206897"/>
            <a:chOff x="5242045" y="4349750"/>
            <a:chExt cx="1268296" cy="1206897"/>
          </a:xfrm>
        </p:grpSpPr>
        <p:cxnSp>
          <p:nvCxnSpPr>
            <p:cNvPr id="5" name="Straight Connector 76"/>
            <p:cNvCxnSpPr/>
            <p:nvPr/>
          </p:nvCxnSpPr>
          <p:spPr bwMode="auto">
            <a:xfrm rot="16200000" flipH="1">
              <a:off x="5876924" y="4716463"/>
              <a:ext cx="733425" cy="0"/>
            </a:xfrm>
            <a:prstGeom prst="line">
              <a:avLst/>
            </a:prstGeom>
            <a:ln w="1270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80"/>
            <p:cNvGrpSpPr/>
            <p:nvPr/>
          </p:nvGrpSpPr>
          <p:grpSpPr>
            <a:xfrm>
              <a:off x="5242045" y="4349750"/>
              <a:ext cx="1268296" cy="1206897"/>
              <a:chOff x="5242045" y="4349750"/>
              <a:chExt cx="1268296" cy="1206897"/>
            </a:xfrm>
          </p:grpSpPr>
          <p:cxnSp>
            <p:nvCxnSpPr>
              <p:cNvPr id="27" name="Straight Connector 26"/>
              <p:cNvCxnSpPr/>
              <p:nvPr/>
            </p:nvCxnSpPr>
            <p:spPr bwMode="auto">
              <a:xfrm rot="16200000" flipH="1">
                <a:off x="5214940" y="4716463"/>
                <a:ext cx="733425" cy="0"/>
              </a:xfrm>
              <a:prstGeom prst="line">
                <a:avLst/>
              </a:prstGeom>
              <a:ln w="12700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 bwMode="auto">
              <a:xfrm rot="10800000">
                <a:off x="5591176" y="5021263"/>
                <a:ext cx="650874" cy="1589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85"/>
              <p:cNvSpPr txBox="1">
                <a:spLocks noChangeArrowheads="1"/>
              </p:cNvSpPr>
              <p:nvPr/>
            </p:nvSpPr>
            <p:spPr bwMode="auto">
              <a:xfrm>
                <a:off x="5242045" y="5156537"/>
                <a:ext cx="1268296" cy="40011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  <a:alpha val="7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000" dirty="0" smtClean="0">
                    <a:solidFill>
                      <a:srgbClr val="FF9900"/>
                    </a:solidFill>
                    <a:latin typeface="+mn-lt"/>
                  </a:rPr>
                  <a:t>Exposure</a:t>
                </a:r>
              </a:p>
            </p:txBody>
          </p:sp>
        </p:grpSp>
      </p:grpSp>
      <p:grpSp>
        <p:nvGrpSpPr>
          <p:cNvPr id="45" name="Group 81"/>
          <p:cNvGrpSpPr/>
          <p:nvPr/>
        </p:nvGrpSpPr>
        <p:grpSpPr>
          <a:xfrm>
            <a:off x="1648492" y="3627022"/>
            <a:ext cx="963855" cy="2046289"/>
            <a:chOff x="2163763" y="3560762"/>
            <a:chExt cx="963855" cy="2046289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1140618" y="4583907"/>
              <a:ext cx="2046289" cy="0"/>
            </a:xfrm>
            <a:prstGeom prst="line">
              <a:avLst/>
            </a:prstGeom>
            <a:ln w="25400">
              <a:solidFill>
                <a:srgbClr val="FF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85"/>
            <p:cNvSpPr txBox="1">
              <a:spLocks noChangeArrowheads="1"/>
            </p:cNvSpPr>
            <p:nvPr/>
          </p:nvSpPr>
          <p:spPr bwMode="auto">
            <a:xfrm>
              <a:off x="2314575" y="3832195"/>
              <a:ext cx="813043" cy="40011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 smtClean="0">
                  <a:solidFill>
                    <a:srgbClr val="00FF00"/>
                  </a:solidFill>
                  <a:latin typeface="+mn-lt"/>
                </a:rPr>
                <a:t>Skew</a:t>
              </a:r>
              <a:endParaRPr lang="en-US" sz="2000" dirty="0">
                <a:solidFill>
                  <a:srgbClr val="00FF00"/>
                </a:solidFill>
                <a:latin typeface="+mn-lt"/>
              </a:endParaRPr>
            </a:p>
          </p:txBody>
        </p:sp>
      </p:grpSp>
      <p:sp>
        <p:nvSpPr>
          <p:cNvPr id="63" name="Down Arrow 62"/>
          <p:cNvSpPr/>
          <p:nvPr/>
        </p:nvSpPr>
        <p:spPr>
          <a:xfrm>
            <a:off x="6119815" y="3797300"/>
            <a:ext cx="241300" cy="4079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85"/>
          <p:cNvSpPr txBox="1">
            <a:spLocks noChangeArrowheads="1"/>
          </p:cNvSpPr>
          <p:nvPr/>
        </p:nvSpPr>
        <p:spPr bwMode="auto">
          <a:xfrm>
            <a:off x="5672141" y="3374929"/>
            <a:ext cx="1154483" cy="40011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FF00"/>
                </a:solidFill>
                <a:latin typeface="+mn-lt"/>
              </a:rPr>
              <a:t>Readout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5822950" y="4503737"/>
            <a:ext cx="660400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064250" y="4738687"/>
            <a:ext cx="660400" cy="1619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53223" y="3285979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53223" y="3522984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3223" y="3759989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53223" y="3996994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53223" y="4233999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53223" y="4471004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53223" y="4708009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53223" y="4945014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53223" y="5419024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53223" y="5656029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410496" y="5820179"/>
            <a:ext cx="33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Photo courtesy http://www.dvxuser.com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53223" y="5880157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53223" y="5182019"/>
            <a:ext cx="3665557" cy="237744"/>
          </a:xfrm>
          <a:prstGeom prst="rect">
            <a:avLst/>
          </a:prstGeom>
          <a:solidFill>
            <a:schemeClr val="tx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"/>
                            </p:stCondLst>
                            <p:childTnLst>
                              <p:par>
                                <p:cTn id="7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"/>
                            </p:stCondLst>
                            <p:childTnLst>
                              <p:par>
                                <p:cTn id="9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"/>
                            </p:stCondLst>
                            <p:childTnLst>
                              <p:par>
                                <p:cTn id="10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00"/>
                            </p:stCondLst>
                            <p:childTnLst>
                              <p:par>
                                <p:cTn id="1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4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63" grpId="0" animBg="1"/>
      <p:bldP spid="65" grpId="0" animBg="1"/>
      <p:bldP spid="35" grpId="0" animBg="1"/>
      <p:bldP spid="36" grpId="0" animBg="1"/>
      <p:bldP spid="66" grpId="0" animBg="1"/>
      <p:bldP spid="66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81" grpId="0"/>
      <p:bldP spid="79" grpId="0" animBg="1"/>
      <p:bldP spid="79" grpId="1" animBg="1"/>
      <p:bldP spid="80" grpId="0" animBg="1"/>
      <p:bldP spid="8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正方形/長方形 69"/>
          <p:cNvSpPr/>
          <p:nvPr/>
        </p:nvSpPr>
        <p:spPr>
          <a:xfrm>
            <a:off x="3109452" y="4038600"/>
            <a:ext cx="30091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2.Skew Compensation</a:t>
            </a:r>
          </a:p>
        </p:txBody>
      </p:sp>
      <p:sp>
        <p:nvSpPr>
          <p:cNvPr id="138" name="正方形/長方形 68"/>
          <p:cNvSpPr/>
          <p:nvPr/>
        </p:nvSpPr>
        <p:spPr>
          <a:xfrm>
            <a:off x="67697" y="4038600"/>
            <a:ext cx="29803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defRPr/>
            </a:pPr>
            <a:r>
              <a:rPr lang="en-US" altLang="ja-JP" sz="2200" kern="0" dirty="0" smtClean="0">
                <a:solidFill>
                  <a:schemeClr val="bg1"/>
                </a:solidFill>
              </a:rPr>
              <a:t>1. Motion Interpolation</a:t>
            </a:r>
            <a:endParaRPr lang="en-US" altLang="ja-JP" sz="2200" kern="0" dirty="0">
              <a:solidFill>
                <a:schemeClr val="bg1"/>
              </a:solidFill>
            </a:endParaRPr>
          </a:p>
        </p:txBody>
      </p:sp>
      <p:pic>
        <p:nvPicPr>
          <p:cNvPr id="13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7248" y="4443984"/>
            <a:ext cx="2877312" cy="21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" name="Straight Arrow Connector 87"/>
          <p:cNvCxnSpPr/>
          <p:nvPr/>
        </p:nvCxnSpPr>
        <p:spPr>
          <a:xfrm rot="5400000">
            <a:off x="1456824" y="2149024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48"/>
          <p:cNvSpPr txBox="1">
            <a:spLocks noChangeArrowheads="1"/>
          </p:cNvSpPr>
          <p:nvPr/>
        </p:nvSpPr>
        <p:spPr bwMode="auto">
          <a:xfrm>
            <a:off x="1612533" y="2228512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74" name="TextBox 49"/>
          <p:cNvSpPr txBox="1">
            <a:spLocks noChangeArrowheads="1"/>
          </p:cNvSpPr>
          <p:nvPr/>
        </p:nvSpPr>
        <p:spPr bwMode="auto">
          <a:xfrm>
            <a:off x="6796088" y="2809402"/>
            <a:ext cx="689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ea typeface="宋体" pitchFamily="2" charset="-122"/>
            </a:endParaRPr>
          </a:p>
        </p:txBody>
      </p:sp>
      <p:graphicFrame>
        <p:nvGraphicFramePr>
          <p:cNvPr id="75" name="Object 2"/>
          <p:cNvGraphicFramePr>
            <a:graphicFrameLocks noChangeAspect="1"/>
          </p:cNvGraphicFramePr>
          <p:nvPr/>
        </p:nvGraphicFramePr>
        <p:xfrm>
          <a:off x="1831975" y="1823700"/>
          <a:ext cx="523875" cy="425450"/>
        </p:xfrm>
        <a:graphic>
          <a:graphicData uri="http://schemas.openxmlformats.org/presentationml/2006/ole">
            <p:oleObj spid="_x0000_s336899" name="Equation" r:id="rId6" imgW="203040" imgH="164880" progId="Equation.DSMT4">
              <p:embed/>
            </p:oleObj>
          </a:graphicData>
        </a:graphic>
      </p:graphicFrame>
      <p:grpSp>
        <p:nvGrpSpPr>
          <p:cNvPr id="2" name="グループ化 58"/>
          <p:cNvGrpSpPr/>
          <p:nvPr/>
        </p:nvGrpSpPr>
        <p:grpSpPr>
          <a:xfrm>
            <a:off x="2667000" y="1066802"/>
            <a:ext cx="4151313" cy="2327741"/>
            <a:chOff x="2667000" y="1427163"/>
            <a:chExt cx="4151313" cy="3373561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667071" y="1427163"/>
              <a:ext cx="4151238" cy="3373561"/>
              <a:chOff x="2895673" y="1524000"/>
              <a:chExt cx="4150743" cy="3373299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2895673" y="1524000"/>
                <a:ext cx="4128784" cy="2987443"/>
                <a:chOff x="3088738" y="1791942"/>
                <a:chExt cx="4128784" cy="2987443"/>
              </a:xfrm>
            </p:grpSpPr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3088738" y="2045921"/>
                  <a:ext cx="4128784" cy="2539804"/>
                  <a:chOff x="1905000" y="3048643"/>
                  <a:chExt cx="5257892" cy="3276681"/>
                </a:xfrm>
              </p:grpSpPr>
              <p:cxnSp>
                <p:nvCxnSpPr>
                  <p:cNvPr id="94" name="Straight Connector 99"/>
                  <p:cNvCxnSpPr/>
                  <p:nvPr/>
                </p:nvCxnSpPr>
                <p:spPr>
                  <a:xfrm rot="5400000">
                    <a:off x="561812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100"/>
                  <p:cNvCxnSpPr/>
                  <p:nvPr/>
                </p:nvCxnSpPr>
                <p:spPr>
                  <a:xfrm rot="5400000">
                    <a:off x="870088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101"/>
                  <p:cNvCxnSpPr/>
                  <p:nvPr/>
                </p:nvCxnSpPr>
                <p:spPr>
                  <a:xfrm rot="5400000">
                    <a:off x="1177354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102"/>
                  <p:cNvCxnSpPr/>
                  <p:nvPr/>
                </p:nvCxnSpPr>
                <p:spPr>
                  <a:xfrm rot="5400000">
                    <a:off x="1484620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103"/>
                  <p:cNvCxnSpPr/>
                  <p:nvPr/>
                </p:nvCxnSpPr>
                <p:spPr>
                  <a:xfrm rot="5400000">
                    <a:off x="179390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4"/>
                  <p:cNvCxnSpPr/>
                  <p:nvPr/>
                </p:nvCxnSpPr>
                <p:spPr>
                  <a:xfrm rot="5400000">
                    <a:off x="2100164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5"/>
                  <p:cNvCxnSpPr/>
                  <p:nvPr/>
                </p:nvCxnSpPr>
                <p:spPr>
                  <a:xfrm rot="5400000">
                    <a:off x="2408441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6"/>
                  <p:cNvCxnSpPr/>
                  <p:nvPr/>
                </p:nvCxnSpPr>
                <p:spPr>
                  <a:xfrm rot="5400000">
                    <a:off x="2715707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7"/>
                  <p:cNvCxnSpPr/>
                  <p:nvPr/>
                </p:nvCxnSpPr>
                <p:spPr>
                  <a:xfrm rot="5400000">
                    <a:off x="302297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8"/>
                  <p:cNvCxnSpPr/>
                  <p:nvPr/>
                </p:nvCxnSpPr>
                <p:spPr>
                  <a:xfrm rot="5400000">
                    <a:off x="3331251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9"/>
                  <p:cNvCxnSpPr/>
                  <p:nvPr/>
                </p:nvCxnSpPr>
                <p:spPr>
                  <a:xfrm rot="5400000">
                    <a:off x="3638517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10"/>
                  <p:cNvCxnSpPr/>
                  <p:nvPr/>
                </p:nvCxnSpPr>
                <p:spPr>
                  <a:xfrm rot="5400000">
                    <a:off x="394679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11"/>
                  <p:cNvCxnSpPr/>
                  <p:nvPr/>
                </p:nvCxnSpPr>
                <p:spPr>
                  <a:xfrm rot="5400000">
                    <a:off x="425405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12"/>
                  <p:cNvCxnSpPr/>
                  <p:nvPr/>
                </p:nvCxnSpPr>
                <p:spPr>
                  <a:xfrm rot="5400000">
                    <a:off x="4561325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13"/>
                  <p:cNvCxnSpPr/>
                  <p:nvPr/>
                </p:nvCxnSpPr>
                <p:spPr>
                  <a:xfrm rot="5400000">
                    <a:off x="4869603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4"/>
                  <p:cNvCxnSpPr/>
                  <p:nvPr/>
                </p:nvCxnSpPr>
                <p:spPr>
                  <a:xfrm rot="5400000">
                    <a:off x="5176869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Rectangle 115"/>
                  <p:cNvSpPr/>
                  <p:nvPr/>
                </p:nvSpPr>
                <p:spPr>
                  <a:xfrm>
                    <a:off x="2278976" y="3675309"/>
                    <a:ext cx="842960" cy="186361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3" name="Rectangle 116"/>
                  <p:cNvSpPr/>
                  <p:nvPr/>
                </p:nvSpPr>
                <p:spPr>
                  <a:xfrm>
                    <a:off x="2588263" y="4222104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4" name="Rectangle 117"/>
                  <p:cNvSpPr/>
                  <p:nvPr/>
                </p:nvSpPr>
                <p:spPr>
                  <a:xfrm>
                    <a:off x="2895529" y="4768901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5" name="Rectangle 118"/>
                  <p:cNvSpPr/>
                  <p:nvPr/>
                </p:nvSpPr>
                <p:spPr>
                  <a:xfrm>
                    <a:off x="3202795" y="5315696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6" name="Rectangle 119"/>
                  <p:cNvSpPr/>
                  <p:nvPr/>
                </p:nvSpPr>
                <p:spPr>
                  <a:xfrm>
                    <a:off x="3512084" y="5864540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7" name="Rectangle 120"/>
                  <p:cNvSpPr/>
                  <p:nvPr/>
                </p:nvSpPr>
                <p:spPr>
                  <a:xfrm>
                    <a:off x="3817328" y="3402934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8" name="Rectangle 121"/>
                  <p:cNvSpPr/>
                  <p:nvPr/>
                </p:nvSpPr>
                <p:spPr>
                  <a:xfrm>
                    <a:off x="4126616" y="3947682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19" name="Rectangle 122"/>
                  <p:cNvSpPr/>
                  <p:nvPr/>
                </p:nvSpPr>
                <p:spPr>
                  <a:xfrm>
                    <a:off x="4433882" y="4496526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0" name="Rectangle 123"/>
                  <p:cNvSpPr/>
                  <p:nvPr/>
                </p:nvSpPr>
                <p:spPr>
                  <a:xfrm>
                    <a:off x="4741149" y="5043323"/>
                    <a:ext cx="842960" cy="18636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21" name="Rectangle 124"/>
                  <p:cNvSpPr/>
                  <p:nvPr/>
                </p:nvSpPr>
                <p:spPr>
                  <a:xfrm>
                    <a:off x="1973731" y="3128512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22" name="Straight Connector 125"/>
                  <p:cNvCxnSpPr/>
                  <p:nvPr/>
                </p:nvCxnSpPr>
                <p:spPr>
                  <a:xfrm>
                    <a:off x="1905000" y="3314874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6"/>
                  <p:cNvCxnSpPr/>
                  <p:nvPr/>
                </p:nvCxnSpPr>
                <p:spPr>
                  <a:xfrm>
                    <a:off x="1905000" y="3589296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7"/>
                  <p:cNvCxnSpPr/>
                  <p:nvPr/>
                </p:nvCxnSpPr>
                <p:spPr>
                  <a:xfrm>
                    <a:off x="1905000" y="3861669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8"/>
                  <p:cNvCxnSpPr/>
                  <p:nvPr/>
                </p:nvCxnSpPr>
                <p:spPr>
                  <a:xfrm>
                    <a:off x="1905000" y="413609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9"/>
                  <p:cNvCxnSpPr/>
                  <p:nvPr/>
                </p:nvCxnSpPr>
                <p:spPr>
                  <a:xfrm>
                    <a:off x="1905000" y="441051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30"/>
                  <p:cNvCxnSpPr/>
                  <p:nvPr/>
                </p:nvCxnSpPr>
                <p:spPr>
                  <a:xfrm>
                    <a:off x="1905000" y="4682888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31"/>
                  <p:cNvCxnSpPr/>
                  <p:nvPr/>
                </p:nvCxnSpPr>
                <p:spPr>
                  <a:xfrm>
                    <a:off x="1905000" y="495526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32"/>
                  <p:cNvCxnSpPr/>
                  <p:nvPr/>
                </p:nvCxnSpPr>
                <p:spPr>
                  <a:xfrm>
                    <a:off x="1905000" y="522968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33"/>
                  <p:cNvCxnSpPr/>
                  <p:nvPr/>
                </p:nvCxnSpPr>
                <p:spPr>
                  <a:xfrm>
                    <a:off x="1905000" y="550410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4"/>
                  <p:cNvCxnSpPr/>
                  <p:nvPr/>
                </p:nvCxnSpPr>
                <p:spPr>
                  <a:xfrm>
                    <a:off x="1905000" y="577648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5"/>
                  <p:cNvCxnSpPr/>
                  <p:nvPr/>
                </p:nvCxnSpPr>
                <p:spPr>
                  <a:xfrm>
                    <a:off x="1905000" y="632327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6"/>
                  <p:cNvCxnSpPr/>
                  <p:nvPr/>
                </p:nvCxnSpPr>
                <p:spPr>
                  <a:xfrm>
                    <a:off x="1905000" y="605090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4" name="Rectangle 137"/>
                  <p:cNvSpPr/>
                  <p:nvPr/>
                </p:nvSpPr>
                <p:spPr>
                  <a:xfrm>
                    <a:off x="5050436" y="5588071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35" name="Rectangle 138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91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テキスト ボックス 107"/>
              <p:cNvSpPr txBox="1"/>
              <p:nvPr/>
            </p:nvSpPr>
            <p:spPr bwMode="auto">
              <a:xfrm>
                <a:off x="4035289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89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rgbClr val="FFC000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78" name="Straight Connector 93"/>
            <p:cNvCxnSpPr/>
            <p:nvPr/>
          </p:nvCxnSpPr>
          <p:spPr bwMode="auto">
            <a:xfrm rot="16200000" flipH="1">
              <a:off x="2034381" y="2059782"/>
              <a:ext cx="2987675" cy="1722438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4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Optical Flow and Its Applications</a:t>
            </a:r>
          </a:p>
        </p:txBody>
      </p:sp>
      <p:pic>
        <p:nvPicPr>
          <p:cNvPr id="14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000" y="4427390"/>
            <a:ext cx="2880000" cy="21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61"/>
          <p:cNvSpPr/>
          <p:nvPr/>
        </p:nvSpPr>
        <p:spPr>
          <a:xfrm>
            <a:off x="76199" y="762001"/>
            <a:ext cx="9067801" cy="6096000"/>
          </a:xfrm>
          <a:prstGeom prst="rect">
            <a:avLst/>
          </a:prstGeom>
          <a:solidFill>
            <a:srgbClr val="1C1C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 rot="5400000">
            <a:off x="1456824" y="2509386"/>
            <a:ext cx="1813929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48"/>
          <p:cNvSpPr txBox="1">
            <a:spLocks noChangeArrowheads="1"/>
          </p:cNvSpPr>
          <p:nvPr/>
        </p:nvSpPr>
        <p:spPr bwMode="auto">
          <a:xfrm>
            <a:off x="1671638" y="2588874"/>
            <a:ext cx="692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rows</a:t>
            </a:r>
          </a:p>
        </p:txBody>
      </p:sp>
      <p:sp>
        <p:nvSpPr>
          <p:cNvPr id="81" name="TextBox 49"/>
          <p:cNvSpPr txBox="1">
            <a:spLocks noChangeArrowheads="1"/>
          </p:cNvSpPr>
          <p:nvPr/>
        </p:nvSpPr>
        <p:spPr bwMode="auto">
          <a:xfrm>
            <a:off x="6796088" y="3169764"/>
            <a:ext cx="641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time</a:t>
            </a:r>
          </a:p>
        </p:txBody>
      </p:sp>
      <p:graphicFrame>
        <p:nvGraphicFramePr>
          <p:cNvPr id="82" name="Object 2"/>
          <p:cNvGraphicFramePr>
            <a:graphicFrameLocks noChangeAspect="1"/>
          </p:cNvGraphicFramePr>
          <p:nvPr/>
        </p:nvGraphicFramePr>
        <p:xfrm>
          <a:off x="1831975" y="2184062"/>
          <a:ext cx="523875" cy="425450"/>
        </p:xfrm>
        <a:graphic>
          <a:graphicData uri="http://schemas.openxmlformats.org/presentationml/2006/ole">
            <p:oleObj spid="_x0000_s336898" name="Equation" r:id="rId8" imgW="203040" imgH="164880" progId="Equation.DSMT4">
              <p:embed/>
            </p:oleObj>
          </a:graphicData>
        </a:graphic>
      </p:graphicFrame>
      <p:grpSp>
        <p:nvGrpSpPr>
          <p:cNvPr id="6" name="グループ化 58"/>
          <p:cNvGrpSpPr/>
          <p:nvPr/>
        </p:nvGrpSpPr>
        <p:grpSpPr>
          <a:xfrm>
            <a:off x="2667000" y="1427164"/>
            <a:ext cx="4151313" cy="2327741"/>
            <a:chOff x="2667000" y="1427163"/>
            <a:chExt cx="4151313" cy="3373561"/>
          </a:xfrm>
        </p:grpSpPr>
        <p:grpSp>
          <p:nvGrpSpPr>
            <p:cNvPr id="7" name="Group 63"/>
            <p:cNvGrpSpPr>
              <a:grpSpLocks/>
            </p:cNvGrpSpPr>
            <p:nvPr/>
          </p:nvGrpSpPr>
          <p:grpSpPr bwMode="auto">
            <a:xfrm>
              <a:off x="2667069" y="1427163"/>
              <a:ext cx="4151240" cy="3373561"/>
              <a:chOff x="2895671" y="1524000"/>
              <a:chExt cx="4150745" cy="3373299"/>
            </a:xfrm>
          </p:grpSpPr>
          <p:grpSp>
            <p:nvGrpSpPr>
              <p:cNvPr id="8" name="Group 62"/>
              <p:cNvGrpSpPr>
                <a:grpSpLocks/>
              </p:cNvGrpSpPr>
              <p:nvPr/>
            </p:nvGrpSpPr>
            <p:grpSpPr bwMode="auto">
              <a:xfrm>
                <a:off x="2895671" y="1524000"/>
                <a:ext cx="4128784" cy="2987443"/>
                <a:chOff x="3088736" y="1791942"/>
                <a:chExt cx="4128784" cy="2987443"/>
              </a:xfrm>
            </p:grpSpPr>
            <p:grpSp>
              <p:nvGrpSpPr>
                <p:cNvPr id="9" name="Group 65"/>
                <p:cNvGrpSpPr>
                  <a:grpSpLocks/>
                </p:cNvGrpSpPr>
                <p:nvPr/>
              </p:nvGrpSpPr>
              <p:grpSpPr bwMode="auto">
                <a:xfrm>
                  <a:off x="3088736" y="2045921"/>
                  <a:ext cx="4128784" cy="2539804"/>
                  <a:chOff x="1905000" y="3048643"/>
                  <a:chExt cx="5257892" cy="3276681"/>
                </a:xfrm>
              </p:grpSpPr>
              <p:cxnSp>
                <p:nvCxnSpPr>
                  <p:cNvPr id="98" name="Straight Connector 97"/>
                  <p:cNvCxnSpPr/>
                  <p:nvPr/>
                </p:nvCxnSpPr>
                <p:spPr>
                  <a:xfrm rot="5400000">
                    <a:off x="561812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rot="5400000">
                    <a:off x="870088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/>
                  <p:nvPr/>
                </p:nvCxnSpPr>
                <p:spPr>
                  <a:xfrm rot="5400000">
                    <a:off x="1177354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 rot="5400000">
                    <a:off x="1484620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 rot="5400000">
                    <a:off x="179390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/>
                  <p:nvPr/>
                </p:nvCxnSpPr>
                <p:spPr>
                  <a:xfrm rot="5400000">
                    <a:off x="2100164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 rot="5400000">
                    <a:off x="2408441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 rot="5400000">
                    <a:off x="2715707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/>
                  <p:cNvCxnSpPr/>
                  <p:nvPr/>
                </p:nvCxnSpPr>
                <p:spPr>
                  <a:xfrm rot="5400000">
                    <a:off x="302297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>
                  <a:xfrm rot="5400000">
                    <a:off x="3331251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 rot="5400000">
                    <a:off x="3638517" y="4684948"/>
                    <a:ext cx="3274631" cy="202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 rot="5400000">
                    <a:off x="3946793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/>
                  <p:cNvCxnSpPr/>
                  <p:nvPr/>
                </p:nvCxnSpPr>
                <p:spPr>
                  <a:xfrm rot="5400000">
                    <a:off x="4254059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>
                  <a:xfrm rot="5400000">
                    <a:off x="4561325" y="4685959"/>
                    <a:ext cx="3274631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/>
                  <p:nvPr/>
                </p:nvCxnSpPr>
                <p:spPr>
                  <a:xfrm rot="5400000">
                    <a:off x="4869603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/>
                  <p:nvPr/>
                </p:nvCxnSpPr>
                <p:spPr>
                  <a:xfrm rot="5400000">
                    <a:off x="5176869" y="4684948"/>
                    <a:ext cx="3274631" cy="2022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2278976" y="3675309"/>
                    <a:ext cx="842960" cy="186361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>
                    <a:off x="2588263" y="4222104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2895529" y="4768901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3202795" y="5315696"/>
                    <a:ext cx="842961" cy="188409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3512084" y="5864540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3817328" y="3402934"/>
                    <a:ext cx="842961" cy="186362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4126616" y="3947682"/>
                    <a:ext cx="842960" cy="19045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4433882" y="4496526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70" name="Rectangle 169"/>
                  <p:cNvSpPr/>
                  <p:nvPr/>
                </p:nvSpPr>
                <p:spPr>
                  <a:xfrm>
                    <a:off x="4741149" y="5043323"/>
                    <a:ext cx="842960" cy="186361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1973731" y="3128512"/>
                    <a:ext cx="840939" cy="186362"/>
                  </a:xfrm>
                  <a:prstGeom prst="rect">
                    <a:avLst/>
                  </a:prstGeom>
                  <a:solidFill>
                    <a:srgbClr val="FF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cxnSp>
                <p:nvCxnSpPr>
                  <p:cNvPr id="172" name="Straight Connector 171"/>
                  <p:cNvCxnSpPr/>
                  <p:nvPr/>
                </p:nvCxnSpPr>
                <p:spPr>
                  <a:xfrm>
                    <a:off x="1905000" y="3314874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/>
                  <p:cNvCxnSpPr/>
                  <p:nvPr/>
                </p:nvCxnSpPr>
                <p:spPr>
                  <a:xfrm>
                    <a:off x="1905000" y="3589296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/>
                  <p:cNvCxnSpPr/>
                  <p:nvPr/>
                </p:nvCxnSpPr>
                <p:spPr>
                  <a:xfrm>
                    <a:off x="1905000" y="3861669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>
                    <a:off x="1905000" y="413609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>
                    <a:off x="1905000" y="441051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1905000" y="4682888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>
                    <a:off x="1905000" y="4955261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1905000" y="5229683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>
                    <a:off x="1905000" y="5504105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>
                    <a:off x="1905000" y="5776480"/>
                    <a:ext cx="5257892" cy="204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>
                    <a:off x="1905000" y="6323275"/>
                    <a:ext cx="5257892" cy="2049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1905000" y="6050902"/>
                    <a:ext cx="5257892" cy="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95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4" name="Rectangle 183"/>
                  <p:cNvSpPr/>
                  <p:nvPr/>
                </p:nvSpPr>
                <p:spPr>
                  <a:xfrm>
                    <a:off x="5050436" y="5588071"/>
                    <a:ext cx="840939" cy="190456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  <p:sp>
                <p:nvSpPr>
                  <p:cNvPr id="185" name="Rectangle 184"/>
                  <p:cNvSpPr/>
                  <p:nvPr/>
                </p:nvSpPr>
                <p:spPr>
                  <a:xfrm>
                    <a:off x="5355681" y="6136915"/>
                    <a:ext cx="842960" cy="188409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zh-CN" altLang="en-US" u="sng" dirty="0">
                      <a:solidFill>
                        <a:srgbClr val="FFFFFF"/>
                      </a:solidFill>
                      <a:latin typeface="Arial" pitchFamily="34" charset="0"/>
                      <a:ea typeface="宋体" pitchFamily="2" charset="-122"/>
                    </a:endParaRPr>
                  </a:p>
                </p:txBody>
              </p:sp>
            </p:grpSp>
            <p:cxnSp>
              <p:nvCxnSpPr>
                <p:cNvPr id="95" name="Straight Connector 11"/>
                <p:cNvCxnSpPr/>
                <p:nvPr/>
              </p:nvCxnSpPr>
              <p:spPr bwMode="auto">
                <a:xfrm rot="16200000" flipH="1">
                  <a:off x="3940194" y="2424548"/>
                  <a:ext cx="2987443" cy="1722231"/>
                </a:xfrm>
                <a:prstGeom prst="line">
                  <a:avLst/>
                </a:prstGeom>
                <a:ln w="25400">
                  <a:solidFill>
                    <a:schemeClr val="bg1">
                      <a:lumMod val="9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テキスト ボックス 107"/>
              <p:cNvSpPr txBox="1"/>
              <p:nvPr/>
            </p:nvSpPr>
            <p:spPr bwMode="auto">
              <a:xfrm>
                <a:off x="4035289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chemeClr val="bg1"/>
                    </a:solidFill>
                    <a:ea typeface="メイリオ" pitchFamily="50" charset="-128"/>
                  </a:rPr>
                  <a:t>Sub-image 1</a:t>
                </a:r>
              </a:p>
            </p:txBody>
          </p:sp>
          <p:sp>
            <p:nvSpPr>
              <p:cNvPr id="92" name="テキスト ボックス 107"/>
              <p:cNvSpPr txBox="1"/>
              <p:nvPr/>
            </p:nvSpPr>
            <p:spPr bwMode="auto">
              <a:xfrm>
                <a:off x="5482915" y="4406676"/>
                <a:ext cx="1563501" cy="49062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dirty="0">
                    <a:solidFill>
                      <a:schemeClr val="bg1"/>
                    </a:solidFill>
                    <a:ea typeface="メイリオ" pitchFamily="50" charset="-128"/>
                  </a:rPr>
                  <a:t>Sub-image 2</a:t>
                </a:r>
              </a:p>
            </p:txBody>
          </p:sp>
        </p:grpSp>
        <p:cxnSp>
          <p:nvCxnSpPr>
            <p:cNvPr id="85" name="Straight Connector 84"/>
            <p:cNvCxnSpPr/>
            <p:nvPr/>
          </p:nvCxnSpPr>
          <p:spPr bwMode="auto">
            <a:xfrm rot="16200000" flipH="1">
              <a:off x="2034381" y="2059782"/>
              <a:ext cx="2987675" cy="1722438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正方形/長方形 70"/>
          <p:cNvSpPr/>
          <p:nvPr/>
        </p:nvSpPr>
        <p:spPr>
          <a:xfrm>
            <a:off x="6411074" y="3886200"/>
            <a:ext cx="2351926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1" indent="-285750" algn="ctr" eaLnBrk="0" hangingPunct="0">
              <a:spcBef>
                <a:spcPct val="20000"/>
              </a:spcBef>
              <a:defRPr/>
            </a:pPr>
            <a:r>
              <a:rPr lang="en-US" altLang="ja-JP" sz="1600" kern="0" dirty="0" smtClean="0">
                <a:solidFill>
                  <a:schemeClr val="bg1"/>
                </a:solidFill>
              </a:rPr>
              <a:t>Removal of motion blur </a:t>
            </a:r>
          </a:p>
          <a:p>
            <a:pPr marL="285750" lvl="1" indent="-285750" algn="ctr" eaLnBrk="0" hangingPunct="0">
              <a:spcBef>
                <a:spcPct val="20000"/>
              </a:spcBef>
              <a:defRPr/>
            </a:pPr>
            <a:r>
              <a:rPr lang="en-US" altLang="ja-JP" sz="1600" kern="0" dirty="0" smtClean="0">
                <a:solidFill>
                  <a:schemeClr val="bg1"/>
                </a:solidFill>
              </a:rPr>
              <a:t>due to camera shake</a:t>
            </a:r>
          </a:p>
        </p:txBody>
      </p:sp>
      <p:pic>
        <p:nvPicPr>
          <p:cNvPr id="188" name="Picture 6" descr="deblur_Sps_type_0_sigma_0.00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838" y="1216025"/>
            <a:ext cx="7799387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3276600" y="1524000"/>
            <a:ext cx="5690419" cy="4572000"/>
            <a:chOff x="3276600" y="1524000"/>
            <a:chExt cx="5690419" cy="4572000"/>
          </a:xfrm>
        </p:grpSpPr>
        <p:cxnSp>
          <p:nvCxnSpPr>
            <p:cNvPr id="190" name="Straight Connector 8"/>
            <p:cNvCxnSpPr/>
            <p:nvPr/>
          </p:nvCxnSpPr>
          <p:spPr bwMode="auto">
            <a:xfrm rot="16200000" flipH="1">
              <a:off x="2933700" y="2933700"/>
              <a:ext cx="3505200" cy="2819400"/>
            </a:xfrm>
            <a:prstGeom prst="line">
              <a:avLst/>
            </a:prstGeom>
            <a:ln w="38100">
              <a:solidFill>
                <a:srgbClr val="00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3276600" y="1524000"/>
              <a:ext cx="5690419" cy="4572000"/>
              <a:chOff x="3276600" y="1524000"/>
              <a:chExt cx="5690419" cy="4572000"/>
            </a:xfrm>
          </p:grpSpPr>
          <p:cxnSp>
            <p:nvCxnSpPr>
              <p:cNvPr id="192" name="Straight Connector 6"/>
              <p:cNvCxnSpPr/>
              <p:nvPr/>
            </p:nvCxnSpPr>
            <p:spPr bwMode="auto">
              <a:xfrm>
                <a:off x="4419600" y="2590800"/>
                <a:ext cx="4495800" cy="3505200"/>
              </a:xfrm>
              <a:prstGeom prst="line">
                <a:avLst/>
              </a:prstGeom>
              <a:ln w="38100">
                <a:solidFill>
                  <a:srgbClr val="00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3" name="Picture 6" descr="deblur_Sps_type_0_sigma_0.001.png"/>
              <p:cNvPicPr>
                <a:picLocks noChangeAspect="1"/>
              </p:cNvPicPr>
              <p:nvPr/>
            </p:nvPicPr>
            <p:blipFill>
              <a:blip r:embed="rId9" cstate="print"/>
              <a:srcRect l="31133" t="14194" r="46947" b="46806"/>
              <a:stretch>
                <a:fillRect/>
              </a:stretch>
            </p:blipFill>
            <p:spPr bwMode="auto">
              <a:xfrm>
                <a:off x="6132170" y="3124200"/>
                <a:ext cx="2783230" cy="2971800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</p:pic>
          <p:cxnSp>
            <p:nvCxnSpPr>
              <p:cNvPr id="194" name="Straight Connector 7"/>
              <p:cNvCxnSpPr/>
              <p:nvPr/>
            </p:nvCxnSpPr>
            <p:spPr bwMode="auto">
              <a:xfrm>
                <a:off x="4419600" y="1524000"/>
                <a:ext cx="4547419" cy="1602658"/>
              </a:xfrm>
              <a:prstGeom prst="line">
                <a:avLst/>
              </a:prstGeom>
              <a:ln w="38100">
                <a:solidFill>
                  <a:srgbClr val="00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9"/>
              <p:cNvSpPr/>
              <p:nvPr/>
            </p:nvSpPr>
            <p:spPr bwMode="auto">
              <a:xfrm>
                <a:off x="3276600" y="1524000"/>
                <a:ext cx="1143000" cy="1066800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dirty="0">
                  <a:solidFill>
                    <a:srgbClr val="FFFFFF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</p:grpSp>
      <p:sp>
        <p:nvSpPr>
          <p:cNvPr id="196" name="TextBox 74"/>
          <p:cNvSpPr txBox="1">
            <a:spLocks noChangeArrowheads="1"/>
          </p:cNvSpPr>
          <p:nvPr/>
        </p:nvSpPr>
        <p:spPr bwMode="auto">
          <a:xfrm>
            <a:off x="1752600" y="6029980"/>
            <a:ext cx="60660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rgbClr val="DDDDDD"/>
                </a:solidFill>
                <a:ea typeface="ＭＳ Ｐゴシック" pitchFamily="34" charset="-128"/>
              </a:rPr>
              <a:t>Output: </a:t>
            </a:r>
            <a:r>
              <a:rPr lang="en-US" altLang="ja-JP" sz="2800" dirty="0" err="1" smtClean="0">
                <a:solidFill>
                  <a:srgbClr val="DDDDDD"/>
                </a:solidFill>
                <a:ea typeface="ＭＳ Ｐゴシック" pitchFamily="34" charset="-128"/>
              </a:rPr>
              <a:t>Deblurred</a:t>
            </a:r>
            <a:r>
              <a:rPr lang="en-US" altLang="ja-JP" sz="2800" dirty="0" smtClean="0">
                <a:solidFill>
                  <a:srgbClr val="DDDDDD"/>
                </a:solidFill>
                <a:ea typeface="ＭＳ Ｐゴシック" pitchFamily="34" charset="-128"/>
              </a:rPr>
              <a:t> Image </a:t>
            </a:r>
            <a:r>
              <a:rPr lang="en-US" altLang="ja-JP" sz="2800" dirty="0">
                <a:solidFill>
                  <a:srgbClr val="DDDDDD"/>
                </a:solidFill>
                <a:ea typeface="ＭＳ Ｐゴシック" pitchFamily="34" charset="-128"/>
              </a:rPr>
              <a:t>(1024x600)</a:t>
            </a:r>
          </a:p>
        </p:txBody>
      </p:sp>
    </p:spTree>
    <p:custDataLst>
      <p:tags r:id="rId2"/>
    </p:custDataLst>
  </p:cSld>
  <p:clrMapOvr>
    <a:masterClrMapping/>
  </p:clrMapOvr>
  <p:transition advTm="1686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2971800"/>
            <a:ext cx="74676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Coded Exposure Length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400" b="1" i="1" dirty="0" smtClean="0">
                <a:solidFill>
                  <a:srgbClr val="FFFF00"/>
                </a:solidFill>
                <a:latin typeface="+mn-lt"/>
              </a:rPr>
              <a:t>Row-wise Adaptive  Exposure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76350"/>
            <a:ext cx="7315200" cy="169545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Coded Readout Timing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High Speed Photography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Optical Flow &amp; Its Applications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Coded Rolling Shutter Photography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タイトル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ja-JP" dirty="0" smtClean="0">
                <a:ea typeface="ＭＳ Ｐゴシック" pitchFamily="34" charset="-128"/>
              </a:rPr>
              <a:t>Row-wise Adaptive Exposure</a:t>
            </a:r>
            <a:endParaRPr lang="ja-JP" altLang="en-US" smtClean="0">
              <a:ea typeface="ＭＳ Ｐゴシック" pitchFamily="34" charset="-128"/>
            </a:endParaRP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54113"/>
            <a:ext cx="3529013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788" y="3981450"/>
            <a:ext cx="3525837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テキスト ボックス 35"/>
          <p:cNvSpPr txBox="1">
            <a:spLocks noChangeArrowheads="1"/>
          </p:cNvSpPr>
          <p:nvPr/>
        </p:nvSpPr>
        <p:spPr bwMode="auto">
          <a:xfrm>
            <a:off x="609598" y="3092450"/>
            <a:ext cx="32242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solidFill>
                  <a:srgbClr val="DDDDDD"/>
                </a:solidFill>
                <a:ea typeface="ＭＳ Ｐゴシック" pitchFamily="34" charset="-128"/>
              </a:rPr>
              <a:t>1</a:t>
            </a:r>
            <a:r>
              <a:rPr lang="en-US" altLang="ja-JP" sz="2000" baseline="30000" dirty="0">
                <a:solidFill>
                  <a:srgbClr val="DDDDDD"/>
                </a:solidFill>
                <a:ea typeface="ＭＳ Ｐゴシック" pitchFamily="34" charset="-128"/>
              </a:rPr>
              <a:t>st</a:t>
            </a:r>
            <a:r>
              <a:rPr lang="en-US" altLang="ja-JP" sz="2000" dirty="0">
                <a:solidFill>
                  <a:srgbClr val="DDDDDD"/>
                </a:solidFill>
                <a:ea typeface="ＭＳ Ｐゴシック" pitchFamily="34" charset="-128"/>
              </a:rPr>
              <a:t>  shot (Conventional AE)</a:t>
            </a:r>
            <a:endParaRPr kumimoji="1" lang="ja-JP" altLang="en-US" sz="20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981450"/>
            <a:ext cx="3525838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5636423" y="5948363"/>
            <a:ext cx="29209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solidFill>
                  <a:srgbClr val="DDDDDD"/>
                </a:solidFill>
                <a:ea typeface="ＭＳ Ｐゴシック" pitchFamily="34" charset="-128"/>
              </a:rPr>
              <a:t>2</a:t>
            </a:r>
            <a:r>
              <a:rPr lang="en-US" altLang="ja-JP" sz="2000" baseline="30000" dirty="0">
                <a:solidFill>
                  <a:srgbClr val="DDDDDD"/>
                </a:solidFill>
                <a:ea typeface="ＭＳ Ｐゴシック" pitchFamily="34" charset="-128"/>
              </a:rPr>
              <a:t>nd</a:t>
            </a:r>
            <a:r>
              <a:rPr lang="en-US" altLang="ja-JP" sz="2000" dirty="0">
                <a:solidFill>
                  <a:srgbClr val="DDDDDD"/>
                </a:solidFill>
                <a:ea typeface="ＭＳ Ｐゴシック" pitchFamily="34" charset="-128"/>
              </a:rPr>
              <a:t>  shot </a:t>
            </a:r>
            <a:r>
              <a:rPr lang="en-US" altLang="ja-JP" sz="2000" dirty="0" smtClean="0">
                <a:solidFill>
                  <a:srgbClr val="DDDDDD"/>
                </a:solidFill>
                <a:ea typeface="ＭＳ Ｐゴシック" pitchFamily="34" charset="-128"/>
              </a:rPr>
              <a:t>(Coded Image</a:t>
            </a:r>
            <a:r>
              <a:rPr lang="en-US" altLang="ja-JP" sz="2000" dirty="0">
                <a:solidFill>
                  <a:srgbClr val="DDDDDD"/>
                </a:solidFill>
                <a:ea typeface="ＭＳ Ｐゴシック" pitchFamily="34" charset="-128"/>
              </a:rPr>
              <a:t>)</a:t>
            </a:r>
            <a:endParaRPr kumimoji="1" lang="ja-JP" altLang="en-US" sz="20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8" name="テキスト ボックス 37"/>
          <p:cNvSpPr txBox="1">
            <a:spLocks noChangeArrowheads="1"/>
          </p:cNvSpPr>
          <p:nvPr/>
        </p:nvSpPr>
        <p:spPr bwMode="auto">
          <a:xfrm>
            <a:off x="1354321" y="5948363"/>
            <a:ext cx="17347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solidFill>
                  <a:srgbClr val="DDDDDD"/>
                </a:solidFill>
                <a:ea typeface="ＭＳ Ｐゴシック" pitchFamily="34" charset="-128"/>
              </a:rPr>
              <a:t>Output Image</a:t>
            </a:r>
            <a:endParaRPr kumimoji="1" lang="ja-JP" altLang="en-US" sz="20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457700" y="2163763"/>
            <a:ext cx="495300" cy="244475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4438650" y="5105400"/>
            <a:ext cx="495300" cy="24606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7054851" y="3636962"/>
            <a:ext cx="406400" cy="244475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grpSp>
        <p:nvGrpSpPr>
          <p:cNvPr id="49174" name="Group 22"/>
          <p:cNvGrpSpPr>
            <a:grpSpLocks/>
          </p:cNvGrpSpPr>
          <p:nvPr/>
        </p:nvGrpSpPr>
        <p:grpSpPr bwMode="auto">
          <a:xfrm>
            <a:off x="5376863" y="1143000"/>
            <a:ext cx="3309937" cy="2466975"/>
            <a:chOff x="3387" y="720"/>
            <a:chExt cx="2085" cy="1554"/>
          </a:xfrm>
        </p:grpSpPr>
        <p:cxnSp>
          <p:nvCxnSpPr>
            <p:cNvPr id="22" name="Straight Connector 21"/>
            <p:cNvCxnSpPr/>
            <p:nvPr/>
          </p:nvCxnSpPr>
          <p:spPr>
            <a:xfrm rot="16200000" flipH="1">
              <a:off x="2866" y="1502"/>
              <a:ext cx="1544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68" name="テキスト ボックス 35"/>
            <p:cNvSpPr txBox="1">
              <a:spLocks noChangeArrowheads="1"/>
            </p:cNvSpPr>
            <p:nvPr/>
          </p:nvSpPr>
          <p:spPr bwMode="auto">
            <a:xfrm>
              <a:off x="4648" y="1751"/>
              <a:ext cx="8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000">
                  <a:solidFill>
                    <a:srgbClr val="DDDDDD"/>
                  </a:solidFill>
                  <a:ea typeface="ＭＳ Ｐゴシック" pitchFamily="34" charset="-128"/>
                </a:rPr>
                <a:t>Row-wise </a:t>
              </a:r>
            </a:p>
            <a:p>
              <a:r>
                <a:rPr lang="en-US" altLang="ja-JP" sz="2000">
                  <a:solidFill>
                    <a:srgbClr val="DDDDDD"/>
                  </a:solidFill>
                  <a:ea typeface="ＭＳ Ｐゴシック" pitchFamily="34" charset="-128"/>
                </a:rPr>
                <a:t>Exposure  </a:t>
              </a:r>
              <a:endParaRPr kumimoji="1" lang="ja-JP" altLang="en-US" sz="2000">
                <a:solidFill>
                  <a:srgbClr val="DDDDDD"/>
                </a:solidFill>
                <a:ea typeface="ＭＳ Ｐゴシック" pitchFamily="34" charset="-128"/>
              </a:endParaRPr>
            </a:p>
          </p:txBody>
        </p:sp>
        <p:pic>
          <p:nvPicPr>
            <p:cNvPr id="49170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5400000">
              <a:off x="3410" y="958"/>
              <a:ext cx="1475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71" name="テキスト ボックス 37"/>
            <p:cNvSpPr txBox="1">
              <a:spLocks noChangeArrowheads="1"/>
            </p:cNvSpPr>
            <p:nvPr/>
          </p:nvSpPr>
          <p:spPr bwMode="auto">
            <a:xfrm rot="16200000">
              <a:off x="3006" y="1383"/>
              <a:ext cx="101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DDDDDD"/>
                  </a:solidFill>
                  <a:ea typeface="ＭＳ Ｐゴシック" pitchFamily="34" charset="-128"/>
                </a:rPr>
                <a:t>Image Rows</a:t>
              </a:r>
              <a:endParaRPr kumimoji="1" lang="ja-JP" altLang="en-US" sz="2000">
                <a:solidFill>
                  <a:srgbClr val="DDDDDD"/>
                </a:solidFill>
                <a:ea typeface="ＭＳ Ｐゴシック" pitchFamily="34" charset="-128"/>
              </a:endParaRPr>
            </a:p>
          </p:txBody>
        </p:sp>
        <p:sp>
          <p:nvSpPr>
            <p:cNvPr id="49172" name="テキスト ボックス 37"/>
            <p:cNvSpPr txBox="1">
              <a:spLocks noChangeArrowheads="1"/>
            </p:cNvSpPr>
            <p:nvPr/>
          </p:nvSpPr>
          <p:spPr bwMode="auto">
            <a:xfrm>
              <a:off x="4589" y="751"/>
              <a:ext cx="79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>
                  <a:solidFill>
                    <a:srgbClr val="DDDDDD"/>
                  </a:solidFill>
                  <a:ea typeface="ＭＳ Ｐゴシック" pitchFamily="34" charset="-128"/>
                </a:rPr>
                <a:t>Exposure</a:t>
              </a:r>
              <a:endParaRPr kumimoji="1" lang="ja-JP" altLang="en-US" sz="2000">
                <a:solidFill>
                  <a:srgbClr val="DDDDDD"/>
                </a:solidFill>
                <a:ea typeface="ＭＳ Ｐゴシック" pitchFamily="34" charset="-128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633" y="720"/>
              <a:ext cx="1265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13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049338" y="1022350"/>
            <a:ext cx="7045325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4" cstate="print"/>
          <a:srcRect t="68584" r="49995"/>
          <a:stretch>
            <a:fillRect/>
          </a:stretch>
        </p:blipFill>
        <p:spPr bwMode="auto">
          <a:xfrm>
            <a:off x="1049338" y="4240213"/>
            <a:ext cx="352266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テキスト ボックス 11"/>
          <p:cNvSpPr txBox="1">
            <a:spLocks noChangeArrowheads="1"/>
          </p:cNvSpPr>
          <p:nvPr/>
        </p:nvSpPr>
        <p:spPr bwMode="auto">
          <a:xfrm>
            <a:off x="1074738" y="4294188"/>
            <a:ext cx="1351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b="1" dirty="0">
                <a:ea typeface="ＭＳ Ｐゴシック" pitchFamily="34" charset="-128"/>
              </a:rPr>
              <a:t>300% </a:t>
            </a:r>
            <a:r>
              <a:rPr kumimoji="1" lang="en-US" altLang="ja-JP" b="1" dirty="0" smtClean="0">
                <a:ea typeface="ＭＳ Ｐゴシック" pitchFamily="34" charset="-128"/>
              </a:rPr>
              <a:t>Gain</a:t>
            </a:r>
            <a:endParaRPr kumimoji="1" lang="ja-JP" altLang="en-US" b="1">
              <a:ea typeface="ＭＳ Ｐゴシック" pitchFamily="34" charset="-128"/>
            </a:endParaRPr>
          </a:p>
        </p:txBody>
      </p:sp>
      <p:sp>
        <p:nvSpPr>
          <p:cNvPr id="50181" name="タイトル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ja-JP" dirty="0" smtClean="0">
                <a:ea typeface="ＭＳ Ｐゴシック" pitchFamily="34" charset="-128"/>
              </a:rPr>
              <a:t>Row-wise Adaptive Exposure: Results</a:t>
            </a:r>
            <a:endParaRPr lang="ja-JP" altLang="en-US" smtClean="0">
              <a:ea typeface="ＭＳ Ｐゴシック" pitchFamily="34" charset="-128"/>
            </a:endParaRPr>
          </a:p>
        </p:txBody>
      </p:sp>
      <p:sp>
        <p:nvSpPr>
          <p:cNvPr id="50182" name="テキスト ボックス 35"/>
          <p:cNvSpPr txBox="1">
            <a:spLocks noChangeArrowheads="1"/>
          </p:cNvSpPr>
          <p:nvPr/>
        </p:nvSpPr>
        <p:spPr bwMode="auto">
          <a:xfrm>
            <a:off x="2471738" y="5867400"/>
            <a:ext cx="4843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DDDDDD"/>
                </a:solidFill>
                <a:ea typeface="ＭＳ Ｐゴシック" pitchFamily="34" charset="-128"/>
              </a:rPr>
              <a:t>Conventional </a:t>
            </a:r>
            <a:r>
              <a:rPr lang="en-US" altLang="ja-JP" sz="2800" dirty="0">
                <a:solidFill>
                  <a:srgbClr val="DDDDDD"/>
                </a:solidFill>
                <a:ea typeface="ＭＳ Ｐゴシック" pitchFamily="34" charset="-128"/>
              </a:rPr>
              <a:t>Auto-Exposure</a:t>
            </a:r>
            <a:endParaRPr kumimoji="1" lang="ja-JP" altLang="en-US" sz="28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5248275" y="1304925"/>
            <a:ext cx="2828925" cy="523875"/>
            <a:chOff x="4353383" y="1143000"/>
            <a:chExt cx="2828342" cy="523220"/>
          </a:xfrm>
        </p:grpSpPr>
        <p:sp>
          <p:nvSpPr>
            <p:cNvPr id="8" name="テキスト ボックス 35"/>
            <p:cNvSpPr txBox="1"/>
            <p:nvPr/>
          </p:nvSpPr>
          <p:spPr>
            <a:xfrm>
              <a:off x="5258072" y="1143000"/>
              <a:ext cx="1923653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22228B"/>
                  </a:solidFill>
                  <a:ea typeface="ＭＳ Ｐゴシック" pitchFamily="34" charset="-128"/>
                </a:rPr>
                <a:t> Saturation</a:t>
              </a:r>
              <a:endParaRPr kumimoji="1" lang="ja-JP" altLang="en-US" sz="2800">
                <a:solidFill>
                  <a:srgbClr val="22228B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 flipH="1">
              <a:off x="4353383" y="1274598"/>
              <a:ext cx="934845" cy="2616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1049338" y="5189540"/>
            <a:ext cx="2139219" cy="523220"/>
            <a:chOff x="5232674" y="1143000"/>
            <a:chExt cx="2138778" cy="522566"/>
          </a:xfrm>
        </p:grpSpPr>
        <p:sp>
          <p:nvSpPr>
            <p:cNvPr id="15" name="テキスト ボックス 35"/>
            <p:cNvSpPr txBox="1"/>
            <p:nvPr/>
          </p:nvSpPr>
          <p:spPr>
            <a:xfrm>
              <a:off x="5232674" y="1143000"/>
              <a:ext cx="1203928" cy="5225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22228B"/>
                  </a:solidFill>
                  <a:ea typeface="ＭＳ Ｐゴシック" pitchFamily="34" charset="-128"/>
                </a:rPr>
                <a:t> </a:t>
              </a:r>
              <a:r>
                <a:rPr lang="en-US" altLang="ja-JP" sz="2800" dirty="0" smtClean="0">
                  <a:solidFill>
                    <a:srgbClr val="22228B"/>
                  </a:solidFill>
                  <a:ea typeface="ＭＳ Ｐゴシック" pitchFamily="34" charset="-128"/>
                </a:rPr>
                <a:t>Noise</a:t>
              </a:r>
              <a:endParaRPr kumimoji="1" lang="ja-JP" altLang="en-US" sz="2800" dirty="0">
                <a:solidFill>
                  <a:srgbClr val="22228B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Right Arrow 8"/>
            <p:cNvSpPr/>
            <p:nvPr/>
          </p:nvSpPr>
          <p:spPr>
            <a:xfrm>
              <a:off x="6436607" y="1293625"/>
              <a:ext cx="934845" cy="2616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99224" y="6400800"/>
            <a:ext cx="478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C000"/>
                </a:solidFill>
                <a:latin typeface="+mn-lt"/>
              </a:rPr>
              <a:t>(Canon EOS 20D. ISO 100. 1.6 seconds. f/9)</a:t>
            </a:r>
          </a:p>
        </p:txBody>
      </p:sp>
    </p:spTree>
  </p:cSld>
  <p:clrMapOvr>
    <a:masterClrMapping/>
  </p:clrMapOvr>
  <p:transition advTm="3782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5"/>
          <p:cNvGrpSpPr>
            <a:grpSpLocks/>
          </p:cNvGrpSpPr>
          <p:nvPr/>
        </p:nvGrpSpPr>
        <p:grpSpPr bwMode="auto">
          <a:xfrm>
            <a:off x="1049338" y="1023938"/>
            <a:ext cx="7045325" cy="4694237"/>
            <a:chOff x="1048667" y="1478867"/>
            <a:chExt cx="7046667" cy="4693333"/>
          </a:xfrm>
        </p:grpSpPr>
        <p:pic>
          <p:nvPicPr>
            <p:cNvPr id="51206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20000"/>
            </a:blip>
            <a:srcRect/>
            <a:stretch>
              <a:fillRect/>
            </a:stretch>
          </p:blipFill>
          <p:spPr bwMode="auto">
            <a:xfrm>
              <a:off x="1048667" y="1478867"/>
              <a:ext cx="7046667" cy="4693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68584" r="50000"/>
            <a:stretch>
              <a:fillRect/>
            </a:stretch>
          </p:blipFill>
          <p:spPr bwMode="auto">
            <a:xfrm>
              <a:off x="1048667" y="4697688"/>
              <a:ext cx="3523333" cy="147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03" name="タイトル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ja-JP" dirty="0" smtClean="0">
                <a:ea typeface="ＭＳ Ｐゴシック" pitchFamily="34" charset="-128"/>
              </a:rPr>
              <a:t>Row-wise Adaptive Exposure: Results</a:t>
            </a:r>
            <a:endParaRPr lang="ja-JP" altLang="en-US" smtClean="0">
              <a:ea typeface="ＭＳ Ｐゴシック" pitchFamily="34" charset="-128"/>
            </a:endParaRPr>
          </a:p>
        </p:txBody>
      </p:sp>
      <p:sp>
        <p:nvSpPr>
          <p:cNvPr id="51204" name="テキスト ボックス 35"/>
          <p:cNvSpPr txBox="1">
            <a:spLocks noChangeArrowheads="1"/>
          </p:cNvSpPr>
          <p:nvPr/>
        </p:nvSpPr>
        <p:spPr bwMode="auto">
          <a:xfrm>
            <a:off x="1511996" y="5867400"/>
            <a:ext cx="61200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DDDDDD"/>
                </a:solidFill>
                <a:ea typeface="ＭＳ Ｐゴシック" pitchFamily="34" charset="-128"/>
              </a:rPr>
              <a:t>Output: Row-wise Adaptive Exposure</a:t>
            </a:r>
            <a:endParaRPr kumimoji="1" lang="ja-JP" altLang="en-US" sz="28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51205" name="テキスト ボックス 11"/>
          <p:cNvSpPr txBox="1">
            <a:spLocks noChangeArrowheads="1"/>
          </p:cNvSpPr>
          <p:nvPr/>
        </p:nvSpPr>
        <p:spPr bwMode="auto">
          <a:xfrm>
            <a:off x="1074738" y="4294188"/>
            <a:ext cx="1351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b="1" dirty="0">
                <a:ea typeface="ＭＳ Ｐゴシック" pitchFamily="34" charset="-128"/>
              </a:rPr>
              <a:t>300% </a:t>
            </a:r>
            <a:r>
              <a:rPr kumimoji="1" lang="en-US" altLang="ja-JP" b="1" dirty="0" smtClean="0">
                <a:ea typeface="ＭＳ Ｐゴシック" pitchFamily="34" charset="-128"/>
              </a:rPr>
              <a:t>Gain</a:t>
            </a:r>
            <a:endParaRPr kumimoji="1" lang="ja-JP" altLang="en-US" b="1">
              <a:ea typeface="ＭＳ Ｐゴシック" pitchFamily="34" charset="-128"/>
            </a:endParaRPr>
          </a:p>
        </p:txBody>
      </p:sp>
    </p:spTree>
  </p:cSld>
  <p:clrMapOvr>
    <a:masterClrMapping/>
  </p:clrMapOvr>
  <p:transition advTm="4656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9338" y="1023938"/>
            <a:ext cx="7046912" cy="4694237"/>
          </a:xfrm>
          <a:prstGeom prst="rect">
            <a:avLst/>
          </a:prstGeom>
          <a:noFill/>
        </p:spPr>
      </p:pic>
      <p:sp>
        <p:nvSpPr>
          <p:cNvPr id="53260" name="正方形/長方形 16"/>
          <p:cNvSpPr>
            <a:spLocks noChangeArrowheads="1"/>
          </p:cNvSpPr>
          <p:nvPr/>
        </p:nvSpPr>
        <p:spPr bwMode="auto">
          <a:xfrm>
            <a:off x="3289173" y="4800600"/>
            <a:ext cx="216027" cy="431981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kumimoji="1" lang="ja-JP" altLang="en-US" sz="3200">
              <a:ea typeface="ＭＳ Ｐゴシック" pitchFamily="34" charset="-128"/>
            </a:endParaRPr>
          </a:p>
        </p:txBody>
      </p:sp>
      <p:sp>
        <p:nvSpPr>
          <p:cNvPr id="53252" name="タイトル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ja-JP" dirty="0" smtClean="0">
                <a:ea typeface="ＭＳ Ｐゴシック" pitchFamily="34" charset="-128"/>
              </a:rPr>
              <a:t>Row-wise Adaptive Exposure: Results</a:t>
            </a:r>
            <a:endParaRPr lang="ja-JP" altLang="en-US" smtClean="0">
              <a:ea typeface="ＭＳ Ｐゴシック" pitchFamily="34" charset="-128"/>
            </a:endParaRPr>
          </a:p>
        </p:txBody>
      </p:sp>
      <p:sp>
        <p:nvSpPr>
          <p:cNvPr id="53253" name="テキスト ボックス 35"/>
          <p:cNvSpPr txBox="1">
            <a:spLocks noChangeArrowheads="1"/>
          </p:cNvSpPr>
          <p:nvPr/>
        </p:nvSpPr>
        <p:spPr bwMode="auto">
          <a:xfrm>
            <a:off x="2150269" y="5867400"/>
            <a:ext cx="4843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>
                <a:solidFill>
                  <a:srgbClr val="DDDDDD"/>
                </a:solidFill>
                <a:ea typeface="ＭＳ Ｐゴシック" pitchFamily="34" charset="-128"/>
              </a:rPr>
              <a:t> Conventional Auto-Exposure</a:t>
            </a:r>
            <a:endParaRPr kumimoji="1" lang="ja-JP" altLang="en-US" sz="2800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038600" y="1066800"/>
            <a:ext cx="2828925" cy="523875"/>
            <a:chOff x="4353383" y="1143000"/>
            <a:chExt cx="2828342" cy="523220"/>
          </a:xfrm>
        </p:grpSpPr>
        <p:sp>
          <p:nvSpPr>
            <p:cNvPr id="15" name="テキスト ボックス 35"/>
            <p:cNvSpPr txBox="1"/>
            <p:nvPr/>
          </p:nvSpPr>
          <p:spPr>
            <a:xfrm>
              <a:off x="5258072" y="1143000"/>
              <a:ext cx="1923653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22228B"/>
                  </a:solidFill>
                  <a:ea typeface="ＭＳ Ｐゴシック" pitchFamily="34" charset="-128"/>
                </a:rPr>
                <a:t> </a:t>
              </a:r>
              <a:r>
                <a:rPr lang="en-US" altLang="ja-JP" sz="2800" dirty="0">
                  <a:solidFill>
                    <a:srgbClr val="0070C0"/>
                  </a:solidFill>
                  <a:ea typeface="ＭＳ Ｐゴシック" pitchFamily="34" charset="-128"/>
                </a:rPr>
                <a:t>Saturation</a:t>
              </a:r>
              <a:endParaRPr kumimoji="1" lang="ja-JP" altLang="en-US" sz="2800">
                <a:solidFill>
                  <a:srgbClr val="0070C0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flipH="1">
              <a:off x="4353383" y="1274598"/>
              <a:ext cx="934845" cy="2616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733800" y="4800600"/>
            <a:ext cx="2109050" cy="523220"/>
            <a:chOff x="4353383" y="1143000"/>
            <a:chExt cx="2108615" cy="522566"/>
          </a:xfrm>
        </p:grpSpPr>
        <p:sp>
          <p:nvSpPr>
            <p:cNvPr id="16" name="テキスト ボックス 35"/>
            <p:cNvSpPr txBox="1"/>
            <p:nvPr/>
          </p:nvSpPr>
          <p:spPr>
            <a:xfrm>
              <a:off x="5258070" y="1143000"/>
              <a:ext cx="1203928" cy="5225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rgbClr val="FFC000"/>
                  </a:solidFill>
                  <a:ea typeface="ＭＳ Ｐゴシック" pitchFamily="34" charset="-128"/>
                </a:rPr>
                <a:t> </a:t>
              </a:r>
              <a:r>
                <a:rPr lang="en-US" altLang="ja-JP" sz="2800" dirty="0" smtClean="0">
                  <a:solidFill>
                    <a:srgbClr val="00B0F0"/>
                  </a:solidFill>
                  <a:ea typeface="ＭＳ Ｐゴシック" pitchFamily="34" charset="-128"/>
                </a:rPr>
                <a:t>Noise</a:t>
              </a:r>
              <a:endParaRPr kumimoji="1" lang="ja-JP" altLang="en-US" sz="2800">
                <a:solidFill>
                  <a:srgbClr val="00B0F0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flipH="1">
              <a:off x="4353383" y="1274598"/>
              <a:ext cx="934845" cy="2616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sp>
        <p:nvSpPr>
          <p:cNvPr id="20" name="テキスト ボックス 11"/>
          <p:cNvSpPr txBox="1">
            <a:spLocks noChangeArrowheads="1"/>
          </p:cNvSpPr>
          <p:nvPr/>
        </p:nvSpPr>
        <p:spPr bwMode="auto">
          <a:xfrm>
            <a:off x="662052" y="5961965"/>
            <a:ext cx="7745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DDDDDD"/>
                </a:solidFill>
                <a:ea typeface="ＭＳ Ｐゴシック" pitchFamily="34" charset="-128"/>
              </a:rPr>
              <a:t>200%</a:t>
            </a:r>
          </a:p>
          <a:p>
            <a:pPr algn="ctr"/>
            <a:r>
              <a:rPr kumimoji="1" lang="en-US" altLang="ja-JP" dirty="0" smtClean="0">
                <a:solidFill>
                  <a:srgbClr val="DDDDDD"/>
                </a:solidFill>
                <a:ea typeface="ＭＳ Ｐゴシック" pitchFamily="34" charset="-128"/>
              </a:rPr>
              <a:t>Gain</a:t>
            </a:r>
            <a:endParaRPr kumimoji="1" lang="ja-JP" altLang="en-US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  <p:pic>
        <p:nvPicPr>
          <p:cNvPr id="407554" name="Picture 2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611625" y="4243379"/>
            <a:ext cx="875426" cy="1713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117829" y="6477000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C000"/>
                </a:solidFill>
                <a:latin typeface="+mn-lt"/>
              </a:rPr>
              <a:t>(Canon EOS 20D. ISO 100. 1/100 second. f/9)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7969044" y="696913"/>
            <a:ext cx="1158875" cy="5170489"/>
            <a:chOff x="196644" y="696913"/>
            <a:chExt cx="1158875" cy="5170489"/>
          </a:xfrm>
        </p:grpSpPr>
        <p:sp>
          <p:nvSpPr>
            <p:cNvPr id="19" name="テキスト ボックス 37"/>
            <p:cNvSpPr txBox="1">
              <a:spLocks noChangeArrowheads="1"/>
            </p:cNvSpPr>
            <p:nvPr/>
          </p:nvSpPr>
          <p:spPr bwMode="auto">
            <a:xfrm>
              <a:off x="196644" y="696913"/>
              <a:ext cx="11588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  <a:ea typeface="ＭＳ Ｐゴシック" pitchFamily="34" charset="-128"/>
                </a:rPr>
                <a:t>Exposure</a:t>
              </a:r>
              <a:endParaRPr kumimoji="1" lang="ja-JP" altLang="en-US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374650" y="1023939"/>
              <a:ext cx="914400" cy="4843463"/>
              <a:chOff x="221863" y="1024128"/>
              <a:chExt cx="914689" cy="4843272"/>
            </a:xfrm>
          </p:grpSpPr>
          <p:pic>
            <p:nvPicPr>
              <p:cNvPr id="25" name="Picture 1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5400000">
                <a:off x="-1688508" y="2934533"/>
                <a:ext cx="4700017" cy="879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6" name="Straight Connector 25"/>
              <p:cNvCxnSpPr/>
              <p:nvPr/>
            </p:nvCxnSpPr>
            <p:spPr>
              <a:xfrm rot="16200000" flipH="1">
                <a:off x="-2199773" y="3445764"/>
                <a:ext cx="4843272" cy="0"/>
              </a:xfrm>
              <a:prstGeom prst="line">
                <a:avLst/>
              </a:prstGeom>
              <a:ln w="25400">
                <a:solidFill>
                  <a:schemeClr val="bg1">
                    <a:lumMod val="95000"/>
                  </a:schemeClr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1863" y="1038414"/>
                <a:ext cx="914689" cy="1588"/>
              </a:xfrm>
              <a:prstGeom prst="line">
                <a:avLst/>
              </a:prstGeom>
              <a:ln w="25400">
                <a:solidFill>
                  <a:schemeClr val="bg1">
                    <a:lumMod val="95000"/>
                  </a:schemeClr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</p:cSld>
  <p:clrMapOvr>
    <a:masterClrMapping/>
  </p:clrMapOvr>
  <p:transition advTm="66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35"/>
          <p:cNvSpPr txBox="1">
            <a:spLocks noChangeArrowheads="1"/>
          </p:cNvSpPr>
          <p:nvPr/>
        </p:nvSpPr>
        <p:spPr bwMode="auto">
          <a:xfrm>
            <a:off x="1362916" y="5867400"/>
            <a:ext cx="64181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DDDDDD"/>
                </a:solidFill>
                <a:ea typeface="ＭＳ Ｐゴシック" pitchFamily="34" charset="-128"/>
              </a:rPr>
              <a:t> </a:t>
            </a:r>
            <a:r>
              <a:rPr lang="en-US" altLang="zh-CN" sz="2800" dirty="0" smtClean="0">
                <a:solidFill>
                  <a:srgbClr val="DDDDDD"/>
                </a:solidFill>
                <a:ea typeface="ＭＳ Ｐゴシック" pitchFamily="34" charset="-128"/>
              </a:rPr>
              <a:t>Output: </a:t>
            </a:r>
            <a:r>
              <a:rPr lang="en-US" altLang="ja-JP" sz="2800" dirty="0" smtClean="0">
                <a:solidFill>
                  <a:srgbClr val="DDDDDD"/>
                </a:solidFill>
                <a:ea typeface="ＭＳ Ｐゴシック" pitchFamily="34" charset="-128"/>
              </a:rPr>
              <a:t>Row-wise Adaptive Exposure</a:t>
            </a:r>
            <a:endParaRPr kumimoji="1" lang="ja-JP" altLang="en-US" sz="2800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9338" y="1023938"/>
            <a:ext cx="7046912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611625" y="4243379"/>
            <a:ext cx="875426" cy="1713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3252" name="タイトル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ja-JP" dirty="0" smtClean="0">
                <a:ea typeface="ＭＳ Ｐゴシック" pitchFamily="34" charset="-128"/>
              </a:rPr>
              <a:t>Row-wise Adaptive Exposure: Results</a:t>
            </a:r>
            <a:endParaRPr lang="ja-JP" altLang="en-US" smtClean="0">
              <a:ea typeface="ＭＳ Ｐゴシック" pitchFamily="34" charset="-128"/>
            </a:endParaRPr>
          </a:p>
        </p:txBody>
      </p:sp>
      <p:sp>
        <p:nvSpPr>
          <p:cNvPr id="20" name="テキスト ボックス 11"/>
          <p:cNvSpPr txBox="1">
            <a:spLocks noChangeArrowheads="1"/>
          </p:cNvSpPr>
          <p:nvPr/>
        </p:nvSpPr>
        <p:spPr bwMode="auto">
          <a:xfrm>
            <a:off x="662052" y="5961965"/>
            <a:ext cx="7745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DDDDDD"/>
                </a:solidFill>
                <a:ea typeface="ＭＳ Ｐゴシック" pitchFamily="34" charset="-128"/>
              </a:rPr>
              <a:t>200%</a:t>
            </a:r>
          </a:p>
          <a:p>
            <a:pPr algn="ctr"/>
            <a:r>
              <a:rPr kumimoji="1" lang="en-US" altLang="ja-JP" dirty="0" smtClean="0">
                <a:solidFill>
                  <a:srgbClr val="DDDDDD"/>
                </a:solidFill>
                <a:ea typeface="ＭＳ Ｐゴシック" pitchFamily="34" charset="-128"/>
              </a:rPr>
              <a:t>Gain</a:t>
            </a:r>
            <a:endParaRPr kumimoji="1" lang="ja-JP" altLang="en-US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6657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2971800"/>
            <a:ext cx="74676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Coded Exposure Length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</a:rPr>
              <a:t>Row-wise </a:t>
            </a:r>
            <a:r>
              <a:rPr lang="en-US" sz="2400" kern="0" dirty="0" smtClean="0">
                <a:solidFill>
                  <a:srgbClr val="DDDDDD"/>
                </a:solidFill>
              </a:rPr>
              <a:t>Adaptive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</a:rPr>
              <a:t> Exposure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76350"/>
            <a:ext cx="7315200" cy="120015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Coded Readout Timing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High Speed Photography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Optical Flow &amp; Its Applications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4400550"/>
            <a:ext cx="83820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Coded Readout Timing &amp; Exposure Length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400" b="1" i="1" dirty="0" smtClean="0">
                <a:solidFill>
                  <a:srgbClr val="FFFF00"/>
                </a:solidFill>
                <a:latin typeface="+mn-lt"/>
              </a:rPr>
              <a:t>High Dynamic Range Imaging with Hand-held Cameras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Coded Rolling Shutter Photography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564593" y="2832655"/>
            <a:ext cx="3692525" cy="3276600"/>
            <a:chOff x="2199187" y="3048000"/>
            <a:chExt cx="3691609" cy="3276794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56079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86868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117658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483692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179079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209869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40659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71449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3021598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332870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363660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94450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4251605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71473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02263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329743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1637642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194474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225264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256054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2867649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17475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348265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3790551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409844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2232805" y="2946955"/>
            <a:ext cx="4213058" cy="3163888"/>
            <a:chOff x="1866900" y="3163093"/>
            <a:chExt cx="5257800" cy="316309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866900" y="3301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866900" y="3575740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866900" y="3850309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866900" y="4124877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866900" y="4399446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866900" y="4675602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866900" y="4950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866900" y="5224740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866900" y="5499308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6900" y="5773877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6900" y="632460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6900" y="6050033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866900" y="3163093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866900" y="3437662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866900" y="371223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866900" y="3988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866900" y="426295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866900" y="4537524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866900" y="4812093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866900" y="508666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866900" y="5362817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866900" y="5637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866900" y="6186524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866900" y="5911955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2616980" y="3135868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23368" y="3408918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1343" y="3685143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37730" y="3959780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45705" y="4232830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53680" y="4507468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60068" y="478210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68043" y="505515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074430" y="5329793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09005" y="2861230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382405" y="5604430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90380" y="5879068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480999" y="4622561"/>
            <a:ext cx="3124200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58093" y="4256643"/>
          <a:ext cx="523875" cy="425450"/>
        </p:xfrm>
        <a:graphic>
          <a:graphicData uri="http://schemas.openxmlformats.org/presentationml/2006/ole">
            <p:oleObj spid="_x0000_s275458" name="Equation" r:id="rId4" imgW="203040" imgH="164880" progId="Equation.DSMT4">
              <p:embed/>
            </p:oleObj>
          </a:graphicData>
        </a:graphic>
      </p:graphicFrame>
      <p:sp>
        <p:nvSpPr>
          <p:cNvPr id="1043" name="TextBox 48"/>
          <p:cNvSpPr txBox="1">
            <a:spLocks noChangeArrowheads="1"/>
          </p:cNvSpPr>
          <p:nvPr/>
        </p:nvSpPr>
        <p:spPr bwMode="auto">
          <a:xfrm>
            <a:off x="1197755" y="4661455"/>
            <a:ext cx="8210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1044" name="TextBox 49"/>
          <p:cNvSpPr txBox="1">
            <a:spLocks noChangeArrowheads="1"/>
          </p:cNvSpPr>
          <p:nvPr/>
        </p:nvSpPr>
        <p:spPr bwMode="auto">
          <a:xfrm>
            <a:off x="6531755" y="5879068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latin typeface="+mn-lt"/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822561" y="2407999"/>
            <a:ext cx="31765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DDDDDD"/>
                </a:solidFill>
                <a:latin typeface="+mn-lt"/>
              </a:rPr>
              <a:t>Conventional Rolling Shutter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769380" y="3270805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077355" y="3547030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385330" y="3823255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691718" y="4096305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999693" y="4370943"/>
            <a:ext cx="411162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306080" y="4645580"/>
            <a:ext cx="412750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614055" y="4918630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922030" y="5193268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228418" y="5467905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462993" y="299775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536393" y="5740955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842780" y="6017180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HDR Imaging with Hand-held Cameras</a:t>
            </a:r>
            <a:endParaRPr lang="en-US" dirty="0"/>
          </a:p>
        </p:txBody>
      </p:sp>
      <p:sp>
        <p:nvSpPr>
          <p:cNvPr id="99" name="コンテンツ プレースホルダ 2"/>
          <p:cNvSpPr txBox="1">
            <a:spLocks/>
          </p:cNvSpPr>
          <p:nvPr/>
        </p:nvSpPr>
        <p:spPr bwMode="auto">
          <a:xfrm>
            <a:off x="192024" y="1050567"/>
            <a:ext cx="8909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ja-JP" sz="2800" kern="0" dirty="0" smtClean="0">
                <a:solidFill>
                  <a:srgbClr val="DDDDDD"/>
                </a:solidFill>
                <a:latin typeface="Arial"/>
                <a:ea typeface="ＭＳ Ｐゴシック" pitchFamily="34" charset="-128"/>
              </a:rPr>
              <a:t>Embed multiple </a:t>
            </a:r>
            <a:r>
              <a:rPr lang="en-US" altLang="ja-JP" sz="2800" kern="0" dirty="0" smtClean="0">
                <a:solidFill>
                  <a:srgbClr val="FFC000"/>
                </a:solidFill>
                <a:latin typeface="Arial"/>
                <a:ea typeface="ＭＳ Ｐゴシック" pitchFamily="34" charset="-128"/>
              </a:rPr>
              <a:t>exposures</a:t>
            </a:r>
            <a:r>
              <a:rPr lang="en-US" altLang="ja-JP" sz="2800" kern="0" dirty="0" smtClean="0">
                <a:solidFill>
                  <a:srgbClr val="DDDDDD"/>
                </a:solidFill>
                <a:latin typeface="Arial"/>
                <a:ea typeface="ＭＳ Ｐゴシック" pitchFamily="34" charset="-128"/>
              </a:rPr>
              <a:t> &amp; </a:t>
            </a:r>
            <a:r>
              <a:rPr lang="en-US" altLang="ja-JP" sz="2800" kern="0" dirty="0" smtClean="0">
                <a:solidFill>
                  <a:srgbClr val="FFC000"/>
                </a:solidFill>
                <a:latin typeface="Arial"/>
                <a:ea typeface="ＭＳ Ｐゴシック" pitchFamily="34" charset="-128"/>
              </a:rPr>
              <a:t>timings</a:t>
            </a:r>
            <a:r>
              <a:rPr lang="en-US" altLang="ja-JP" sz="2800" kern="0" dirty="0" smtClean="0">
                <a:solidFill>
                  <a:srgbClr val="DDDDDD"/>
                </a:solidFill>
                <a:latin typeface="Arial"/>
                <a:ea typeface="ＭＳ Ｐゴシック" pitchFamily="34" charset="-128"/>
              </a:rPr>
              <a:t> in a single shot</a:t>
            </a:r>
          </a:p>
        </p:txBody>
      </p:sp>
      <p:sp>
        <p:nvSpPr>
          <p:cNvPr id="100" name="コンテンツ プレースホルダ 2"/>
          <p:cNvSpPr>
            <a:spLocks noGrp="1"/>
          </p:cNvSpPr>
          <p:nvPr>
            <p:ph idx="1"/>
          </p:nvPr>
        </p:nvSpPr>
        <p:spPr>
          <a:xfrm>
            <a:off x="192024" y="1572768"/>
            <a:ext cx="8909888" cy="523875"/>
          </a:xfrm>
        </p:spPr>
        <p:txBody>
          <a:bodyPr/>
          <a:lstStyle/>
          <a:p>
            <a:pPr lvl="0">
              <a:buFont typeface="Arial" pitchFamily="34" charset="0"/>
              <a:buChar char="•"/>
              <a:defRPr/>
            </a:pPr>
            <a:r>
              <a:rPr lang="en-US" altLang="ja-JP" dirty="0" smtClean="0">
                <a:ea typeface="ＭＳ Ｐゴシック" pitchFamily="34" charset="-128"/>
              </a:rPr>
              <a:t>Assume camera shake is a translational motion</a:t>
            </a: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3" grpId="0" animBg="1"/>
      <p:bldP spid="44" grpId="0" animBg="1"/>
      <p:bldP spid="1043" grpId="0"/>
      <p:bldP spid="1044" grpId="0"/>
      <p:bldP spid="61" grpId="0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コンテンツ プレースホルダ 2"/>
          <p:cNvSpPr txBox="1">
            <a:spLocks/>
          </p:cNvSpPr>
          <p:nvPr/>
        </p:nvSpPr>
        <p:spPr bwMode="auto">
          <a:xfrm>
            <a:off x="190500" y="1050567"/>
            <a:ext cx="8953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altLang="ja-JP" sz="2800" kern="0" dirty="0" smtClean="0">
                <a:solidFill>
                  <a:srgbClr val="DDDDDD"/>
                </a:solidFill>
                <a:latin typeface="Arial"/>
                <a:ea typeface="ＭＳ Ｐゴシック" pitchFamily="34" charset="-128"/>
              </a:rPr>
              <a:t>Embed multiple </a:t>
            </a:r>
            <a:r>
              <a:rPr lang="en-US" altLang="ja-JP" sz="2800" kern="0" dirty="0" smtClean="0">
                <a:solidFill>
                  <a:srgbClr val="FFC000"/>
                </a:solidFill>
                <a:latin typeface="Arial"/>
                <a:ea typeface="ＭＳ Ｐゴシック" pitchFamily="34" charset="-128"/>
              </a:rPr>
              <a:t>exposures</a:t>
            </a:r>
            <a:r>
              <a:rPr lang="en-US" altLang="ja-JP" sz="2800" kern="0" dirty="0" smtClean="0">
                <a:solidFill>
                  <a:srgbClr val="DDDDDD"/>
                </a:solidFill>
                <a:latin typeface="Arial"/>
                <a:ea typeface="ＭＳ Ｐゴシック" pitchFamily="34" charset="-128"/>
              </a:rPr>
              <a:t> &amp; </a:t>
            </a:r>
            <a:r>
              <a:rPr lang="en-US" altLang="ja-JP" sz="2800" kern="0" dirty="0" smtClean="0">
                <a:solidFill>
                  <a:srgbClr val="FFC000"/>
                </a:solidFill>
                <a:latin typeface="Arial"/>
                <a:ea typeface="ＭＳ Ｐゴシック" pitchFamily="34" charset="-128"/>
              </a:rPr>
              <a:t>timings</a:t>
            </a:r>
            <a:r>
              <a:rPr lang="en-US" altLang="ja-JP" sz="2800" kern="0" dirty="0" smtClean="0">
                <a:solidFill>
                  <a:srgbClr val="DDDDDD"/>
                </a:solidFill>
                <a:latin typeface="Arial"/>
                <a:ea typeface="ＭＳ Ｐゴシック" pitchFamily="34" charset="-128"/>
              </a:rPr>
              <a:t> in a single shot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ja-JP" sz="2800" b="0" i="0" u="none" strike="noStrike" kern="0" cap="none" spc="0" normalizeH="0" baseline="0" noProof="0" dirty="0" smtClean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564593" y="2832655"/>
            <a:ext cx="3692525" cy="3276600"/>
            <a:chOff x="2199187" y="3048000"/>
            <a:chExt cx="3691609" cy="3276794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56079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86868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117658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483692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179079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209869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40659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71449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3021598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332870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363660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944500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4251605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71473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02263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329743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1637642" y="4685603"/>
              <a:ext cx="3276794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1944747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2252645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2560544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2867649" y="4685603"/>
              <a:ext cx="3276794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174753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3482652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3790551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4098449" y="4686397"/>
              <a:ext cx="3276794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2232805" y="2946955"/>
            <a:ext cx="4213058" cy="3163888"/>
            <a:chOff x="1866900" y="3163093"/>
            <a:chExt cx="5257800" cy="316309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866900" y="3301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866900" y="3575740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866900" y="3850309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866900" y="4124877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866900" y="4399446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866900" y="4675602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866900" y="4950171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866900" y="5224740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866900" y="5499308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6900" y="5773877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6900" y="632460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6900" y="6050033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866900" y="3163093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866900" y="3437662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866900" y="371223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866900" y="3988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866900" y="426295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866900" y="4537524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866900" y="4812093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866900" y="5086661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866900" y="5362817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866900" y="5637386"/>
              <a:ext cx="5257800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866900" y="6186524"/>
              <a:ext cx="5257800" cy="15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866900" y="5911955"/>
              <a:ext cx="5257800" cy="158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/>
          <p:cNvCxnSpPr/>
          <p:nvPr/>
        </p:nvCxnSpPr>
        <p:spPr>
          <a:xfrm rot="5400000">
            <a:off x="480999" y="4622561"/>
            <a:ext cx="3124200" cy="1588"/>
          </a:xfrm>
          <a:prstGeom prst="straightConnector1">
            <a:avLst/>
          </a:prstGeom>
          <a:ln w="25400">
            <a:solidFill>
              <a:srgbClr val="FFC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58093" y="4256643"/>
          <a:ext cx="523875" cy="425450"/>
        </p:xfrm>
        <a:graphic>
          <a:graphicData uri="http://schemas.openxmlformats.org/presentationml/2006/ole">
            <p:oleObj spid="_x0000_s276482" name="Equation" r:id="rId4" imgW="203040" imgH="164880" progId="Equation.DSMT4">
              <p:embed/>
            </p:oleObj>
          </a:graphicData>
        </a:graphic>
      </p:graphicFrame>
      <p:sp>
        <p:nvSpPr>
          <p:cNvPr id="1043" name="TextBox 48"/>
          <p:cNvSpPr txBox="1">
            <a:spLocks noChangeArrowheads="1"/>
          </p:cNvSpPr>
          <p:nvPr/>
        </p:nvSpPr>
        <p:spPr bwMode="auto">
          <a:xfrm>
            <a:off x="1197755" y="4661455"/>
            <a:ext cx="8210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Image</a:t>
            </a:r>
          </a:p>
          <a:p>
            <a:pPr algn="ctr"/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Rows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1044" name="TextBox 49"/>
          <p:cNvSpPr txBox="1">
            <a:spLocks noChangeArrowheads="1"/>
          </p:cNvSpPr>
          <p:nvPr/>
        </p:nvSpPr>
        <p:spPr bwMode="auto">
          <a:xfrm>
            <a:off x="6531755" y="5879068"/>
            <a:ext cx="707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DDDDD"/>
                </a:solidFill>
                <a:latin typeface="+mn-lt"/>
                <a:ea typeface="宋体" pitchFamily="2" charset="-122"/>
              </a:rPr>
              <a:t>T</a:t>
            </a:r>
            <a:r>
              <a:rPr lang="en-US" altLang="zh-CN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ime</a:t>
            </a:r>
            <a:endParaRPr lang="en-US" altLang="zh-CN" dirty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HDR Imaging with Hand-held Cameras</a:t>
            </a:r>
            <a:endParaRPr lang="en-US" dirty="0"/>
          </a:p>
        </p:txBody>
      </p:sp>
      <p:sp>
        <p:nvSpPr>
          <p:cNvPr id="97" name="コンテンツ プレースホルダ 2"/>
          <p:cNvSpPr>
            <a:spLocks noGrp="1"/>
          </p:cNvSpPr>
          <p:nvPr>
            <p:ph idx="1"/>
          </p:nvPr>
        </p:nvSpPr>
        <p:spPr>
          <a:xfrm>
            <a:off x="190500" y="1574442"/>
            <a:ext cx="8724900" cy="482958"/>
          </a:xfrm>
        </p:spPr>
        <p:txBody>
          <a:bodyPr/>
          <a:lstStyle/>
          <a:p>
            <a:r>
              <a:rPr lang="en-US" altLang="ja-JP" dirty="0" smtClean="0">
                <a:ea typeface="ＭＳ Ｐゴシック" pitchFamily="34" charset="-128"/>
              </a:rPr>
              <a:t>Exposure ratios: </a:t>
            </a:r>
            <a:r>
              <a:rPr lang="en-US" altLang="ja-JP" dirty="0" smtClean="0">
                <a:solidFill>
                  <a:srgbClr val="FFC000"/>
                </a:solidFill>
                <a:ea typeface="ＭＳ Ｐゴシック" pitchFamily="34" charset="-128"/>
              </a:rPr>
              <a:t>extend dynamic range </a:t>
            </a:r>
            <a:r>
              <a:rPr lang="en-US" altLang="ja-JP" dirty="0" smtClean="0">
                <a:ea typeface="ＭＳ Ｐゴシック" pitchFamily="34" charset="-128"/>
              </a:rPr>
              <a:t>vs. </a:t>
            </a:r>
            <a:r>
              <a:rPr lang="en-US" altLang="ja-JP" dirty="0" smtClean="0">
                <a:solidFill>
                  <a:srgbClr val="FFC000"/>
                </a:solidFill>
                <a:ea typeface="ＭＳ Ｐゴシック" pitchFamily="34" charset="-128"/>
              </a:rPr>
              <a:t>motion</a:t>
            </a:r>
          </a:p>
        </p:txBody>
      </p:sp>
      <p:sp>
        <p:nvSpPr>
          <p:cNvPr id="98" name="Rectangle 20"/>
          <p:cNvSpPr/>
          <p:nvPr/>
        </p:nvSpPr>
        <p:spPr>
          <a:xfrm>
            <a:off x="2305047" y="3130551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9" name="Rectangle 21"/>
          <p:cNvSpPr/>
          <p:nvPr/>
        </p:nvSpPr>
        <p:spPr>
          <a:xfrm>
            <a:off x="2919410" y="3403601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0" name="Rectangle 22"/>
          <p:cNvSpPr/>
          <p:nvPr/>
        </p:nvSpPr>
        <p:spPr>
          <a:xfrm>
            <a:off x="3538535" y="3678238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1" name="Rectangle 23"/>
          <p:cNvSpPr/>
          <p:nvPr/>
        </p:nvSpPr>
        <p:spPr>
          <a:xfrm>
            <a:off x="3225797" y="3952876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2" name="Rectangle 24"/>
          <p:cNvSpPr/>
          <p:nvPr/>
        </p:nvSpPr>
        <p:spPr>
          <a:xfrm>
            <a:off x="3841747" y="4227513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3" name="Rectangle 25"/>
          <p:cNvSpPr/>
          <p:nvPr/>
        </p:nvSpPr>
        <p:spPr>
          <a:xfrm>
            <a:off x="4457697" y="4502151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4" name="Rectangle 26"/>
          <p:cNvSpPr/>
          <p:nvPr/>
        </p:nvSpPr>
        <p:spPr>
          <a:xfrm>
            <a:off x="4149722" y="4776788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5" name="Rectangle 27"/>
          <p:cNvSpPr/>
          <p:nvPr/>
        </p:nvSpPr>
        <p:spPr>
          <a:xfrm>
            <a:off x="4764085" y="5051426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6" name="Rectangle 28"/>
          <p:cNvSpPr/>
          <p:nvPr/>
        </p:nvSpPr>
        <p:spPr>
          <a:xfrm>
            <a:off x="5381622" y="5326063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7" name="Rectangle 29"/>
          <p:cNvSpPr/>
          <p:nvPr/>
        </p:nvSpPr>
        <p:spPr>
          <a:xfrm>
            <a:off x="2613022" y="2855913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8" name="Rectangle 42"/>
          <p:cNvSpPr/>
          <p:nvPr/>
        </p:nvSpPr>
        <p:spPr>
          <a:xfrm>
            <a:off x="5075235" y="5600701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9" name="Rectangle 43"/>
          <p:cNvSpPr/>
          <p:nvPr/>
        </p:nvSpPr>
        <p:spPr>
          <a:xfrm>
            <a:off x="5686422" y="5875338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0" name="Rectangle 83"/>
          <p:cNvSpPr/>
          <p:nvPr/>
        </p:nvSpPr>
        <p:spPr>
          <a:xfrm>
            <a:off x="3071810" y="3267076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1" name="Rectangle 84"/>
          <p:cNvSpPr/>
          <p:nvPr/>
        </p:nvSpPr>
        <p:spPr>
          <a:xfrm>
            <a:off x="2765422" y="3541713"/>
            <a:ext cx="411163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2" name="Rectangle 85"/>
          <p:cNvSpPr/>
          <p:nvPr/>
        </p:nvSpPr>
        <p:spPr>
          <a:xfrm>
            <a:off x="3381372" y="3816351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3" name="Rectangle 86"/>
          <p:cNvSpPr/>
          <p:nvPr/>
        </p:nvSpPr>
        <p:spPr>
          <a:xfrm>
            <a:off x="3995735" y="4090988"/>
            <a:ext cx="411162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4" name="Rectangle 87"/>
          <p:cNvSpPr/>
          <p:nvPr/>
        </p:nvSpPr>
        <p:spPr>
          <a:xfrm>
            <a:off x="3687760" y="4365626"/>
            <a:ext cx="411162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5" name="Rectangle 88"/>
          <p:cNvSpPr/>
          <p:nvPr/>
        </p:nvSpPr>
        <p:spPr>
          <a:xfrm>
            <a:off x="4302122" y="4640263"/>
            <a:ext cx="412750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6" name="Rectangle 89"/>
          <p:cNvSpPr/>
          <p:nvPr/>
        </p:nvSpPr>
        <p:spPr>
          <a:xfrm>
            <a:off x="4918072" y="4914901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7" name="Rectangle 90"/>
          <p:cNvSpPr/>
          <p:nvPr/>
        </p:nvSpPr>
        <p:spPr>
          <a:xfrm>
            <a:off x="4610097" y="5189538"/>
            <a:ext cx="411163" cy="9048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8" name="Rectangle 91"/>
          <p:cNvSpPr/>
          <p:nvPr/>
        </p:nvSpPr>
        <p:spPr>
          <a:xfrm>
            <a:off x="5229222" y="5464176"/>
            <a:ext cx="411163" cy="9048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9" name="Rectangle 92"/>
          <p:cNvSpPr/>
          <p:nvPr/>
        </p:nvSpPr>
        <p:spPr>
          <a:xfrm>
            <a:off x="2459035" y="2992438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0" name="Rectangle 93"/>
          <p:cNvSpPr/>
          <p:nvPr/>
        </p:nvSpPr>
        <p:spPr>
          <a:xfrm>
            <a:off x="5840410" y="5737226"/>
            <a:ext cx="411162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1" name="Rectangle 94"/>
          <p:cNvSpPr/>
          <p:nvPr/>
        </p:nvSpPr>
        <p:spPr>
          <a:xfrm>
            <a:off x="5535610" y="6011863"/>
            <a:ext cx="412750" cy="9207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2" name="Rectangle 20"/>
          <p:cNvSpPr/>
          <p:nvPr/>
        </p:nvSpPr>
        <p:spPr>
          <a:xfrm rot="10800000">
            <a:off x="2560635" y="3125788"/>
            <a:ext cx="155575" cy="90488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3" name="Rectangle 21"/>
          <p:cNvSpPr/>
          <p:nvPr/>
        </p:nvSpPr>
        <p:spPr>
          <a:xfrm rot="10800000">
            <a:off x="3025772" y="3400426"/>
            <a:ext cx="304800" cy="90487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4" name="Rectangle 22"/>
          <p:cNvSpPr/>
          <p:nvPr/>
        </p:nvSpPr>
        <p:spPr>
          <a:xfrm rot="10800000">
            <a:off x="2708272" y="3675063"/>
            <a:ext cx="1241425" cy="90488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5" name="Rectangle 23"/>
          <p:cNvSpPr/>
          <p:nvPr/>
        </p:nvSpPr>
        <p:spPr>
          <a:xfrm rot="10800000">
            <a:off x="3482972" y="3957638"/>
            <a:ext cx="155575" cy="90488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6" name="Rectangle 24"/>
          <p:cNvSpPr/>
          <p:nvPr/>
        </p:nvSpPr>
        <p:spPr>
          <a:xfrm rot="10800000">
            <a:off x="3948110" y="4224338"/>
            <a:ext cx="304800" cy="9048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7" name="Rectangle 25"/>
          <p:cNvSpPr/>
          <p:nvPr/>
        </p:nvSpPr>
        <p:spPr>
          <a:xfrm rot="10800000">
            <a:off x="3625847" y="4498976"/>
            <a:ext cx="1243013" cy="90487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8" name="Rectangle 26"/>
          <p:cNvSpPr/>
          <p:nvPr/>
        </p:nvSpPr>
        <p:spPr>
          <a:xfrm rot="10800000">
            <a:off x="4405310" y="4773613"/>
            <a:ext cx="155575" cy="90488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9" name="Rectangle 27"/>
          <p:cNvSpPr/>
          <p:nvPr/>
        </p:nvSpPr>
        <p:spPr>
          <a:xfrm rot="10800000">
            <a:off x="4868860" y="5056188"/>
            <a:ext cx="306387" cy="9048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0" name="Rectangle 28"/>
          <p:cNvSpPr/>
          <p:nvPr/>
        </p:nvSpPr>
        <p:spPr>
          <a:xfrm rot="10800000">
            <a:off x="4552947" y="5330826"/>
            <a:ext cx="1241425" cy="90487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1" name="Rectangle 29"/>
          <p:cNvSpPr/>
          <p:nvPr/>
        </p:nvSpPr>
        <p:spPr>
          <a:xfrm rot="10800000">
            <a:off x="1781172" y="2851151"/>
            <a:ext cx="1243013" cy="90487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2" name="Rectangle 42"/>
          <p:cNvSpPr/>
          <p:nvPr/>
        </p:nvSpPr>
        <p:spPr>
          <a:xfrm rot="10800000">
            <a:off x="5332410" y="5605463"/>
            <a:ext cx="153987" cy="90488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3" name="Rectangle 43"/>
          <p:cNvSpPr/>
          <p:nvPr/>
        </p:nvSpPr>
        <p:spPr>
          <a:xfrm rot="10800000">
            <a:off x="5791197" y="5880101"/>
            <a:ext cx="306388" cy="90487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4" name="Rectangle 83"/>
          <p:cNvSpPr/>
          <p:nvPr/>
        </p:nvSpPr>
        <p:spPr>
          <a:xfrm rot="10800000">
            <a:off x="2243135" y="3263901"/>
            <a:ext cx="1241425" cy="90487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5" name="Rectangle 84"/>
          <p:cNvSpPr/>
          <p:nvPr/>
        </p:nvSpPr>
        <p:spPr>
          <a:xfrm rot="10800000">
            <a:off x="3022597" y="3538538"/>
            <a:ext cx="153988" cy="90488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6" name="Rectangle 85"/>
          <p:cNvSpPr/>
          <p:nvPr/>
        </p:nvSpPr>
        <p:spPr>
          <a:xfrm rot="10800000">
            <a:off x="3486147" y="3816351"/>
            <a:ext cx="306388" cy="90487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7" name="Rectangle 86"/>
          <p:cNvSpPr/>
          <p:nvPr/>
        </p:nvSpPr>
        <p:spPr>
          <a:xfrm rot="10800000">
            <a:off x="3165472" y="4087813"/>
            <a:ext cx="1241425" cy="88900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8" name="Rectangle 87"/>
          <p:cNvSpPr/>
          <p:nvPr/>
        </p:nvSpPr>
        <p:spPr>
          <a:xfrm rot="10800000">
            <a:off x="3944935" y="4362451"/>
            <a:ext cx="153987" cy="88900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9" name="Rectangle 88"/>
          <p:cNvSpPr/>
          <p:nvPr/>
        </p:nvSpPr>
        <p:spPr>
          <a:xfrm rot="10800000">
            <a:off x="4408485" y="4637088"/>
            <a:ext cx="306387" cy="88900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0" name="Rectangle 89"/>
          <p:cNvSpPr/>
          <p:nvPr/>
        </p:nvSpPr>
        <p:spPr>
          <a:xfrm rot="10800000">
            <a:off x="4087810" y="4914901"/>
            <a:ext cx="1241425" cy="90487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1" name="Rectangle 90"/>
          <p:cNvSpPr/>
          <p:nvPr/>
        </p:nvSpPr>
        <p:spPr>
          <a:xfrm rot="10800000">
            <a:off x="4867272" y="5194301"/>
            <a:ext cx="153988" cy="88900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2" name="Rectangle 91"/>
          <p:cNvSpPr/>
          <p:nvPr/>
        </p:nvSpPr>
        <p:spPr>
          <a:xfrm rot="10800000">
            <a:off x="5335585" y="5468938"/>
            <a:ext cx="304800" cy="88900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3" name="Rectangle 92"/>
          <p:cNvSpPr/>
          <p:nvPr/>
        </p:nvSpPr>
        <p:spPr>
          <a:xfrm rot="10800000">
            <a:off x="2563810" y="2989263"/>
            <a:ext cx="306387" cy="90488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4" name="Rectangle 93"/>
          <p:cNvSpPr/>
          <p:nvPr/>
        </p:nvSpPr>
        <p:spPr>
          <a:xfrm rot="10800000">
            <a:off x="5010147" y="5738813"/>
            <a:ext cx="1241425" cy="90488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5" name="Rectangle 94"/>
          <p:cNvSpPr/>
          <p:nvPr/>
        </p:nvSpPr>
        <p:spPr>
          <a:xfrm rot="10800000">
            <a:off x="5792785" y="6027738"/>
            <a:ext cx="155575" cy="88900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grpSp>
        <p:nvGrpSpPr>
          <p:cNvPr id="146" name="Group 123"/>
          <p:cNvGrpSpPr>
            <a:grpSpLocks/>
          </p:cNvGrpSpPr>
          <p:nvPr/>
        </p:nvGrpSpPr>
        <p:grpSpPr bwMode="auto">
          <a:xfrm>
            <a:off x="1889122" y="2614613"/>
            <a:ext cx="4635500" cy="3562350"/>
            <a:chOff x="1526722" y="2835275"/>
            <a:chExt cx="4635373" cy="3562350"/>
          </a:xfrm>
        </p:grpSpPr>
        <p:cxnSp>
          <p:nvCxnSpPr>
            <p:cNvPr id="147" name="Straight Connector 108"/>
            <p:cNvCxnSpPr/>
            <p:nvPr/>
          </p:nvCxnSpPr>
          <p:spPr bwMode="auto">
            <a:xfrm>
              <a:off x="2168054" y="2835275"/>
              <a:ext cx="3994041" cy="356235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08"/>
            <p:cNvCxnSpPr/>
            <p:nvPr/>
          </p:nvCxnSpPr>
          <p:spPr bwMode="auto">
            <a:xfrm>
              <a:off x="1526722" y="2835275"/>
              <a:ext cx="3994041" cy="356235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08"/>
            <p:cNvCxnSpPr/>
            <p:nvPr/>
          </p:nvCxnSpPr>
          <p:spPr bwMode="auto">
            <a:xfrm>
              <a:off x="1831514" y="2835275"/>
              <a:ext cx="3994041" cy="3562350"/>
            </a:xfrm>
            <a:prstGeom prst="line">
              <a:avLst/>
            </a:prstGeom>
            <a:ln w="127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TextBox 149"/>
          <p:cNvSpPr txBox="1"/>
          <p:nvPr/>
        </p:nvSpPr>
        <p:spPr>
          <a:xfrm>
            <a:off x="3162300" y="2405742"/>
            <a:ext cx="24765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C000"/>
                </a:solidFill>
                <a:latin typeface="+mn-lt"/>
              </a:rPr>
              <a:t>Coded Rolling Shutter</a:t>
            </a:r>
          </a:p>
        </p:txBody>
      </p:sp>
      <p:grpSp>
        <p:nvGrpSpPr>
          <p:cNvPr id="151" name="Group 137"/>
          <p:cNvGrpSpPr>
            <a:grpSpLocks/>
          </p:cNvGrpSpPr>
          <p:nvPr/>
        </p:nvGrpSpPr>
        <p:grpSpPr bwMode="auto">
          <a:xfrm>
            <a:off x="7086600" y="2286000"/>
            <a:ext cx="1714500" cy="1138237"/>
            <a:chOff x="6679625" y="4367411"/>
            <a:chExt cx="1714500" cy="1137881"/>
          </a:xfrm>
        </p:grpSpPr>
        <p:sp>
          <p:nvSpPr>
            <p:cNvPr id="152" name="テキスト ボックス 87"/>
            <p:cNvSpPr txBox="1">
              <a:spLocks noChangeArrowheads="1"/>
            </p:cNvSpPr>
            <p:nvPr/>
          </p:nvSpPr>
          <p:spPr bwMode="auto">
            <a:xfrm>
              <a:off x="7932163" y="5135960"/>
              <a:ext cx="4619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>
                  <a:solidFill>
                    <a:srgbClr val="DDDDDD"/>
                  </a:solidFill>
                  <a:ea typeface="ＭＳ Ｐゴシック" pitchFamily="34" charset="-128"/>
                </a:rPr>
                <a:t>1T</a:t>
              </a:r>
            </a:p>
          </p:txBody>
        </p:sp>
        <p:sp>
          <p:nvSpPr>
            <p:cNvPr id="153" name="Rectangle 29"/>
            <p:cNvSpPr/>
            <p:nvPr/>
          </p:nvSpPr>
          <p:spPr>
            <a:xfrm rot="10800000">
              <a:off x="6679625" y="4494371"/>
              <a:ext cx="1241425" cy="88872"/>
            </a:xfrm>
            <a:prstGeom prst="rect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4" name="Rectangle 20"/>
            <p:cNvSpPr/>
            <p:nvPr/>
          </p:nvSpPr>
          <p:spPr>
            <a:xfrm rot="10800000">
              <a:off x="7222550" y="5276763"/>
              <a:ext cx="155575" cy="90460"/>
            </a:xfrm>
            <a:prstGeom prst="rect">
              <a:avLst/>
            </a:prstGeom>
            <a:solidFill>
              <a:srgbClr val="FF6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5" name="Rectangle 92"/>
            <p:cNvSpPr/>
            <p:nvPr/>
          </p:nvSpPr>
          <p:spPr>
            <a:xfrm rot="10800000">
              <a:off x="7147938" y="4905405"/>
              <a:ext cx="306387" cy="88872"/>
            </a:xfrm>
            <a:prstGeom prst="rect">
              <a:avLst/>
            </a:prstGeom>
            <a:solidFill>
              <a:srgbClr val="92D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56" name="テキスト ボックス 87"/>
            <p:cNvSpPr txBox="1">
              <a:spLocks noChangeArrowheads="1"/>
            </p:cNvSpPr>
            <p:nvPr/>
          </p:nvSpPr>
          <p:spPr bwMode="auto">
            <a:xfrm>
              <a:off x="7932163" y="4760436"/>
              <a:ext cx="4619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rgbClr val="DDDDDD"/>
                  </a:solidFill>
                  <a:ea typeface="ＭＳ Ｐゴシック" pitchFamily="34" charset="-128"/>
                </a:rPr>
                <a:t>2T</a:t>
              </a:r>
            </a:p>
          </p:txBody>
        </p:sp>
        <p:sp>
          <p:nvSpPr>
            <p:cNvPr id="157" name="テキスト ボックス 87"/>
            <p:cNvSpPr txBox="1">
              <a:spLocks noChangeArrowheads="1"/>
            </p:cNvSpPr>
            <p:nvPr/>
          </p:nvSpPr>
          <p:spPr bwMode="auto">
            <a:xfrm>
              <a:off x="7932163" y="4367411"/>
              <a:ext cx="4619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>
                  <a:solidFill>
                    <a:srgbClr val="DDDDDD"/>
                  </a:solidFill>
                  <a:ea typeface="ＭＳ Ｐゴシック" pitchFamily="34" charset="-128"/>
                </a:rPr>
                <a:t>8T</a:t>
              </a:r>
            </a:p>
          </p:txBody>
        </p:sp>
      </p:grp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03351 -2.59259E-6 " pathEditMode="relative" rAng="0" ptsTypes="AA">
                                      <p:cBhvr>
                                        <p:cTn id="6" dur="50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0335 2.22222E-6 " pathEditMode="relative" rAng="0" ptsTypes="AA">
                                      <p:cBhvr>
                                        <p:cTn id="8" dur="500" spd="-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3403 -1.48148E-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03385 4.81481E-6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03437 -3.7037E-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-0.0342 -4.07407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03368 7.40741E-7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-0.03368 -2.96296E-6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3333 1.11111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03386 -4.07407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03334 2.22222E-6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0342 -1.48148E-6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03403 3.33333E-6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3437 -3.7037E-7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03333 4.44444E-6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0.03316 7.40741E-7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build="p"/>
      <p:bldP spid="98" grpId="0" animBg="1"/>
      <p:bldP spid="98" grpId="1" animBg="1"/>
      <p:bldP spid="99" grpId="0" animBg="1"/>
      <p:bldP spid="100" grpId="0" animBg="1"/>
      <p:bldP spid="100" grpId="1" animBg="1"/>
      <p:bldP spid="101" grpId="0" animBg="1"/>
      <p:bldP spid="101" grpId="1" animBg="1"/>
      <p:bldP spid="102" grpId="0" animBg="1"/>
      <p:bldP spid="103" grpId="0" animBg="1"/>
      <p:bldP spid="103" grpId="1" animBg="1"/>
      <p:bldP spid="104" grpId="0" animBg="1"/>
      <p:bldP spid="104" grpId="1" animBg="1"/>
      <p:bldP spid="105" grpId="0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3" grpId="0" animBg="1"/>
      <p:bldP spid="113" grpId="1" animBg="1"/>
      <p:bldP spid="114" grpId="0" animBg="1"/>
      <p:bldP spid="114" grpId="1" animBg="1"/>
      <p:bldP spid="115" grpId="0" animBg="1"/>
      <p:bldP spid="116" grpId="0" animBg="1"/>
      <p:bldP spid="116" grpId="1" animBg="1"/>
      <p:bldP spid="117" grpId="0" animBg="1"/>
      <p:bldP spid="117" grpId="1" animBg="1"/>
      <p:bldP spid="118" grpId="0" animBg="1"/>
      <p:bldP spid="119" grpId="0" animBg="1"/>
      <p:bldP spid="120" grpId="0" animBg="1"/>
      <p:bldP spid="120" grpId="1" animBg="1"/>
      <p:bldP spid="121" grpId="0" animBg="1"/>
      <p:bldP spid="121" grpId="1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dirty="0" smtClean="0"/>
              <a:t>Camera Shutter: Space-Time Sampling</a:t>
            </a:r>
            <a:endParaRPr lang="en-US" dirty="0"/>
          </a:p>
        </p:txBody>
      </p:sp>
      <p:grpSp>
        <p:nvGrpSpPr>
          <p:cNvPr id="3" name="Group 105"/>
          <p:cNvGrpSpPr/>
          <p:nvPr/>
        </p:nvGrpSpPr>
        <p:grpSpPr>
          <a:xfrm>
            <a:off x="993654" y="1295400"/>
            <a:ext cx="2919473" cy="2000250"/>
            <a:chOff x="4759532" y="2284114"/>
            <a:chExt cx="2919473" cy="2000250"/>
          </a:xfrm>
        </p:grpSpPr>
        <p:grpSp>
          <p:nvGrpSpPr>
            <p:cNvPr id="4" name="グループ化 63"/>
            <p:cNvGrpSpPr>
              <a:grpSpLocks/>
            </p:cNvGrpSpPr>
            <p:nvPr/>
          </p:nvGrpSpPr>
          <p:grpSpPr bwMode="auto">
            <a:xfrm>
              <a:off x="5167313" y="2284114"/>
              <a:ext cx="2158146" cy="1647506"/>
              <a:chOff x="4722813" y="2956879"/>
              <a:chExt cx="2158146" cy="1647508"/>
            </a:xfrm>
          </p:grpSpPr>
          <p:grpSp>
            <p:nvGrpSpPr>
              <p:cNvPr id="5" name="Group 67"/>
              <p:cNvGrpSpPr>
                <a:grpSpLocks/>
              </p:cNvGrpSpPr>
              <p:nvPr/>
            </p:nvGrpSpPr>
            <p:grpSpPr bwMode="auto">
              <a:xfrm>
                <a:off x="4955116" y="2956879"/>
                <a:ext cx="1925843" cy="1645922"/>
                <a:chOff x="4954632" y="2434594"/>
                <a:chExt cx="1925843" cy="1646148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 rot="5400000">
                  <a:off x="413155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5400000">
                  <a:off x="437288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4613416" y="3256874"/>
                  <a:ext cx="1646148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5400000">
                  <a:off x="485394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5095273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5335012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5400000">
                  <a:off x="557633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581766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5400000">
                  <a:off x="6057401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Arrow Connector 58"/>
              <p:cNvCxnSpPr/>
              <p:nvPr/>
            </p:nvCxnSpPr>
            <p:spPr>
              <a:xfrm rot="5400000">
                <a:off x="3901440" y="3779838"/>
                <a:ext cx="1645922" cy="317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61"/>
            <p:cNvSpPr txBox="1">
              <a:spLocks noChangeArrowheads="1"/>
            </p:cNvSpPr>
            <p:nvPr/>
          </p:nvSpPr>
          <p:spPr bwMode="auto">
            <a:xfrm>
              <a:off x="6912242" y="3884314"/>
              <a:ext cx="7667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Time</a:t>
              </a:r>
            </a:p>
          </p:txBody>
        </p:sp>
        <p:sp>
          <p:nvSpPr>
            <p:cNvPr id="88" name="TextBox 71"/>
            <p:cNvSpPr txBox="1">
              <a:spLocks noChangeArrowheads="1"/>
            </p:cNvSpPr>
            <p:nvPr/>
          </p:nvSpPr>
          <p:spPr bwMode="auto">
            <a:xfrm rot="16200000">
              <a:off x="4119453" y="2996524"/>
              <a:ext cx="16802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 </a:t>
              </a:r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Image Rows</a:t>
              </a:r>
            </a:p>
          </p:txBody>
        </p:sp>
        <p:grpSp>
          <p:nvGrpSpPr>
            <p:cNvPr id="6" name="Group 66"/>
            <p:cNvGrpSpPr>
              <a:grpSpLocks/>
            </p:cNvGrpSpPr>
            <p:nvPr/>
          </p:nvGrpSpPr>
          <p:grpSpPr bwMode="auto">
            <a:xfrm>
              <a:off x="5168900" y="2518111"/>
              <a:ext cx="2286000" cy="1412875"/>
              <a:chOff x="4724400" y="2668586"/>
              <a:chExt cx="2626468" cy="1412876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4724400" y="266858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4724400" y="290353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4724400" y="3140074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4724400" y="3375026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4724400" y="3609976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724400" y="3844925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724400" y="4081462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TextBox 103"/>
          <p:cNvSpPr txBox="1"/>
          <p:nvPr/>
        </p:nvSpPr>
        <p:spPr>
          <a:xfrm>
            <a:off x="762000" y="3200400"/>
            <a:ext cx="34195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Rolling Shutter (CMOS)</a:t>
            </a:r>
          </a:p>
        </p:txBody>
      </p:sp>
      <p:grpSp>
        <p:nvGrpSpPr>
          <p:cNvPr id="7" name="Group 311"/>
          <p:cNvGrpSpPr/>
          <p:nvPr/>
        </p:nvGrpSpPr>
        <p:grpSpPr>
          <a:xfrm>
            <a:off x="1459168" y="1367470"/>
            <a:ext cx="2105024" cy="1574800"/>
            <a:chOff x="1367030" y="1367470"/>
            <a:chExt cx="2105024" cy="1574800"/>
          </a:xfrm>
        </p:grpSpPr>
        <p:sp>
          <p:nvSpPr>
            <p:cNvPr id="75" name="Rectangle 74"/>
            <p:cNvSpPr/>
            <p:nvPr/>
          </p:nvSpPr>
          <p:spPr bwMode="auto">
            <a:xfrm>
              <a:off x="1608330" y="1602420"/>
              <a:ext cx="658812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848042" y="1838958"/>
              <a:ext cx="660400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2089342" y="2073907"/>
              <a:ext cx="658813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330642" y="2308858"/>
              <a:ext cx="658813" cy="16351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2570354" y="2545395"/>
              <a:ext cx="660400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2811654" y="2780345"/>
              <a:ext cx="660400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1367030" y="1367470"/>
              <a:ext cx="658812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626917" y="3805277"/>
            <a:ext cx="3868883" cy="690523"/>
            <a:chOff x="609600" y="3657600"/>
            <a:chExt cx="3868883" cy="690523"/>
          </a:xfrm>
        </p:grpSpPr>
        <p:sp>
          <p:nvSpPr>
            <p:cNvPr id="163" name="TextBox 162"/>
            <p:cNvSpPr txBox="1"/>
            <p:nvPr/>
          </p:nvSpPr>
          <p:spPr>
            <a:xfrm>
              <a:off x="2331741" y="3978791"/>
              <a:ext cx="214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[</a:t>
              </a:r>
              <a:r>
                <a:rPr lang="en-US" dirty="0" err="1" smtClean="0">
                  <a:solidFill>
                    <a:srgbClr val="FFFF00"/>
                  </a:solidFill>
                </a:rPr>
                <a:t>Ait</a:t>
              </a:r>
              <a:r>
                <a:rPr lang="en-US" dirty="0" smtClean="0">
                  <a:solidFill>
                    <a:srgbClr val="FFFF00"/>
                  </a:solidFill>
                </a:rPr>
                <a:t>-Aider et al., 06]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09600" y="3657600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[Liang et al., 08]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2286000" y="3657600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[Bradley et al., 09]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09600" y="3978791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[Geyer et al., 05]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444625"/>
            <a:ext cx="6831013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54"/>
          <p:cNvSpPr txBox="1">
            <a:spLocks noChangeArrowheads="1"/>
          </p:cNvSpPr>
          <p:nvPr/>
        </p:nvSpPr>
        <p:spPr bwMode="auto">
          <a:xfrm>
            <a:off x="3352800" y="5943600"/>
            <a:ext cx="3443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Input: Coded </a:t>
            </a:r>
            <a:r>
              <a:rPr lang="en-US" altLang="zh-CN" sz="28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Image </a:t>
            </a:r>
          </a:p>
        </p:txBody>
      </p:sp>
      <p:sp>
        <p:nvSpPr>
          <p:cNvPr id="55300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An Example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200" y="1905000"/>
            <a:ext cx="5846763" cy="3276600"/>
            <a:chOff x="152400" y="2133599"/>
            <a:chExt cx="5846618" cy="3276601"/>
          </a:xfrm>
        </p:grpSpPr>
        <p:sp>
          <p:nvSpPr>
            <p:cNvPr id="57" name="Rectangle 56"/>
            <p:cNvSpPr/>
            <p:nvPr/>
          </p:nvSpPr>
          <p:spPr bwMode="auto">
            <a:xfrm>
              <a:off x="5257673" y="3657599"/>
              <a:ext cx="741345" cy="650875"/>
            </a:xfrm>
            <a:prstGeom prst="rect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 rot="10800000">
              <a:off x="3787685" y="2133599"/>
              <a:ext cx="2211333" cy="1524000"/>
            </a:xfrm>
            <a:prstGeom prst="line">
              <a:avLst/>
            </a:prstGeom>
            <a:ln w="38100">
              <a:solidFill>
                <a:srgbClr val="00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 rot="10800000" flipV="1">
              <a:off x="3787685" y="4308475"/>
              <a:ext cx="2211333" cy="1101725"/>
            </a:xfrm>
            <a:prstGeom prst="line">
              <a:avLst/>
            </a:prstGeom>
            <a:ln w="38100">
              <a:solidFill>
                <a:srgbClr val="00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30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2133599"/>
              <a:ext cx="3635352" cy="3276601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2362200" y="6520727"/>
            <a:ext cx="5259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Source HDR photo courtesy </a:t>
            </a:r>
            <a:r>
              <a:rPr lang="en-US" sz="1400" i="1" dirty="0" err="1" smtClean="0">
                <a:solidFill>
                  <a:srgbClr val="DDDDDD"/>
                </a:solidFill>
                <a:latin typeface="+mn-lt"/>
              </a:rPr>
              <a:t>Rafal</a:t>
            </a: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 </a:t>
            </a:r>
            <a:r>
              <a:rPr lang="en-US" sz="1400" i="1" dirty="0" err="1" smtClean="0">
                <a:solidFill>
                  <a:srgbClr val="DDDDDD"/>
                </a:solidFill>
                <a:latin typeface="+mn-lt"/>
              </a:rPr>
              <a:t>Mantiuk</a:t>
            </a: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. http://pfstools.sf.net </a:t>
            </a:r>
          </a:p>
        </p:txBody>
      </p:sp>
    </p:spTree>
    <p:custDataLst>
      <p:tags r:id="rId1"/>
    </p:custDataLst>
  </p:cSld>
  <p:clrMapOvr>
    <a:masterClrMapping/>
  </p:clrMapOvr>
  <p:transition advTm="4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54"/>
          <p:cNvSpPr txBox="1">
            <a:spLocks noChangeArrowheads="1"/>
          </p:cNvSpPr>
          <p:nvPr/>
        </p:nvSpPr>
        <p:spPr bwMode="auto">
          <a:xfrm>
            <a:off x="762000" y="2438400"/>
            <a:ext cx="453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1T</a:t>
            </a:r>
            <a:endParaRPr lang="en-US" altLang="zh-CN" dirty="0">
              <a:solidFill>
                <a:schemeClr val="bg1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55300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 Interpolated Images with Three Exposures</a:t>
            </a:r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19201"/>
            <a:ext cx="1524000" cy="122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049063"/>
            <a:ext cx="1524000" cy="122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77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915610"/>
            <a:ext cx="1524000" cy="122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54"/>
          <p:cNvSpPr txBox="1">
            <a:spLocks noChangeArrowheads="1"/>
          </p:cNvSpPr>
          <p:nvPr/>
        </p:nvSpPr>
        <p:spPr bwMode="auto">
          <a:xfrm>
            <a:off x="762000" y="4267200"/>
            <a:ext cx="453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2T</a:t>
            </a:r>
            <a:endParaRPr lang="en-US" altLang="zh-CN" dirty="0">
              <a:solidFill>
                <a:schemeClr val="bg1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14" name="TextBox 54"/>
          <p:cNvSpPr txBox="1">
            <a:spLocks noChangeArrowheads="1"/>
          </p:cNvSpPr>
          <p:nvPr/>
        </p:nvSpPr>
        <p:spPr bwMode="auto">
          <a:xfrm>
            <a:off x="762000" y="6094968"/>
            <a:ext cx="453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8T</a:t>
            </a:r>
            <a:endParaRPr lang="en-US" altLang="zh-CN" dirty="0">
              <a:solidFill>
                <a:schemeClr val="bg1"/>
              </a:solidFill>
              <a:latin typeface="+mn-lt"/>
              <a:ea typeface="宋体" pitchFamily="2" charset="-122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47708" y="1219201"/>
            <a:ext cx="5583700" cy="4888604"/>
            <a:chOff x="728708" y="1219201"/>
            <a:chExt cx="5583700" cy="4888604"/>
          </a:xfrm>
        </p:grpSpPr>
        <p:grpSp>
          <p:nvGrpSpPr>
            <p:cNvPr id="51" name="Group 50"/>
            <p:cNvGrpSpPr/>
            <p:nvPr/>
          </p:nvGrpSpPr>
          <p:grpSpPr>
            <a:xfrm>
              <a:off x="737316" y="1219201"/>
              <a:ext cx="1769408" cy="1189148"/>
              <a:chOff x="737316" y="1219201"/>
              <a:chExt cx="1769408" cy="118914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511121" y="1369452"/>
                <a:ext cx="30803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371600" y="1981200"/>
                <a:ext cx="30803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V="1">
                <a:off x="1819151" y="1219201"/>
                <a:ext cx="687573" cy="150251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79630" y="2286000"/>
                <a:ext cx="805993" cy="12234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737316" y="1854558"/>
                <a:ext cx="30803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33012" y="3065173"/>
              <a:ext cx="1773712" cy="1189148"/>
              <a:chOff x="733012" y="3065173"/>
              <a:chExt cx="1773712" cy="1189148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1371600" y="3065173"/>
                <a:ext cx="1135124" cy="1189148"/>
                <a:chOff x="1371600" y="3065173"/>
                <a:chExt cx="1135124" cy="1189148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1511121" y="3215424"/>
                  <a:ext cx="308030" cy="3048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1371600" y="3827172"/>
                  <a:ext cx="308030" cy="3048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1819151" y="3065173"/>
                  <a:ext cx="687573" cy="150251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679630" y="4131972"/>
                  <a:ext cx="805993" cy="122349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Rectangle 45"/>
              <p:cNvSpPr/>
              <p:nvPr/>
            </p:nvSpPr>
            <p:spPr>
              <a:xfrm>
                <a:off x="733012" y="3696237"/>
                <a:ext cx="30803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728708" y="4915437"/>
              <a:ext cx="1778016" cy="1189148"/>
              <a:chOff x="728708" y="4915437"/>
              <a:chExt cx="1778016" cy="118914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371600" y="4915437"/>
                <a:ext cx="1135124" cy="1189148"/>
                <a:chOff x="1371600" y="4915437"/>
                <a:chExt cx="1135124" cy="1189148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1511121" y="5065688"/>
                  <a:ext cx="308030" cy="3048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371600" y="5677436"/>
                  <a:ext cx="308030" cy="3048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1819151" y="4915437"/>
                  <a:ext cx="687573" cy="150251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679630" y="5982236"/>
                  <a:ext cx="805993" cy="122349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/>
              <p:cNvSpPr/>
              <p:nvPr/>
            </p:nvSpPr>
            <p:spPr>
              <a:xfrm>
                <a:off x="728708" y="5525037"/>
                <a:ext cx="308030" cy="304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508693" y="1219201"/>
              <a:ext cx="3803715" cy="4888604"/>
              <a:chOff x="2508693" y="1219201"/>
              <a:chExt cx="3803715" cy="4888604"/>
            </a:xfrm>
          </p:grpSpPr>
          <p:pic>
            <p:nvPicPr>
              <p:cNvPr id="287749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08693" y="1219201"/>
                <a:ext cx="1207008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7750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508693" y="3054627"/>
                <a:ext cx="1207008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7751" name="Picture 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508693" y="4900797"/>
                <a:ext cx="1207008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7752" name="Picture 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811627" y="1219201"/>
                <a:ext cx="1207008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7753" name="Picture 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810000" y="3053001"/>
                <a:ext cx="1210261" cy="1210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7754" name="Picture 1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811627" y="4900797"/>
                <a:ext cx="1207008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7755" name="Picture 1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05400" y="1219201"/>
                <a:ext cx="1207008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7756" name="Picture 1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105400" y="3054627"/>
                <a:ext cx="1207008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7757" name="Picture 1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105400" y="4900797"/>
                <a:ext cx="1207008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0" name="Rectangle 29"/>
          <p:cNvSpPr/>
          <p:nvPr/>
        </p:nvSpPr>
        <p:spPr bwMode="auto">
          <a:xfrm rot="10800000">
            <a:off x="369887" y="6464300"/>
            <a:ext cx="1241425" cy="88900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1" name="Rectangle 20"/>
          <p:cNvSpPr/>
          <p:nvPr/>
        </p:nvSpPr>
        <p:spPr bwMode="auto">
          <a:xfrm rot="10800000">
            <a:off x="912812" y="2762488"/>
            <a:ext cx="155575" cy="90488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3" name="Rectangle 92"/>
          <p:cNvSpPr/>
          <p:nvPr/>
        </p:nvSpPr>
        <p:spPr bwMode="auto">
          <a:xfrm rot="10800000">
            <a:off x="838482" y="4592082"/>
            <a:ext cx="306387" cy="88900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02959" y="1524000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DDDDDD"/>
                </a:solidFill>
                <a:latin typeface="+mn-lt"/>
              </a:rPr>
              <a:t>Noisy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02959" y="5112603"/>
            <a:ext cx="1879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DDDDDD"/>
                </a:solidFill>
                <a:latin typeface="+mn-lt"/>
              </a:rPr>
              <a:t>Saturation 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DDDDDD"/>
                </a:solidFill>
                <a:latin typeface="+mn-lt"/>
              </a:rPr>
              <a:t>Motion Blur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502959" y="3276600"/>
            <a:ext cx="1742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DDDDDD"/>
                </a:solidFill>
                <a:latin typeface="+mn-lt"/>
              </a:rPr>
              <a:t>Noise 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DDDDDD"/>
                </a:solidFill>
                <a:latin typeface="+mn-lt"/>
              </a:rPr>
              <a:t>Motion Blur</a:t>
            </a:r>
          </a:p>
        </p:txBody>
      </p:sp>
    </p:spTree>
    <p:custDataLst>
      <p:tags r:id="rId1"/>
    </p:custDataLst>
  </p:cSld>
  <p:clrMapOvr>
    <a:masterClrMapping/>
  </p:clrMapOvr>
  <p:transition advTm="4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54"/>
          <p:cNvSpPr txBox="1">
            <a:spLocks noChangeArrowheads="1"/>
          </p:cNvSpPr>
          <p:nvPr/>
        </p:nvSpPr>
        <p:spPr bwMode="auto">
          <a:xfrm>
            <a:off x="762000" y="2438400"/>
            <a:ext cx="453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1T</a:t>
            </a:r>
            <a:endParaRPr lang="en-US" altLang="zh-CN" dirty="0">
              <a:solidFill>
                <a:schemeClr val="bg1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55300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 The Algorithm</a:t>
            </a:r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219201"/>
            <a:ext cx="1524000" cy="122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049063"/>
            <a:ext cx="1524000" cy="122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77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915610"/>
            <a:ext cx="1524000" cy="122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54"/>
          <p:cNvSpPr txBox="1">
            <a:spLocks noChangeArrowheads="1"/>
          </p:cNvSpPr>
          <p:nvPr/>
        </p:nvSpPr>
        <p:spPr bwMode="auto">
          <a:xfrm>
            <a:off x="762000" y="4267200"/>
            <a:ext cx="453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2T</a:t>
            </a:r>
            <a:endParaRPr lang="en-US" altLang="zh-CN" dirty="0">
              <a:solidFill>
                <a:schemeClr val="bg1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14" name="TextBox 54"/>
          <p:cNvSpPr txBox="1">
            <a:spLocks noChangeArrowheads="1"/>
          </p:cNvSpPr>
          <p:nvPr/>
        </p:nvSpPr>
        <p:spPr bwMode="auto">
          <a:xfrm>
            <a:off x="762000" y="6094968"/>
            <a:ext cx="453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+mn-lt"/>
                <a:ea typeface="宋体" pitchFamily="2" charset="-122"/>
              </a:rPr>
              <a:t>8T</a:t>
            </a:r>
            <a:endParaRPr lang="en-US" altLang="zh-CN" dirty="0">
              <a:solidFill>
                <a:schemeClr val="bg1"/>
              </a:solidFill>
              <a:latin typeface="+mn-lt"/>
              <a:ea typeface="宋体" pitchFamily="2" charset="-122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1928615" y="1591972"/>
          <a:ext cx="2730894" cy="525172"/>
        </p:xfrm>
        <a:graphic>
          <a:graphicData uri="http://schemas.openxmlformats.org/presentationml/2006/ole">
            <p:oleObj spid="_x0000_s288770" name="Equation" r:id="rId8" imgW="1320480" imgH="253800" progId="Equation.DSMT4">
              <p:embed/>
            </p:oleObj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1863725" y="3360738"/>
          <a:ext cx="2860675" cy="525462"/>
        </p:xfrm>
        <a:graphic>
          <a:graphicData uri="http://schemas.openxmlformats.org/presentationml/2006/ole">
            <p:oleObj spid="_x0000_s288771" name="Equation" r:id="rId9" imgW="1384200" imgH="253800" progId="Equation.DSMT4">
              <p:embed/>
            </p:oleObj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/>
        </p:nvGraphicFramePr>
        <p:xfrm>
          <a:off x="1877218" y="5280581"/>
          <a:ext cx="2833688" cy="525462"/>
        </p:xfrm>
        <a:graphic>
          <a:graphicData uri="http://schemas.openxmlformats.org/presentationml/2006/ole">
            <p:oleObj spid="_x0000_s288772" name="Equation" r:id="rId10" imgW="1371600" imgH="253800" progId="Equation.DSMT4">
              <p:embed/>
            </p:oleObj>
          </a:graphicData>
        </a:graphic>
      </p:graphicFrame>
      <p:sp>
        <p:nvSpPr>
          <p:cNvPr id="60" name="Rectangle 29"/>
          <p:cNvSpPr/>
          <p:nvPr/>
        </p:nvSpPr>
        <p:spPr bwMode="auto">
          <a:xfrm rot="10800000">
            <a:off x="369887" y="6464300"/>
            <a:ext cx="1241425" cy="88900"/>
          </a:xfrm>
          <a:prstGeom prst="rect">
            <a:avLst/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1" name="Rectangle 20"/>
          <p:cNvSpPr/>
          <p:nvPr/>
        </p:nvSpPr>
        <p:spPr bwMode="auto">
          <a:xfrm rot="10800000">
            <a:off x="912812" y="2762488"/>
            <a:ext cx="155575" cy="90488"/>
          </a:xfrm>
          <a:prstGeom prst="rect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3" name="Rectangle 92"/>
          <p:cNvSpPr/>
          <p:nvPr/>
        </p:nvSpPr>
        <p:spPr bwMode="auto">
          <a:xfrm rot="10800000">
            <a:off x="823734" y="4592082"/>
            <a:ext cx="306387" cy="88900"/>
          </a:xfrm>
          <a:prstGeom prst="rect">
            <a:avLst/>
          </a:pr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7621587" y="3260725"/>
          <a:ext cx="839788" cy="473075"/>
        </p:xfrm>
        <a:graphic>
          <a:graphicData uri="http://schemas.openxmlformats.org/presentationml/2006/ole">
            <p:oleObj spid="_x0000_s288773" name="Equation" r:id="rId11" imgW="406080" imgH="228600" progId="Equation.DSMT4">
              <p:embed/>
            </p:oleObj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7315200" y="3886200"/>
          <a:ext cx="1365250" cy="473075"/>
        </p:xfrm>
        <a:graphic>
          <a:graphicData uri="http://schemas.openxmlformats.org/presentationml/2006/ole">
            <p:oleObj spid="_x0000_s288774" name="Equation" r:id="rId12" imgW="660240" imgH="228600" progId="Equation.DSMT4">
              <p:embed/>
            </p:oleObj>
          </a:graphicData>
        </a:graphic>
      </p:graphicFrame>
      <p:sp>
        <p:nvSpPr>
          <p:cNvPr id="51" name="Right Brace 50"/>
          <p:cNvSpPr/>
          <p:nvPr/>
        </p:nvSpPr>
        <p:spPr>
          <a:xfrm>
            <a:off x="4724400" y="1905000"/>
            <a:ext cx="533400" cy="1705561"/>
          </a:xfrm>
          <a:prstGeom prst="rightBrace">
            <a:avLst>
              <a:gd name="adj1" fmla="val 8333"/>
              <a:gd name="adj2" fmla="val 48265"/>
            </a:avLst>
          </a:prstGeom>
          <a:ln w="254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2" name="Right Brace 51"/>
          <p:cNvSpPr/>
          <p:nvPr/>
        </p:nvSpPr>
        <p:spPr>
          <a:xfrm>
            <a:off x="6705600" y="1905000"/>
            <a:ext cx="533400" cy="3733800"/>
          </a:xfrm>
          <a:prstGeom prst="rightBrace">
            <a:avLst>
              <a:gd name="adj1" fmla="val 8333"/>
              <a:gd name="adj2" fmla="val 50690"/>
            </a:avLst>
          </a:prstGeom>
          <a:ln w="254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246983" y="2341177"/>
            <a:ext cx="1439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Image </a:t>
            </a:r>
          </a:p>
          <a:p>
            <a:pPr algn="ctr"/>
            <a:r>
              <a:rPr lang="en-US" sz="2000" dirty="0" err="1" smtClean="0">
                <a:solidFill>
                  <a:srgbClr val="FFFF00"/>
                </a:solidFill>
              </a:rPr>
              <a:t>Deblurring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257800" y="1447800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Motion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Estimation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88775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27454" y="2197385"/>
            <a:ext cx="1301946" cy="104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" name="Down Arrow 83"/>
          <p:cNvSpPr/>
          <p:nvPr/>
        </p:nvSpPr>
        <p:spPr>
          <a:xfrm>
            <a:off x="7848600" y="4734401"/>
            <a:ext cx="304800" cy="599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7315200" y="5494833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Combine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304087" y="5876865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DDDDD"/>
                </a:solidFill>
              </a:rPr>
              <a:t>Output:</a:t>
            </a:r>
          </a:p>
        </p:txBody>
      </p:sp>
      <p:graphicFrame>
        <p:nvGraphicFramePr>
          <p:cNvPr id="87" name="Object 86"/>
          <p:cNvGraphicFramePr>
            <a:graphicFrameLocks noChangeAspect="1"/>
          </p:cNvGraphicFramePr>
          <p:nvPr/>
        </p:nvGraphicFramePr>
        <p:xfrm>
          <a:off x="8294687" y="5867400"/>
          <a:ext cx="315913" cy="473075"/>
        </p:xfrm>
        <a:graphic>
          <a:graphicData uri="http://schemas.openxmlformats.org/presentationml/2006/ole">
            <p:oleObj spid="_x0000_s288776" name="Equation" r:id="rId14" imgW="152280" imgH="228600" progId="Equation.DSMT4">
              <p:embed/>
            </p:oleObj>
          </a:graphicData>
        </a:graphic>
      </p:graphicFrame>
      <p:sp>
        <p:nvSpPr>
          <p:cNvPr id="88" name="Rectangle 87"/>
          <p:cNvSpPr/>
          <p:nvPr/>
        </p:nvSpPr>
        <p:spPr>
          <a:xfrm>
            <a:off x="7276563" y="2155686"/>
            <a:ext cx="1447800" cy="2416314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664540" y="1447800"/>
            <a:ext cx="1159292" cy="5084114"/>
            <a:chOff x="2664540" y="1447800"/>
            <a:chExt cx="1159292" cy="5084114"/>
          </a:xfrm>
        </p:grpSpPr>
        <p:sp>
          <p:nvSpPr>
            <p:cNvPr id="90" name="TextBox 89"/>
            <p:cNvSpPr txBox="1"/>
            <p:nvPr/>
          </p:nvSpPr>
          <p:spPr>
            <a:xfrm>
              <a:off x="2664540" y="6162582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Exposure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005754" y="1447800"/>
              <a:ext cx="476864" cy="4694886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68085" y="1447800"/>
            <a:ext cx="851515" cy="5374269"/>
            <a:chOff x="3568085" y="1447800"/>
            <a:chExt cx="851515" cy="5374269"/>
          </a:xfrm>
        </p:grpSpPr>
        <p:sp>
          <p:nvSpPr>
            <p:cNvPr id="91" name="TextBox 90"/>
            <p:cNvSpPr txBox="1"/>
            <p:nvPr/>
          </p:nvSpPr>
          <p:spPr>
            <a:xfrm>
              <a:off x="3568085" y="6175738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Blur </a:t>
              </a:r>
            </a:p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Kernel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19320" y="1447800"/>
              <a:ext cx="349045" cy="4694886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159044" y="1433070"/>
            <a:ext cx="774571" cy="5120130"/>
            <a:chOff x="4191000" y="1433070"/>
            <a:chExt cx="774571" cy="5120130"/>
          </a:xfrm>
        </p:grpSpPr>
        <p:sp>
          <p:nvSpPr>
            <p:cNvPr id="92" name="TextBox 91"/>
            <p:cNvSpPr txBox="1"/>
            <p:nvPr/>
          </p:nvSpPr>
          <p:spPr>
            <a:xfrm>
              <a:off x="4191000" y="6183868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Noise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403763" y="1433070"/>
              <a:ext cx="349045" cy="4694886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2"/>
    </p:custDataLst>
  </p:cSld>
  <p:clrMapOvr>
    <a:masterClrMapping/>
  </p:clrMapOvr>
  <p:transition advTm="4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71" grpId="0"/>
      <p:bldP spid="83" grpId="0"/>
      <p:bldP spid="84" grpId="0" animBg="1"/>
      <p:bldP spid="85" grpId="0"/>
      <p:bldP spid="86" grpId="0"/>
      <p:bldP spid="8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464" y="2898648"/>
            <a:ext cx="2663125" cy="204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0368" y="2898648"/>
            <a:ext cx="2660904" cy="204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237706" cy="533400"/>
          </a:xfrm>
        </p:spPr>
        <p:txBody>
          <a:bodyPr/>
          <a:lstStyle/>
          <a:p>
            <a:r>
              <a:rPr lang="en-US" dirty="0" smtClean="0"/>
              <a:t>Blur kernels are better conditioned.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dirty="0" smtClean="0"/>
              <a:t>Combined Images are Better for </a:t>
            </a:r>
            <a:r>
              <a:rPr lang="en-US" dirty="0" err="1" smtClean="0"/>
              <a:t>Deblurring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2792873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DDDDDD"/>
                </a:solidFill>
              </a:rPr>
              <a:t>1.0</a:t>
            </a:r>
            <a:endParaRPr lang="en-US" dirty="0">
              <a:solidFill>
                <a:srgbClr val="DDDDDD"/>
              </a:solidFill>
            </a:endParaRPr>
          </a:p>
        </p:txBody>
      </p:sp>
      <p:graphicFrame>
        <p:nvGraphicFramePr>
          <p:cNvPr id="289795" name="Object 3"/>
          <p:cNvGraphicFramePr>
            <a:graphicFrameLocks noChangeAspect="1"/>
          </p:cNvGraphicFramePr>
          <p:nvPr/>
        </p:nvGraphicFramePr>
        <p:xfrm>
          <a:off x="1335977" y="4938141"/>
          <a:ext cx="473075" cy="288925"/>
        </p:xfrm>
        <a:graphic>
          <a:graphicData uri="http://schemas.openxmlformats.org/presentationml/2006/ole">
            <p:oleObj spid="_x0000_s372738" name="Equation" r:id="rId5" imgW="228600" imgH="139680" progId="Equation.DSMT4">
              <p:embed/>
            </p:oleObj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3714052" y="4938141"/>
          <a:ext cx="288925" cy="288925"/>
        </p:xfrm>
        <a:graphic>
          <a:graphicData uri="http://schemas.openxmlformats.org/presentationml/2006/ole">
            <p:oleObj spid="_x0000_s372739" name="Equation" r:id="rId6" imgW="139680" imgH="139680" progId="Equation.DSMT4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605099" y="491653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DDDDDD"/>
                </a:solidFill>
              </a:rPr>
              <a:t>0</a:t>
            </a:r>
            <a:endParaRPr lang="en-US" dirty="0">
              <a:solidFill>
                <a:srgbClr val="DDDDD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0" y="531266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DDDDDD"/>
                </a:solidFill>
              </a:rPr>
              <a:t>Frequency</a:t>
            </a:r>
            <a:endParaRPr lang="en-US" dirty="0">
              <a:solidFill>
                <a:srgbClr val="DDDDD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3286" y="3314605"/>
            <a:ext cx="11721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C000"/>
                </a:solidFill>
              </a:rPr>
              <a:t>Power</a:t>
            </a:r>
          </a:p>
          <a:p>
            <a:pPr algn="r"/>
            <a:r>
              <a:rPr lang="en-US" dirty="0" smtClean="0">
                <a:solidFill>
                  <a:srgbClr val="FFC000"/>
                </a:solidFill>
              </a:rPr>
              <a:t>Spectrum</a:t>
            </a:r>
          </a:p>
          <a:p>
            <a:pPr algn="r"/>
            <a:r>
              <a:rPr lang="en-US" dirty="0" smtClean="0">
                <a:solidFill>
                  <a:srgbClr val="FFC000"/>
                </a:solidFill>
              </a:rPr>
              <a:t>Of</a:t>
            </a:r>
          </a:p>
          <a:p>
            <a:pPr algn="r"/>
            <a:r>
              <a:rPr lang="en-US" dirty="0" smtClean="0">
                <a:solidFill>
                  <a:srgbClr val="FFC000"/>
                </a:solidFill>
              </a:rPr>
              <a:t> Kernels</a:t>
            </a:r>
          </a:p>
          <a:p>
            <a:pPr algn="r"/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182465" y="2754773"/>
            <a:ext cx="1074291" cy="504621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372894" y="3966035"/>
            <a:ext cx="780506" cy="148765"/>
          </a:xfrm>
          <a:prstGeom prst="straightConnector1">
            <a:avLst/>
          </a:prstGeom>
          <a:ln w="25400">
            <a:solidFill>
              <a:srgbClr val="0066FF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9797" name="Object 2"/>
          <p:cNvGraphicFramePr>
            <a:graphicFrameLocks noChangeAspect="1"/>
          </p:cNvGraphicFramePr>
          <p:nvPr/>
        </p:nvGraphicFramePr>
        <p:xfrm>
          <a:off x="3468756" y="2286000"/>
          <a:ext cx="1050925" cy="473075"/>
        </p:xfrm>
        <a:graphic>
          <a:graphicData uri="http://schemas.openxmlformats.org/presentationml/2006/ole">
            <p:oleObj spid="_x0000_s372740" name="Equation" r:id="rId7" imgW="507960" imgH="228600" progId="Equation.DSMT4">
              <p:embed/>
            </p:oleObj>
          </a:graphicData>
        </a:graphic>
      </p:graphicFrame>
      <p:graphicFrame>
        <p:nvGraphicFramePr>
          <p:cNvPr id="289798" name="Object 6"/>
          <p:cNvGraphicFramePr>
            <a:graphicFrameLocks noChangeAspect="1"/>
          </p:cNvGraphicFramePr>
          <p:nvPr/>
        </p:nvGraphicFramePr>
        <p:xfrm>
          <a:off x="7235825" y="2287127"/>
          <a:ext cx="1679575" cy="473075"/>
        </p:xfrm>
        <a:graphic>
          <a:graphicData uri="http://schemas.openxmlformats.org/presentationml/2006/ole">
            <p:oleObj spid="_x0000_s372741" name="Equation" r:id="rId8" imgW="812520" imgH="228600" progId="Equation.DSMT4">
              <p:embed/>
            </p:oleObj>
          </a:graphicData>
        </a:graphic>
      </p:graphicFrame>
      <p:graphicFrame>
        <p:nvGraphicFramePr>
          <p:cNvPr id="37" name="Object 2"/>
          <p:cNvGraphicFramePr>
            <a:graphicFrameLocks noChangeAspect="1"/>
          </p:cNvGraphicFramePr>
          <p:nvPr/>
        </p:nvGraphicFramePr>
        <p:xfrm>
          <a:off x="8191500" y="3886200"/>
          <a:ext cx="419100" cy="473075"/>
        </p:xfrm>
        <a:graphic>
          <a:graphicData uri="http://schemas.openxmlformats.org/presentationml/2006/ole">
            <p:oleObj spid="_x0000_s372742" name="Equation" r:id="rId9" imgW="203040" imgH="228600" progId="Equation.DSMT4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115146" y="46978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DDDDDD"/>
                </a:solidFill>
              </a:rPr>
              <a:t>0</a:t>
            </a:r>
            <a:endParaRPr lang="en-US" dirty="0">
              <a:solidFill>
                <a:srgbClr val="DDDDDD"/>
              </a:solidFill>
            </a:endParaRPr>
          </a:p>
        </p:txBody>
      </p:sp>
      <p:graphicFrame>
        <p:nvGraphicFramePr>
          <p:cNvPr id="28" name="Object 2"/>
          <p:cNvGraphicFramePr>
            <a:graphicFrameLocks noChangeAspect="1"/>
          </p:cNvGraphicFramePr>
          <p:nvPr/>
        </p:nvGraphicFramePr>
        <p:xfrm>
          <a:off x="4495800" y="3653298"/>
          <a:ext cx="419100" cy="473075"/>
        </p:xfrm>
        <a:graphic>
          <a:graphicData uri="http://schemas.openxmlformats.org/presentationml/2006/ole">
            <p:oleObj spid="_x0000_s372743" name="Equation" r:id="rId10" imgW="203040" imgH="228600" progId="Equation.DSMT4">
              <p:embed/>
            </p:oleObj>
          </a:graphicData>
        </a:graphic>
      </p:graphicFrame>
      <p:cxnSp>
        <p:nvCxnSpPr>
          <p:cNvPr id="30" name="Straight Arrow Connector 29"/>
          <p:cNvCxnSpPr/>
          <p:nvPr/>
        </p:nvCxnSpPr>
        <p:spPr>
          <a:xfrm>
            <a:off x="4009104" y="3544063"/>
            <a:ext cx="533400" cy="329255"/>
          </a:xfrm>
          <a:prstGeom prst="straightConnector1">
            <a:avLst/>
          </a:prstGeom>
          <a:ln w="25400">
            <a:solidFill>
              <a:srgbClr val="0066FF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3715086" y="2732231"/>
            <a:ext cx="432989" cy="277949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"/>
          <p:cNvGraphicFramePr>
            <a:graphicFrameLocks noChangeAspect="1"/>
          </p:cNvGraphicFramePr>
          <p:nvPr/>
        </p:nvGraphicFramePr>
        <p:xfrm>
          <a:off x="5037306" y="4948077"/>
          <a:ext cx="473075" cy="288925"/>
        </p:xfrm>
        <a:graphic>
          <a:graphicData uri="http://schemas.openxmlformats.org/presentationml/2006/ole">
            <p:oleObj spid="_x0000_s372744" name="Equation" r:id="rId11" imgW="228600" imgH="139680" progId="Equation.DSMT4">
              <p:embed/>
            </p:oleObj>
          </a:graphicData>
        </a:graphic>
      </p:graphicFrame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7540625" y="4948077"/>
          <a:ext cx="288925" cy="288925"/>
        </p:xfrm>
        <a:graphic>
          <a:graphicData uri="http://schemas.openxmlformats.org/presentationml/2006/ole">
            <p:oleObj spid="_x0000_s372745" name="Equation" r:id="rId12" imgW="139680" imgH="139680" progId="Equation.DSMT4">
              <p:embed/>
            </p:oleObj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6369050" y="49264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DDDDDD"/>
                </a:solidFill>
              </a:rPr>
              <a:t>0</a:t>
            </a:r>
            <a:endParaRPr lang="en-US" dirty="0">
              <a:solidFill>
                <a:srgbClr val="DDDDDD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60638" y="2792873"/>
            <a:ext cx="50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DDDDDD"/>
                </a:solidFill>
              </a:rPr>
              <a:t>1.0</a:t>
            </a:r>
            <a:endParaRPr lang="en-US" dirty="0">
              <a:solidFill>
                <a:srgbClr val="DDDDD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53000" y="46978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DDDDDD"/>
                </a:solidFill>
              </a:rPr>
              <a:t>0</a:t>
            </a:r>
            <a:endParaRPr lang="en-US" dirty="0">
              <a:solidFill>
                <a:srgbClr val="DDDDDD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5439034" y="4802552"/>
            <a:ext cx="267557" cy="1588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5109288" y="4821173"/>
            <a:ext cx="267557" cy="1588"/>
          </a:xfrm>
          <a:prstGeom prst="line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5722946" y="4754446"/>
            <a:ext cx="365686" cy="796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7423975" y="4787804"/>
            <a:ext cx="267557" cy="1588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7053172" y="4739698"/>
            <a:ext cx="365686" cy="796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5944048" y="4648083"/>
            <a:ext cx="578412" cy="796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6612640" y="4632209"/>
            <a:ext cx="578412" cy="796"/>
          </a:xfrm>
          <a:prstGeom prst="line">
            <a:avLst/>
          </a:prstGeom>
          <a:ln w="190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237706" cy="533400"/>
          </a:xfrm>
        </p:spPr>
        <p:txBody>
          <a:bodyPr/>
          <a:lstStyle/>
          <a:p>
            <a:r>
              <a:rPr lang="en-US" dirty="0" smtClean="0"/>
              <a:t>Blur kernels are better conditioned.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dirty="0" smtClean="0"/>
              <a:t>Combined Images are Better for </a:t>
            </a:r>
            <a:r>
              <a:rPr lang="en-US" dirty="0" err="1" smtClean="0"/>
              <a:t>Deblurring</a:t>
            </a:r>
            <a:endParaRPr lang="en-US" dirty="0"/>
          </a:p>
        </p:txBody>
      </p:sp>
      <p:sp>
        <p:nvSpPr>
          <p:cNvPr id="26" name="Content Placeholder 1"/>
          <p:cNvSpPr txBox="1">
            <a:spLocks/>
          </p:cNvSpPr>
          <p:nvPr/>
        </p:nvSpPr>
        <p:spPr bwMode="auto">
          <a:xfrm>
            <a:off x="76200" y="15240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Aliasing </a:t>
            </a:r>
            <a:r>
              <a:rPr lang="en-US" sz="2800" kern="0" dirty="0" smtClean="0">
                <a:solidFill>
                  <a:srgbClr val="DDDDDD"/>
                </a:solidFill>
                <a:latin typeface="+mn-lt"/>
              </a:rPr>
              <a:t>due to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interpolation can be suppressed.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7"/>
          <p:cNvGrpSpPr/>
          <p:nvPr/>
        </p:nvGrpSpPr>
        <p:grpSpPr>
          <a:xfrm>
            <a:off x="76200" y="2270125"/>
            <a:ext cx="8970908" cy="4484688"/>
            <a:chOff x="76200" y="2270125"/>
            <a:chExt cx="8970908" cy="4484688"/>
          </a:xfrm>
        </p:grpSpPr>
        <p:pic>
          <p:nvPicPr>
            <p:cNvPr id="27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8052" y="2914650"/>
              <a:ext cx="2592121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2906386"/>
              <a:ext cx="2590800" cy="2046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914400" y="2812018"/>
              <a:ext cx="505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DDDDDD"/>
                  </a:solidFill>
                </a:rPr>
                <a:t>1.0</a:t>
              </a:r>
              <a:endParaRPr lang="en-US" dirty="0">
                <a:solidFill>
                  <a:srgbClr val="DDDDDD"/>
                </a:solidFill>
              </a:endParaRPr>
            </a:p>
          </p:txBody>
        </p:sp>
        <p:graphicFrame>
          <p:nvGraphicFramePr>
            <p:cNvPr id="289795" name="Object 3"/>
            <p:cNvGraphicFramePr>
              <a:graphicFrameLocks noChangeAspect="1"/>
            </p:cNvGraphicFramePr>
            <p:nvPr/>
          </p:nvGraphicFramePr>
          <p:xfrm>
            <a:off x="1066800" y="4993204"/>
            <a:ext cx="473075" cy="288925"/>
          </p:xfrm>
          <a:graphic>
            <a:graphicData uri="http://schemas.openxmlformats.org/presentationml/2006/ole">
              <p:oleObj spid="_x0000_s373762" name="Equation" r:id="rId5" imgW="228600" imgH="139680" progId="Equation.DSMT4">
                <p:embed/>
              </p:oleObj>
            </a:graphicData>
          </a:graphic>
        </p:graphicFrame>
        <p:graphicFrame>
          <p:nvGraphicFramePr>
            <p:cNvPr id="17" name="Object 3"/>
            <p:cNvGraphicFramePr>
              <a:graphicFrameLocks noChangeAspect="1"/>
            </p:cNvGraphicFramePr>
            <p:nvPr/>
          </p:nvGraphicFramePr>
          <p:xfrm>
            <a:off x="3886200" y="4993204"/>
            <a:ext cx="288925" cy="288925"/>
          </p:xfrm>
          <a:graphic>
            <a:graphicData uri="http://schemas.openxmlformats.org/presentationml/2006/ole">
              <p:oleObj spid="_x0000_s373763" name="Equation" r:id="rId6" imgW="139680" imgH="139680" progId="Equation.DSMT4">
                <p:embed/>
              </p:oleObj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2582694" y="49530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DDDDDD"/>
                  </a:solidFill>
                </a:rPr>
                <a:t>0</a:t>
              </a:r>
              <a:endParaRPr lang="en-US" dirty="0">
                <a:solidFill>
                  <a:srgbClr val="DDDDDD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72400" y="5316172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DDDDDD"/>
                  </a:solidFill>
                </a:rPr>
                <a:t>Frequency</a:t>
              </a:r>
              <a:endParaRPr lang="en-US" dirty="0">
                <a:solidFill>
                  <a:srgbClr val="DDDDDD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00" y="3352800"/>
              <a:ext cx="117211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C000"/>
                  </a:solidFill>
                </a:rPr>
                <a:t>Power</a:t>
              </a:r>
            </a:p>
            <a:p>
              <a:pPr algn="r"/>
              <a:r>
                <a:rPr lang="en-US" dirty="0" smtClean="0">
                  <a:solidFill>
                    <a:srgbClr val="FFC000"/>
                  </a:solidFill>
                </a:rPr>
                <a:t>Spectrum</a:t>
              </a:r>
            </a:p>
            <a:p>
              <a:pPr algn="r"/>
              <a:r>
                <a:rPr lang="en-US" dirty="0" smtClean="0">
                  <a:solidFill>
                    <a:srgbClr val="FFC000"/>
                  </a:solidFill>
                </a:rPr>
                <a:t>Of </a:t>
              </a:r>
            </a:p>
            <a:p>
              <a:pPr algn="r"/>
              <a:r>
                <a:rPr lang="en-US" dirty="0" smtClean="0">
                  <a:solidFill>
                    <a:srgbClr val="FFC000"/>
                  </a:solidFill>
                </a:rPr>
                <a:t>Aliasing</a:t>
              </a:r>
            </a:p>
            <a:p>
              <a:pPr algn="r"/>
              <a:r>
                <a:rPr lang="en-US" dirty="0" smtClean="0">
                  <a:solidFill>
                    <a:srgbClr val="FFC000"/>
                  </a:solidFill>
                </a:rPr>
                <a:t> 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6952297" y="3115865"/>
              <a:ext cx="1516618" cy="733188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7524750" y="4191000"/>
              <a:ext cx="789156" cy="49768"/>
            </a:xfrm>
            <a:prstGeom prst="straightConnector1">
              <a:avLst/>
            </a:prstGeom>
            <a:ln w="25400">
              <a:solidFill>
                <a:srgbClr val="0066FF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89797" name="Object 2"/>
            <p:cNvGraphicFramePr>
              <a:graphicFrameLocks noChangeAspect="1"/>
            </p:cNvGraphicFramePr>
            <p:nvPr/>
          </p:nvGraphicFramePr>
          <p:xfrm>
            <a:off x="2819400" y="2270125"/>
            <a:ext cx="841375" cy="473075"/>
          </p:xfrm>
          <a:graphic>
            <a:graphicData uri="http://schemas.openxmlformats.org/presentationml/2006/ole">
              <p:oleObj spid="_x0000_s373764" name="Equation" r:id="rId7" imgW="406080" imgH="228600" progId="Equation.DSMT4">
                <p:embed/>
              </p:oleObj>
            </a:graphicData>
          </a:graphic>
        </p:graphicFrame>
        <p:graphicFrame>
          <p:nvGraphicFramePr>
            <p:cNvPr id="289798" name="Object 6"/>
            <p:cNvGraphicFramePr>
              <a:graphicFrameLocks noChangeAspect="1"/>
            </p:cNvGraphicFramePr>
            <p:nvPr/>
          </p:nvGraphicFramePr>
          <p:xfrm>
            <a:off x="7392988" y="2286000"/>
            <a:ext cx="1365250" cy="473075"/>
          </p:xfrm>
          <a:graphic>
            <a:graphicData uri="http://schemas.openxmlformats.org/presentationml/2006/ole">
              <p:oleObj spid="_x0000_s373765" name="Equation" r:id="rId8" imgW="660240" imgH="228600" progId="Equation.DSMT4">
                <p:embed/>
              </p:oleObj>
            </a:graphicData>
          </a:graphic>
        </p:graphicFrame>
        <p:graphicFrame>
          <p:nvGraphicFramePr>
            <p:cNvPr id="37" name="Object 2"/>
            <p:cNvGraphicFramePr>
              <a:graphicFrameLocks noChangeAspect="1"/>
            </p:cNvGraphicFramePr>
            <p:nvPr/>
          </p:nvGraphicFramePr>
          <p:xfrm>
            <a:off x="8366125" y="4022725"/>
            <a:ext cx="314325" cy="473075"/>
          </p:xfrm>
          <a:graphic>
            <a:graphicData uri="http://schemas.openxmlformats.org/presentationml/2006/ole">
              <p:oleObj spid="_x0000_s373766" name="Equation" r:id="rId9" imgW="152280" imgH="228600" progId="Equation.DSMT4">
                <p:embed/>
              </p:oleObj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1134894" y="47244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DDDDDD"/>
                  </a:solidFill>
                </a:rPr>
                <a:t>0</a:t>
              </a:r>
              <a:endParaRPr lang="en-US" dirty="0">
                <a:solidFill>
                  <a:srgbClr val="DDDDDD"/>
                </a:solidFill>
              </a:endParaRPr>
            </a:p>
          </p:txBody>
        </p:sp>
        <p:graphicFrame>
          <p:nvGraphicFramePr>
            <p:cNvPr id="28" name="Object 2"/>
            <p:cNvGraphicFramePr>
              <a:graphicFrameLocks noChangeAspect="1"/>
            </p:cNvGraphicFramePr>
            <p:nvPr/>
          </p:nvGraphicFramePr>
          <p:xfrm>
            <a:off x="4281488" y="3714750"/>
            <a:ext cx="314325" cy="473075"/>
          </p:xfrm>
          <a:graphic>
            <a:graphicData uri="http://schemas.openxmlformats.org/presentationml/2006/ole">
              <p:oleObj spid="_x0000_s373767" name="Equation" r:id="rId10" imgW="152280" imgH="228600" progId="Equation.DSMT4">
                <p:embed/>
              </p:oleObj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>
            <a:xfrm>
              <a:off x="3276600" y="3714750"/>
              <a:ext cx="933450" cy="171450"/>
            </a:xfrm>
            <a:prstGeom prst="straightConnector1">
              <a:avLst/>
            </a:prstGeom>
            <a:ln w="25400">
              <a:solidFill>
                <a:srgbClr val="0066FF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2083897" y="3320666"/>
              <a:ext cx="1732069" cy="539038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6" name="Object 3"/>
            <p:cNvGraphicFramePr>
              <a:graphicFrameLocks noChangeAspect="1"/>
            </p:cNvGraphicFramePr>
            <p:nvPr/>
          </p:nvGraphicFramePr>
          <p:xfrm>
            <a:off x="4784725" y="4993204"/>
            <a:ext cx="473075" cy="288925"/>
          </p:xfrm>
          <a:graphic>
            <a:graphicData uri="http://schemas.openxmlformats.org/presentationml/2006/ole">
              <p:oleObj spid="_x0000_s373768" name="Equation" r:id="rId11" imgW="228600" imgH="139680" progId="Equation.DSMT4">
                <p:embed/>
              </p:oleObj>
            </a:graphicData>
          </a:graphic>
        </p:graphicFrame>
        <p:graphicFrame>
          <p:nvGraphicFramePr>
            <p:cNvPr id="38" name="Object 3"/>
            <p:cNvGraphicFramePr>
              <a:graphicFrameLocks noChangeAspect="1"/>
            </p:cNvGraphicFramePr>
            <p:nvPr/>
          </p:nvGraphicFramePr>
          <p:xfrm>
            <a:off x="7635875" y="4993204"/>
            <a:ext cx="288925" cy="288925"/>
          </p:xfrm>
          <a:graphic>
            <a:graphicData uri="http://schemas.openxmlformats.org/presentationml/2006/ole">
              <p:oleObj spid="_x0000_s373769" name="Equation" r:id="rId12" imgW="139680" imgH="139680" progId="Equation.DSMT4">
                <p:embed/>
              </p:oleObj>
            </a:graphicData>
          </a:graphic>
        </p:graphicFrame>
        <p:sp>
          <p:nvSpPr>
            <p:cNvPr id="39" name="TextBox 38"/>
            <p:cNvSpPr txBox="1"/>
            <p:nvPr/>
          </p:nvSpPr>
          <p:spPr>
            <a:xfrm>
              <a:off x="6350983" y="49530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DDDDDD"/>
                  </a:solidFill>
                </a:rPr>
                <a:t>0</a:t>
              </a:r>
              <a:endParaRPr lang="en-US" dirty="0">
                <a:solidFill>
                  <a:srgbClr val="DDDDDD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24400" y="2812018"/>
              <a:ext cx="505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DDDDDD"/>
                  </a:solidFill>
                </a:rPr>
                <a:t>1.0</a:t>
              </a:r>
              <a:endParaRPr lang="en-US" dirty="0">
                <a:solidFill>
                  <a:srgbClr val="DDDDDD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16762" y="47244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DDDDDD"/>
                  </a:solidFill>
                </a:rPr>
                <a:t>0</a:t>
              </a:r>
              <a:endParaRPr lang="en-US" dirty="0">
                <a:solidFill>
                  <a:srgbClr val="DDDDDD"/>
                </a:solidFill>
              </a:endParaRPr>
            </a:p>
          </p:txBody>
        </p:sp>
        <p:graphicFrame>
          <p:nvGraphicFramePr>
            <p:cNvPr id="44" name="Object 3"/>
            <p:cNvGraphicFramePr>
              <a:graphicFrameLocks noChangeAspect="1"/>
            </p:cNvGraphicFramePr>
            <p:nvPr/>
          </p:nvGraphicFramePr>
          <p:xfrm>
            <a:off x="7121525" y="5257800"/>
            <a:ext cx="498475" cy="814388"/>
          </p:xfrm>
          <a:graphic>
            <a:graphicData uri="http://schemas.openxmlformats.org/presentationml/2006/ole">
              <p:oleObj spid="_x0000_s373770" name="Equation" r:id="rId13" imgW="241200" imgH="393480" progId="Equation.DSMT4">
                <p:embed/>
              </p:oleObj>
            </a:graphicData>
          </a:graphic>
        </p:graphicFrame>
        <p:graphicFrame>
          <p:nvGraphicFramePr>
            <p:cNvPr id="45" name="Object 3"/>
            <p:cNvGraphicFramePr>
              <a:graphicFrameLocks noChangeAspect="1"/>
            </p:cNvGraphicFramePr>
            <p:nvPr/>
          </p:nvGraphicFramePr>
          <p:xfrm>
            <a:off x="5257800" y="5257800"/>
            <a:ext cx="681037" cy="814388"/>
          </p:xfrm>
          <a:graphic>
            <a:graphicData uri="http://schemas.openxmlformats.org/presentationml/2006/ole">
              <p:oleObj spid="_x0000_s373771" name="Equation" r:id="rId14" imgW="330120" imgH="393480" progId="Equation.DSMT4">
                <p:embed/>
              </p:oleObj>
            </a:graphicData>
          </a:graphic>
        </p:graphicFrame>
        <p:graphicFrame>
          <p:nvGraphicFramePr>
            <p:cNvPr id="371724" name="Object 3"/>
            <p:cNvGraphicFramePr>
              <a:graphicFrameLocks noChangeAspect="1"/>
            </p:cNvGraphicFramePr>
            <p:nvPr/>
          </p:nvGraphicFramePr>
          <p:xfrm>
            <a:off x="3311525" y="5257801"/>
            <a:ext cx="498475" cy="814387"/>
          </p:xfrm>
          <a:graphic>
            <a:graphicData uri="http://schemas.openxmlformats.org/presentationml/2006/ole">
              <p:oleObj spid="_x0000_s373772" name="Equation" r:id="rId15" imgW="241200" imgH="393480" progId="Equation.DSMT4">
                <p:embed/>
              </p:oleObj>
            </a:graphicData>
          </a:graphic>
        </p:graphicFrame>
        <p:graphicFrame>
          <p:nvGraphicFramePr>
            <p:cNvPr id="371725" name="Object 3"/>
            <p:cNvGraphicFramePr>
              <a:graphicFrameLocks noChangeAspect="1"/>
            </p:cNvGraphicFramePr>
            <p:nvPr/>
          </p:nvGraphicFramePr>
          <p:xfrm>
            <a:off x="1543050" y="5257800"/>
            <a:ext cx="681037" cy="814388"/>
          </p:xfrm>
          <a:graphic>
            <a:graphicData uri="http://schemas.openxmlformats.org/presentationml/2006/ole">
              <p:oleObj spid="_x0000_s373773" name="Equation" r:id="rId16" imgW="330120" imgH="393480" progId="Equation.DSMT4">
                <p:embed/>
              </p:oleObj>
            </a:graphicData>
          </a:graphic>
        </p:graphicFrame>
        <p:cxnSp>
          <p:nvCxnSpPr>
            <p:cNvPr id="47" name="Straight Connector 46"/>
            <p:cNvCxnSpPr/>
            <p:nvPr/>
          </p:nvCxnSpPr>
          <p:spPr>
            <a:xfrm rot="5400000">
              <a:off x="687920" y="4098389"/>
              <a:ext cx="2367479" cy="1588"/>
            </a:xfrm>
            <a:prstGeom prst="line">
              <a:avLst/>
            </a:prstGeom>
            <a:ln w="12700">
              <a:solidFill>
                <a:srgbClr val="00956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2396866" y="4098389"/>
              <a:ext cx="2367479" cy="1588"/>
            </a:xfrm>
            <a:prstGeom prst="line">
              <a:avLst/>
            </a:prstGeom>
            <a:ln w="12700">
              <a:solidFill>
                <a:srgbClr val="00956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4435216" y="4098389"/>
              <a:ext cx="2367479" cy="1588"/>
            </a:xfrm>
            <a:prstGeom prst="line">
              <a:avLst/>
            </a:prstGeom>
            <a:ln w="12700">
              <a:solidFill>
                <a:srgbClr val="00956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6149716" y="4098389"/>
              <a:ext cx="2367479" cy="1588"/>
            </a:xfrm>
            <a:prstGeom prst="line">
              <a:avLst/>
            </a:prstGeom>
            <a:ln w="12700">
              <a:solidFill>
                <a:srgbClr val="00956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697760" y="6248400"/>
              <a:ext cx="3591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FFC000"/>
                  </a:solidFill>
                  <a:latin typeface="+mn-lt"/>
                </a:rPr>
                <a:t> Assume </a:t>
              </a:r>
              <a:r>
                <a:rPr lang="en-US" sz="2400" i="1" dirty="0" smtClean="0">
                  <a:solidFill>
                    <a:srgbClr val="FFC000"/>
                  </a:solidFill>
                  <a:latin typeface="+mn-lt"/>
                </a:rPr>
                <a:t>                        </a:t>
              </a:r>
              <a:endParaRPr lang="en-US" sz="2400" dirty="0" smtClean="0">
                <a:solidFill>
                  <a:srgbClr val="FFC000"/>
                </a:solidFill>
                <a:latin typeface="+mn-lt"/>
              </a:endParaRPr>
            </a:p>
          </p:txBody>
        </p:sp>
        <p:graphicFrame>
          <p:nvGraphicFramePr>
            <p:cNvPr id="56" name="Object 3"/>
            <p:cNvGraphicFramePr>
              <a:graphicFrameLocks noChangeAspect="1"/>
            </p:cNvGraphicFramePr>
            <p:nvPr/>
          </p:nvGraphicFramePr>
          <p:xfrm>
            <a:off x="4285069" y="6281738"/>
            <a:ext cx="1625600" cy="473075"/>
          </p:xfrm>
          <a:graphic>
            <a:graphicData uri="http://schemas.openxmlformats.org/presentationml/2006/ole">
              <p:oleObj spid="_x0000_s373774" name="Equation" r:id="rId17" imgW="787320" imgH="22860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7475" y="1123313"/>
            <a:ext cx="6095239" cy="49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3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Interpolated Sub-images from the Input</a:t>
            </a:r>
          </a:p>
        </p:txBody>
      </p:sp>
      <p:sp>
        <p:nvSpPr>
          <p:cNvPr id="56335" name="TextBox 54"/>
          <p:cNvSpPr txBox="1">
            <a:spLocks noChangeArrowheads="1"/>
          </p:cNvSpPr>
          <p:nvPr/>
        </p:nvSpPr>
        <p:spPr bwMode="auto">
          <a:xfrm>
            <a:off x="1862114" y="6029980"/>
            <a:ext cx="51459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Three </a:t>
            </a:r>
            <a:r>
              <a:rPr lang="en-US" altLang="zh-CN" sz="28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Interpolated Sub-images</a:t>
            </a:r>
          </a:p>
        </p:txBody>
      </p:sp>
      <p:pic>
        <p:nvPicPr>
          <p:cNvPr id="375814" name="Picture 6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t="31461"/>
          <a:stretch>
            <a:fillRect/>
          </a:stretch>
        </p:blipFill>
        <p:spPr bwMode="auto">
          <a:xfrm>
            <a:off x="1387475" y="2667000"/>
            <a:ext cx="6095239" cy="33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5815" name="Picture 7"/>
          <p:cNvPicPr>
            <a:picLocks noChangeAspect="1" noChangeArrowheads="1"/>
          </p:cNvPicPr>
          <p:nvPr/>
        </p:nvPicPr>
        <p:blipFill>
          <a:blip r:embed="rId6" cstate="print">
            <a:lum bright="-25000"/>
          </a:blip>
          <a:srcRect t="64022"/>
          <a:stretch>
            <a:fillRect/>
          </a:stretch>
        </p:blipFill>
        <p:spPr bwMode="auto">
          <a:xfrm>
            <a:off x="1387475" y="4264678"/>
            <a:ext cx="6095239" cy="176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Straight Connector 30"/>
          <p:cNvCxnSpPr/>
          <p:nvPr/>
        </p:nvCxnSpPr>
        <p:spPr>
          <a:xfrm>
            <a:off x="1387475" y="2667000"/>
            <a:ext cx="6095239" cy="1588"/>
          </a:xfrm>
          <a:prstGeom prst="line">
            <a:avLst/>
          </a:prstGeom>
          <a:ln w="127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71600" y="4265612"/>
            <a:ext cx="6095239" cy="1588"/>
          </a:xfrm>
          <a:prstGeom prst="line">
            <a:avLst/>
          </a:prstGeom>
          <a:ln w="127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18"/>
          <p:cNvSpPr>
            <a:spLocks noChangeArrowheads="1"/>
          </p:cNvSpPr>
          <p:nvPr/>
        </p:nvSpPr>
        <p:spPr bwMode="auto">
          <a:xfrm>
            <a:off x="838200" y="1034940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r>
              <a:rPr lang="en-US" altLang="ja-JP" sz="2400" dirty="0">
                <a:solidFill>
                  <a:srgbClr val="DDDDDD"/>
                </a:solidFill>
                <a:ea typeface="ＭＳ Ｐゴシック" pitchFamily="34" charset="-128"/>
              </a:rPr>
              <a:t>1T</a:t>
            </a:r>
            <a:endParaRPr kumimoji="1" lang="ja-JP" altLang="en-US" sz="2400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4" name="テキスト ボックス 20"/>
          <p:cNvSpPr>
            <a:spLocks noChangeArrowheads="1"/>
          </p:cNvSpPr>
          <p:nvPr/>
        </p:nvSpPr>
        <p:spPr bwMode="auto">
          <a:xfrm>
            <a:off x="838200" y="4264678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ja-JP" sz="2400" dirty="0">
                <a:solidFill>
                  <a:srgbClr val="DDDDDD"/>
                </a:solidFill>
                <a:ea typeface="ＭＳ Ｐゴシック" pitchFamily="34" charset="-128"/>
              </a:rPr>
              <a:t>8T</a:t>
            </a:r>
            <a:endParaRPr kumimoji="1" lang="ja-JP" altLang="en-US" sz="24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5" name="テキスト ボックス 20"/>
          <p:cNvSpPr>
            <a:spLocks noChangeArrowheads="1"/>
          </p:cNvSpPr>
          <p:nvPr/>
        </p:nvSpPr>
        <p:spPr bwMode="auto">
          <a:xfrm>
            <a:off x="838200" y="2668588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DDDDDD"/>
                </a:solidFill>
                <a:ea typeface="ＭＳ Ｐゴシック" pitchFamily="34" charset="-128"/>
              </a:rPr>
              <a:t>2T</a:t>
            </a:r>
            <a:endParaRPr kumimoji="1" lang="ja-JP" altLang="en-US" sz="2400">
              <a:solidFill>
                <a:srgbClr val="DDDDDD"/>
              </a:solidFill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19047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Box 54"/>
          <p:cNvSpPr txBox="1">
            <a:spLocks noChangeArrowheads="1"/>
          </p:cNvSpPr>
          <p:nvPr/>
        </p:nvSpPr>
        <p:spPr bwMode="auto">
          <a:xfrm>
            <a:off x="2767018" y="6029980"/>
            <a:ext cx="33409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Output: </a:t>
            </a:r>
            <a:r>
              <a:rPr lang="en-US" altLang="zh-CN" sz="28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HDR Image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Output: Recovered HDR Image</a:t>
            </a:r>
          </a:p>
        </p:txBody>
      </p:sp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9888" y="1124712"/>
            <a:ext cx="6095239" cy="49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2057400" y="1600200"/>
            <a:ext cx="3962400" cy="4267200"/>
            <a:chOff x="2057400" y="1600200"/>
            <a:chExt cx="3962400" cy="4267200"/>
          </a:xfrm>
        </p:grpSpPr>
        <p:sp>
          <p:nvSpPr>
            <p:cNvPr id="15" name="Rectangle 14"/>
            <p:cNvSpPr/>
            <p:nvPr/>
          </p:nvSpPr>
          <p:spPr>
            <a:xfrm>
              <a:off x="5029200" y="1600200"/>
              <a:ext cx="990600" cy="990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43400" y="4876800"/>
              <a:ext cx="990600" cy="990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57400" y="3886200"/>
              <a:ext cx="820994" cy="84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advTm="32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Comparison Results</a:t>
            </a:r>
          </a:p>
        </p:txBody>
      </p:sp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72034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4580" y="272034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8160" y="272034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3291" y="272034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99060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4580" y="99060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8160" y="99060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93291" y="99060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445008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54580" y="445008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8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8160" y="445008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7869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93291" y="445008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Straight Connector 26"/>
          <p:cNvCxnSpPr/>
          <p:nvPr/>
        </p:nvCxnSpPr>
        <p:spPr>
          <a:xfrm rot="5400000">
            <a:off x="4418806" y="3581400"/>
            <a:ext cx="3962400" cy="1588"/>
          </a:xfrm>
          <a:prstGeom prst="line">
            <a:avLst/>
          </a:prstGeom>
          <a:ln w="254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18"/>
          <p:cNvSpPr>
            <a:spLocks noChangeArrowheads="1"/>
          </p:cNvSpPr>
          <p:nvPr/>
        </p:nvSpPr>
        <p:spPr bwMode="auto">
          <a:xfrm>
            <a:off x="900747" y="6094739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r>
              <a:rPr lang="en-US" altLang="ja-JP" sz="2400" dirty="0">
                <a:solidFill>
                  <a:srgbClr val="DDDDDD"/>
                </a:solidFill>
                <a:ea typeface="ＭＳ Ｐゴシック" pitchFamily="34" charset="-128"/>
              </a:rPr>
              <a:t>1T</a:t>
            </a:r>
            <a:endParaRPr kumimoji="1" lang="ja-JP" altLang="en-US" sz="2400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0" name="テキスト ボックス 20"/>
          <p:cNvSpPr>
            <a:spLocks noChangeArrowheads="1"/>
          </p:cNvSpPr>
          <p:nvPr/>
        </p:nvSpPr>
        <p:spPr bwMode="auto">
          <a:xfrm>
            <a:off x="4847907" y="6094739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ja-JP" sz="2400" dirty="0">
                <a:solidFill>
                  <a:srgbClr val="DDDDDD"/>
                </a:solidFill>
                <a:ea typeface="ＭＳ Ｐゴシック" pitchFamily="34" charset="-128"/>
              </a:rPr>
              <a:t>8T</a:t>
            </a:r>
            <a:endParaRPr kumimoji="1" lang="ja-JP" altLang="en-US" sz="24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1" name="テキスト ボックス 21"/>
          <p:cNvSpPr>
            <a:spLocks noChangeArrowheads="1"/>
          </p:cNvSpPr>
          <p:nvPr/>
        </p:nvSpPr>
        <p:spPr bwMode="auto">
          <a:xfrm>
            <a:off x="6821903" y="6094739"/>
            <a:ext cx="1788697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r>
              <a:rPr kumimoji="1" lang="en-US" altLang="ja-JP" sz="2400" dirty="0" smtClean="0">
                <a:solidFill>
                  <a:srgbClr val="DDDDDD"/>
                </a:solidFill>
                <a:ea typeface="ＭＳ Ｐゴシック" pitchFamily="34" charset="-128"/>
              </a:rPr>
              <a:t>Output HDR</a:t>
            </a:r>
            <a:endParaRPr kumimoji="1" lang="ja-JP" altLang="en-US" sz="2400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2" name="テキスト ボックス 20"/>
          <p:cNvSpPr>
            <a:spLocks noChangeArrowheads="1"/>
          </p:cNvSpPr>
          <p:nvPr/>
        </p:nvSpPr>
        <p:spPr bwMode="auto">
          <a:xfrm>
            <a:off x="2874327" y="6094739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DDDDDD"/>
                </a:solidFill>
                <a:ea typeface="ＭＳ Ｐゴシック" pitchFamily="34" charset="-128"/>
              </a:rPr>
              <a:t>2T</a:t>
            </a:r>
            <a:endParaRPr kumimoji="1" lang="ja-JP" altLang="en-US" sz="2400">
              <a:solidFill>
                <a:srgbClr val="DDDDDD"/>
              </a:solidFill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3298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285875"/>
            <a:ext cx="7620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3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Interpolated Sub-images from the Input</a:t>
            </a:r>
          </a:p>
        </p:txBody>
      </p:sp>
      <p:sp>
        <p:nvSpPr>
          <p:cNvPr id="56335" name="TextBox 54"/>
          <p:cNvSpPr txBox="1">
            <a:spLocks noChangeArrowheads="1"/>
          </p:cNvSpPr>
          <p:nvPr/>
        </p:nvSpPr>
        <p:spPr bwMode="auto">
          <a:xfrm>
            <a:off x="1999020" y="5638800"/>
            <a:ext cx="51459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Three </a:t>
            </a:r>
            <a:r>
              <a:rPr lang="en-US" altLang="zh-CN" sz="28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Interpolated Sub-images</a:t>
            </a:r>
          </a:p>
        </p:txBody>
      </p:sp>
      <p:pic>
        <p:nvPicPr>
          <p:cNvPr id="378887" name="Picture 7"/>
          <p:cNvPicPr>
            <a:picLocks noChangeAspect="1" noChangeArrowheads="1"/>
          </p:cNvPicPr>
          <p:nvPr/>
        </p:nvPicPr>
        <p:blipFill>
          <a:blip r:embed="rId5" cstate="print"/>
          <a:srcRect t="32259"/>
          <a:stretch>
            <a:fillRect/>
          </a:stretch>
        </p:blipFill>
        <p:spPr bwMode="auto">
          <a:xfrm>
            <a:off x="762000" y="2668588"/>
            <a:ext cx="76200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888" name="Picture 8"/>
          <p:cNvPicPr>
            <a:picLocks noChangeAspect="1" noChangeArrowheads="1"/>
          </p:cNvPicPr>
          <p:nvPr/>
        </p:nvPicPr>
        <p:blipFill>
          <a:blip r:embed="rId6" cstate="print"/>
          <a:srcRect t="69497"/>
          <a:stretch>
            <a:fillRect/>
          </a:stretch>
        </p:blipFill>
        <p:spPr bwMode="auto">
          <a:xfrm>
            <a:off x="762000" y="4264678"/>
            <a:ext cx="7620000" cy="130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Straight Connector 30"/>
          <p:cNvCxnSpPr/>
          <p:nvPr/>
        </p:nvCxnSpPr>
        <p:spPr>
          <a:xfrm>
            <a:off x="762000" y="2670176"/>
            <a:ext cx="7620000" cy="1588"/>
          </a:xfrm>
          <a:prstGeom prst="line">
            <a:avLst/>
          </a:prstGeom>
          <a:ln w="127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62000" y="4266266"/>
            <a:ext cx="7620000" cy="1588"/>
          </a:xfrm>
          <a:prstGeom prst="line">
            <a:avLst/>
          </a:prstGeom>
          <a:ln w="127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18"/>
          <p:cNvSpPr>
            <a:spLocks noChangeArrowheads="1"/>
          </p:cNvSpPr>
          <p:nvPr/>
        </p:nvSpPr>
        <p:spPr bwMode="auto">
          <a:xfrm>
            <a:off x="231774" y="1219200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r>
              <a:rPr lang="en-US" altLang="ja-JP" sz="2400" dirty="0">
                <a:solidFill>
                  <a:srgbClr val="DDDDDD"/>
                </a:solidFill>
                <a:ea typeface="ＭＳ Ｐゴシック" pitchFamily="34" charset="-128"/>
              </a:rPr>
              <a:t>1T</a:t>
            </a:r>
            <a:endParaRPr kumimoji="1" lang="ja-JP" altLang="en-US" sz="2400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4" name="テキスト ボックス 20"/>
          <p:cNvSpPr>
            <a:spLocks noChangeArrowheads="1"/>
          </p:cNvSpPr>
          <p:nvPr/>
        </p:nvSpPr>
        <p:spPr bwMode="auto">
          <a:xfrm>
            <a:off x="231774" y="4264678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ja-JP" sz="2400" dirty="0">
                <a:solidFill>
                  <a:srgbClr val="DDDDDD"/>
                </a:solidFill>
                <a:ea typeface="ＭＳ Ｐゴシック" pitchFamily="34" charset="-128"/>
              </a:rPr>
              <a:t>8T</a:t>
            </a:r>
            <a:endParaRPr kumimoji="1" lang="ja-JP" altLang="en-US" sz="24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5" name="テキスト ボックス 20"/>
          <p:cNvSpPr>
            <a:spLocks noChangeArrowheads="1"/>
          </p:cNvSpPr>
          <p:nvPr/>
        </p:nvSpPr>
        <p:spPr bwMode="auto">
          <a:xfrm>
            <a:off x="231774" y="2668588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DDDDDD"/>
                </a:solidFill>
                <a:ea typeface="ＭＳ Ｐゴシック" pitchFamily="34" charset="-128"/>
              </a:rPr>
              <a:t>2T</a:t>
            </a:r>
            <a:endParaRPr kumimoji="1" lang="ja-JP" altLang="en-US" sz="24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81200" y="6550223"/>
            <a:ext cx="5259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Source HDR photo courtesy </a:t>
            </a:r>
            <a:r>
              <a:rPr lang="en-US" sz="1400" i="1" dirty="0" err="1" smtClean="0">
                <a:solidFill>
                  <a:srgbClr val="DDDDDD"/>
                </a:solidFill>
                <a:latin typeface="+mn-lt"/>
              </a:rPr>
              <a:t>Rafal</a:t>
            </a: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 </a:t>
            </a:r>
            <a:r>
              <a:rPr lang="en-US" sz="1400" i="1" dirty="0" err="1" smtClean="0">
                <a:solidFill>
                  <a:srgbClr val="DDDDDD"/>
                </a:solidFill>
                <a:latin typeface="+mn-lt"/>
              </a:rPr>
              <a:t>Mantiuk</a:t>
            </a:r>
            <a:r>
              <a:rPr lang="en-US" sz="1400" i="1" dirty="0" smtClean="0">
                <a:solidFill>
                  <a:srgbClr val="DDDDDD"/>
                </a:solidFill>
                <a:latin typeface="+mn-lt"/>
              </a:rPr>
              <a:t>. http://pfstools.sf.net </a:t>
            </a:r>
          </a:p>
        </p:txBody>
      </p:sp>
    </p:spTree>
    <p:custDataLst>
      <p:tags r:id="rId1"/>
    </p:custDataLst>
  </p:cSld>
  <p:clrMapOvr>
    <a:masterClrMapping/>
  </p:clrMapOvr>
  <p:transition advTm="19047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285875"/>
            <a:ext cx="7620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8" name="TextBox 54"/>
          <p:cNvSpPr txBox="1">
            <a:spLocks noChangeArrowheads="1"/>
          </p:cNvSpPr>
          <p:nvPr/>
        </p:nvSpPr>
        <p:spPr bwMode="auto">
          <a:xfrm>
            <a:off x="2901511" y="5638800"/>
            <a:ext cx="33409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Output: </a:t>
            </a:r>
            <a:r>
              <a:rPr lang="en-US" altLang="zh-CN" sz="28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HDR Image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Output: Recovered HDR Image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059821" y="2667000"/>
            <a:ext cx="4941179" cy="2549012"/>
            <a:chOff x="3059821" y="2667000"/>
            <a:chExt cx="4941179" cy="2549012"/>
          </a:xfrm>
        </p:grpSpPr>
        <p:sp>
          <p:nvSpPr>
            <p:cNvPr id="15" name="Rectangle 14"/>
            <p:cNvSpPr/>
            <p:nvPr/>
          </p:nvSpPr>
          <p:spPr>
            <a:xfrm>
              <a:off x="4191000" y="2939844"/>
              <a:ext cx="454742" cy="4424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13523" y="2667000"/>
              <a:ext cx="587477" cy="5604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59821" y="4589206"/>
              <a:ext cx="641555" cy="62680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advTm="32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dirty="0" smtClean="0"/>
              <a:t>Camera Shutter: Space-Time Sampling</a:t>
            </a:r>
            <a:endParaRPr lang="en-US" dirty="0"/>
          </a:p>
        </p:txBody>
      </p:sp>
      <p:grpSp>
        <p:nvGrpSpPr>
          <p:cNvPr id="23" name="Group 105"/>
          <p:cNvGrpSpPr/>
          <p:nvPr/>
        </p:nvGrpSpPr>
        <p:grpSpPr>
          <a:xfrm>
            <a:off x="993654" y="1295400"/>
            <a:ext cx="2919473" cy="2000250"/>
            <a:chOff x="4759532" y="2284114"/>
            <a:chExt cx="2919473" cy="2000250"/>
          </a:xfrm>
        </p:grpSpPr>
        <p:grpSp>
          <p:nvGrpSpPr>
            <p:cNvPr id="24" name="グループ化 63"/>
            <p:cNvGrpSpPr>
              <a:grpSpLocks/>
            </p:cNvGrpSpPr>
            <p:nvPr/>
          </p:nvGrpSpPr>
          <p:grpSpPr bwMode="auto">
            <a:xfrm>
              <a:off x="5167313" y="2284114"/>
              <a:ext cx="2158146" cy="1647506"/>
              <a:chOff x="4722813" y="2956879"/>
              <a:chExt cx="2158146" cy="1647508"/>
            </a:xfrm>
          </p:grpSpPr>
          <p:grpSp>
            <p:nvGrpSpPr>
              <p:cNvPr id="25" name="Group 67"/>
              <p:cNvGrpSpPr>
                <a:grpSpLocks/>
              </p:cNvGrpSpPr>
              <p:nvPr/>
            </p:nvGrpSpPr>
            <p:grpSpPr bwMode="auto">
              <a:xfrm>
                <a:off x="4955116" y="2956879"/>
                <a:ext cx="1925843" cy="1645922"/>
                <a:chOff x="4954632" y="2434594"/>
                <a:chExt cx="1925843" cy="1646148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 rot="5400000">
                  <a:off x="413155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5400000">
                  <a:off x="437288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5400000">
                  <a:off x="4613416" y="3256874"/>
                  <a:ext cx="1646148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rot="5400000">
                  <a:off x="485394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5400000">
                  <a:off x="5095273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rot="5400000">
                  <a:off x="5335012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5400000">
                  <a:off x="557633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rot="5400000">
                  <a:off x="581766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5400000">
                  <a:off x="6057401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Arrow Connector 58"/>
              <p:cNvCxnSpPr/>
              <p:nvPr/>
            </p:nvCxnSpPr>
            <p:spPr>
              <a:xfrm rot="5400000">
                <a:off x="3901440" y="3779838"/>
                <a:ext cx="1645922" cy="317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61"/>
            <p:cNvSpPr txBox="1">
              <a:spLocks noChangeArrowheads="1"/>
            </p:cNvSpPr>
            <p:nvPr/>
          </p:nvSpPr>
          <p:spPr bwMode="auto">
            <a:xfrm>
              <a:off x="6912242" y="3884314"/>
              <a:ext cx="7667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Time</a:t>
              </a:r>
            </a:p>
          </p:txBody>
        </p:sp>
        <p:sp>
          <p:nvSpPr>
            <p:cNvPr id="88" name="TextBox 71"/>
            <p:cNvSpPr txBox="1">
              <a:spLocks noChangeArrowheads="1"/>
            </p:cNvSpPr>
            <p:nvPr/>
          </p:nvSpPr>
          <p:spPr bwMode="auto">
            <a:xfrm rot="16200000">
              <a:off x="4119453" y="2996524"/>
              <a:ext cx="16802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 </a:t>
              </a:r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Image Rows</a:t>
              </a:r>
            </a:p>
          </p:txBody>
        </p:sp>
        <p:grpSp>
          <p:nvGrpSpPr>
            <p:cNvPr id="26" name="Group 66"/>
            <p:cNvGrpSpPr>
              <a:grpSpLocks/>
            </p:cNvGrpSpPr>
            <p:nvPr/>
          </p:nvGrpSpPr>
          <p:grpSpPr bwMode="auto">
            <a:xfrm>
              <a:off x="5168900" y="2518111"/>
              <a:ext cx="2286000" cy="1412875"/>
              <a:chOff x="4724400" y="2668586"/>
              <a:chExt cx="2626468" cy="1412876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4724400" y="266858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4724400" y="290353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4724400" y="3140074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4724400" y="3375026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4724400" y="3609976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724400" y="3844925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724400" y="4081462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TextBox 103"/>
          <p:cNvSpPr txBox="1"/>
          <p:nvPr/>
        </p:nvSpPr>
        <p:spPr>
          <a:xfrm>
            <a:off x="762000" y="3200400"/>
            <a:ext cx="34195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Rolling Shutter (CMOS)</a:t>
            </a:r>
          </a:p>
        </p:txBody>
      </p:sp>
      <p:grpSp>
        <p:nvGrpSpPr>
          <p:cNvPr id="312" name="Group 311"/>
          <p:cNvGrpSpPr/>
          <p:nvPr/>
        </p:nvGrpSpPr>
        <p:grpSpPr>
          <a:xfrm>
            <a:off x="1459168" y="1367470"/>
            <a:ext cx="2105024" cy="1574800"/>
            <a:chOff x="1367030" y="1367470"/>
            <a:chExt cx="2105024" cy="1574800"/>
          </a:xfrm>
        </p:grpSpPr>
        <p:sp>
          <p:nvSpPr>
            <p:cNvPr id="75" name="Rectangle 74"/>
            <p:cNvSpPr/>
            <p:nvPr/>
          </p:nvSpPr>
          <p:spPr bwMode="auto">
            <a:xfrm>
              <a:off x="1608330" y="1602420"/>
              <a:ext cx="658812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848042" y="1838958"/>
              <a:ext cx="660400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2089342" y="2073907"/>
              <a:ext cx="658813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330642" y="2308858"/>
              <a:ext cx="658813" cy="16351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2570354" y="2545395"/>
              <a:ext cx="660400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2811654" y="2780345"/>
              <a:ext cx="660400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1367030" y="1367470"/>
              <a:ext cx="658812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grpSp>
        <p:nvGrpSpPr>
          <p:cNvPr id="190" name="Group 105"/>
          <p:cNvGrpSpPr/>
          <p:nvPr/>
        </p:nvGrpSpPr>
        <p:grpSpPr>
          <a:xfrm>
            <a:off x="5272548" y="1295400"/>
            <a:ext cx="2919473" cy="2000250"/>
            <a:chOff x="4759532" y="2284114"/>
            <a:chExt cx="2919473" cy="2000250"/>
          </a:xfrm>
        </p:grpSpPr>
        <p:grpSp>
          <p:nvGrpSpPr>
            <p:cNvPr id="191" name="グループ化 63"/>
            <p:cNvGrpSpPr>
              <a:grpSpLocks/>
            </p:cNvGrpSpPr>
            <p:nvPr/>
          </p:nvGrpSpPr>
          <p:grpSpPr bwMode="auto">
            <a:xfrm>
              <a:off x="5167313" y="2284114"/>
              <a:ext cx="2158146" cy="1647506"/>
              <a:chOff x="4722813" y="2956879"/>
              <a:chExt cx="2158146" cy="1647508"/>
            </a:xfrm>
          </p:grpSpPr>
          <p:grpSp>
            <p:nvGrpSpPr>
              <p:cNvPr id="202" name="Group 67"/>
              <p:cNvGrpSpPr>
                <a:grpSpLocks/>
              </p:cNvGrpSpPr>
              <p:nvPr/>
            </p:nvGrpSpPr>
            <p:grpSpPr bwMode="auto">
              <a:xfrm>
                <a:off x="4955116" y="2956879"/>
                <a:ext cx="1925843" cy="1645922"/>
                <a:chOff x="4954632" y="2434594"/>
                <a:chExt cx="1925843" cy="1646148"/>
              </a:xfrm>
            </p:grpSpPr>
            <p:cxnSp>
              <p:nvCxnSpPr>
                <p:cNvPr id="204" name="Straight Connector 203"/>
                <p:cNvCxnSpPr/>
                <p:nvPr/>
              </p:nvCxnSpPr>
              <p:spPr>
                <a:xfrm rot="5400000">
                  <a:off x="413155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 rot="5400000">
                  <a:off x="437288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 rot="5400000">
                  <a:off x="4613416" y="3256874"/>
                  <a:ext cx="1646148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 rot="5400000">
                  <a:off x="485394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 rot="5400000">
                  <a:off x="5095273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 rot="5400000">
                  <a:off x="5335012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rot="5400000">
                  <a:off x="557633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 rot="5400000">
                  <a:off x="581766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 rot="5400000">
                  <a:off x="6057401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3" name="Straight Arrow Connector 202"/>
              <p:cNvCxnSpPr/>
              <p:nvPr/>
            </p:nvCxnSpPr>
            <p:spPr>
              <a:xfrm rot="5400000">
                <a:off x="3901440" y="3779838"/>
                <a:ext cx="1645922" cy="317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2" name="TextBox 61"/>
            <p:cNvSpPr txBox="1">
              <a:spLocks noChangeArrowheads="1"/>
            </p:cNvSpPr>
            <p:nvPr/>
          </p:nvSpPr>
          <p:spPr bwMode="auto">
            <a:xfrm>
              <a:off x="6912242" y="3884314"/>
              <a:ext cx="7667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Time</a:t>
              </a:r>
            </a:p>
          </p:txBody>
        </p:sp>
        <p:sp>
          <p:nvSpPr>
            <p:cNvPr id="193" name="TextBox 71"/>
            <p:cNvSpPr txBox="1">
              <a:spLocks noChangeArrowheads="1"/>
            </p:cNvSpPr>
            <p:nvPr/>
          </p:nvSpPr>
          <p:spPr bwMode="auto">
            <a:xfrm rot="16200000">
              <a:off x="4119453" y="2996524"/>
              <a:ext cx="16802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 </a:t>
              </a:r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Image Rows</a:t>
              </a:r>
            </a:p>
          </p:txBody>
        </p:sp>
        <p:grpSp>
          <p:nvGrpSpPr>
            <p:cNvPr id="194" name="Group 66"/>
            <p:cNvGrpSpPr>
              <a:grpSpLocks/>
            </p:cNvGrpSpPr>
            <p:nvPr/>
          </p:nvGrpSpPr>
          <p:grpSpPr bwMode="auto">
            <a:xfrm>
              <a:off x="5168900" y="2518113"/>
              <a:ext cx="2286000" cy="1412876"/>
              <a:chOff x="4724400" y="2668586"/>
              <a:chExt cx="2626468" cy="1412876"/>
            </a:xfrm>
          </p:grpSpPr>
          <p:cxnSp>
            <p:nvCxnSpPr>
              <p:cNvPr id="195" name="Straight Connector 194"/>
              <p:cNvCxnSpPr/>
              <p:nvPr/>
            </p:nvCxnSpPr>
            <p:spPr>
              <a:xfrm>
                <a:off x="4724400" y="266858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4724400" y="290353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4724400" y="3140074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4724400" y="3375026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724400" y="3609976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4724400" y="3844925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4724400" y="4081462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/>
          <p:cNvSpPr txBox="1"/>
          <p:nvPr/>
        </p:nvSpPr>
        <p:spPr>
          <a:xfrm>
            <a:off x="5181600" y="3200400"/>
            <a:ext cx="311175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Global Shutter (CCD)</a:t>
            </a:r>
          </a:p>
        </p:txBody>
      </p:sp>
      <p:grpSp>
        <p:nvGrpSpPr>
          <p:cNvPr id="214" name="Group 68"/>
          <p:cNvGrpSpPr>
            <a:grpSpLocks/>
          </p:cNvGrpSpPr>
          <p:nvPr/>
        </p:nvGrpSpPr>
        <p:grpSpPr bwMode="auto">
          <a:xfrm>
            <a:off x="6456184" y="1367470"/>
            <a:ext cx="660401" cy="1574800"/>
            <a:chOff x="5499031" y="2506435"/>
            <a:chExt cx="660284" cy="1574728"/>
          </a:xfrm>
        </p:grpSpPr>
        <p:sp>
          <p:nvSpPr>
            <p:cNvPr id="215" name="Rectangle 214"/>
            <p:cNvSpPr/>
            <p:nvPr/>
          </p:nvSpPr>
          <p:spPr>
            <a:xfrm>
              <a:off x="5499825" y="2741374"/>
              <a:ext cx="658695" cy="16191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5499031" y="2977901"/>
              <a:ext cx="660283" cy="16191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5499826" y="3212840"/>
              <a:ext cx="658696" cy="16191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499826" y="3447780"/>
              <a:ext cx="658696" cy="16350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5499032" y="3684306"/>
              <a:ext cx="660283" cy="16191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5499032" y="3919245"/>
              <a:ext cx="660283" cy="16191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5499829" y="2506435"/>
              <a:ext cx="658695" cy="16191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grpSp>
        <p:nvGrpSpPr>
          <p:cNvPr id="222" name="Group 105"/>
          <p:cNvGrpSpPr/>
          <p:nvPr/>
        </p:nvGrpSpPr>
        <p:grpSpPr>
          <a:xfrm>
            <a:off x="5272548" y="4114800"/>
            <a:ext cx="2919473" cy="2000250"/>
            <a:chOff x="4759532" y="2284114"/>
            <a:chExt cx="2919473" cy="2000250"/>
          </a:xfrm>
        </p:grpSpPr>
        <p:grpSp>
          <p:nvGrpSpPr>
            <p:cNvPr id="223" name="グループ化 63"/>
            <p:cNvGrpSpPr>
              <a:grpSpLocks/>
            </p:cNvGrpSpPr>
            <p:nvPr/>
          </p:nvGrpSpPr>
          <p:grpSpPr bwMode="auto">
            <a:xfrm>
              <a:off x="5167313" y="2284114"/>
              <a:ext cx="2158146" cy="1647506"/>
              <a:chOff x="4722813" y="2956879"/>
              <a:chExt cx="2158146" cy="1647508"/>
            </a:xfrm>
          </p:grpSpPr>
          <p:grpSp>
            <p:nvGrpSpPr>
              <p:cNvPr id="234" name="Group 67"/>
              <p:cNvGrpSpPr>
                <a:grpSpLocks/>
              </p:cNvGrpSpPr>
              <p:nvPr/>
            </p:nvGrpSpPr>
            <p:grpSpPr bwMode="auto">
              <a:xfrm>
                <a:off x="4955116" y="2956879"/>
                <a:ext cx="1925843" cy="1645922"/>
                <a:chOff x="4954632" y="2434594"/>
                <a:chExt cx="1925843" cy="1646148"/>
              </a:xfrm>
            </p:grpSpPr>
            <p:cxnSp>
              <p:nvCxnSpPr>
                <p:cNvPr id="236" name="Straight Connector 235"/>
                <p:cNvCxnSpPr/>
                <p:nvPr/>
              </p:nvCxnSpPr>
              <p:spPr>
                <a:xfrm rot="5400000">
                  <a:off x="413155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/>
              </p:nvCxnSpPr>
              <p:spPr>
                <a:xfrm rot="5400000">
                  <a:off x="437288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 rot="5400000">
                  <a:off x="4613416" y="3256874"/>
                  <a:ext cx="1646148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 rot="5400000">
                  <a:off x="485394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/>
                <p:nvPr/>
              </p:nvCxnSpPr>
              <p:spPr>
                <a:xfrm rot="5400000">
                  <a:off x="5095273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rot="5400000">
                  <a:off x="5335012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 rot="5400000">
                  <a:off x="557633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rot="5400000">
                  <a:off x="581766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/>
                <p:cNvCxnSpPr/>
                <p:nvPr/>
              </p:nvCxnSpPr>
              <p:spPr>
                <a:xfrm rot="5400000">
                  <a:off x="6057401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5" name="Straight Arrow Connector 234"/>
              <p:cNvCxnSpPr/>
              <p:nvPr/>
            </p:nvCxnSpPr>
            <p:spPr>
              <a:xfrm rot="5400000">
                <a:off x="3901440" y="3779838"/>
                <a:ext cx="1645922" cy="317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TextBox 61"/>
            <p:cNvSpPr txBox="1">
              <a:spLocks noChangeArrowheads="1"/>
            </p:cNvSpPr>
            <p:nvPr/>
          </p:nvSpPr>
          <p:spPr bwMode="auto">
            <a:xfrm>
              <a:off x="6912242" y="3884314"/>
              <a:ext cx="7667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Time</a:t>
              </a:r>
            </a:p>
          </p:txBody>
        </p:sp>
        <p:sp>
          <p:nvSpPr>
            <p:cNvPr id="225" name="TextBox 71"/>
            <p:cNvSpPr txBox="1">
              <a:spLocks noChangeArrowheads="1"/>
            </p:cNvSpPr>
            <p:nvPr/>
          </p:nvSpPr>
          <p:spPr bwMode="auto">
            <a:xfrm rot="16200000">
              <a:off x="4119453" y="2996524"/>
              <a:ext cx="16802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 </a:t>
              </a:r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Image Rows</a:t>
              </a:r>
            </a:p>
          </p:txBody>
        </p:sp>
        <p:grpSp>
          <p:nvGrpSpPr>
            <p:cNvPr id="226" name="Group 66"/>
            <p:cNvGrpSpPr>
              <a:grpSpLocks/>
            </p:cNvGrpSpPr>
            <p:nvPr/>
          </p:nvGrpSpPr>
          <p:grpSpPr bwMode="auto">
            <a:xfrm>
              <a:off x="5168900" y="2518113"/>
              <a:ext cx="2286000" cy="1412876"/>
              <a:chOff x="4724400" y="2668586"/>
              <a:chExt cx="2626468" cy="1412876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>
                <a:off x="4724400" y="266858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4724400" y="290353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4724400" y="3140074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4724400" y="3375026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4724400" y="3609976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4724400" y="3844925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4724400" y="4081462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5" name="TextBox 244"/>
          <p:cNvSpPr txBox="1"/>
          <p:nvPr/>
        </p:nvSpPr>
        <p:spPr>
          <a:xfrm>
            <a:off x="5665325" y="6015335"/>
            <a:ext cx="21339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Flutter Shutter</a:t>
            </a:r>
          </a:p>
        </p:txBody>
      </p:sp>
      <p:grpSp>
        <p:nvGrpSpPr>
          <p:cNvPr id="254" name="Group 105"/>
          <p:cNvGrpSpPr/>
          <p:nvPr/>
        </p:nvGrpSpPr>
        <p:grpSpPr>
          <a:xfrm>
            <a:off x="993654" y="4114800"/>
            <a:ext cx="2919473" cy="2000250"/>
            <a:chOff x="4759532" y="2284114"/>
            <a:chExt cx="2919473" cy="2000250"/>
          </a:xfrm>
        </p:grpSpPr>
        <p:grpSp>
          <p:nvGrpSpPr>
            <p:cNvPr id="255" name="グループ化 63"/>
            <p:cNvGrpSpPr>
              <a:grpSpLocks/>
            </p:cNvGrpSpPr>
            <p:nvPr/>
          </p:nvGrpSpPr>
          <p:grpSpPr bwMode="auto">
            <a:xfrm>
              <a:off x="5167313" y="2284114"/>
              <a:ext cx="2158146" cy="1647506"/>
              <a:chOff x="4722813" y="2956879"/>
              <a:chExt cx="2158146" cy="1647508"/>
            </a:xfrm>
          </p:grpSpPr>
          <p:grpSp>
            <p:nvGrpSpPr>
              <p:cNvPr id="266" name="Group 67"/>
              <p:cNvGrpSpPr>
                <a:grpSpLocks/>
              </p:cNvGrpSpPr>
              <p:nvPr/>
            </p:nvGrpSpPr>
            <p:grpSpPr bwMode="auto">
              <a:xfrm>
                <a:off x="4955116" y="2956879"/>
                <a:ext cx="1925843" cy="1645922"/>
                <a:chOff x="4954632" y="2434594"/>
                <a:chExt cx="1925843" cy="1646148"/>
              </a:xfrm>
            </p:grpSpPr>
            <p:cxnSp>
              <p:nvCxnSpPr>
                <p:cNvPr id="268" name="Straight Connector 267"/>
                <p:cNvCxnSpPr/>
                <p:nvPr/>
              </p:nvCxnSpPr>
              <p:spPr>
                <a:xfrm rot="5400000">
                  <a:off x="413155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/>
                <p:nvPr/>
              </p:nvCxnSpPr>
              <p:spPr>
                <a:xfrm rot="5400000">
                  <a:off x="437288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/>
              </p:nvCxnSpPr>
              <p:spPr>
                <a:xfrm rot="5400000">
                  <a:off x="4613416" y="3256874"/>
                  <a:ext cx="1646148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/>
                <p:cNvCxnSpPr/>
                <p:nvPr/>
              </p:nvCxnSpPr>
              <p:spPr>
                <a:xfrm rot="5400000">
                  <a:off x="485394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/>
              </p:nvCxnSpPr>
              <p:spPr>
                <a:xfrm rot="5400000">
                  <a:off x="5095273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/>
                <p:nvPr/>
              </p:nvCxnSpPr>
              <p:spPr>
                <a:xfrm rot="5400000">
                  <a:off x="5335012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/>
              </p:nvCxnSpPr>
              <p:spPr>
                <a:xfrm rot="5400000">
                  <a:off x="5576338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 rot="5400000">
                  <a:off x="5817664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/>
              </p:nvCxnSpPr>
              <p:spPr>
                <a:xfrm rot="5400000">
                  <a:off x="6057401" y="3257668"/>
                  <a:ext cx="1646148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7" name="Straight Arrow Connector 266"/>
              <p:cNvCxnSpPr/>
              <p:nvPr/>
            </p:nvCxnSpPr>
            <p:spPr>
              <a:xfrm rot="5400000">
                <a:off x="3901440" y="3779838"/>
                <a:ext cx="1645922" cy="317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6" name="TextBox 61"/>
            <p:cNvSpPr txBox="1">
              <a:spLocks noChangeArrowheads="1"/>
            </p:cNvSpPr>
            <p:nvPr/>
          </p:nvSpPr>
          <p:spPr bwMode="auto">
            <a:xfrm>
              <a:off x="6912242" y="3884314"/>
              <a:ext cx="7667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Time</a:t>
              </a:r>
            </a:p>
          </p:txBody>
        </p:sp>
        <p:sp>
          <p:nvSpPr>
            <p:cNvPr id="257" name="TextBox 71"/>
            <p:cNvSpPr txBox="1">
              <a:spLocks noChangeArrowheads="1"/>
            </p:cNvSpPr>
            <p:nvPr/>
          </p:nvSpPr>
          <p:spPr bwMode="auto">
            <a:xfrm rot="16200000">
              <a:off x="4119453" y="2996524"/>
              <a:ext cx="16802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 </a:t>
              </a:r>
              <a:r>
                <a:rPr lang="en-US" altLang="zh-CN" sz="20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Image Rows</a:t>
              </a:r>
            </a:p>
          </p:txBody>
        </p:sp>
        <p:grpSp>
          <p:nvGrpSpPr>
            <p:cNvPr id="258" name="Group 66"/>
            <p:cNvGrpSpPr>
              <a:grpSpLocks/>
            </p:cNvGrpSpPr>
            <p:nvPr/>
          </p:nvGrpSpPr>
          <p:grpSpPr bwMode="auto">
            <a:xfrm>
              <a:off x="5168900" y="2518113"/>
              <a:ext cx="2286000" cy="1412876"/>
              <a:chOff x="4724400" y="2668586"/>
              <a:chExt cx="2626468" cy="1412876"/>
            </a:xfrm>
          </p:grpSpPr>
          <p:cxnSp>
            <p:nvCxnSpPr>
              <p:cNvPr id="259" name="Straight Connector 258"/>
              <p:cNvCxnSpPr/>
              <p:nvPr/>
            </p:nvCxnSpPr>
            <p:spPr>
              <a:xfrm>
                <a:off x="4724400" y="266858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4724400" y="2903536"/>
                <a:ext cx="2626468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>
                <a:off x="4724400" y="3140074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4724400" y="3375026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4724400" y="3609976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4724400" y="3844925"/>
                <a:ext cx="2626468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4724400" y="4081462"/>
                <a:ext cx="2626468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3" name="Group 312"/>
          <p:cNvGrpSpPr/>
          <p:nvPr/>
        </p:nvGrpSpPr>
        <p:grpSpPr>
          <a:xfrm>
            <a:off x="1571625" y="4186904"/>
            <a:ext cx="1990264" cy="1574800"/>
            <a:chOff x="1492508" y="4186904"/>
            <a:chExt cx="1990264" cy="1574800"/>
          </a:xfrm>
        </p:grpSpPr>
        <p:sp>
          <p:nvSpPr>
            <p:cNvPr id="278" name="Rectangle 277"/>
            <p:cNvSpPr/>
            <p:nvPr/>
          </p:nvSpPr>
          <p:spPr bwMode="auto">
            <a:xfrm>
              <a:off x="1716346" y="4421854"/>
              <a:ext cx="326304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79" name="Rectangle 278"/>
            <p:cNvSpPr/>
            <p:nvPr/>
          </p:nvSpPr>
          <p:spPr bwMode="auto">
            <a:xfrm>
              <a:off x="2587883" y="4658392"/>
              <a:ext cx="413414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80" name="Rectangle 279"/>
            <p:cNvSpPr/>
            <p:nvPr/>
          </p:nvSpPr>
          <p:spPr bwMode="auto">
            <a:xfrm>
              <a:off x="2135446" y="4893341"/>
              <a:ext cx="381664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81" name="Rectangle 280"/>
            <p:cNvSpPr/>
            <p:nvPr/>
          </p:nvSpPr>
          <p:spPr bwMode="auto">
            <a:xfrm>
              <a:off x="3383222" y="5128292"/>
              <a:ext cx="99550" cy="16351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82" name="Rectangle 281"/>
            <p:cNvSpPr/>
            <p:nvPr/>
          </p:nvSpPr>
          <p:spPr bwMode="auto">
            <a:xfrm>
              <a:off x="1492508" y="5364829"/>
              <a:ext cx="1265441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83" name="Rectangle 282"/>
            <p:cNvSpPr/>
            <p:nvPr/>
          </p:nvSpPr>
          <p:spPr bwMode="auto">
            <a:xfrm>
              <a:off x="1954471" y="5599779"/>
              <a:ext cx="329073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284" name="Rectangle 283"/>
            <p:cNvSpPr/>
            <p:nvPr/>
          </p:nvSpPr>
          <p:spPr bwMode="auto">
            <a:xfrm>
              <a:off x="2325946" y="4186904"/>
              <a:ext cx="918700" cy="1619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</p:grpSp>
      <p:sp>
        <p:nvSpPr>
          <p:cNvPr id="285" name="TextBox 284"/>
          <p:cNvSpPr txBox="1"/>
          <p:nvPr/>
        </p:nvSpPr>
        <p:spPr>
          <a:xfrm>
            <a:off x="853433" y="6015335"/>
            <a:ext cx="31999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C000"/>
                </a:solidFill>
                <a:latin typeface="+mn-lt"/>
              </a:rPr>
              <a:t>Coded Rolling Shutter</a:t>
            </a:r>
          </a:p>
        </p:txBody>
      </p:sp>
      <p:sp>
        <p:nvSpPr>
          <p:cNvPr id="286" name="Rectangle 285"/>
          <p:cNvSpPr/>
          <p:nvPr/>
        </p:nvSpPr>
        <p:spPr>
          <a:xfrm>
            <a:off x="457200" y="3871452"/>
            <a:ext cx="3962400" cy="274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TextBox 286"/>
          <p:cNvSpPr txBox="1"/>
          <p:nvPr/>
        </p:nvSpPr>
        <p:spPr>
          <a:xfrm>
            <a:off x="5735858" y="642998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[</a:t>
            </a:r>
            <a:r>
              <a:rPr lang="en-US" dirty="0" err="1" smtClean="0">
                <a:solidFill>
                  <a:srgbClr val="FFFF00"/>
                </a:solidFill>
              </a:rPr>
              <a:t>Raskar</a:t>
            </a:r>
            <a:r>
              <a:rPr lang="en-US" dirty="0" smtClean="0">
                <a:solidFill>
                  <a:srgbClr val="FFFF00"/>
                </a:solidFill>
              </a:rPr>
              <a:t> et al., 06]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314" name="Group 313"/>
          <p:cNvGrpSpPr/>
          <p:nvPr/>
        </p:nvGrpSpPr>
        <p:grpSpPr>
          <a:xfrm>
            <a:off x="6310770" y="4186237"/>
            <a:ext cx="800139" cy="1574800"/>
            <a:chOff x="6310770" y="4186237"/>
            <a:chExt cx="800139" cy="1574800"/>
          </a:xfrm>
        </p:grpSpPr>
        <p:grpSp>
          <p:nvGrpSpPr>
            <p:cNvPr id="246" name="Group 68"/>
            <p:cNvGrpSpPr>
              <a:grpSpLocks/>
            </p:cNvGrpSpPr>
            <p:nvPr/>
          </p:nvGrpSpPr>
          <p:grpSpPr bwMode="auto">
            <a:xfrm>
              <a:off x="6310770" y="4186237"/>
              <a:ext cx="179926" cy="1574800"/>
              <a:chOff x="5499031" y="2506435"/>
              <a:chExt cx="660284" cy="1574728"/>
            </a:xfrm>
          </p:grpSpPr>
          <p:sp>
            <p:nvSpPr>
              <p:cNvPr id="247" name="Rectangle 246"/>
              <p:cNvSpPr/>
              <p:nvPr/>
            </p:nvSpPr>
            <p:spPr>
              <a:xfrm>
                <a:off x="5499825" y="2741374"/>
                <a:ext cx="658695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5499031" y="2977901"/>
                <a:ext cx="660283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5499826" y="3212840"/>
                <a:ext cx="658696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5499826" y="3447780"/>
                <a:ext cx="658696" cy="163504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5499032" y="3684306"/>
                <a:ext cx="660283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5499032" y="3919245"/>
                <a:ext cx="660283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5499829" y="2506435"/>
                <a:ext cx="658695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296" name="Group 68"/>
            <p:cNvGrpSpPr>
              <a:grpSpLocks/>
            </p:cNvGrpSpPr>
            <p:nvPr/>
          </p:nvGrpSpPr>
          <p:grpSpPr bwMode="auto">
            <a:xfrm>
              <a:off x="6560416" y="4186237"/>
              <a:ext cx="433274" cy="1574800"/>
              <a:chOff x="5499031" y="2506435"/>
              <a:chExt cx="660284" cy="1574728"/>
            </a:xfrm>
          </p:grpSpPr>
          <p:sp>
            <p:nvSpPr>
              <p:cNvPr id="297" name="Rectangle 296"/>
              <p:cNvSpPr/>
              <p:nvPr/>
            </p:nvSpPr>
            <p:spPr>
              <a:xfrm>
                <a:off x="5499825" y="2741374"/>
                <a:ext cx="658695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5499031" y="2977901"/>
                <a:ext cx="660283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5499826" y="3212840"/>
                <a:ext cx="658696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5499826" y="3447780"/>
                <a:ext cx="658696" cy="163504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5499032" y="3684306"/>
                <a:ext cx="660283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5499032" y="3919245"/>
                <a:ext cx="660283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5499829" y="2506435"/>
                <a:ext cx="658695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304" name="Group 68"/>
            <p:cNvGrpSpPr>
              <a:grpSpLocks/>
            </p:cNvGrpSpPr>
            <p:nvPr/>
          </p:nvGrpSpPr>
          <p:grpSpPr bwMode="auto">
            <a:xfrm flipH="1">
              <a:off x="7065190" y="4186237"/>
              <a:ext cx="45719" cy="1574800"/>
              <a:chOff x="5499031" y="2506435"/>
              <a:chExt cx="660284" cy="1574728"/>
            </a:xfrm>
          </p:grpSpPr>
          <p:sp>
            <p:nvSpPr>
              <p:cNvPr id="305" name="Rectangle 304"/>
              <p:cNvSpPr/>
              <p:nvPr/>
            </p:nvSpPr>
            <p:spPr>
              <a:xfrm>
                <a:off x="5499825" y="2741374"/>
                <a:ext cx="658695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5499031" y="2977901"/>
                <a:ext cx="660283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5499826" y="3212840"/>
                <a:ext cx="658696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5499826" y="3447780"/>
                <a:ext cx="658696" cy="163504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499032" y="3684306"/>
                <a:ext cx="660283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5499032" y="3919245"/>
                <a:ext cx="660283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5499829" y="2506435"/>
                <a:ext cx="658695" cy="16191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</p:grpSp>
      </p:grpSp>
      <p:grpSp>
        <p:nvGrpSpPr>
          <p:cNvPr id="316" name="Group 315"/>
          <p:cNvGrpSpPr/>
          <p:nvPr/>
        </p:nvGrpSpPr>
        <p:grpSpPr>
          <a:xfrm>
            <a:off x="776748" y="1068237"/>
            <a:ext cx="7671979" cy="5044971"/>
            <a:chOff x="776748" y="1068237"/>
            <a:chExt cx="7671979" cy="5044971"/>
          </a:xfrm>
        </p:grpSpPr>
        <p:sp>
          <p:nvSpPr>
            <p:cNvPr id="317" name="Rectangle 316"/>
            <p:cNvSpPr/>
            <p:nvPr/>
          </p:nvSpPr>
          <p:spPr>
            <a:xfrm>
              <a:off x="776748" y="1068237"/>
              <a:ext cx="3419527" cy="2193615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5029200" y="1068237"/>
              <a:ext cx="3419527" cy="2193615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5029200" y="3919593"/>
              <a:ext cx="3419527" cy="2193615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20" name="Object 2"/>
            <p:cNvGraphicFramePr>
              <a:graphicFrameLocks noChangeAspect="1"/>
            </p:cNvGraphicFramePr>
            <p:nvPr/>
          </p:nvGraphicFramePr>
          <p:xfrm>
            <a:off x="1066800" y="1981200"/>
            <a:ext cx="2747753" cy="797042"/>
          </p:xfrm>
          <a:graphic>
            <a:graphicData uri="http://schemas.openxmlformats.org/presentationml/2006/ole">
              <p:oleObj spid="_x0000_s188417" name="Equation" r:id="rId4" imgW="787320" imgH="228600" progId="Equation.DSMT4">
                <p:embed/>
              </p:oleObj>
            </a:graphicData>
          </a:graphic>
        </p:graphicFrame>
        <p:graphicFrame>
          <p:nvGraphicFramePr>
            <p:cNvPr id="321" name="Object 2"/>
            <p:cNvGraphicFramePr>
              <a:graphicFrameLocks noChangeAspect="1"/>
            </p:cNvGraphicFramePr>
            <p:nvPr/>
          </p:nvGraphicFramePr>
          <p:xfrm>
            <a:off x="6415738" y="2030334"/>
            <a:ext cx="1018323" cy="708959"/>
          </p:xfrm>
          <a:graphic>
            <a:graphicData uri="http://schemas.openxmlformats.org/presentationml/2006/ole">
              <p:oleObj spid="_x0000_s188418" name="Equation" r:id="rId5" imgW="291960" imgH="203040" progId="Equation.DSMT4">
                <p:embed/>
              </p:oleObj>
            </a:graphicData>
          </a:graphic>
        </p:graphicFrame>
        <p:graphicFrame>
          <p:nvGraphicFramePr>
            <p:cNvPr id="322" name="Object 2"/>
            <p:cNvGraphicFramePr>
              <a:graphicFrameLocks noChangeAspect="1"/>
            </p:cNvGraphicFramePr>
            <p:nvPr/>
          </p:nvGraphicFramePr>
          <p:xfrm>
            <a:off x="6415738" y="5139745"/>
            <a:ext cx="1018323" cy="708959"/>
          </p:xfrm>
          <a:graphic>
            <a:graphicData uri="http://schemas.openxmlformats.org/presentationml/2006/ole">
              <p:oleObj spid="_x0000_s188419" name="Equation" r:id="rId6" imgW="291960" imgH="203040" progId="Equation.DSMT4">
                <p:embed/>
              </p:oleObj>
            </a:graphicData>
          </a:graphic>
        </p:graphicFrame>
        <p:sp>
          <p:nvSpPr>
            <p:cNvPr id="323" name="TextBox 322"/>
            <p:cNvSpPr txBox="1"/>
            <p:nvPr/>
          </p:nvSpPr>
          <p:spPr>
            <a:xfrm>
              <a:off x="2018125" y="1315738"/>
              <a:ext cx="8451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DDDDDD"/>
                  </a:solidFill>
                </a:rPr>
                <a:t>1-D</a:t>
              </a:r>
              <a:endParaRPr lang="en-US" sz="3200" dirty="0">
                <a:solidFill>
                  <a:srgbClr val="DDDDDD"/>
                </a:solidFill>
              </a:endParaRP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6502348" y="1315738"/>
              <a:ext cx="8451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DDDDDD"/>
                  </a:solidFill>
                </a:rPr>
                <a:t>1-D</a:t>
              </a:r>
              <a:endParaRPr lang="en-US" sz="3200" dirty="0">
                <a:solidFill>
                  <a:srgbClr val="DDDDDD"/>
                </a:solidFill>
              </a:endParaRP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6502348" y="4368225"/>
              <a:ext cx="8451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DDDDDD"/>
                  </a:solidFill>
                </a:rPr>
                <a:t>1-D</a:t>
              </a:r>
              <a:endParaRPr lang="en-US" sz="3200" dirty="0">
                <a:solidFill>
                  <a:srgbClr val="DDDDDD"/>
                </a:solidFill>
              </a:endParaRPr>
            </a:p>
          </p:txBody>
        </p:sp>
      </p:grpSp>
      <p:sp>
        <p:nvSpPr>
          <p:cNvPr id="326" name="Rectangle 325"/>
          <p:cNvSpPr/>
          <p:nvPr/>
        </p:nvSpPr>
        <p:spPr>
          <a:xfrm>
            <a:off x="776748" y="3919593"/>
            <a:ext cx="3419527" cy="2193615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7" name="Object 2"/>
          <p:cNvGraphicFramePr>
            <a:graphicFrameLocks noChangeAspect="1"/>
          </p:cNvGraphicFramePr>
          <p:nvPr/>
        </p:nvGraphicFramePr>
        <p:xfrm>
          <a:off x="1687675" y="5011693"/>
          <a:ext cx="1506002" cy="708960"/>
        </p:xfrm>
        <a:graphic>
          <a:graphicData uri="http://schemas.openxmlformats.org/presentationml/2006/ole">
            <p:oleObj spid="_x0000_s188420" name="Equation" r:id="rId7" imgW="431640" imgH="203040" progId="Equation.DSMT4">
              <p:embed/>
            </p:oleObj>
          </a:graphicData>
        </a:graphic>
      </p:graphicFrame>
      <p:sp>
        <p:nvSpPr>
          <p:cNvPr id="328" name="TextBox 327"/>
          <p:cNvSpPr txBox="1"/>
          <p:nvPr/>
        </p:nvSpPr>
        <p:spPr>
          <a:xfrm>
            <a:off x="2018125" y="4368225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2-D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  <p:bldP spid="285" grpId="0"/>
      <p:bldP spid="286" grpId="0" animBg="1"/>
      <p:bldP spid="287" grpId="0"/>
      <p:bldP spid="326" grpId="0" animBg="1"/>
      <p:bldP spid="3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47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724506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4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4739" y="2729586"/>
            <a:ext cx="1635761" cy="163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49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8160" y="2729586"/>
            <a:ext cx="1635761" cy="163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50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6100" y="2725911"/>
            <a:ext cx="1643111" cy="164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43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6100" y="4458412"/>
            <a:ext cx="1636776" cy="163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44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28160" y="4458412"/>
            <a:ext cx="1636776" cy="163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45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4739" y="4458412"/>
            <a:ext cx="1636776" cy="163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46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4458412"/>
            <a:ext cx="1636776" cy="163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53" name="Picture 25"/>
          <p:cNvPicPr>
            <a:picLocks noChangeAspect="1" noChangeArrowheads="1"/>
          </p:cNvPicPr>
          <p:nvPr/>
        </p:nvPicPr>
        <p:blipFill>
          <a:blip r:embed="rId1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81000" y="99060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54" name="Picture 26"/>
          <p:cNvPicPr>
            <a:picLocks noChangeAspect="1" noChangeArrowheads="1"/>
          </p:cNvPicPr>
          <p:nvPr/>
        </p:nvPicPr>
        <p:blipFill>
          <a:blip r:embed="rId1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96100" y="99060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55" name="Picture 2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8160" y="990600"/>
            <a:ext cx="1628775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56" name="Picture 28"/>
          <p:cNvPicPr>
            <a:picLocks noChangeAspect="1" noChangeArrowheads="1"/>
          </p:cNvPicPr>
          <p:nvPr/>
        </p:nvPicPr>
        <p:blipFill>
          <a:blip r:embed="rId1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354580" y="990600"/>
            <a:ext cx="164592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Comparison Results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4418806" y="3581400"/>
            <a:ext cx="3962400" cy="1588"/>
          </a:xfrm>
          <a:prstGeom prst="line">
            <a:avLst/>
          </a:prstGeom>
          <a:ln w="254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18"/>
          <p:cNvSpPr>
            <a:spLocks noChangeArrowheads="1"/>
          </p:cNvSpPr>
          <p:nvPr/>
        </p:nvSpPr>
        <p:spPr bwMode="auto">
          <a:xfrm>
            <a:off x="900747" y="6094739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r>
              <a:rPr lang="en-US" altLang="ja-JP" sz="2400" dirty="0">
                <a:solidFill>
                  <a:srgbClr val="DDDDDD"/>
                </a:solidFill>
                <a:ea typeface="ＭＳ Ｐゴシック" pitchFamily="34" charset="-128"/>
              </a:rPr>
              <a:t>1T</a:t>
            </a:r>
            <a:endParaRPr kumimoji="1" lang="ja-JP" altLang="en-US" sz="2400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0" name="テキスト ボックス 20"/>
          <p:cNvSpPr>
            <a:spLocks noChangeArrowheads="1"/>
          </p:cNvSpPr>
          <p:nvPr/>
        </p:nvSpPr>
        <p:spPr bwMode="auto">
          <a:xfrm>
            <a:off x="4847907" y="6094739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ja-JP" sz="2400" dirty="0">
                <a:solidFill>
                  <a:srgbClr val="DDDDDD"/>
                </a:solidFill>
                <a:ea typeface="ＭＳ Ｐゴシック" pitchFamily="34" charset="-128"/>
              </a:rPr>
              <a:t>8T</a:t>
            </a:r>
            <a:endParaRPr kumimoji="1" lang="ja-JP" altLang="en-US" sz="24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1" name="テキスト ボックス 21"/>
          <p:cNvSpPr>
            <a:spLocks noChangeArrowheads="1"/>
          </p:cNvSpPr>
          <p:nvPr/>
        </p:nvSpPr>
        <p:spPr bwMode="auto">
          <a:xfrm>
            <a:off x="6821903" y="6094739"/>
            <a:ext cx="1788697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r>
              <a:rPr kumimoji="1" lang="en-US" altLang="ja-JP" sz="2400" dirty="0" smtClean="0">
                <a:solidFill>
                  <a:srgbClr val="DDDDDD"/>
                </a:solidFill>
                <a:ea typeface="ＭＳ Ｐゴシック" pitchFamily="34" charset="-128"/>
              </a:rPr>
              <a:t>Output HDR</a:t>
            </a:r>
            <a:endParaRPr kumimoji="1" lang="ja-JP" altLang="en-US" sz="2400" dirty="0">
              <a:solidFill>
                <a:srgbClr val="DDDDDD"/>
              </a:solidFill>
              <a:ea typeface="ＭＳ Ｐゴシック" pitchFamily="34" charset="-128"/>
            </a:endParaRPr>
          </a:p>
        </p:txBody>
      </p:sp>
      <p:sp>
        <p:nvSpPr>
          <p:cNvPr id="32" name="テキスト ボックス 20"/>
          <p:cNvSpPr>
            <a:spLocks noChangeArrowheads="1"/>
          </p:cNvSpPr>
          <p:nvPr/>
        </p:nvSpPr>
        <p:spPr bwMode="auto">
          <a:xfrm>
            <a:off x="2874327" y="6094739"/>
            <a:ext cx="606426" cy="4890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DDDDDD"/>
                </a:solidFill>
                <a:ea typeface="ＭＳ Ｐゴシック" pitchFamily="34" charset="-128"/>
              </a:rPr>
              <a:t>2T</a:t>
            </a:r>
            <a:endParaRPr kumimoji="1" lang="ja-JP" altLang="en-US" sz="2400">
              <a:solidFill>
                <a:srgbClr val="DDDDDD"/>
              </a:solidFill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3298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195" y="2840400"/>
            <a:ext cx="1077209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449" y="2840400"/>
            <a:ext cx="960000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" name="Picture 6" descr="deblur_Sps_type_0_sigma_0.0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6495" y="2840400"/>
            <a:ext cx="1077209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0653" y="4385400"/>
            <a:ext cx="1080251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153400" cy="990600"/>
          </a:xfrm>
        </p:spPr>
        <p:txBody>
          <a:bodyPr/>
          <a:lstStyle/>
          <a:p>
            <a:r>
              <a:rPr lang="en-US" dirty="0" smtClean="0"/>
              <a:t>Controls of rolling shutter provide flexibility for space-time sampling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dirty="0" smtClean="0"/>
              <a:t>Coded Rolling Shutter Photography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304800" y="5562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cost to implement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5288" y="3886200"/>
            <a:ext cx="87487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Coded Exposure: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Better Sampling of Brightness Range</a:t>
            </a:r>
          </a:p>
        </p:txBody>
      </p:sp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395288" y="2343150"/>
            <a:ext cx="87487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 eaLnBrk="0" hangingPunct="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Coded Readout</a:t>
            </a:r>
            <a:r>
              <a:rPr lang="en-US" sz="2400" kern="0" dirty="0" smtClean="0">
                <a:solidFill>
                  <a:srgbClr val="FFC000"/>
                </a:solidFill>
                <a:latin typeface="+mn-lt"/>
              </a:rPr>
              <a:t>: </a:t>
            </a:r>
            <a:r>
              <a:rPr lang="en-US" sz="2400" kern="0" dirty="0" smtClean="0">
                <a:solidFill>
                  <a:srgbClr val="DDDDDD"/>
                </a:solidFill>
                <a:latin typeface="+mn-lt"/>
              </a:rPr>
              <a:t>Better Sampling of Temporal Info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052195" y="4385400"/>
            <a:ext cx="1080974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385400"/>
            <a:ext cx="1080251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2195" y="2840400"/>
            <a:ext cx="1077210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9450" y="2840400"/>
            <a:ext cx="1077209" cy="7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1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219450" y="4385400"/>
            <a:ext cx="1077209" cy="7175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24"/>
          <p:cNvSpPr/>
          <p:nvPr/>
        </p:nvSpPr>
        <p:spPr>
          <a:xfrm>
            <a:off x="4503649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4"/>
          <p:cNvSpPr/>
          <p:nvPr/>
        </p:nvSpPr>
        <p:spPr>
          <a:xfrm>
            <a:off x="5151349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4"/>
          <p:cNvSpPr/>
          <p:nvPr/>
        </p:nvSpPr>
        <p:spPr>
          <a:xfrm>
            <a:off x="4822737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4"/>
          <p:cNvSpPr/>
          <p:nvPr/>
        </p:nvSpPr>
        <p:spPr>
          <a:xfrm>
            <a:off x="5472818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4"/>
          <p:cNvSpPr/>
          <p:nvPr/>
        </p:nvSpPr>
        <p:spPr>
          <a:xfrm>
            <a:off x="4501268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24"/>
          <p:cNvSpPr/>
          <p:nvPr/>
        </p:nvSpPr>
        <p:spPr>
          <a:xfrm>
            <a:off x="5151351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24"/>
          <p:cNvSpPr/>
          <p:nvPr/>
        </p:nvSpPr>
        <p:spPr>
          <a:xfrm>
            <a:off x="4827501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24"/>
          <p:cNvSpPr/>
          <p:nvPr/>
        </p:nvSpPr>
        <p:spPr>
          <a:xfrm>
            <a:off x="5477582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24"/>
          <p:cNvSpPr/>
          <p:nvPr/>
        </p:nvSpPr>
        <p:spPr>
          <a:xfrm>
            <a:off x="4501270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24"/>
          <p:cNvSpPr/>
          <p:nvPr/>
        </p:nvSpPr>
        <p:spPr>
          <a:xfrm>
            <a:off x="4829883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24"/>
          <p:cNvSpPr/>
          <p:nvPr/>
        </p:nvSpPr>
        <p:spPr>
          <a:xfrm>
            <a:off x="4498891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24"/>
          <p:cNvSpPr/>
          <p:nvPr/>
        </p:nvSpPr>
        <p:spPr>
          <a:xfrm>
            <a:off x="4829089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24"/>
          <p:cNvSpPr/>
          <p:nvPr/>
        </p:nvSpPr>
        <p:spPr>
          <a:xfrm>
            <a:off x="5153732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24"/>
          <p:cNvSpPr/>
          <p:nvPr/>
        </p:nvSpPr>
        <p:spPr>
          <a:xfrm>
            <a:off x="5472820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24"/>
          <p:cNvSpPr/>
          <p:nvPr/>
        </p:nvSpPr>
        <p:spPr>
          <a:xfrm>
            <a:off x="5152939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24"/>
          <p:cNvSpPr/>
          <p:nvPr/>
        </p:nvSpPr>
        <p:spPr>
          <a:xfrm>
            <a:off x="5473614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24"/>
          <p:cNvSpPr/>
          <p:nvPr/>
        </p:nvSpPr>
        <p:spPr>
          <a:xfrm>
            <a:off x="4508407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24"/>
          <p:cNvSpPr/>
          <p:nvPr/>
        </p:nvSpPr>
        <p:spPr>
          <a:xfrm>
            <a:off x="5156107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24"/>
          <p:cNvSpPr/>
          <p:nvPr/>
        </p:nvSpPr>
        <p:spPr>
          <a:xfrm>
            <a:off x="4827495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24"/>
          <p:cNvSpPr/>
          <p:nvPr/>
        </p:nvSpPr>
        <p:spPr>
          <a:xfrm>
            <a:off x="5477576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24"/>
          <p:cNvSpPr/>
          <p:nvPr/>
        </p:nvSpPr>
        <p:spPr>
          <a:xfrm>
            <a:off x="4506026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24"/>
          <p:cNvSpPr/>
          <p:nvPr/>
        </p:nvSpPr>
        <p:spPr>
          <a:xfrm>
            <a:off x="5156109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24"/>
          <p:cNvSpPr/>
          <p:nvPr/>
        </p:nvSpPr>
        <p:spPr>
          <a:xfrm>
            <a:off x="4832259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24"/>
          <p:cNvSpPr/>
          <p:nvPr/>
        </p:nvSpPr>
        <p:spPr>
          <a:xfrm>
            <a:off x="5482340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24"/>
          <p:cNvSpPr/>
          <p:nvPr/>
        </p:nvSpPr>
        <p:spPr>
          <a:xfrm>
            <a:off x="4506028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24"/>
          <p:cNvSpPr/>
          <p:nvPr/>
        </p:nvSpPr>
        <p:spPr>
          <a:xfrm>
            <a:off x="4834641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24"/>
          <p:cNvSpPr/>
          <p:nvPr/>
        </p:nvSpPr>
        <p:spPr>
          <a:xfrm>
            <a:off x="4503649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24"/>
          <p:cNvSpPr/>
          <p:nvPr/>
        </p:nvSpPr>
        <p:spPr>
          <a:xfrm>
            <a:off x="4833847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24"/>
          <p:cNvSpPr/>
          <p:nvPr/>
        </p:nvSpPr>
        <p:spPr>
          <a:xfrm>
            <a:off x="5158490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24"/>
          <p:cNvSpPr/>
          <p:nvPr/>
        </p:nvSpPr>
        <p:spPr>
          <a:xfrm>
            <a:off x="5477578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24"/>
          <p:cNvSpPr/>
          <p:nvPr/>
        </p:nvSpPr>
        <p:spPr>
          <a:xfrm>
            <a:off x="5157697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24"/>
          <p:cNvSpPr/>
          <p:nvPr/>
        </p:nvSpPr>
        <p:spPr>
          <a:xfrm>
            <a:off x="5478372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7772400" cy="6096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Random Coding &amp; Sparse Reconstruction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3657600"/>
            <a:ext cx="8991600" cy="57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rgbClr val="FFC000"/>
                </a:solidFill>
              </a:rPr>
              <a:t>Exposure Control: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Row-wise (2D)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Pixel-wise (3D)</a:t>
            </a:r>
          </a:p>
        </p:txBody>
      </p:sp>
      <p:grpSp>
        <p:nvGrpSpPr>
          <p:cNvPr id="58" name="グループ化 170"/>
          <p:cNvGrpSpPr/>
          <p:nvPr/>
        </p:nvGrpSpPr>
        <p:grpSpPr>
          <a:xfrm>
            <a:off x="3044245" y="1767362"/>
            <a:ext cx="3055511" cy="1814038"/>
            <a:chOff x="2141962" y="2665472"/>
            <a:chExt cx="4976906" cy="2954762"/>
          </a:xfrm>
        </p:grpSpPr>
        <p:grpSp>
          <p:nvGrpSpPr>
            <p:cNvPr id="59" name="グループ化 51"/>
            <p:cNvGrpSpPr>
              <a:grpSpLocks/>
            </p:cNvGrpSpPr>
            <p:nvPr/>
          </p:nvGrpSpPr>
          <p:grpSpPr bwMode="auto">
            <a:xfrm>
              <a:off x="2732089" y="2665472"/>
              <a:ext cx="3363188" cy="2820988"/>
              <a:chOff x="4722814" y="2960686"/>
              <a:chExt cx="3363188" cy="2820989"/>
            </a:xfrm>
          </p:grpSpPr>
          <p:grpSp>
            <p:nvGrpSpPr>
              <p:cNvPr id="88" name="Group 67"/>
              <p:cNvGrpSpPr>
                <a:grpSpLocks/>
              </p:cNvGrpSpPr>
              <p:nvPr/>
            </p:nvGrpSpPr>
            <p:grpSpPr bwMode="auto">
              <a:xfrm>
                <a:off x="4955117" y="2960686"/>
                <a:ext cx="3130885" cy="2819402"/>
                <a:chOff x="4954633" y="2438399"/>
                <a:chExt cx="3130885" cy="2819790"/>
              </a:xfrm>
            </p:grpSpPr>
            <p:cxnSp>
              <p:nvCxnSpPr>
                <p:cNvPr id="90" name="Straight Connector 9"/>
                <p:cNvCxnSpPr/>
                <p:nvPr/>
              </p:nvCxnSpPr>
              <p:spPr>
                <a:xfrm rot="5400000">
                  <a:off x="3544738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10"/>
                <p:cNvCxnSpPr/>
                <p:nvPr/>
              </p:nvCxnSpPr>
              <p:spPr>
                <a:xfrm rot="5400000">
                  <a:off x="3786064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11"/>
                <p:cNvCxnSpPr/>
                <p:nvPr/>
              </p:nvCxnSpPr>
              <p:spPr>
                <a:xfrm rot="5400000">
                  <a:off x="4026596" y="3847500"/>
                  <a:ext cx="2819789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12"/>
                <p:cNvCxnSpPr/>
                <p:nvPr/>
              </p:nvCxnSpPr>
              <p:spPr>
                <a:xfrm rot="5400000">
                  <a:off x="4267128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13"/>
                <p:cNvCxnSpPr/>
                <p:nvPr/>
              </p:nvCxnSpPr>
              <p:spPr>
                <a:xfrm rot="5400000">
                  <a:off x="4508453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14"/>
                <p:cNvCxnSpPr/>
                <p:nvPr/>
              </p:nvCxnSpPr>
              <p:spPr>
                <a:xfrm rot="5400000">
                  <a:off x="4748192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15"/>
                <p:cNvCxnSpPr/>
                <p:nvPr/>
              </p:nvCxnSpPr>
              <p:spPr>
                <a:xfrm rot="5400000">
                  <a:off x="4989518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16"/>
                <p:cNvCxnSpPr/>
                <p:nvPr/>
              </p:nvCxnSpPr>
              <p:spPr>
                <a:xfrm rot="5400000">
                  <a:off x="5230844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17"/>
                <p:cNvCxnSpPr/>
                <p:nvPr/>
              </p:nvCxnSpPr>
              <p:spPr>
                <a:xfrm rot="5400000">
                  <a:off x="5470581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18"/>
                <p:cNvCxnSpPr/>
                <p:nvPr/>
              </p:nvCxnSpPr>
              <p:spPr>
                <a:xfrm rot="5400000">
                  <a:off x="5711907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19"/>
                <p:cNvCxnSpPr/>
                <p:nvPr/>
              </p:nvCxnSpPr>
              <p:spPr>
                <a:xfrm rot="5400000">
                  <a:off x="5953233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20"/>
                <p:cNvCxnSpPr/>
                <p:nvPr/>
              </p:nvCxnSpPr>
              <p:spPr>
                <a:xfrm rot="5400000">
                  <a:off x="6192972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21"/>
                <p:cNvCxnSpPr/>
                <p:nvPr/>
              </p:nvCxnSpPr>
              <p:spPr>
                <a:xfrm rot="5400000">
                  <a:off x="6434297" y="3848295"/>
                  <a:ext cx="2819789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22"/>
                <p:cNvCxnSpPr/>
                <p:nvPr/>
              </p:nvCxnSpPr>
              <p:spPr>
                <a:xfrm rot="5400000">
                  <a:off x="6674829" y="3847500"/>
                  <a:ext cx="2819789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9" name="Straight Arrow Connector 49"/>
              <p:cNvCxnSpPr/>
              <p:nvPr/>
            </p:nvCxnSpPr>
            <p:spPr>
              <a:xfrm rot="5400000">
                <a:off x="3314701" y="4370387"/>
                <a:ext cx="2819401" cy="317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グループ化 66"/>
            <p:cNvGrpSpPr>
              <a:grpSpLocks/>
            </p:cNvGrpSpPr>
            <p:nvPr/>
          </p:nvGrpSpPr>
          <p:grpSpPr bwMode="auto">
            <a:xfrm>
              <a:off x="3024189" y="2733735"/>
              <a:ext cx="3065463" cy="2752725"/>
              <a:chOff x="5014745" y="3028950"/>
              <a:chExt cx="3066357" cy="2752725"/>
            </a:xfrm>
          </p:grpSpPr>
          <p:sp>
            <p:nvSpPr>
              <p:cNvPr id="76" name="Rectangle 25"/>
              <p:cNvSpPr/>
              <p:nvPr/>
            </p:nvSpPr>
            <p:spPr bwMode="auto">
              <a:xfrm>
                <a:off x="5014745" y="3263900"/>
                <a:ext cx="428750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77" name="Rectangle 26"/>
              <p:cNvSpPr/>
              <p:nvPr/>
            </p:nvSpPr>
            <p:spPr bwMode="auto">
              <a:xfrm>
                <a:off x="7669070" y="3500438"/>
                <a:ext cx="176264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78" name="Rectangle 27"/>
              <p:cNvSpPr/>
              <p:nvPr/>
            </p:nvSpPr>
            <p:spPr bwMode="auto">
              <a:xfrm>
                <a:off x="5811904" y="3735388"/>
                <a:ext cx="832093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79" name="Rectangle 28"/>
              <p:cNvSpPr/>
              <p:nvPr/>
            </p:nvSpPr>
            <p:spPr bwMode="auto">
              <a:xfrm>
                <a:off x="6467731" y="3970338"/>
                <a:ext cx="659005" cy="163512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80" name="Rectangle 29"/>
              <p:cNvSpPr/>
              <p:nvPr/>
            </p:nvSpPr>
            <p:spPr bwMode="auto">
              <a:xfrm>
                <a:off x="5014745" y="4206875"/>
                <a:ext cx="671708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81" name="Rectangle 30"/>
              <p:cNvSpPr/>
              <p:nvPr/>
            </p:nvSpPr>
            <p:spPr bwMode="auto">
              <a:xfrm>
                <a:off x="6472496" y="4441825"/>
                <a:ext cx="408106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82" name="Rectangle 31"/>
              <p:cNvSpPr/>
              <p:nvPr/>
            </p:nvSpPr>
            <p:spPr bwMode="auto">
              <a:xfrm>
                <a:off x="7696815" y="4676775"/>
                <a:ext cx="384287" cy="163513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83" name="Rectangle 32"/>
              <p:cNvSpPr/>
              <p:nvPr/>
            </p:nvSpPr>
            <p:spPr bwMode="auto">
              <a:xfrm>
                <a:off x="7244246" y="4913313"/>
                <a:ext cx="119097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84" name="Rectangle 33"/>
              <p:cNvSpPr/>
              <p:nvPr/>
            </p:nvSpPr>
            <p:spPr bwMode="auto">
              <a:xfrm>
                <a:off x="5806235" y="5148263"/>
                <a:ext cx="593898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85" name="Rectangle 34"/>
              <p:cNvSpPr/>
              <p:nvPr/>
            </p:nvSpPr>
            <p:spPr bwMode="auto">
              <a:xfrm>
                <a:off x="5572120" y="3028950"/>
                <a:ext cx="585959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86" name="Rectangle 47"/>
              <p:cNvSpPr/>
              <p:nvPr/>
            </p:nvSpPr>
            <p:spPr bwMode="auto">
              <a:xfrm>
                <a:off x="7222827" y="5384800"/>
                <a:ext cx="381111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87" name="Rectangle 48"/>
              <p:cNvSpPr/>
              <p:nvPr/>
            </p:nvSpPr>
            <p:spPr bwMode="auto">
              <a:xfrm>
                <a:off x="5105259" y="5619750"/>
                <a:ext cx="811450" cy="16192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1200" u="sng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61" name="Group 66"/>
            <p:cNvGrpSpPr>
              <a:grpSpLocks/>
            </p:cNvGrpSpPr>
            <p:nvPr/>
          </p:nvGrpSpPr>
          <p:grpSpPr bwMode="auto">
            <a:xfrm>
              <a:off x="2733675" y="2895662"/>
              <a:ext cx="3566160" cy="2590802"/>
              <a:chOff x="4724400" y="2668586"/>
              <a:chExt cx="4114800" cy="2590802"/>
            </a:xfrm>
          </p:grpSpPr>
          <p:cxnSp>
            <p:nvCxnSpPr>
              <p:cNvPr id="64" name="Straight Connector 35"/>
              <p:cNvCxnSpPr/>
              <p:nvPr/>
            </p:nvCxnSpPr>
            <p:spPr>
              <a:xfrm>
                <a:off x="4724400" y="2668586"/>
                <a:ext cx="4114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36"/>
              <p:cNvCxnSpPr/>
              <p:nvPr/>
            </p:nvCxnSpPr>
            <p:spPr>
              <a:xfrm>
                <a:off x="4724400" y="2903536"/>
                <a:ext cx="4114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37"/>
              <p:cNvCxnSpPr/>
              <p:nvPr/>
            </p:nvCxnSpPr>
            <p:spPr>
              <a:xfrm>
                <a:off x="4724400" y="3140074"/>
                <a:ext cx="4114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38"/>
              <p:cNvCxnSpPr/>
              <p:nvPr/>
            </p:nvCxnSpPr>
            <p:spPr>
              <a:xfrm>
                <a:off x="4724400" y="3375025"/>
                <a:ext cx="4114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39"/>
              <p:cNvCxnSpPr/>
              <p:nvPr/>
            </p:nvCxnSpPr>
            <p:spPr>
              <a:xfrm>
                <a:off x="4724400" y="3609975"/>
                <a:ext cx="4114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40"/>
              <p:cNvCxnSpPr/>
              <p:nvPr/>
            </p:nvCxnSpPr>
            <p:spPr>
              <a:xfrm>
                <a:off x="4724400" y="3844925"/>
                <a:ext cx="4114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41"/>
              <p:cNvCxnSpPr/>
              <p:nvPr/>
            </p:nvCxnSpPr>
            <p:spPr>
              <a:xfrm>
                <a:off x="4724400" y="4081462"/>
                <a:ext cx="4114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42"/>
              <p:cNvCxnSpPr/>
              <p:nvPr/>
            </p:nvCxnSpPr>
            <p:spPr>
              <a:xfrm>
                <a:off x="4724400" y="4316412"/>
                <a:ext cx="4114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43"/>
              <p:cNvCxnSpPr/>
              <p:nvPr/>
            </p:nvCxnSpPr>
            <p:spPr>
              <a:xfrm>
                <a:off x="4724400" y="4551362"/>
                <a:ext cx="4114800" cy="1588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44"/>
              <p:cNvCxnSpPr/>
              <p:nvPr/>
            </p:nvCxnSpPr>
            <p:spPr>
              <a:xfrm>
                <a:off x="4724400" y="4787901"/>
                <a:ext cx="4114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45"/>
              <p:cNvCxnSpPr/>
              <p:nvPr/>
            </p:nvCxnSpPr>
            <p:spPr>
              <a:xfrm>
                <a:off x="4724400" y="5257801"/>
                <a:ext cx="4114800" cy="15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46"/>
              <p:cNvCxnSpPr/>
              <p:nvPr/>
            </p:nvCxnSpPr>
            <p:spPr>
              <a:xfrm>
                <a:off x="4724400" y="5022851"/>
                <a:ext cx="4114800" cy="0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>
              <a:spLocks noChangeArrowheads="1"/>
            </p:cNvSpPr>
            <p:nvPr/>
          </p:nvSpPr>
          <p:spPr bwMode="auto">
            <a:xfrm>
              <a:off x="6301677" y="5183232"/>
              <a:ext cx="817191" cy="437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Time</a:t>
              </a:r>
            </a:p>
          </p:txBody>
        </p:sp>
        <p:sp>
          <p:nvSpPr>
            <p:cNvPr id="63" name="TextBox 71"/>
            <p:cNvSpPr txBox="1">
              <a:spLocks noChangeArrowheads="1"/>
            </p:cNvSpPr>
            <p:nvPr/>
          </p:nvSpPr>
          <p:spPr bwMode="auto">
            <a:xfrm rot="16200000">
              <a:off x="1487371" y="3815398"/>
              <a:ext cx="1746184" cy="43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 </a:t>
              </a:r>
              <a:r>
                <a:rPr lang="en-US" altLang="zh-CN" sz="1400" dirty="0">
                  <a:solidFill>
                    <a:srgbClr val="DDDDDD"/>
                  </a:solidFill>
                  <a:latin typeface="+mn-lt"/>
                  <a:ea typeface="宋体" pitchFamily="2" charset="-122"/>
                </a:rPr>
                <a:t>Image Rows</a:t>
              </a:r>
            </a:p>
          </p:txBody>
        </p:sp>
      </p:grpSp>
      <p:sp>
        <p:nvSpPr>
          <p:cNvPr id="104" name="正方形/長方形 24"/>
          <p:cNvSpPr/>
          <p:nvPr/>
        </p:nvSpPr>
        <p:spPr>
          <a:xfrm>
            <a:off x="4499681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正方形/長方形 24"/>
          <p:cNvSpPr/>
          <p:nvPr/>
        </p:nvSpPr>
        <p:spPr>
          <a:xfrm>
            <a:off x="5147381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正方形/長方形 24"/>
          <p:cNvSpPr/>
          <p:nvPr/>
        </p:nvSpPr>
        <p:spPr>
          <a:xfrm>
            <a:off x="4818769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24"/>
          <p:cNvSpPr/>
          <p:nvPr/>
        </p:nvSpPr>
        <p:spPr>
          <a:xfrm>
            <a:off x="5468850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正方形/長方形 24"/>
          <p:cNvSpPr/>
          <p:nvPr/>
        </p:nvSpPr>
        <p:spPr>
          <a:xfrm>
            <a:off x="4497300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24"/>
          <p:cNvSpPr/>
          <p:nvPr/>
        </p:nvSpPr>
        <p:spPr>
          <a:xfrm>
            <a:off x="5147383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正方形/長方形 24"/>
          <p:cNvSpPr/>
          <p:nvPr/>
        </p:nvSpPr>
        <p:spPr>
          <a:xfrm>
            <a:off x="4823533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24"/>
          <p:cNvSpPr/>
          <p:nvPr/>
        </p:nvSpPr>
        <p:spPr>
          <a:xfrm>
            <a:off x="5473614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正方形/長方形 24"/>
          <p:cNvSpPr/>
          <p:nvPr/>
        </p:nvSpPr>
        <p:spPr>
          <a:xfrm>
            <a:off x="4497302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24"/>
          <p:cNvSpPr/>
          <p:nvPr/>
        </p:nvSpPr>
        <p:spPr>
          <a:xfrm>
            <a:off x="4825915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24"/>
          <p:cNvSpPr/>
          <p:nvPr/>
        </p:nvSpPr>
        <p:spPr>
          <a:xfrm>
            <a:off x="4494923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24"/>
          <p:cNvSpPr/>
          <p:nvPr/>
        </p:nvSpPr>
        <p:spPr>
          <a:xfrm>
            <a:off x="4825121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正方形/長方形 24"/>
          <p:cNvSpPr/>
          <p:nvPr/>
        </p:nvSpPr>
        <p:spPr>
          <a:xfrm>
            <a:off x="5149764" y="4546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正方形/長方形 24"/>
          <p:cNvSpPr/>
          <p:nvPr/>
        </p:nvSpPr>
        <p:spPr>
          <a:xfrm>
            <a:off x="5468852" y="492764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正方形/長方形 24"/>
          <p:cNvSpPr/>
          <p:nvPr/>
        </p:nvSpPr>
        <p:spPr>
          <a:xfrm>
            <a:off x="5148971" y="5683293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正方形/長方形 24"/>
          <p:cNvSpPr/>
          <p:nvPr/>
        </p:nvSpPr>
        <p:spPr>
          <a:xfrm>
            <a:off x="5469646" y="5305468"/>
            <a:ext cx="123823" cy="11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049" y="4267200"/>
            <a:ext cx="319255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4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6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1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3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4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6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8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1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2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3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4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6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7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8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9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100"/>
                            </p:stCondLst>
                            <p:childTnLst>
                              <p:par>
                                <p:cTn id="15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200"/>
                            </p:stCondLst>
                            <p:childTnLst>
                              <p:par>
                                <p:cTn id="15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3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4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50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6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7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8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9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000"/>
                            </p:stCondLst>
                            <p:childTnLst>
                              <p:par>
                                <p:cTn id="17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100"/>
                            </p:stCondLst>
                            <p:childTnLst>
                              <p:par>
                                <p:cTn id="18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62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300"/>
                            </p:stCondLst>
                            <p:childTnLst>
                              <p:par>
                                <p:cTn id="18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40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600"/>
                            </p:stCondLst>
                            <p:childTnLst>
                              <p:par>
                                <p:cTn id="19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7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8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9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7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1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7200"/>
                            </p:stCondLst>
                            <p:childTnLst>
                              <p:par>
                                <p:cTn id="21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300"/>
                            </p:stCondLst>
                            <p:childTnLst>
                              <p:par>
                                <p:cTn id="2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400"/>
                            </p:stCondLst>
                            <p:childTnLst>
                              <p:par>
                                <p:cTn id="22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6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700"/>
                            </p:stCondLst>
                            <p:childTnLst>
                              <p:par>
                                <p:cTn id="2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8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9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8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8100"/>
                            </p:stCondLst>
                            <p:childTnLst>
                              <p:par>
                                <p:cTn id="24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82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8300"/>
                            </p:stCondLst>
                            <p:childTnLst>
                              <p:par>
                                <p:cTn id="24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4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600"/>
                            </p:stCondLst>
                            <p:childTnLst>
                              <p:par>
                                <p:cTn id="25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700"/>
                            </p:stCondLst>
                            <p:childTnLst>
                              <p:par>
                                <p:cTn id="25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800"/>
                            </p:stCondLst>
                            <p:childTnLst>
                              <p:par>
                                <p:cTn id="26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9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9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91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9200"/>
                            </p:stCondLst>
                            <p:childTnLst>
                              <p:par>
                                <p:cTn id="27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9300"/>
                            </p:stCondLst>
                            <p:childTnLst>
                              <p:par>
                                <p:cTn id="27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400"/>
                            </p:stCondLst>
                            <p:childTnLst>
                              <p:par>
                                <p:cTn id="28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500"/>
                            </p:stCondLst>
                            <p:childTnLst>
                              <p:par>
                                <p:cTn id="28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600"/>
                            </p:stCondLst>
                            <p:childTnLst>
                              <p:par>
                                <p:cTn id="28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7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800"/>
                            </p:stCondLst>
                            <p:childTnLst>
                              <p:par>
                                <p:cTn id="29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900"/>
                            </p:stCondLst>
                            <p:childTnLst>
                              <p:par>
                                <p:cTn id="29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7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" grpId="0"/>
      <p:bldP spid="104" grpId="0" animBg="1"/>
      <p:bldP spid="105" grpId="0" animBg="1"/>
      <p:bldP spid="106" grpId="0" animBg="1"/>
      <p:bldP spid="107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225800"/>
            <a:ext cx="3200400" cy="1879600"/>
          </a:xfrm>
        </p:spPr>
        <p:txBody>
          <a:bodyPr/>
          <a:lstStyle/>
          <a:p>
            <a:pPr algn="r" eaLnBrk="1" hangingPunct="1"/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Jinwei</a:t>
            </a:r>
            <a:r>
              <a:rPr lang="en-US" altLang="zh-CN" sz="2400" dirty="0" smtClean="0">
                <a:solidFill>
                  <a:srgbClr val="DDDDDD"/>
                </a:solidFill>
                <a:ea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Gu</a:t>
            </a:r>
            <a:endParaRPr lang="en-US" altLang="zh-CN" sz="2400" dirty="0" smtClean="0">
              <a:solidFill>
                <a:srgbClr val="DDDDDD"/>
              </a:solidFill>
              <a:ea typeface="宋体" pitchFamily="2" charset="-122"/>
            </a:endParaRPr>
          </a:p>
          <a:p>
            <a:pPr algn="r" eaLnBrk="1" hangingPunct="1"/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Yasunobo</a:t>
            </a:r>
            <a:r>
              <a:rPr lang="en-US" altLang="zh-CN" sz="2400" dirty="0" smtClean="0">
                <a:solidFill>
                  <a:srgbClr val="DDDDDD"/>
                </a:solidFill>
                <a:ea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Hitomi</a:t>
            </a:r>
            <a:endParaRPr lang="en-US" altLang="zh-CN" sz="2400" dirty="0" smtClean="0">
              <a:solidFill>
                <a:srgbClr val="DDDDDD"/>
              </a:solidFill>
              <a:ea typeface="宋体" pitchFamily="2" charset="-122"/>
            </a:endParaRPr>
          </a:p>
          <a:p>
            <a:pPr algn="r" eaLnBrk="1" hangingPunct="1"/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Tomoo</a:t>
            </a:r>
            <a:r>
              <a:rPr lang="en-US" altLang="zh-CN" sz="2400" dirty="0" smtClean="0">
                <a:solidFill>
                  <a:srgbClr val="DDDDDD"/>
                </a:solidFill>
                <a:ea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Mitsunaga</a:t>
            </a:r>
            <a:endParaRPr lang="en-US" altLang="zh-CN" sz="2400" dirty="0" smtClean="0">
              <a:solidFill>
                <a:srgbClr val="DDDDDD"/>
              </a:solidFill>
              <a:ea typeface="宋体" pitchFamily="2" charset="-122"/>
            </a:endParaRPr>
          </a:p>
          <a:p>
            <a:pPr algn="r" eaLnBrk="1" hangingPunct="1"/>
            <a:r>
              <a:rPr lang="en-US" altLang="zh-CN" sz="2400" dirty="0" smtClean="0">
                <a:solidFill>
                  <a:srgbClr val="DDDDDD"/>
                </a:solidFill>
                <a:ea typeface="宋体" pitchFamily="2" charset="-122"/>
              </a:rPr>
              <a:t>Shree </a:t>
            </a:r>
            <a:r>
              <a:rPr lang="en-US" altLang="zh-CN" sz="2400" dirty="0" err="1" smtClean="0">
                <a:solidFill>
                  <a:srgbClr val="DDDDDD"/>
                </a:solidFill>
                <a:ea typeface="宋体" pitchFamily="2" charset="-122"/>
              </a:rPr>
              <a:t>Nayar</a:t>
            </a:r>
            <a:endParaRPr lang="en-US" altLang="zh-CN" sz="2400" dirty="0" smtClean="0">
              <a:solidFill>
                <a:srgbClr val="DDDDDD"/>
              </a:solidFill>
              <a:ea typeface="宋体" pitchFamily="2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24400" y="3225800"/>
            <a:ext cx="3200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Columbia University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Sony Corporation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Sony Corporation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Columbia University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0" y="5410200"/>
            <a:ext cx="3200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2400" kern="0" dirty="0" smtClean="0">
                <a:solidFill>
                  <a:srgbClr val="FFC000"/>
                </a:solidFill>
                <a:ea typeface="宋体" pitchFamily="2" charset="-122"/>
              </a:rPr>
              <a:t>ICCP 2010</a:t>
            </a:r>
            <a:endParaRPr lang="en-US" altLang="zh-CN" sz="2000" kern="0" dirty="0" smtClean="0">
              <a:solidFill>
                <a:srgbClr val="DDDDDD"/>
              </a:solidFill>
              <a:latin typeface="+mn-lt"/>
              <a:ea typeface="宋体" pitchFamily="2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kern="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March 30, 2010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000" kern="0" dirty="0" smtClean="0">
              <a:solidFill>
                <a:srgbClr val="DDDDDD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0"/>
            <a:ext cx="8839200" cy="245745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solidFill>
                  <a:srgbClr val="FFC000"/>
                </a:solidFill>
                <a:ea typeface="宋体" pitchFamily="2" charset="-122"/>
              </a:rPr>
              <a:t>Coded Rolling Shutter Photography: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71600" y="2057400"/>
            <a:ext cx="64008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宋体" pitchFamily="2" charset="-122"/>
                <a:cs typeface="+mj-cs"/>
              </a:rPr>
              <a:t>Flexible Space-Time Sampling</a:t>
            </a:r>
          </a:p>
        </p:txBody>
      </p:sp>
    </p:spTree>
  </p:cSld>
  <p:clrMapOvr>
    <a:masterClrMapping/>
  </p:clrMapOvr>
  <p:transition advTm="10032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dirty="0" smtClean="0"/>
              <a:t>Performance: Noise</a:t>
            </a:r>
            <a:endParaRPr lang="en-US" dirty="0"/>
          </a:p>
        </p:txBody>
      </p:sp>
      <p:sp>
        <p:nvSpPr>
          <p:cNvPr id="7" name="コンテンツ プレースホルダ 96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914400"/>
          </a:xfrm>
        </p:spPr>
        <p:txBody>
          <a:bodyPr/>
          <a:lstStyle/>
          <a:p>
            <a:r>
              <a:rPr lang="en-US" altLang="ja-JP" dirty="0" smtClean="0"/>
              <a:t>Averaged </a:t>
            </a:r>
            <a:r>
              <a:rPr lang="en-US" altLang="ja-JP" dirty="0" smtClean="0">
                <a:solidFill>
                  <a:srgbClr val="FFC000"/>
                </a:solidFill>
              </a:rPr>
              <a:t>Normalized Root Mean Square Error</a:t>
            </a:r>
            <a:r>
              <a:rPr lang="en-US" altLang="ja-JP" dirty="0" smtClean="0"/>
              <a:t> between the recovered HDR and the original scene</a:t>
            </a:r>
          </a:p>
        </p:txBody>
      </p:sp>
      <p:graphicFrame>
        <p:nvGraphicFramePr>
          <p:cNvPr id="8" name="表 95"/>
          <p:cNvGraphicFramePr>
            <a:graphicFrameLocks noGrp="1"/>
          </p:cNvGraphicFramePr>
          <p:nvPr/>
        </p:nvGraphicFramePr>
        <p:xfrm>
          <a:off x="419100" y="2514600"/>
          <a:ext cx="8458200" cy="3276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9200"/>
                <a:gridCol w="895350"/>
                <a:gridCol w="1057275"/>
                <a:gridCol w="1057275"/>
                <a:gridCol w="1057275"/>
                <a:gridCol w="1057275"/>
                <a:gridCol w="1057275"/>
                <a:gridCol w="1057275"/>
              </a:tblGrid>
              <a:tr h="5461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Methods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Gaussian Additive Noise (</a:t>
                      </a:r>
                      <a:r>
                        <a:rPr lang="en-US" altLang="ja-JP" sz="1800" b="0" i="0" u="none" strike="noStrike" dirty="0" smtClean="0">
                          <a:solidFill>
                            <a:schemeClr val="bg1"/>
                          </a:solidFill>
                          <a:latin typeface="Symbol" pitchFamily="18" charset="2"/>
                          <a:cs typeface="Arial" pitchFamily="34" charset="0"/>
                        </a:rPr>
                        <a:t>s</a:t>
                      </a:r>
                      <a:r>
                        <a:rPr lang="en-US" altLang="ja-JP" sz="1800" b="0" i="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altLang="ja-JP" sz="18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546100">
                <a:tc vMerge="1"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0.0005</a:t>
                      </a:r>
                      <a:endParaRPr lang="en-US" altLang="ja-JP" sz="1800" b="0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0.001</a:t>
                      </a:r>
                      <a:endParaRPr lang="en-US" altLang="ja-JP" sz="1800" b="0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0.002</a:t>
                      </a:r>
                      <a:endParaRPr lang="en-US" altLang="ja-JP" sz="1800" b="0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0.005</a:t>
                      </a:r>
                      <a:endParaRPr lang="en-US" altLang="ja-JP" sz="1800" b="0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0.01</a:t>
                      </a:r>
                      <a:endParaRPr lang="en-US" altLang="ja-JP" sz="1800" b="0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0.02</a:t>
                      </a:r>
                      <a:endParaRPr lang="en-US" altLang="ja-JP" sz="1800" b="0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0.05</a:t>
                      </a:r>
                      <a:endParaRPr lang="en-US" altLang="ja-JP" sz="1800" b="0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en-US" sz="1800" u="none" strike="noStrike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  </a:t>
                      </a:r>
                      <a:r>
                        <a:rPr lang="en-US" sz="180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 </a:t>
                      </a:r>
                      <a:r>
                        <a:rPr lang="en-US" sz="1800" u="none" strike="noStrike" dirty="0" smtClean="0">
                          <a:solidFill>
                            <a:schemeClr val="bg1"/>
                          </a:solidFill>
                          <a:latin typeface="Symbol" pitchFamily="18" charset="2"/>
                          <a:cs typeface="Arial" pitchFamily="34" charset="0"/>
                        </a:rPr>
                        <a:t>D</a:t>
                      </a:r>
                      <a:r>
                        <a:rPr lang="en-US" altLang="ja-JP" sz="180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altLang="ja-JP" sz="1800" i="1" u="none" strike="noStrike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</a:t>
                      </a:r>
                      <a:r>
                        <a:rPr lang="en-US" sz="1800" u="none" strike="noStrike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b="0" i="0" u="none" strike="noStrike" baseline="-25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0.0184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0.0201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0.0250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0.0417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0.0641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0.0962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0.1579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en-US" altLang="ja-JP" sz="1800" u="none" strike="noStrike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  </a:t>
                      </a:r>
                      <a:r>
                        <a:rPr lang="en-US" altLang="ja-JP" sz="180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 </a:t>
                      </a:r>
                      <a:r>
                        <a:rPr lang="en-US" altLang="ja-JP" sz="1800" u="none" strike="noStrike" dirty="0" smtClean="0">
                          <a:solidFill>
                            <a:schemeClr val="bg1"/>
                          </a:solidFill>
                          <a:latin typeface="Symbol" pitchFamily="18" charset="2"/>
                          <a:cs typeface="Arial" pitchFamily="34" charset="0"/>
                        </a:rPr>
                        <a:t>D</a:t>
                      </a:r>
                      <a:r>
                        <a:rPr lang="en-US" altLang="ja-JP" sz="180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altLang="ja-JP" sz="1800" i="1" u="none" strike="noStrike" kern="1200" baseline="-25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</a:t>
                      </a:r>
                      <a:r>
                        <a:rPr lang="en-US" altLang="ja-JP" sz="1800" i="0" u="none" strike="noStrike" baseline="-25000" dirty="0" smtClean="0">
                          <a:solidFill>
                            <a:schemeClr val="bg1"/>
                          </a:solidFill>
                          <a:latin typeface="Symbol" pitchFamily="18" charset="2"/>
                          <a:cs typeface="Arial" pitchFamily="34" charset="0"/>
                        </a:rPr>
                        <a:t>2</a:t>
                      </a:r>
                      <a:endParaRPr lang="en-US" altLang="ja-JP" sz="1800" b="0" i="0" u="none" strike="noStrike" baseline="-25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0.0224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0.0226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0.0235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0.0280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0.0375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0.0550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0.0940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en-US" altLang="ja-JP" sz="1800" u="none" strike="noStrike" baseline="-25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  </a:t>
                      </a:r>
                      <a:r>
                        <a:rPr lang="en-US" altLang="ja-JP" sz="180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/ </a:t>
                      </a:r>
                      <a:r>
                        <a:rPr lang="en-US" altLang="ja-JP" sz="1800" u="none" strike="noStrike" dirty="0" smtClean="0">
                          <a:solidFill>
                            <a:schemeClr val="bg1"/>
                          </a:solidFill>
                          <a:latin typeface="Symbol" pitchFamily="18" charset="2"/>
                          <a:cs typeface="Arial" pitchFamily="34" charset="0"/>
                        </a:rPr>
                        <a:t>D</a:t>
                      </a:r>
                      <a:r>
                        <a:rPr lang="en-US" altLang="ja-JP" sz="1800" i="1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r>
                        <a:rPr lang="en-US" altLang="ja-JP" sz="1800" i="1" u="none" strike="noStrike" baseline="-25000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e</a:t>
                      </a:r>
                      <a:r>
                        <a:rPr lang="en-US" altLang="ja-JP" sz="1800" i="0" u="none" strike="noStrike" baseline="-25000" dirty="0" smtClean="0">
                          <a:solidFill>
                            <a:schemeClr val="bg1"/>
                          </a:solidFill>
                          <a:latin typeface="Symbol" pitchFamily="18" charset="2"/>
                          <a:cs typeface="Arial" pitchFamily="3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0.0644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0.0644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0.0644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0.0645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0.0650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0.0666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0.0739</a:t>
                      </a:r>
                      <a:endParaRPr lang="en-US" altLang="ja-JP" sz="16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i="1" u="none" strike="noStrike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lang="en-US" sz="1800" i="1" u="none" strike="noStrike" baseline="-25000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r</a:t>
                      </a:r>
                      <a:endParaRPr lang="en-US" sz="1800" b="0" i="0" u="none" strike="noStrike" baseline="-250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0.0176</a:t>
                      </a:r>
                      <a:endParaRPr lang="en-US" altLang="ja-JP" sz="1800" b="1" i="0" u="none" strike="noStrike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0.0178</a:t>
                      </a:r>
                      <a:endParaRPr lang="en-US" altLang="ja-JP" sz="1800" b="1" i="0" u="none" strike="noStrike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0.0183</a:t>
                      </a:r>
                      <a:endParaRPr lang="en-US" altLang="ja-JP" sz="1800" b="1" i="0" u="none" strike="noStrike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0.0205</a:t>
                      </a:r>
                      <a:endParaRPr lang="en-US" altLang="ja-JP" sz="1800" b="1" i="0" u="none" strike="noStrike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0.0255</a:t>
                      </a:r>
                      <a:endParaRPr lang="en-US" altLang="ja-JP" sz="1800" b="1" i="0" u="none" strike="noStrike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0.0373</a:t>
                      </a:r>
                      <a:endParaRPr lang="en-US" altLang="ja-JP" sz="1800" b="1" i="0" u="none" strike="noStrike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u="none" strike="noStrike" dirty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0.0736</a:t>
                      </a:r>
                      <a:endParaRPr lang="en-US" altLang="ja-JP" sz="1800" b="1" i="0" u="none" strike="noStrike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7863" y="1023938"/>
            <a:ext cx="7050087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ea typeface="ＭＳ Ｐゴシック" pitchFamily="34" charset="-128"/>
              </a:rPr>
              <a:t> Row-wise Adaptive Exposure</a:t>
            </a:r>
            <a:endParaRPr lang="ja-JP" altLang="en-US" smtClean="0">
              <a:ea typeface="ＭＳ Ｐゴシック" pitchFamily="34" charset="-128"/>
            </a:endParaRPr>
          </a:p>
        </p:txBody>
      </p:sp>
      <p:sp>
        <p:nvSpPr>
          <p:cNvPr id="52228" name="テキスト ボックス 35"/>
          <p:cNvSpPr txBox="1">
            <a:spLocks noChangeArrowheads="1"/>
          </p:cNvSpPr>
          <p:nvPr/>
        </p:nvSpPr>
        <p:spPr bwMode="auto">
          <a:xfrm>
            <a:off x="2590800" y="5867400"/>
            <a:ext cx="5940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DDDDDD"/>
                </a:solidFill>
                <a:ea typeface="ＭＳ Ｐゴシック" pitchFamily="34" charset="-128"/>
              </a:rPr>
              <a:t>Input: Row-wise Adaptive  Exposure</a:t>
            </a:r>
            <a:endParaRPr kumimoji="1" lang="ja-JP" altLang="en-US" sz="2800">
              <a:solidFill>
                <a:srgbClr val="DDDDDD"/>
              </a:solidFill>
              <a:ea typeface="ＭＳ Ｐゴシック" pitchFamily="34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31750" y="1023938"/>
            <a:ext cx="2012950" cy="4843462"/>
            <a:chOff x="-31750" y="1023938"/>
            <a:chExt cx="2012950" cy="4843462"/>
          </a:xfrm>
        </p:grpSpPr>
        <p:sp>
          <p:nvSpPr>
            <p:cNvPr id="52229" name="テキスト ボックス 37"/>
            <p:cNvSpPr txBox="1">
              <a:spLocks noChangeArrowheads="1"/>
            </p:cNvSpPr>
            <p:nvPr/>
          </p:nvSpPr>
          <p:spPr bwMode="auto">
            <a:xfrm>
              <a:off x="822325" y="1154113"/>
              <a:ext cx="11588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chemeClr val="bg1"/>
                  </a:solidFill>
                  <a:ea typeface="ＭＳ Ｐゴシック" pitchFamily="34" charset="-128"/>
                </a:rPr>
                <a:t>Exposure</a:t>
              </a:r>
              <a:endParaRPr kumimoji="1" lang="ja-JP" altLang="en-US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  <p:grpSp>
          <p:nvGrpSpPr>
            <p:cNvPr id="2" name="Group 28"/>
            <p:cNvGrpSpPr>
              <a:grpSpLocks/>
            </p:cNvGrpSpPr>
            <p:nvPr/>
          </p:nvGrpSpPr>
          <p:grpSpPr bwMode="auto">
            <a:xfrm>
              <a:off x="-31750" y="1023938"/>
              <a:ext cx="1631950" cy="4843462"/>
              <a:chOff x="-184666" y="1024128"/>
              <a:chExt cx="1632466" cy="4843272"/>
            </a:xfrm>
          </p:grpSpPr>
          <p:sp>
            <p:nvSpPr>
              <p:cNvPr id="52231" name="テキスト ボックス 37"/>
              <p:cNvSpPr txBox="1">
                <a:spLocks noChangeArrowheads="1"/>
              </p:cNvSpPr>
              <p:nvPr/>
            </p:nvSpPr>
            <p:spPr bwMode="auto">
              <a:xfrm rot="-5400000">
                <a:off x="-733534" y="2947975"/>
                <a:ext cx="14670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>
                    <a:solidFill>
                      <a:schemeClr val="bg1"/>
                    </a:solidFill>
                    <a:ea typeface="ＭＳ Ｐゴシック" pitchFamily="34" charset="-128"/>
                  </a:rPr>
                  <a:t>Image Rows</a:t>
                </a:r>
                <a:endParaRPr kumimoji="1" lang="ja-JP" altLang="en-US">
                  <a:solidFill>
                    <a:schemeClr val="bg1"/>
                  </a:solidFill>
                  <a:ea typeface="ＭＳ Ｐゴシック" pitchFamily="34" charset="-128"/>
                </a:endParaRPr>
              </a:p>
            </p:txBody>
          </p:sp>
          <p:grpSp>
            <p:nvGrpSpPr>
              <p:cNvPr id="3" name="Group 27"/>
              <p:cNvGrpSpPr>
                <a:grpSpLocks/>
              </p:cNvGrpSpPr>
              <p:nvPr/>
            </p:nvGrpSpPr>
            <p:grpSpPr bwMode="auto">
              <a:xfrm>
                <a:off x="221894" y="1024128"/>
                <a:ext cx="1225906" cy="4843272"/>
                <a:chOff x="221894" y="1024128"/>
                <a:chExt cx="1225906" cy="4843272"/>
              </a:xfrm>
            </p:grpSpPr>
            <p:pic>
              <p:nvPicPr>
                <p:cNvPr id="52233" name="Picture 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5400000">
                  <a:off x="-1515161" y="2761185"/>
                  <a:ext cx="4700017" cy="12259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15" name="Straight Connector 14"/>
                <p:cNvCxnSpPr/>
                <p:nvPr/>
              </p:nvCxnSpPr>
              <p:spPr>
                <a:xfrm rot="16200000" flipH="1">
                  <a:off x="-2199773" y="3445764"/>
                  <a:ext cx="4843272" cy="0"/>
                </a:xfrm>
                <a:prstGeom prst="line">
                  <a:avLst/>
                </a:prstGeom>
                <a:ln w="25400">
                  <a:solidFill>
                    <a:schemeClr val="bg1">
                      <a:lumMod val="95000"/>
                    </a:schemeClr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221863" y="1038414"/>
                  <a:ext cx="1225937" cy="1588"/>
                </a:xfrm>
                <a:prstGeom prst="line">
                  <a:avLst/>
                </a:prstGeom>
                <a:ln w="25400">
                  <a:solidFill>
                    <a:schemeClr val="bg1">
                      <a:lumMod val="95000"/>
                    </a:schemeClr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ransition advTm="5609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Optical Blur</a:t>
            </a:r>
          </a:p>
          <a:p>
            <a:endParaRPr lang="en-US" dirty="0" smtClean="0"/>
          </a:p>
          <a:p>
            <a:r>
              <a:rPr lang="en-US" dirty="0" smtClean="0"/>
              <a:t>De-interlacing using Multiple frames </a:t>
            </a:r>
          </a:p>
          <a:p>
            <a:endParaRPr lang="en-US" dirty="0" smtClean="0"/>
          </a:p>
          <a:p>
            <a:r>
              <a:rPr lang="en-US" dirty="0" smtClean="0"/>
              <a:t>Transfer details from the horizontal dimension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 Due to Vertical Interpolation</a:t>
            </a:r>
            <a:endParaRPr lang="en-US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8"/>
          <p:cNvSpPr txBox="1">
            <a:spLocks noChangeArrowheads="1"/>
          </p:cNvSpPr>
          <p:nvPr/>
        </p:nvSpPr>
        <p:spPr bwMode="auto">
          <a:xfrm>
            <a:off x="1219200" y="5638800"/>
            <a:ext cx="22397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Coding Pattern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524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Single-Shot Skew-free Video</a:t>
            </a:r>
          </a:p>
        </p:txBody>
      </p:sp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7000" y="1524000"/>
            <a:ext cx="187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extBox 8"/>
          <p:cNvSpPr txBox="1">
            <a:spLocks noChangeArrowheads="1"/>
          </p:cNvSpPr>
          <p:nvPr/>
        </p:nvSpPr>
        <p:spPr bwMode="auto">
          <a:xfrm>
            <a:off x="4648200" y="5638800"/>
            <a:ext cx="4362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Input: Coded </a:t>
            </a:r>
            <a:r>
              <a:rPr lang="en-US" altLang="zh-CN" sz="24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Image (512x384)</a:t>
            </a:r>
          </a:p>
        </p:txBody>
      </p:sp>
      <p:sp>
        <p:nvSpPr>
          <p:cNvPr id="71687" name="TextBox 12"/>
          <p:cNvSpPr txBox="1">
            <a:spLocks noChangeArrowheads="1"/>
          </p:cNvSpPr>
          <p:nvPr/>
        </p:nvSpPr>
        <p:spPr bwMode="auto">
          <a:xfrm>
            <a:off x="5938838" y="6096000"/>
            <a:ext cx="19463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i="1" dirty="0">
                <a:solidFill>
                  <a:srgbClr val="DDDDDD"/>
                </a:solidFill>
                <a:latin typeface="+mn-lt"/>
                <a:ea typeface="宋体" pitchFamily="2" charset="-122"/>
              </a:rPr>
              <a:t>M=512,  K=5</a:t>
            </a:r>
          </a:p>
        </p:txBody>
      </p:sp>
      <p:sp>
        <p:nvSpPr>
          <p:cNvPr id="71688" name="TextBox 29"/>
          <p:cNvSpPr txBox="1">
            <a:spLocks noChangeArrowheads="1"/>
          </p:cNvSpPr>
          <p:nvPr/>
        </p:nvSpPr>
        <p:spPr bwMode="auto">
          <a:xfrm>
            <a:off x="3446462" y="1295400"/>
            <a:ext cx="744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2000" dirty="0" smtClean="0">
                <a:solidFill>
                  <a:srgbClr val="DDDDDD"/>
                </a:solidFill>
                <a:latin typeface="+mn-lt"/>
                <a:ea typeface="ＭＳ Ｐゴシック" pitchFamily="34" charset="-128"/>
              </a:rPr>
              <a:t>Time</a:t>
            </a:r>
            <a:endParaRPr lang="en-US" altLang="ja-JP" sz="2000" dirty="0">
              <a:solidFill>
                <a:srgbClr val="DDDDDD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71689" name="TextBox 52"/>
          <p:cNvSpPr txBox="1">
            <a:spLocks noChangeArrowheads="1"/>
          </p:cNvSpPr>
          <p:nvPr/>
        </p:nvSpPr>
        <p:spPr bwMode="auto">
          <a:xfrm rot="-5400000">
            <a:off x="309587" y="3115438"/>
            <a:ext cx="1609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DDDDDD"/>
                </a:solidFill>
                <a:latin typeface="+mn-lt"/>
                <a:ea typeface="ＭＳ Ｐゴシック" pitchFamily="34" charset="-128"/>
              </a:rPr>
              <a:t>Image Rows</a:t>
            </a:r>
          </a:p>
        </p:txBody>
      </p:sp>
      <p:cxnSp>
        <p:nvCxnSpPr>
          <p:cNvPr id="71690" name="直線コネクタ 57"/>
          <p:cNvCxnSpPr>
            <a:cxnSpLocks noChangeShapeType="1"/>
          </p:cNvCxnSpPr>
          <p:nvPr/>
        </p:nvCxnSpPr>
        <p:spPr bwMode="auto">
          <a:xfrm flipV="1">
            <a:off x="1371600" y="1524000"/>
            <a:ext cx="2147888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71691" name="直線コネクタ 58"/>
          <p:cNvCxnSpPr>
            <a:cxnSpLocks noChangeShapeType="1"/>
          </p:cNvCxnSpPr>
          <p:nvPr/>
        </p:nvCxnSpPr>
        <p:spPr bwMode="auto">
          <a:xfrm rot="5400000" flipH="1" flipV="1">
            <a:off x="-631031" y="3525044"/>
            <a:ext cx="4005262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arrow" w="med" len="med"/>
            <a:tailEnd/>
          </a:ln>
        </p:spPr>
      </p:cxnSp>
    </p:spTree>
  </p:cSld>
  <p:clrMapOvr>
    <a:masterClrMapping/>
  </p:clrMapOvr>
  <p:transition advTm="5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6" grpId="0"/>
      <p:bldP spid="7168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585" y="1524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altLang="zh-CN" dirty="0" smtClean="0">
                <a:ea typeface="宋体" pitchFamily="2" charset="-122"/>
              </a:rPr>
              <a:t>Single Shot Skew-free Video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154230" y="5638800"/>
            <a:ext cx="35325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DDDDDD"/>
                </a:solidFill>
                <a:latin typeface="+mn-lt"/>
                <a:ea typeface="宋体" pitchFamily="2" charset="-122"/>
              </a:rPr>
              <a:t>Output: </a:t>
            </a:r>
            <a:r>
              <a:rPr lang="en-US" altLang="zh-CN" sz="24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Skew-free Video</a:t>
            </a:r>
          </a:p>
          <a:p>
            <a:pPr algn="ctr"/>
            <a:r>
              <a:rPr lang="en-US" altLang="zh-CN" sz="24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(512 x 384 x 40 frames)</a:t>
            </a:r>
          </a:p>
        </p:txBody>
      </p:sp>
      <p:sp>
        <p:nvSpPr>
          <p:cNvPr id="72709" name="TextBox 8"/>
          <p:cNvSpPr txBox="1">
            <a:spLocks noChangeArrowheads="1"/>
          </p:cNvSpPr>
          <p:nvPr/>
        </p:nvSpPr>
        <p:spPr bwMode="auto">
          <a:xfrm>
            <a:off x="228600" y="5638800"/>
            <a:ext cx="40911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Conventional Rolling Shutter</a:t>
            </a:r>
          </a:p>
          <a:p>
            <a:pPr algn="ctr"/>
            <a:r>
              <a:rPr lang="en-US" altLang="zh-CN" sz="2400" dirty="0">
                <a:solidFill>
                  <a:srgbClr val="DDDDDD"/>
                </a:solidFill>
                <a:latin typeface="+mn-lt"/>
                <a:ea typeface="宋体" pitchFamily="2" charset="-122"/>
              </a:rPr>
              <a:t>(512x384)</a:t>
            </a:r>
          </a:p>
        </p:txBody>
      </p:sp>
      <p:pic>
        <p:nvPicPr>
          <p:cNvPr id="72712" name="09102600.cs-res2-finaloutput-2ndpass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1413" y="1525588"/>
            <a:ext cx="3811587" cy="3811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9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2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2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2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2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33"/>
          <p:cNvGrpSpPr/>
          <p:nvPr/>
        </p:nvGrpSpPr>
        <p:grpSpPr>
          <a:xfrm>
            <a:off x="5943599" y="4200525"/>
            <a:ext cx="1851025" cy="1147763"/>
            <a:chOff x="4141966" y="4200525"/>
            <a:chExt cx="1851025" cy="1147763"/>
          </a:xfrm>
        </p:grpSpPr>
        <p:sp>
          <p:nvSpPr>
            <p:cNvPr id="17" name="正方形/長方形 31"/>
            <p:cNvSpPr/>
            <p:nvPr/>
          </p:nvSpPr>
          <p:spPr>
            <a:xfrm>
              <a:off x="4145143" y="4940300"/>
              <a:ext cx="1838324" cy="407988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32"/>
            <p:cNvSpPr/>
            <p:nvPr/>
          </p:nvSpPr>
          <p:spPr>
            <a:xfrm>
              <a:off x="4141966" y="4200525"/>
              <a:ext cx="1851025" cy="619125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29"/>
          <p:cNvGrpSpPr/>
          <p:nvPr/>
        </p:nvGrpSpPr>
        <p:grpSpPr>
          <a:xfrm>
            <a:off x="4127500" y="1876424"/>
            <a:ext cx="1419839" cy="3463925"/>
            <a:chOff x="2325867" y="1876424"/>
            <a:chExt cx="1419839" cy="3463925"/>
          </a:xfrm>
        </p:grpSpPr>
        <p:sp>
          <p:nvSpPr>
            <p:cNvPr id="20" name="正方形/長方形 26"/>
            <p:cNvSpPr/>
            <p:nvPr/>
          </p:nvSpPr>
          <p:spPr>
            <a:xfrm>
              <a:off x="2325867" y="4514850"/>
              <a:ext cx="1419839" cy="82549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7"/>
            <p:cNvSpPr/>
            <p:nvPr/>
          </p:nvSpPr>
          <p:spPr>
            <a:xfrm>
              <a:off x="2446517" y="1876424"/>
              <a:ext cx="1168400" cy="21431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475" y="1584325"/>
            <a:ext cx="4808901" cy="37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 Closer Look at CMOS Image Sensor</a:t>
            </a:r>
            <a:endParaRPr kumimoji="1" lang="ja-JP" altLang="en-US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838200" y="3897868"/>
            <a:ext cx="2377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DDDDDD"/>
                </a:solidFill>
                <a:latin typeface="+mn-lt"/>
                <a:ea typeface="ＭＳ Ｐゴシック" pitchFamily="50" charset="-128"/>
              </a:rPr>
              <a:t>CMOS Image Sensor</a:t>
            </a:r>
            <a:endParaRPr lang="en-US" altLang="ja-JP" dirty="0">
              <a:solidFill>
                <a:srgbClr val="DDDDDD"/>
              </a:solidFill>
              <a:latin typeface="+mn-lt"/>
              <a:ea typeface="ＭＳ Ｐゴシック" pitchFamily="50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6478" y="2667000"/>
            <a:ext cx="1547280" cy="108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14"/>
          <p:cNvGrpSpPr/>
          <p:nvPr/>
        </p:nvGrpSpPr>
        <p:grpSpPr>
          <a:xfrm>
            <a:off x="2763757" y="1876424"/>
            <a:ext cx="1363743" cy="3305176"/>
            <a:chOff x="2763757" y="1876424"/>
            <a:chExt cx="1363743" cy="3305176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763758" y="1876424"/>
              <a:ext cx="1363742" cy="790576"/>
            </a:xfrm>
            <a:prstGeom prst="line">
              <a:avLst/>
            </a:prstGeom>
            <a:ln w="254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2668194" y="3850881"/>
              <a:ext cx="1426282" cy="1235155"/>
            </a:xfrm>
            <a:prstGeom prst="line">
              <a:avLst/>
            </a:prstGeom>
            <a:ln w="25400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グループ化 25"/>
          <p:cNvGrpSpPr/>
          <p:nvPr/>
        </p:nvGrpSpPr>
        <p:grpSpPr>
          <a:xfrm>
            <a:off x="5825944" y="1968500"/>
            <a:ext cx="1719263" cy="1955800"/>
            <a:chOff x="4033837" y="1968500"/>
            <a:chExt cx="1719263" cy="1955800"/>
          </a:xfrm>
        </p:grpSpPr>
        <p:grpSp>
          <p:nvGrpSpPr>
            <p:cNvPr id="11" name="グループ化 9"/>
            <p:cNvGrpSpPr/>
            <p:nvPr/>
          </p:nvGrpSpPr>
          <p:grpSpPr>
            <a:xfrm>
              <a:off x="4033837" y="1968500"/>
              <a:ext cx="1719263" cy="241300"/>
              <a:chOff x="4033837" y="1968500"/>
              <a:chExt cx="1719263" cy="241300"/>
            </a:xfrm>
            <a:solidFill>
              <a:srgbClr val="FFFF00"/>
            </a:solidFill>
          </p:grpSpPr>
          <p:sp>
            <p:nvSpPr>
              <p:cNvPr id="39" name="正方形/長方形 4"/>
              <p:cNvSpPr/>
              <p:nvPr/>
            </p:nvSpPr>
            <p:spPr>
              <a:xfrm>
                <a:off x="4033837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6"/>
              <p:cNvSpPr/>
              <p:nvPr/>
            </p:nvSpPr>
            <p:spPr>
              <a:xfrm>
                <a:off x="45212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7"/>
              <p:cNvSpPr/>
              <p:nvPr/>
            </p:nvSpPr>
            <p:spPr>
              <a:xfrm>
                <a:off x="50038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8"/>
              <p:cNvSpPr/>
              <p:nvPr/>
            </p:nvSpPr>
            <p:spPr>
              <a:xfrm>
                <a:off x="54991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グループ化 10"/>
            <p:cNvGrpSpPr/>
            <p:nvPr/>
          </p:nvGrpSpPr>
          <p:grpSpPr>
            <a:xfrm>
              <a:off x="4033837" y="2533650"/>
              <a:ext cx="1719263" cy="241300"/>
              <a:chOff x="4033837" y="1968500"/>
              <a:chExt cx="1719263" cy="241300"/>
            </a:xfrm>
            <a:solidFill>
              <a:srgbClr val="FFFF00"/>
            </a:solidFill>
          </p:grpSpPr>
          <p:sp>
            <p:nvSpPr>
              <p:cNvPr id="35" name="正方形/長方形 11"/>
              <p:cNvSpPr/>
              <p:nvPr/>
            </p:nvSpPr>
            <p:spPr>
              <a:xfrm>
                <a:off x="4033837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12"/>
              <p:cNvSpPr/>
              <p:nvPr/>
            </p:nvSpPr>
            <p:spPr>
              <a:xfrm>
                <a:off x="45212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正方形/長方形 13"/>
              <p:cNvSpPr/>
              <p:nvPr/>
            </p:nvSpPr>
            <p:spPr>
              <a:xfrm>
                <a:off x="50038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14"/>
              <p:cNvSpPr/>
              <p:nvPr/>
            </p:nvSpPr>
            <p:spPr>
              <a:xfrm>
                <a:off x="54991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5"/>
            <p:cNvGrpSpPr/>
            <p:nvPr/>
          </p:nvGrpSpPr>
          <p:grpSpPr>
            <a:xfrm>
              <a:off x="4033837" y="3117850"/>
              <a:ext cx="1719263" cy="241300"/>
              <a:chOff x="4033837" y="1968500"/>
              <a:chExt cx="1719263" cy="241300"/>
            </a:xfrm>
            <a:solidFill>
              <a:srgbClr val="FFFF00"/>
            </a:solidFill>
          </p:grpSpPr>
          <p:sp>
            <p:nvSpPr>
              <p:cNvPr id="31" name="正方形/長方形 16"/>
              <p:cNvSpPr/>
              <p:nvPr/>
            </p:nvSpPr>
            <p:spPr>
              <a:xfrm>
                <a:off x="4033837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17"/>
              <p:cNvSpPr/>
              <p:nvPr/>
            </p:nvSpPr>
            <p:spPr>
              <a:xfrm>
                <a:off x="45212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18"/>
              <p:cNvSpPr/>
              <p:nvPr/>
            </p:nvSpPr>
            <p:spPr>
              <a:xfrm>
                <a:off x="50038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正方形/長方形 19"/>
              <p:cNvSpPr/>
              <p:nvPr/>
            </p:nvSpPr>
            <p:spPr>
              <a:xfrm>
                <a:off x="54991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20"/>
            <p:cNvGrpSpPr/>
            <p:nvPr/>
          </p:nvGrpSpPr>
          <p:grpSpPr>
            <a:xfrm>
              <a:off x="4033837" y="3683000"/>
              <a:ext cx="1719263" cy="241300"/>
              <a:chOff x="4033837" y="1968500"/>
              <a:chExt cx="1719263" cy="241300"/>
            </a:xfrm>
            <a:solidFill>
              <a:srgbClr val="FFFF00"/>
            </a:solidFill>
          </p:grpSpPr>
          <p:sp>
            <p:nvSpPr>
              <p:cNvPr id="27" name="正方形/長方形 21"/>
              <p:cNvSpPr/>
              <p:nvPr/>
            </p:nvSpPr>
            <p:spPr>
              <a:xfrm>
                <a:off x="4033837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2"/>
              <p:cNvSpPr/>
              <p:nvPr/>
            </p:nvSpPr>
            <p:spPr>
              <a:xfrm>
                <a:off x="45212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3"/>
              <p:cNvSpPr/>
              <p:nvPr/>
            </p:nvSpPr>
            <p:spPr>
              <a:xfrm>
                <a:off x="50038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正方形/長方形 24"/>
              <p:cNvSpPr/>
              <p:nvPr/>
            </p:nvSpPr>
            <p:spPr>
              <a:xfrm>
                <a:off x="54991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27705" y="4026310"/>
            <a:ext cx="899651" cy="486696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正方形/長方形 37"/>
          <p:cNvSpPr/>
          <p:nvPr/>
        </p:nvSpPr>
        <p:spPr bwMode="auto">
          <a:xfrm>
            <a:off x="5584110" y="2037807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36" name="正方形/長方形 35"/>
          <p:cNvSpPr/>
          <p:nvPr/>
        </p:nvSpPr>
        <p:spPr>
          <a:xfrm>
            <a:off x="831850" y="4533900"/>
            <a:ext cx="1418123" cy="809623"/>
          </a:xfrm>
          <a:prstGeom prst="rect">
            <a:avLst/>
          </a:prstGeom>
          <a:solidFill>
            <a:srgbClr val="FF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952501" y="1859360"/>
            <a:ext cx="1155700" cy="2166540"/>
          </a:xfrm>
          <a:prstGeom prst="rect">
            <a:avLst/>
          </a:prstGeom>
          <a:solidFill>
            <a:srgbClr val="FF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45" y="1584325"/>
            <a:ext cx="4808901" cy="37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Rolling Shutter</a:t>
            </a:r>
            <a:endParaRPr kumimoji="1" lang="ja-JP" altLang="en-US" dirty="0"/>
          </a:p>
        </p:txBody>
      </p:sp>
      <p:grpSp>
        <p:nvGrpSpPr>
          <p:cNvPr id="3" name="グループ化 28"/>
          <p:cNvGrpSpPr/>
          <p:nvPr/>
        </p:nvGrpSpPr>
        <p:grpSpPr>
          <a:xfrm>
            <a:off x="2131705" y="1905000"/>
            <a:ext cx="2376000" cy="312807"/>
            <a:chOff x="2131705" y="1905000"/>
            <a:chExt cx="2376000" cy="312807"/>
          </a:xfrm>
        </p:grpSpPr>
        <p:grpSp>
          <p:nvGrpSpPr>
            <p:cNvPr id="4" name="グループ化 9"/>
            <p:cNvGrpSpPr/>
            <p:nvPr/>
          </p:nvGrpSpPr>
          <p:grpSpPr>
            <a:xfrm>
              <a:off x="2528404" y="1976507"/>
              <a:ext cx="1714500" cy="241300"/>
              <a:chOff x="4038600" y="1968500"/>
              <a:chExt cx="1714500" cy="241300"/>
            </a:xfrm>
            <a:solidFill>
              <a:srgbClr val="FFFF00"/>
            </a:solidFill>
          </p:grpSpPr>
          <p:sp>
            <p:nvSpPr>
              <p:cNvPr id="106" name="正方形/長方形 4"/>
              <p:cNvSpPr/>
              <p:nvPr/>
            </p:nvSpPr>
            <p:spPr>
              <a:xfrm>
                <a:off x="40386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正方形/長方形 106"/>
              <p:cNvSpPr/>
              <p:nvPr/>
            </p:nvSpPr>
            <p:spPr>
              <a:xfrm>
                <a:off x="45212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正方形/長方形 107"/>
              <p:cNvSpPr/>
              <p:nvPr/>
            </p:nvSpPr>
            <p:spPr>
              <a:xfrm>
                <a:off x="50038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正方形/長方形 108"/>
              <p:cNvSpPr/>
              <p:nvPr/>
            </p:nvSpPr>
            <p:spPr>
              <a:xfrm>
                <a:off x="5499100" y="1968500"/>
                <a:ext cx="254000" cy="241300"/>
              </a:xfrm>
              <a:prstGeom prst="rect">
                <a:avLst/>
              </a:prstGeom>
              <a:grp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12" name="直線コネクタ 111"/>
            <p:cNvCxnSpPr/>
            <p:nvPr/>
          </p:nvCxnSpPr>
          <p:spPr>
            <a:xfrm>
              <a:off x="2131705" y="1905000"/>
              <a:ext cx="2376000" cy="0"/>
            </a:xfrm>
            <a:prstGeom prst="line">
              <a:avLst/>
            </a:prstGeom>
            <a:ln w="57150">
              <a:solidFill>
                <a:srgbClr val="FF66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グループ化 53"/>
          <p:cNvGrpSpPr/>
          <p:nvPr/>
        </p:nvGrpSpPr>
        <p:grpSpPr>
          <a:xfrm>
            <a:off x="4953000" y="1859360"/>
            <a:ext cx="4017787" cy="2560240"/>
            <a:chOff x="4953000" y="1859360"/>
            <a:chExt cx="4017787" cy="2560240"/>
          </a:xfrm>
        </p:grpSpPr>
        <p:grpSp>
          <p:nvGrpSpPr>
            <p:cNvPr id="6" name="グループ化 49"/>
            <p:cNvGrpSpPr/>
            <p:nvPr/>
          </p:nvGrpSpPr>
          <p:grpSpPr>
            <a:xfrm>
              <a:off x="4953000" y="1859360"/>
              <a:ext cx="4017787" cy="2560240"/>
              <a:chOff x="4953000" y="1859360"/>
              <a:chExt cx="4017787" cy="2560240"/>
            </a:xfrm>
          </p:grpSpPr>
          <p:sp>
            <p:nvSpPr>
              <p:cNvPr id="23" name="TextBox 29"/>
              <p:cNvSpPr txBox="1">
                <a:spLocks noChangeArrowheads="1"/>
              </p:cNvSpPr>
              <p:nvPr/>
            </p:nvSpPr>
            <p:spPr bwMode="auto">
              <a:xfrm>
                <a:off x="8001001" y="4050268"/>
                <a:ext cx="9697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T</a:t>
                </a:r>
                <a:r>
                  <a:rPr lang="en-US" altLang="ja-JP" b="0" dirty="0" smtClean="0">
                    <a:solidFill>
                      <a:srgbClr val="DDDDDD"/>
                    </a:solidFill>
                    <a:effectLst/>
                    <a:latin typeface="+mn-lt"/>
                    <a:ea typeface="ＭＳ Ｐゴシック" pitchFamily="50" charset="-128"/>
                  </a:rPr>
                  <a:t>ime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 rot="16200000">
                <a:off x="4404132" y="2824416"/>
                <a:ext cx="14670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Image Rows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cxnSp>
            <p:nvCxnSpPr>
              <p:cNvPr id="25" name="直線コネクタ 59"/>
              <p:cNvCxnSpPr/>
              <p:nvPr/>
            </p:nvCxnSpPr>
            <p:spPr bwMode="auto">
              <a:xfrm rot="5400000" flipH="1" flipV="1">
                <a:off x="4253645" y="2939005"/>
                <a:ext cx="2160000" cy="709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cxnSp>
          <p:nvCxnSpPr>
            <p:cNvPr id="22" name="直線矢印コネクタ 55"/>
            <p:cNvCxnSpPr/>
            <p:nvPr/>
          </p:nvCxnSpPr>
          <p:spPr>
            <a:xfrm>
              <a:off x="5333290" y="4025900"/>
              <a:ext cx="3319691" cy="1588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56907" y="5791200"/>
            <a:ext cx="820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  <a:latin typeface="+mn-lt"/>
              </a:rPr>
              <a:t> Sequentially</a:t>
            </a:r>
            <a:r>
              <a:rPr lang="en-US" sz="2800" dirty="0" smtClean="0">
                <a:solidFill>
                  <a:srgbClr val="DDDDDD"/>
                </a:solidFill>
                <a:latin typeface="+mn-lt"/>
              </a:rPr>
              <a:t> addressing rows from top to bottom.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427705" y="4026310"/>
            <a:ext cx="899651" cy="486696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正方形/長方形 28"/>
          <p:cNvSpPr/>
          <p:nvPr/>
        </p:nvSpPr>
        <p:spPr>
          <a:xfrm>
            <a:off x="831850" y="4533900"/>
            <a:ext cx="1418123" cy="809623"/>
          </a:xfrm>
          <a:prstGeom prst="rect">
            <a:avLst/>
          </a:prstGeom>
          <a:solidFill>
            <a:srgbClr val="FF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952501" y="1859360"/>
            <a:ext cx="1155700" cy="2166540"/>
          </a:xfrm>
          <a:prstGeom prst="rect">
            <a:avLst/>
          </a:prstGeom>
          <a:solidFill>
            <a:srgbClr val="FF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45" y="1584325"/>
            <a:ext cx="4808901" cy="37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Rolling Shutter</a:t>
            </a:r>
            <a:endParaRPr kumimoji="1" lang="ja-JP" altLang="en-US" dirty="0"/>
          </a:p>
        </p:txBody>
      </p:sp>
      <p:grpSp>
        <p:nvGrpSpPr>
          <p:cNvPr id="4" name="グループ化 9"/>
          <p:cNvGrpSpPr/>
          <p:nvPr/>
        </p:nvGrpSpPr>
        <p:grpSpPr>
          <a:xfrm>
            <a:off x="2528404" y="2555548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135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正方形/長方形 135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正方形/長方形 136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33" name="直線コネクタ 132"/>
          <p:cNvCxnSpPr/>
          <p:nvPr/>
        </p:nvCxnSpPr>
        <p:spPr>
          <a:xfrm>
            <a:off x="2131705" y="2484041"/>
            <a:ext cx="2376000" cy="0"/>
          </a:xfrm>
          <a:prstGeom prst="line">
            <a:avLst/>
          </a:prstGeom>
          <a:ln w="5715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正方形/長方形 127"/>
          <p:cNvSpPr/>
          <p:nvPr/>
        </p:nvSpPr>
        <p:spPr bwMode="auto">
          <a:xfrm>
            <a:off x="5584110" y="2037807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944110" y="2037807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1" name="正方形/長方形 40"/>
          <p:cNvSpPr/>
          <p:nvPr/>
        </p:nvSpPr>
        <p:spPr bwMode="auto">
          <a:xfrm>
            <a:off x="5944110" y="2574194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grpSp>
        <p:nvGrpSpPr>
          <p:cNvPr id="5" name="グループ化 53"/>
          <p:cNvGrpSpPr/>
          <p:nvPr/>
        </p:nvGrpSpPr>
        <p:grpSpPr>
          <a:xfrm>
            <a:off x="4953000" y="1859360"/>
            <a:ext cx="4017787" cy="2560240"/>
            <a:chOff x="4953000" y="1859360"/>
            <a:chExt cx="4017787" cy="2560240"/>
          </a:xfrm>
        </p:grpSpPr>
        <p:grpSp>
          <p:nvGrpSpPr>
            <p:cNvPr id="6" name="グループ化 49"/>
            <p:cNvGrpSpPr/>
            <p:nvPr/>
          </p:nvGrpSpPr>
          <p:grpSpPr>
            <a:xfrm>
              <a:off x="4953000" y="1859360"/>
              <a:ext cx="4017787" cy="2560240"/>
              <a:chOff x="4953000" y="1859360"/>
              <a:chExt cx="4017787" cy="2560240"/>
            </a:xfrm>
          </p:grpSpPr>
          <p:sp>
            <p:nvSpPr>
              <p:cNvPr id="38" name="TextBox 29"/>
              <p:cNvSpPr txBox="1">
                <a:spLocks noChangeArrowheads="1"/>
              </p:cNvSpPr>
              <p:nvPr/>
            </p:nvSpPr>
            <p:spPr bwMode="auto">
              <a:xfrm>
                <a:off x="8001001" y="4050268"/>
                <a:ext cx="9697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T</a:t>
                </a:r>
                <a:r>
                  <a:rPr lang="en-US" altLang="ja-JP" b="0" dirty="0" smtClean="0">
                    <a:solidFill>
                      <a:srgbClr val="DDDDDD"/>
                    </a:solidFill>
                    <a:effectLst/>
                    <a:latin typeface="+mn-lt"/>
                    <a:ea typeface="ＭＳ Ｐゴシック" pitchFamily="50" charset="-128"/>
                  </a:rPr>
                  <a:t>ime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39" name="TextBox 52"/>
              <p:cNvSpPr txBox="1">
                <a:spLocks noChangeArrowheads="1"/>
              </p:cNvSpPr>
              <p:nvPr/>
            </p:nvSpPr>
            <p:spPr bwMode="auto">
              <a:xfrm rot="16200000">
                <a:off x="4404132" y="2824416"/>
                <a:ext cx="14670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Image Rows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cxnSp>
            <p:nvCxnSpPr>
              <p:cNvPr id="40" name="直線コネクタ 59"/>
              <p:cNvCxnSpPr/>
              <p:nvPr/>
            </p:nvCxnSpPr>
            <p:spPr bwMode="auto">
              <a:xfrm rot="5400000" flipH="1" flipV="1">
                <a:off x="4253645" y="2939005"/>
                <a:ext cx="2160000" cy="709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cxnSp>
          <p:nvCxnSpPr>
            <p:cNvPr id="35" name="直線矢印コネクタ 55"/>
            <p:cNvCxnSpPr/>
            <p:nvPr/>
          </p:nvCxnSpPr>
          <p:spPr>
            <a:xfrm>
              <a:off x="5333290" y="4025900"/>
              <a:ext cx="3319691" cy="1588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9"/>
          <p:cNvGrpSpPr/>
          <p:nvPr/>
        </p:nvGrpSpPr>
        <p:grpSpPr>
          <a:xfrm>
            <a:off x="2528404" y="197650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25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56907" y="5791200"/>
            <a:ext cx="820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  <a:latin typeface="+mn-lt"/>
              </a:rPr>
              <a:t> Sequentially</a:t>
            </a:r>
            <a:r>
              <a:rPr lang="en-US" sz="2800" dirty="0" smtClean="0">
                <a:solidFill>
                  <a:srgbClr val="DDDDDD"/>
                </a:solidFill>
                <a:latin typeface="+mn-lt"/>
              </a:rPr>
              <a:t> addressing rows from top to bottom.</a:t>
            </a:r>
          </a:p>
        </p:txBody>
      </p:sp>
      <p:grpSp>
        <p:nvGrpSpPr>
          <p:cNvPr id="36" name="グループ化 9"/>
          <p:cNvGrpSpPr/>
          <p:nvPr/>
        </p:nvGrpSpPr>
        <p:grpSpPr>
          <a:xfrm>
            <a:off x="2528404" y="312649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43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7" name="直線コネクタ 36"/>
          <p:cNvCxnSpPr/>
          <p:nvPr/>
        </p:nvCxnSpPr>
        <p:spPr>
          <a:xfrm>
            <a:off x="2134089" y="3054990"/>
            <a:ext cx="2376000" cy="0"/>
          </a:xfrm>
          <a:prstGeom prst="line">
            <a:avLst/>
          </a:prstGeom>
          <a:ln w="5715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グループ化 61"/>
          <p:cNvGrpSpPr/>
          <p:nvPr/>
        </p:nvGrpSpPr>
        <p:grpSpPr>
          <a:xfrm>
            <a:off x="6304110" y="2037807"/>
            <a:ext cx="360000" cy="1265719"/>
            <a:chOff x="6304110" y="2037807"/>
            <a:chExt cx="360000" cy="1265719"/>
          </a:xfrm>
        </p:grpSpPr>
        <p:sp>
          <p:nvSpPr>
            <p:cNvPr id="47" name="正方形/長方形 46"/>
            <p:cNvSpPr/>
            <p:nvPr/>
          </p:nvSpPr>
          <p:spPr bwMode="auto">
            <a:xfrm>
              <a:off x="6304110" y="2037807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48" name="正方形/長方形 47"/>
            <p:cNvSpPr/>
            <p:nvPr/>
          </p:nvSpPr>
          <p:spPr bwMode="auto">
            <a:xfrm>
              <a:off x="6304110" y="2574194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6304110" y="3123526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</p:grpSp>
      <p:grpSp>
        <p:nvGrpSpPr>
          <p:cNvPr id="50" name="グループ化 9"/>
          <p:cNvGrpSpPr/>
          <p:nvPr/>
        </p:nvGrpSpPr>
        <p:grpSpPr>
          <a:xfrm>
            <a:off x="2528404" y="369100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51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55" name="直線コネクタ 54"/>
          <p:cNvCxnSpPr/>
          <p:nvPr/>
        </p:nvCxnSpPr>
        <p:spPr>
          <a:xfrm>
            <a:off x="2134091" y="3619500"/>
            <a:ext cx="2376000" cy="0"/>
          </a:xfrm>
          <a:prstGeom prst="line">
            <a:avLst/>
          </a:prstGeom>
          <a:ln w="57150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グループ化 62"/>
          <p:cNvGrpSpPr/>
          <p:nvPr/>
        </p:nvGrpSpPr>
        <p:grpSpPr>
          <a:xfrm>
            <a:off x="6664110" y="2037807"/>
            <a:ext cx="144000" cy="1802106"/>
            <a:chOff x="6664110" y="2037807"/>
            <a:chExt cx="144000" cy="1802106"/>
          </a:xfrm>
        </p:grpSpPr>
        <p:sp>
          <p:nvSpPr>
            <p:cNvPr id="56" name="正方形/長方形 55"/>
            <p:cNvSpPr/>
            <p:nvPr/>
          </p:nvSpPr>
          <p:spPr bwMode="auto">
            <a:xfrm>
              <a:off x="6664110" y="2037807"/>
              <a:ext cx="144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57" name="正方形/長方形 56"/>
            <p:cNvSpPr/>
            <p:nvPr/>
          </p:nvSpPr>
          <p:spPr bwMode="auto">
            <a:xfrm>
              <a:off x="6664110" y="3659913"/>
              <a:ext cx="144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58" name="正方形/長方形 57"/>
            <p:cNvSpPr/>
            <p:nvPr/>
          </p:nvSpPr>
          <p:spPr bwMode="auto">
            <a:xfrm>
              <a:off x="6664110" y="2574194"/>
              <a:ext cx="144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59" name="正方形/長方形 58"/>
            <p:cNvSpPr/>
            <p:nvPr/>
          </p:nvSpPr>
          <p:spPr bwMode="auto">
            <a:xfrm>
              <a:off x="6664110" y="3123526"/>
              <a:ext cx="144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5562600" y="1400145"/>
            <a:ext cx="1268296" cy="541866"/>
            <a:chOff x="5562600" y="1400145"/>
            <a:chExt cx="1268296" cy="541866"/>
          </a:xfrm>
        </p:grpSpPr>
        <p:cxnSp>
          <p:nvCxnSpPr>
            <p:cNvPr id="60" name="Straight Arrow Connector 49"/>
            <p:cNvCxnSpPr/>
            <p:nvPr/>
          </p:nvCxnSpPr>
          <p:spPr>
            <a:xfrm rot="10800000" flipH="1">
              <a:off x="5562600" y="1940423"/>
              <a:ext cx="1255472" cy="1588"/>
            </a:xfrm>
            <a:prstGeom prst="straightConnector1">
              <a:avLst/>
            </a:prstGeom>
            <a:ln w="19050">
              <a:solidFill>
                <a:srgbClr val="FF990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"/>
            <p:cNvSpPr txBox="1">
              <a:spLocks noChangeArrowheads="1"/>
            </p:cNvSpPr>
            <p:nvPr/>
          </p:nvSpPr>
          <p:spPr bwMode="auto">
            <a:xfrm>
              <a:off x="5562600" y="1400145"/>
              <a:ext cx="126829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rgbClr val="FF9900"/>
                  </a:solidFill>
                  <a:latin typeface="+mn-lt"/>
                  <a:ea typeface="宋体" pitchFamily="2" charset="-122"/>
                </a:rPr>
                <a:t>Exposure</a:t>
              </a:r>
              <a:endParaRPr lang="en-US" altLang="zh-CN" sz="2000" dirty="0">
                <a:solidFill>
                  <a:srgbClr val="FF9900"/>
                </a:solidFill>
                <a:latin typeface="+mn-lt"/>
                <a:ea typeface="宋体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1752601" y="4026310"/>
            <a:ext cx="899651" cy="48669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グループ化 54"/>
          <p:cNvGrpSpPr/>
          <p:nvPr/>
        </p:nvGrpSpPr>
        <p:grpSpPr>
          <a:xfrm>
            <a:off x="2646361" y="4200525"/>
            <a:ext cx="1843089" cy="1147763"/>
            <a:chOff x="4184649" y="4200525"/>
            <a:chExt cx="1843089" cy="1147763"/>
          </a:xfrm>
          <a:solidFill>
            <a:srgbClr val="00CC00">
              <a:alpha val="70000"/>
            </a:srgbClr>
          </a:solidFill>
        </p:grpSpPr>
        <p:sp>
          <p:nvSpPr>
            <p:cNvPr id="63" name="正方形/長方形 62"/>
            <p:cNvSpPr/>
            <p:nvPr/>
          </p:nvSpPr>
          <p:spPr>
            <a:xfrm>
              <a:off x="4184649" y="4200525"/>
              <a:ext cx="1843089" cy="619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4191000" y="4940300"/>
              <a:ext cx="1830388" cy="4079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1" name="正方形/長方形 100"/>
          <p:cNvSpPr/>
          <p:nvPr/>
        </p:nvSpPr>
        <p:spPr>
          <a:xfrm>
            <a:off x="831850" y="4533900"/>
            <a:ext cx="1418123" cy="809623"/>
          </a:xfrm>
          <a:prstGeom prst="rect">
            <a:avLst/>
          </a:prstGeom>
          <a:solidFill>
            <a:srgbClr val="FF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正方形/長方形 101"/>
          <p:cNvSpPr/>
          <p:nvPr/>
        </p:nvSpPr>
        <p:spPr>
          <a:xfrm>
            <a:off x="952501" y="1859360"/>
            <a:ext cx="1155700" cy="2166540"/>
          </a:xfrm>
          <a:prstGeom prst="rect">
            <a:avLst/>
          </a:prstGeom>
          <a:solidFill>
            <a:srgbClr val="FF6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45" y="1584325"/>
            <a:ext cx="4808901" cy="37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Rolling Shutter</a:t>
            </a:r>
            <a:endParaRPr kumimoji="1" lang="ja-JP" altLang="en-US" dirty="0"/>
          </a:p>
        </p:txBody>
      </p:sp>
      <p:cxnSp>
        <p:nvCxnSpPr>
          <p:cNvPr id="133" name="直線コネクタ 132"/>
          <p:cNvCxnSpPr/>
          <p:nvPr/>
        </p:nvCxnSpPr>
        <p:spPr>
          <a:xfrm>
            <a:off x="2131705" y="2273300"/>
            <a:ext cx="2376000" cy="0"/>
          </a:xfrm>
          <a:prstGeom prst="line">
            <a:avLst/>
          </a:prstGeom>
          <a:ln w="57150">
            <a:solidFill>
              <a:srgbClr val="00C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正方形/長方形 127"/>
          <p:cNvSpPr/>
          <p:nvPr/>
        </p:nvSpPr>
        <p:spPr bwMode="auto">
          <a:xfrm>
            <a:off x="5584110" y="2037807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31" name="正方形/長方形 30"/>
          <p:cNvSpPr/>
          <p:nvPr/>
        </p:nvSpPr>
        <p:spPr bwMode="auto">
          <a:xfrm>
            <a:off x="5944110" y="2037807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35" name="正方形/長方形 34"/>
          <p:cNvSpPr/>
          <p:nvPr/>
        </p:nvSpPr>
        <p:spPr bwMode="auto">
          <a:xfrm>
            <a:off x="6304110" y="2037807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38" name="正方形/長方形 37"/>
          <p:cNvSpPr/>
          <p:nvPr/>
        </p:nvSpPr>
        <p:spPr bwMode="auto">
          <a:xfrm>
            <a:off x="6664110" y="2037807"/>
            <a:ext cx="144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1" name="正方形/長方形 40"/>
          <p:cNvSpPr/>
          <p:nvPr/>
        </p:nvSpPr>
        <p:spPr bwMode="auto">
          <a:xfrm>
            <a:off x="5944110" y="2574194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2" name="正方形/長方形 41"/>
          <p:cNvSpPr/>
          <p:nvPr/>
        </p:nvSpPr>
        <p:spPr bwMode="auto">
          <a:xfrm>
            <a:off x="6304110" y="2574194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46" name="正方形/長方形 45"/>
          <p:cNvSpPr/>
          <p:nvPr/>
        </p:nvSpPr>
        <p:spPr bwMode="auto">
          <a:xfrm>
            <a:off x="6304110" y="3123526"/>
            <a:ext cx="360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55" name="正方形/長方形 54"/>
          <p:cNvSpPr/>
          <p:nvPr/>
        </p:nvSpPr>
        <p:spPr bwMode="auto">
          <a:xfrm>
            <a:off x="6664110" y="3659913"/>
            <a:ext cx="144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sp>
        <p:nvSpPr>
          <p:cNvPr id="65" name="正方形/長方形 64"/>
          <p:cNvSpPr/>
          <p:nvPr/>
        </p:nvSpPr>
        <p:spPr bwMode="auto">
          <a:xfrm>
            <a:off x="6664110" y="3123526"/>
            <a:ext cx="144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grpSp>
        <p:nvGrpSpPr>
          <p:cNvPr id="4" name="グループ化 67"/>
          <p:cNvGrpSpPr/>
          <p:nvPr/>
        </p:nvGrpSpPr>
        <p:grpSpPr>
          <a:xfrm>
            <a:off x="6808110" y="2037807"/>
            <a:ext cx="360000" cy="1802106"/>
            <a:chOff x="6808110" y="2037807"/>
            <a:chExt cx="360000" cy="1802106"/>
          </a:xfrm>
        </p:grpSpPr>
        <p:sp>
          <p:nvSpPr>
            <p:cNvPr id="118" name="正方形/長方形 117"/>
            <p:cNvSpPr/>
            <p:nvPr/>
          </p:nvSpPr>
          <p:spPr bwMode="auto">
            <a:xfrm>
              <a:off x="6808110" y="2037807"/>
              <a:ext cx="360000" cy="180000"/>
            </a:xfrm>
            <a:prstGeom prst="rect">
              <a:avLst/>
            </a:prstGeom>
            <a:solidFill>
              <a:srgbClr val="00CC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51" name="正方形/長方形 50"/>
            <p:cNvSpPr/>
            <p:nvPr/>
          </p:nvSpPr>
          <p:spPr bwMode="auto">
            <a:xfrm>
              <a:off x="6808110" y="3659913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64" name="正方形/長方形 63"/>
            <p:cNvSpPr/>
            <p:nvPr/>
          </p:nvSpPr>
          <p:spPr bwMode="auto">
            <a:xfrm>
              <a:off x="6808110" y="3123526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  <p:sp>
          <p:nvSpPr>
            <p:cNvPr id="66" name="正方形/長方形 65"/>
            <p:cNvSpPr/>
            <p:nvPr/>
          </p:nvSpPr>
          <p:spPr bwMode="auto">
            <a:xfrm>
              <a:off x="6808110" y="2574194"/>
              <a:ext cx="360000" cy="180000"/>
            </a:xfrm>
            <a:prstGeom prst="rect">
              <a:avLst/>
            </a:prstGeom>
            <a:solidFill>
              <a:srgbClr val="FF9900"/>
            </a:solidFill>
            <a:ln w="12700">
              <a:noFill/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ja-JP" altLang="en-US" smtClean="0"/>
            </a:p>
          </p:txBody>
        </p:sp>
      </p:grpSp>
      <p:sp>
        <p:nvSpPr>
          <p:cNvPr id="67" name="正方形/長方形 66"/>
          <p:cNvSpPr/>
          <p:nvPr/>
        </p:nvSpPr>
        <p:spPr bwMode="auto">
          <a:xfrm>
            <a:off x="6664110" y="2574194"/>
            <a:ext cx="144000" cy="180000"/>
          </a:xfrm>
          <a:prstGeom prst="rect">
            <a:avLst/>
          </a:prstGeom>
          <a:solidFill>
            <a:srgbClr val="FF9900"/>
          </a:solidFill>
          <a:ln w="12700"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ja-JP" altLang="en-US" smtClean="0"/>
          </a:p>
        </p:txBody>
      </p:sp>
      <p:grpSp>
        <p:nvGrpSpPr>
          <p:cNvPr id="5" name="グループ化 53"/>
          <p:cNvGrpSpPr/>
          <p:nvPr/>
        </p:nvGrpSpPr>
        <p:grpSpPr>
          <a:xfrm>
            <a:off x="4953000" y="1859360"/>
            <a:ext cx="4017787" cy="2560240"/>
            <a:chOff x="4953000" y="1859360"/>
            <a:chExt cx="4017787" cy="2560240"/>
          </a:xfrm>
        </p:grpSpPr>
        <p:grpSp>
          <p:nvGrpSpPr>
            <p:cNvPr id="6" name="グループ化 49"/>
            <p:cNvGrpSpPr/>
            <p:nvPr/>
          </p:nvGrpSpPr>
          <p:grpSpPr>
            <a:xfrm>
              <a:off x="4953000" y="1859360"/>
              <a:ext cx="4017787" cy="2560240"/>
              <a:chOff x="4953000" y="1859360"/>
              <a:chExt cx="4017787" cy="2560240"/>
            </a:xfrm>
          </p:grpSpPr>
          <p:sp>
            <p:nvSpPr>
              <p:cNvPr id="44" name="TextBox 29"/>
              <p:cNvSpPr txBox="1">
                <a:spLocks noChangeArrowheads="1"/>
              </p:cNvSpPr>
              <p:nvPr/>
            </p:nvSpPr>
            <p:spPr bwMode="auto">
              <a:xfrm>
                <a:off x="8001001" y="4050268"/>
                <a:ext cx="9697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T</a:t>
                </a:r>
                <a:r>
                  <a:rPr lang="en-US" altLang="ja-JP" b="0" dirty="0" smtClean="0">
                    <a:solidFill>
                      <a:srgbClr val="DDDDDD"/>
                    </a:solidFill>
                    <a:effectLst/>
                    <a:latin typeface="+mn-lt"/>
                    <a:ea typeface="ＭＳ Ｐゴシック" pitchFamily="50" charset="-128"/>
                  </a:rPr>
                  <a:t>ime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sp>
            <p:nvSpPr>
              <p:cNvPr id="45" name="TextBox 52"/>
              <p:cNvSpPr txBox="1">
                <a:spLocks noChangeArrowheads="1"/>
              </p:cNvSpPr>
              <p:nvPr/>
            </p:nvSpPr>
            <p:spPr bwMode="auto">
              <a:xfrm rot="16200000">
                <a:off x="4404132" y="2824416"/>
                <a:ext cx="14670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DDDDDD"/>
                    </a:solidFill>
                    <a:latin typeface="+mn-lt"/>
                    <a:ea typeface="ＭＳ Ｐゴシック" pitchFamily="50" charset="-128"/>
                  </a:rPr>
                  <a:t>Image Rows</a:t>
                </a:r>
                <a:endParaRPr lang="en-US" altLang="ja-JP" b="0" dirty="0">
                  <a:solidFill>
                    <a:srgbClr val="DDDDDD"/>
                  </a:solidFill>
                  <a:effectLst/>
                  <a:latin typeface="+mn-lt"/>
                  <a:ea typeface="ＭＳ Ｐゴシック" pitchFamily="50" charset="-128"/>
                </a:endParaRPr>
              </a:p>
            </p:txBody>
          </p:sp>
          <p:cxnSp>
            <p:nvCxnSpPr>
              <p:cNvPr id="47" name="直線コネクタ 59"/>
              <p:cNvCxnSpPr/>
              <p:nvPr/>
            </p:nvCxnSpPr>
            <p:spPr bwMode="auto">
              <a:xfrm rot="5400000" flipH="1" flipV="1">
                <a:off x="4253645" y="2939005"/>
                <a:ext cx="2160000" cy="709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cxnSp>
          <p:nvCxnSpPr>
            <p:cNvPr id="43" name="直線矢印コネクタ 55"/>
            <p:cNvCxnSpPr/>
            <p:nvPr/>
          </p:nvCxnSpPr>
          <p:spPr>
            <a:xfrm>
              <a:off x="5333290" y="4025900"/>
              <a:ext cx="3319691" cy="1588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"/>
          <p:cNvSpPr txBox="1">
            <a:spLocks noChangeArrowheads="1"/>
          </p:cNvSpPr>
          <p:nvPr/>
        </p:nvSpPr>
        <p:spPr bwMode="auto">
          <a:xfrm>
            <a:off x="6694117" y="1400145"/>
            <a:ext cx="11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FF00"/>
                </a:solidFill>
                <a:latin typeface="+mn-lt"/>
                <a:ea typeface="宋体" pitchFamily="2" charset="-122"/>
              </a:rPr>
              <a:t>Readout</a:t>
            </a:r>
            <a:endParaRPr lang="en-US" altLang="zh-CN" sz="2000" dirty="0">
              <a:solidFill>
                <a:srgbClr val="00FF00"/>
              </a:solidFill>
              <a:latin typeface="+mn-lt"/>
              <a:ea typeface="宋体" pitchFamily="2" charset="-122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6807939" y="1941572"/>
            <a:ext cx="347292" cy="439"/>
          </a:xfrm>
          <a:prstGeom prst="straightConnector1">
            <a:avLst/>
          </a:prstGeom>
          <a:ln w="19050">
            <a:solidFill>
              <a:srgbClr val="00FF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9"/>
          <p:cNvCxnSpPr/>
          <p:nvPr/>
        </p:nvCxnSpPr>
        <p:spPr>
          <a:xfrm rot="10800000" flipH="1">
            <a:off x="5562600" y="1940423"/>
            <a:ext cx="1255472" cy="1588"/>
          </a:xfrm>
          <a:prstGeom prst="straightConnector1">
            <a:avLst/>
          </a:prstGeom>
          <a:ln w="19050">
            <a:solidFill>
              <a:srgbClr val="FF99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6"/>
          <p:cNvSpPr txBox="1">
            <a:spLocks noChangeArrowheads="1"/>
          </p:cNvSpPr>
          <p:nvPr/>
        </p:nvSpPr>
        <p:spPr bwMode="auto">
          <a:xfrm>
            <a:off x="5562600" y="1400145"/>
            <a:ext cx="1268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FF9900"/>
                </a:solidFill>
                <a:latin typeface="+mn-lt"/>
                <a:ea typeface="宋体" pitchFamily="2" charset="-122"/>
              </a:rPr>
              <a:t>Exposure</a:t>
            </a:r>
            <a:endParaRPr lang="en-US" altLang="zh-CN" sz="2000" dirty="0">
              <a:solidFill>
                <a:srgbClr val="FF9900"/>
              </a:solidFill>
              <a:latin typeface="+mn-lt"/>
              <a:ea typeface="宋体" pitchFamily="2" charset="-122"/>
            </a:endParaRPr>
          </a:p>
        </p:txBody>
      </p:sp>
      <p:grpSp>
        <p:nvGrpSpPr>
          <p:cNvPr id="7" name="グループ化 9"/>
          <p:cNvGrpSpPr/>
          <p:nvPr/>
        </p:nvGrpSpPr>
        <p:grpSpPr>
          <a:xfrm>
            <a:off x="2528404" y="369100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54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グループ化 9"/>
          <p:cNvGrpSpPr/>
          <p:nvPr/>
        </p:nvGrpSpPr>
        <p:grpSpPr>
          <a:xfrm>
            <a:off x="2528404" y="312649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73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9"/>
          <p:cNvGrpSpPr/>
          <p:nvPr/>
        </p:nvGrpSpPr>
        <p:grpSpPr>
          <a:xfrm>
            <a:off x="2528404" y="2555548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82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528404" y="197650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97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9"/>
          <p:cNvGrpSpPr/>
          <p:nvPr/>
        </p:nvGrpSpPr>
        <p:grpSpPr>
          <a:xfrm>
            <a:off x="2528404" y="1976507"/>
            <a:ext cx="1714500" cy="241300"/>
            <a:chOff x="4038600" y="1968500"/>
            <a:chExt cx="1714500" cy="241300"/>
          </a:xfrm>
          <a:solidFill>
            <a:srgbClr val="FFFF00"/>
          </a:solidFill>
        </p:grpSpPr>
        <p:sp>
          <p:nvSpPr>
            <p:cNvPr id="75" name="正方形/長方形 4"/>
            <p:cNvSpPr/>
            <p:nvPr/>
          </p:nvSpPr>
          <p:spPr>
            <a:xfrm>
              <a:off x="40386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45212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50038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5499100" y="1968500"/>
              <a:ext cx="254000" cy="241300"/>
            </a:xfrm>
            <a:prstGeom prst="rect">
              <a:avLst/>
            </a:prstGeom>
            <a:grp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556907" y="5791200"/>
            <a:ext cx="820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  <a:latin typeface="+mn-lt"/>
              </a:rPr>
              <a:t> Sequentially</a:t>
            </a:r>
            <a:r>
              <a:rPr lang="en-US" sz="2800" dirty="0" smtClean="0">
                <a:solidFill>
                  <a:srgbClr val="DDDDDD"/>
                </a:solidFill>
                <a:latin typeface="+mn-lt"/>
              </a:rPr>
              <a:t> addressing rows from top to bottom.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025 2.96296E-6 L 0.025 0.34884 " pathEditMode="relative" rAng="0" ptsTypes="AAA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7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34977 L 0.22136 0.3497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1|2"/>
</p:tagLst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bg1">
              <a:lumMod val="95000"/>
            </a:schemeClr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>
        <a:spAutoFit/>
      </a:bodyPr>
      <a:lstStyle>
        <a:defPPr fontAlgn="auto">
          <a:spcBef>
            <a:spcPts val="0"/>
          </a:spcBef>
          <a:spcAft>
            <a:spcPts val="0"/>
          </a:spcAft>
          <a:buFont typeface="Arial" pitchFamily="34" charset="0"/>
          <a:buChar char="•"/>
          <a:defRPr sz="2400" dirty="0" smtClean="0">
            <a:solidFill>
              <a:srgbClr val="FFC000"/>
            </a:solidFill>
            <a:latin typeface="+mn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0C0C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15618</TotalTime>
  <Words>1565</Words>
  <Application>Microsoft Office PowerPoint</Application>
  <PresentationFormat>On-screen Show (4:3)</PresentationFormat>
  <Paragraphs>510</Paragraphs>
  <Slides>59</Slides>
  <Notes>47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1_Default Design</vt:lpstr>
      <vt:lpstr>Equation</vt:lpstr>
      <vt:lpstr>Coded Rolling Shutter Photography:</vt:lpstr>
      <vt:lpstr>The Revival of CMOS Image Sensors</vt:lpstr>
      <vt:lpstr>Rolling Shutter of CMOS Image Sensors</vt:lpstr>
      <vt:lpstr>Camera Shutter: Space-Time Sampling</vt:lpstr>
      <vt:lpstr>Camera Shutter: Space-Time Sampling</vt:lpstr>
      <vt:lpstr>A Closer Look at CMOS Image Sensor</vt:lpstr>
      <vt:lpstr>Conventional Rolling Shutter</vt:lpstr>
      <vt:lpstr>Conventional Rolling Shutter</vt:lpstr>
      <vt:lpstr>Conventional Rolling Shutter</vt:lpstr>
      <vt:lpstr>Conventional Rolling Shutter</vt:lpstr>
      <vt:lpstr> Coded Rolling Shutter: Low Cost</vt:lpstr>
      <vt:lpstr>Emulation of Coded Rolling Shutter</vt:lpstr>
      <vt:lpstr>Readout Timing: The Assignment Problem</vt:lpstr>
      <vt:lpstr>Coded Rolling Shutter Photography</vt:lpstr>
      <vt:lpstr>High-Speed Photography</vt:lpstr>
      <vt:lpstr>High-Speed Photography</vt:lpstr>
      <vt:lpstr>Interlaced Readout: Results</vt:lpstr>
      <vt:lpstr>High-Speed Photography</vt:lpstr>
      <vt:lpstr>High-Speed Photography</vt:lpstr>
      <vt:lpstr> Staggered Readout: Results</vt:lpstr>
      <vt:lpstr>Optical Flow and Its Applications</vt:lpstr>
      <vt:lpstr>Optical Flow and Its Applications</vt:lpstr>
      <vt:lpstr>Optical Flow and Its Applications</vt:lpstr>
      <vt:lpstr>Optical Flow and Its Applications</vt:lpstr>
      <vt:lpstr>Optical Flow and Its Applications</vt:lpstr>
      <vt:lpstr>Optical Flow and Its Applications</vt:lpstr>
      <vt:lpstr>Optical Flow and Its Applications</vt:lpstr>
      <vt:lpstr>Optical Flow and Its Applications</vt:lpstr>
      <vt:lpstr>Optical Flow and Its Applications</vt:lpstr>
      <vt:lpstr>Optical Flow and Its Applications</vt:lpstr>
      <vt:lpstr>Coded Rolling Shutter Photography</vt:lpstr>
      <vt:lpstr>Row-wise Adaptive Exposure</vt:lpstr>
      <vt:lpstr>Row-wise Adaptive Exposure: Results</vt:lpstr>
      <vt:lpstr>Row-wise Adaptive Exposure: Results</vt:lpstr>
      <vt:lpstr>Row-wise Adaptive Exposure: Results</vt:lpstr>
      <vt:lpstr>Row-wise Adaptive Exposure: Results</vt:lpstr>
      <vt:lpstr>Coded Rolling Shutter Photography</vt:lpstr>
      <vt:lpstr>HDR Imaging with Hand-held Cameras</vt:lpstr>
      <vt:lpstr>HDR Imaging with Hand-held Cameras</vt:lpstr>
      <vt:lpstr>An Example</vt:lpstr>
      <vt:lpstr> Interpolated Images with Three Exposures</vt:lpstr>
      <vt:lpstr> The Algorithm</vt:lpstr>
      <vt:lpstr>Combined Images are Better for Deblurring</vt:lpstr>
      <vt:lpstr>Combined Images are Better for Deblurring</vt:lpstr>
      <vt:lpstr>Interpolated Sub-images from the Input</vt:lpstr>
      <vt:lpstr>Output: Recovered HDR Image</vt:lpstr>
      <vt:lpstr>Comparison Results</vt:lpstr>
      <vt:lpstr>Interpolated Sub-images from the Input</vt:lpstr>
      <vt:lpstr>Output: Recovered HDR Image</vt:lpstr>
      <vt:lpstr>Comparison Results</vt:lpstr>
      <vt:lpstr>Coded Rolling Shutter Photography</vt:lpstr>
      <vt:lpstr>Future Work</vt:lpstr>
      <vt:lpstr>Coded Rolling Shutter Photography:</vt:lpstr>
      <vt:lpstr>Slide 54</vt:lpstr>
      <vt:lpstr>Performance: Noise</vt:lpstr>
      <vt:lpstr> Row-wise Adaptive Exposure</vt:lpstr>
      <vt:lpstr>Aliasing Due to Vertical Interpolation</vt:lpstr>
      <vt:lpstr>Single-Shot Skew-free Video</vt:lpstr>
      <vt:lpstr>Single Shot Skew-free Video</vt:lpstr>
    </vt:vector>
  </TitlesOfParts>
  <Company>City University of Hong Kong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Coded Rolling Shutter Photography</dc:title>
  <dc:creator>ocean</dc:creator>
  <cp:lastModifiedBy>Jinwei Gu</cp:lastModifiedBy>
  <cp:revision>979</cp:revision>
  <dcterms:created xsi:type="dcterms:W3CDTF">2009-05-07T00:30:34Z</dcterms:created>
  <dcterms:modified xsi:type="dcterms:W3CDTF">2010-08-10T15:41:03Z</dcterms:modified>
</cp:coreProperties>
</file>