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handoutMasterIdLst>
    <p:handoutMasterId r:id="rId20"/>
  </p:handoutMasterIdLst>
  <p:sldIdLst>
    <p:sldId id="257" r:id="rId2"/>
    <p:sldId id="31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311" r:id="rId14"/>
    <p:sldId id="314" r:id="rId15"/>
    <p:sldId id="297" r:id="rId16"/>
    <p:sldId id="296" r:id="rId17"/>
    <p:sldId id="31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89770" autoAdjust="0"/>
  </p:normalViewPr>
  <p:slideViewPr>
    <p:cSldViewPr>
      <p:cViewPr>
        <p:scale>
          <a:sx n="125" d="100"/>
          <a:sy n="125" d="100"/>
        </p:scale>
        <p:origin x="-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1A54B-36E6-467E-AF8C-A845EC848794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6F12-C129-4F27-AFB7-EEC5565B3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F4F46-3C1B-43AE-9FC2-66216842C2E6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B41F9-26B7-4619-A46F-DC11569BF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AF7694-2A5A-4B51-99E6-63A9A5AF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134D-27C7-4B5C-B2CF-6C47F2D5D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BD95D-1E3F-4EB6-9B73-00965AC6F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D2FF-A4F2-4946-A4C8-317A47E9FE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6447-70C9-4430-90D9-7AA679395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9563F-6EB2-419F-A6D7-91A44A83F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C5EDD-C311-4A9B-826B-018085D43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99A91-D675-476A-9495-6444263AA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8A10A-5A35-4AB1-8DF8-964D94C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3DD4B-9E4E-4D44-BC5B-23F16CC94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4CA48F-D5DA-45C6-B657-12B00C5F7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F524E9-BFFF-4677-ACCD-E5D7B98E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Search Algorithms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One can prove: If </a:t>
            </a:r>
            <a:r>
              <a:rPr lang="en-US" sz="2800" i="1" dirty="0"/>
              <a:t>T</a:t>
            </a:r>
            <a:r>
              <a:rPr lang="en-US" sz="2800" dirty="0"/>
              <a:t> decreases slowly enough, then simulated annealing search will find a global optimum with probability approaching </a:t>
            </a:r>
            <a:r>
              <a:rPr lang="en-US" sz="2800" dirty="0" smtClean="0"/>
              <a:t>1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Widely used in VLSI layout, airline scheduling, </a:t>
            </a:r>
            <a:r>
              <a:rPr lang="en-US" sz="2800" dirty="0" smtClean="0"/>
              <a:t>etc.</a:t>
            </a:r>
            <a:endParaRPr lang="en-US" sz="2800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Properties of simulated annealing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Keep track of </a:t>
            </a:r>
            <a:r>
              <a:rPr lang="en-US" sz="2800" i="1" dirty="0"/>
              <a:t>k</a:t>
            </a:r>
            <a:r>
              <a:rPr lang="en-US" sz="2800" dirty="0"/>
              <a:t> states rather than just </a:t>
            </a:r>
            <a:r>
              <a:rPr lang="en-US" sz="2800" dirty="0" smtClean="0"/>
              <a:t>one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k</a:t>
            </a:r>
            <a:r>
              <a:rPr lang="en-US" sz="2800" dirty="0" smtClean="0"/>
              <a:t> is called the </a:t>
            </a:r>
            <a:r>
              <a:rPr lang="en-US" sz="2800" dirty="0" smtClean="0">
                <a:solidFill>
                  <a:srgbClr val="FF0000"/>
                </a:solidFill>
              </a:rPr>
              <a:t>beam width</a:t>
            </a:r>
            <a:endParaRPr lang="en-US" sz="28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Start with </a:t>
            </a:r>
            <a:r>
              <a:rPr lang="en-US" sz="2800" i="1" dirty="0"/>
              <a:t>k</a:t>
            </a:r>
            <a:r>
              <a:rPr lang="en-US" sz="2800" dirty="0"/>
              <a:t> randomly generated </a:t>
            </a:r>
            <a:r>
              <a:rPr lang="en-US" sz="2800" dirty="0" smtClean="0"/>
              <a:t>states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At each iteration, all the successors of all </a:t>
            </a:r>
            <a:r>
              <a:rPr lang="en-US" sz="2800" i="1" dirty="0"/>
              <a:t>k</a:t>
            </a:r>
            <a:r>
              <a:rPr lang="en-US" sz="2800" dirty="0"/>
              <a:t> states are </a:t>
            </a:r>
            <a:r>
              <a:rPr lang="en-US" sz="2800" dirty="0" smtClean="0"/>
              <a:t>generated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If any one is a goal state, stop; else select the </a:t>
            </a:r>
            <a:r>
              <a:rPr lang="en-US" sz="2800" i="1" dirty="0"/>
              <a:t>k</a:t>
            </a:r>
            <a:r>
              <a:rPr lang="en-US" sz="2800" dirty="0"/>
              <a:t> best successors from the complete list and repeat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beam search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A successor state is generated by combining two parent </a:t>
            </a:r>
            <a:r>
              <a:rPr lang="en-US" sz="2400" dirty="0" smtClean="0"/>
              <a:t>states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Start with </a:t>
            </a:r>
            <a:r>
              <a:rPr lang="en-US" sz="2400" i="1" dirty="0"/>
              <a:t>k</a:t>
            </a:r>
            <a:r>
              <a:rPr lang="en-US" sz="2400" dirty="0"/>
              <a:t> randomly generated states (</a:t>
            </a:r>
            <a:r>
              <a:rPr lang="en-US" sz="2400" dirty="0">
                <a:solidFill>
                  <a:srgbClr val="FF0000"/>
                </a:solidFill>
              </a:rPr>
              <a:t>population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 state is represented as a string over a finite alphabet (often a string of 0s and 1s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Evaluation function (</a:t>
            </a:r>
            <a:r>
              <a:rPr lang="en-US" sz="2400" dirty="0">
                <a:solidFill>
                  <a:srgbClr val="FF0000"/>
                </a:solidFill>
              </a:rPr>
              <a:t>fitness function</a:t>
            </a:r>
            <a:r>
              <a:rPr lang="en-US" sz="2400" dirty="0"/>
              <a:t>). Higher values for better states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Produce the next generation of states by </a:t>
            </a:r>
            <a:r>
              <a:rPr lang="en-US" sz="2400" dirty="0">
                <a:solidFill>
                  <a:srgbClr val="FF0000"/>
                </a:solidFill>
              </a:rPr>
              <a:t>selection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crossover</a:t>
            </a:r>
            <a:r>
              <a:rPr lang="en-US" sz="2400" dirty="0"/>
              <a:t>, and </a:t>
            </a:r>
            <a:r>
              <a:rPr lang="en-US" sz="2400" dirty="0" smtClean="0">
                <a:solidFill>
                  <a:srgbClr val="FF0000"/>
                </a:solidFill>
              </a:rPr>
              <a:t>mutation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algorithms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fitness function?</a:t>
            </a:r>
          </a:p>
          <a:p>
            <a:endParaRPr lang="en-US" dirty="0" smtClean="0"/>
          </a:p>
          <a:p>
            <a:r>
              <a:rPr lang="en-US" dirty="0" smtClean="0"/>
              <a:t>How is an individual represented?</a:t>
            </a:r>
          </a:p>
          <a:p>
            <a:pPr lvl="1"/>
            <a:r>
              <a:rPr lang="en-US" dirty="0" smtClean="0"/>
              <a:t>Using a string over a finite alphabet.</a:t>
            </a:r>
          </a:p>
          <a:p>
            <a:pPr lvl="1"/>
            <a:r>
              <a:rPr lang="en-US" dirty="0" smtClean="0"/>
              <a:t>Each element of the string is a </a:t>
            </a:r>
            <a:r>
              <a:rPr lang="en-US" dirty="0" smtClean="0">
                <a:solidFill>
                  <a:srgbClr val="FF0000"/>
                </a:solidFill>
              </a:rPr>
              <a:t>gene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How are individuals selected?</a:t>
            </a:r>
          </a:p>
          <a:p>
            <a:pPr lvl="1"/>
            <a:r>
              <a:rPr lang="en-US" dirty="0" smtClean="0"/>
              <a:t>Randomly, with probability of selection proportional to fitness</a:t>
            </a:r>
          </a:p>
          <a:p>
            <a:pPr lvl="1"/>
            <a:r>
              <a:rPr lang="en-US" dirty="0" smtClean="0"/>
              <a:t>Usually, selection is done with </a:t>
            </a:r>
            <a:r>
              <a:rPr lang="en-US" dirty="0" smtClean="0">
                <a:solidFill>
                  <a:srgbClr val="FF0000"/>
                </a:solidFill>
              </a:rPr>
              <a:t>replacement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How do individuals reproduce?</a:t>
            </a:r>
          </a:p>
          <a:p>
            <a:pPr lvl="1"/>
            <a:r>
              <a:rPr lang="en-US" dirty="0" smtClean="0"/>
              <a:t>Through crossover and mutation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algorithms contd.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initial population (usually random)</a:t>
            </a:r>
          </a:p>
          <a:p>
            <a:r>
              <a:rPr lang="en-US" dirty="0" smtClean="0"/>
              <a:t>Repeat (until terminated)</a:t>
            </a:r>
          </a:p>
          <a:p>
            <a:pPr lvl="1"/>
            <a:r>
              <a:rPr lang="en-US" dirty="0" smtClean="0"/>
              <a:t>Evaluate each individual's fitness</a:t>
            </a:r>
          </a:p>
          <a:p>
            <a:pPr lvl="1"/>
            <a:r>
              <a:rPr lang="en-US" dirty="0" smtClean="0"/>
              <a:t>Select pairs to mate</a:t>
            </a:r>
          </a:p>
          <a:p>
            <a:pPr lvl="1"/>
            <a:r>
              <a:rPr lang="en-US" dirty="0" smtClean="0"/>
              <a:t>Replenish population (next-generation)</a:t>
            </a:r>
          </a:p>
          <a:p>
            <a:pPr lvl="2"/>
            <a:r>
              <a:rPr lang="en-US" dirty="0" smtClean="0"/>
              <a:t>Apply crossover</a:t>
            </a:r>
          </a:p>
          <a:p>
            <a:pPr lvl="2"/>
            <a:r>
              <a:rPr lang="en-US" dirty="0" smtClean="0"/>
              <a:t>Apply mutation</a:t>
            </a:r>
          </a:p>
          <a:p>
            <a:pPr lvl="1"/>
            <a:r>
              <a:rPr lang="en-US" dirty="0" smtClean="0"/>
              <a:t>Check for termination criteria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 </a:t>
            </a:r>
            <a:r>
              <a:rPr lang="en-US" dirty="0" err="1" smtClean="0"/>
              <a:t>Pseudocode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Genetic algorithms</a:t>
            </a:r>
          </a:p>
        </p:txBody>
      </p:sp>
      <p:pic>
        <p:nvPicPr>
          <p:cNvPr id="44036" name="Picture 4" descr="8queens-cross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1575" y="2433638"/>
            <a:ext cx="6800850" cy="199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r>
              <a:rPr lang="en-US" sz="2400" dirty="0"/>
              <a:t>Fitness function: number of non-attacking pairs of queens (min = 0, max = 8 </a:t>
            </a:r>
            <a:r>
              <a:rPr lang="en-US" sz="2400" dirty="0">
                <a:cs typeface="Arial" pitchFamily="34" charset="0"/>
              </a:rPr>
              <a:t>× </a:t>
            </a:r>
            <a:r>
              <a:rPr lang="en-US" sz="2400" dirty="0"/>
              <a:t>7/2 = 28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24/(24+23+20+11) = 31</a:t>
            </a:r>
            <a:r>
              <a:rPr lang="en-US" sz="2400" dirty="0" smtClean="0"/>
              <a:t>%</a:t>
            </a:r>
            <a:endParaRPr lang="en-US" sz="2400" dirty="0"/>
          </a:p>
          <a:p>
            <a:r>
              <a:rPr lang="en-US" sz="2400" dirty="0"/>
              <a:t>23/(24+23+20+11) = 29% </a:t>
            </a:r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Genetic algorithms</a:t>
            </a:r>
          </a:p>
        </p:txBody>
      </p:sp>
      <p:pic>
        <p:nvPicPr>
          <p:cNvPr id="43012" name="Picture 4" descr="gene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7772400" cy="235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or generational GAs replace entire population</a:t>
            </a:r>
          </a:p>
          <a:p>
            <a:r>
              <a:rPr lang="en-US" dirty="0" smtClean="0"/>
              <a:t>Steady state or online GAs use different replacement schemes:</a:t>
            </a:r>
          </a:p>
          <a:p>
            <a:pPr lvl="1"/>
            <a:r>
              <a:rPr lang="en-US" dirty="0" smtClean="0"/>
              <a:t>Replace worst</a:t>
            </a:r>
          </a:p>
          <a:p>
            <a:pPr lvl="1"/>
            <a:r>
              <a:rPr lang="en-US" dirty="0" smtClean="0"/>
              <a:t>Replace best</a:t>
            </a:r>
          </a:p>
          <a:p>
            <a:pPr lvl="1"/>
            <a:r>
              <a:rPr lang="en-US" dirty="0" smtClean="0"/>
              <a:t>Replace parent</a:t>
            </a:r>
          </a:p>
          <a:p>
            <a:pPr lvl="1"/>
            <a:r>
              <a:rPr lang="en-US" dirty="0" smtClean="0"/>
              <a:t>Replace random</a:t>
            </a:r>
          </a:p>
          <a:p>
            <a:pPr lvl="1"/>
            <a:r>
              <a:rPr lang="en-US" dirty="0" smtClean="0"/>
              <a:t>Replace most similar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Local search algorithms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Hill-climbing search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Simulated annealing search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Local beam search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Genetic algorithms</a:t>
            </a:r>
            <a:endParaRPr lang="en-US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 many optimization problems, the </a:t>
            </a:r>
            <a:r>
              <a:rPr lang="en-US" sz="2800" dirty="0">
                <a:solidFill>
                  <a:srgbClr val="FF0000"/>
                </a:solidFill>
              </a:rPr>
              <a:t>path</a:t>
            </a:r>
            <a:r>
              <a:rPr lang="en-US" sz="2800" dirty="0"/>
              <a:t> to the goal is irrelevant; the goal state itself is the </a:t>
            </a:r>
            <a:r>
              <a:rPr lang="en-US" sz="2800" dirty="0" smtClean="0"/>
              <a:t>solution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State space = set of "complete" configurations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Find configuration satisfying constraints, e.g., n-queens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In such cases, we can use </a:t>
            </a:r>
            <a:r>
              <a:rPr lang="en-US" sz="2800" dirty="0">
                <a:solidFill>
                  <a:srgbClr val="FF0000"/>
                </a:solidFill>
              </a:rPr>
              <a:t>local search algorithms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keep a single "current" state, try to improve </a:t>
            </a:r>
            <a:r>
              <a:rPr lang="en-US" sz="2400" dirty="0" smtClean="0"/>
              <a:t>it</a:t>
            </a:r>
            <a:endParaRPr lang="en-US" sz="2400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search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</a:t>
            </a:r>
            <a:r>
              <a:rPr lang="en-US" i="1" dirty="0"/>
              <a:t>n</a:t>
            </a:r>
            <a:r>
              <a:rPr lang="en-US" dirty="0"/>
              <a:t> queens on an </a:t>
            </a:r>
            <a:r>
              <a:rPr lang="en-US" i="1" dirty="0"/>
              <a:t>n </a:t>
            </a:r>
            <a:r>
              <a:rPr lang="en-US" i="1" dirty="0">
                <a:cs typeface="Arial" pitchFamily="34" charset="0"/>
              </a:rPr>
              <a:t>× </a:t>
            </a:r>
            <a:r>
              <a:rPr lang="en-US" i="1" dirty="0"/>
              <a:t>n</a:t>
            </a:r>
            <a:r>
              <a:rPr lang="en-US" dirty="0"/>
              <a:t> board with no two queens on the same row, column, or </a:t>
            </a:r>
            <a:r>
              <a:rPr lang="en-US" dirty="0" smtClean="0"/>
              <a:t>diagonal</a:t>
            </a:r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i="1"/>
              <a:t>n</a:t>
            </a:r>
            <a:r>
              <a:rPr lang="en-US"/>
              <a:t>-queens</a:t>
            </a:r>
          </a:p>
        </p:txBody>
      </p:sp>
      <p:pic>
        <p:nvPicPr>
          <p:cNvPr id="33796" name="Picture 4" descr="4queens-sequ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05200"/>
            <a:ext cx="7467600" cy="186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"Like climbing Everest in thick fog with amnesia</a:t>
            </a:r>
            <a:r>
              <a:rPr lang="en-US" dirty="0" smtClean="0"/>
              <a:t>"</a:t>
            </a:r>
            <a:endParaRPr lang="en-US" dirty="0"/>
          </a:p>
          <a:p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Hill-climbing search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 l="17969" t="27083" r="13281" b="36459"/>
          <a:stretch>
            <a:fillRect/>
          </a:stretch>
        </p:blipFill>
        <p:spPr bwMode="auto">
          <a:xfrm>
            <a:off x="838200" y="2743200"/>
            <a:ext cx="7620000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depending on initial state, can get stuck in local </a:t>
            </a:r>
            <a:r>
              <a:rPr lang="en-US" dirty="0" smtClean="0"/>
              <a:t>maxima</a:t>
            </a:r>
            <a:endParaRPr lang="en-US" dirty="0"/>
          </a:p>
          <a:p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Hill-climbing search</a:t>
            </a:r>
          </a:p>
        </p:txBody>
      </p:sp>
      <p:pic>
        <p:nvPicPr>
          <p:cNvPr id="35844" name="Picture 4" descr="hill-climb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743200"/>
            <a:ext cx="6934200" cy="3890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1800" i="1" dirty="0"/>
              <a:t>h</a:t>
            </a:r>
            <a:r>
              <a:rPr lang="en-US" sz="1800" dirty="0"/>
              <a:t> = number of pairs of queens that are attacking each other, either directly or indirectly </a:t>
            </a:r>
          </a:p>
          <a:p>
            <a:pPr>
              <a:lnSpc>
                <a:spcPct val="80000"/>
              </a:lnSpc>
            </a:pPr>
            <a:r>
              <a:rPr lang="en-US" sz="1800" i="1" dirty="0"/>
              <a:t>h = 17</a:t>
            </a:r>
            <a:r>
              <a:rPr lang="en-US" sz="1800" dirty="0"/>
              <a:t> for the above </a:t>
            </a:r>
            <a:r>
              <a:rPr lang="en-US" sz="1800" dirty="0" smtClean="0"/>
              <a:t>state</a:t>
            </a:r>
            <a:endParaRPr lang="en-US" sz="1800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Hill-climbing search: 8-queens problem</a:t>
            </a:r>
          </a:p>
        </p:txBody>
      </p:sp>
      <p:pic>
        <p:nvPicPr>
          <p:cNvPr id="36869" name="Picture 5" descr="8queens-success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954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Hill-climbing search: 8-queens problem</a:t>
            </a:r>
          </a:p>
        </p:txBody>
      </p:sp>
      <p:pic>
        <p:nvPicPr>
          <p:cNvPr id="37892" name="Picture 4" descr="8queens-local-minim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95400"/>
            <a:ext cx="3733800" cy="373380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57200" y="4800600"/>
            <a:ext cx="8229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A local minimum with </a:t>
            </a:r>
            <a:r>
              <a:rPr lang="en-US" sz="3200" i="1" dirty="0"/>
              <a:t>h = </a:t>
            </a:r>
            <a:r>
              <a:rPr lang="en-US" sz="3200" i="1" dirty="0" smtClean="0"/>
              <a:t>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Idea: escape local maxima by allowing some "bad" moves but </a:t>
            </a:r>
            <a:r>
              <a:rPr lang="en-US" sz="2800" dirty="0">
                <a:solidFill>
                  <a:srgbClr val="FF0000"/>
                </a:solidFill>
              </a:rPr>
              <a:t>gradually decrease</a:t>
            </a:r>
            <a:r>
              <a:rPr lang="en-US" sz="2800" dirty="0"/>
              <a:t> their </a:t>
            </a:r>
            <a:r>
              <a:rPr lang="en-US" sz="2800" dirty="0" smtClean="0"/>
              <a:t>frequency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Simulated annealing search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 l="17969" t="31250" r="13281" b="17709"/>
          <a:stretch>
            <a:fillRect/>
          </a:stretch>
        </p:blipFill>
        <p:spPr bwMode="auto">
          <a:xfrm>
            <a:off x="1371600" y="2743200"/>
            <a:ext cx="624840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12461</TotalTime>
  <Words>547</Words>
  <Application>Microsoft Office PowerPoint</Application>
  <PresentationFormat>On-screen Show (4:3)</PresentationFormat>
  <Paragraphs>112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Local Search Algorithms </vt:lpstr>
      <vt:lpstr>Outline</vt:lpstr>
      <vt:lpstr>Local search algorithms</vt:lpstr>
      <vt:lpstr>Example: n-queens</vt:lpstr>
      <vt:lpstr>Hill-climbing search</vt:lpstr>
      <vt:lpstr>Hill-climbing search</vt:lpstr>
      <vt:lpstr>Hill-climbing search: 8-queens problem</vt:lpstr>
      <vt:lpstr>Hill-climbing search: 8-queens problem</vt:lpstr>
      <vt:lpstr>Simulated annealing search</vt:lpstr>
      <vt:lpstr>Properties of simulated annealing search</vt:lpstr>
      <vt:lpstr>Local beam search</vt:lpstr>
      <vt:lpstr>Genetic algorithms</vt:lpstr>
      <vt:lpstr>Genetic algorithms contd.</vt:lpstr>
      <vt:lpstr>GA Pseudocode </vt:lpstr>
      <vt:lpstr>Genetic algorithms</vt:lpstr>
      <vt:lpstr>Genetic algorithms</vt:lpstr>
      <vt:lpstr>Replacement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Informed search algorithms</dc:title>
  <dc:creator>Min-Yen Kan</dc:creator>
  <cp:lastModifiedBy>malek</cp:lastModifiedBy>
  <cp:revision>790</cp:revision>
  <dcterms:created xsi:type="dcterms:W3CDTF">2003-12-17T04:31:51Z</dcterms:created>
  <dcterms:modified xsi:type="dcterms:W3CDTF">2011-03-04T18:09:53Z</dcterms:modified>
</cp:coreProperties>
</file>