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</p:sldMasterIdLst>
  <p:notesMasterIdLst>
    <p:notesMasterId r:id="rId48"/>
  </p:notesMasterIdLst>
  <p:sldIdLst>
    <p:sldId id="256" r:id="rId2"/>
    <p:sldId id="257" r:id="rId3"/>
    <p:sldId id="267" r:id="rId4"/>
    <p:sldId id="268" r:id="rId5"/>
    <p:sldId id="271" r:id="rId6"/>
    <p:sldId id="270" r:id="rId7"/>
    <p:sldId id="269" r:id="rId8"/>
    <p:sldId id="305" r:id="rId9"/>
    <p:sldId id="306" r:id="rId10"/>
    <p:sldId id="273" r:id="rId11"/>
    <p:sldId id="274" r:id="rId12"/>
    <p:sldId id="275" r:id="rId13"/>
    <p:sldId id="276" r:id="rId14"/>
    <p:sldId id="277" r:id="rId15"/>
    <p:sldId id="258" r:id="rId16"/>
    <p:sldId id="278" r:id="rId17"/>
    <p:sldId id="272" r:id="rId18"/>
    <p:sldId id="259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65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8" r:id="rId39"/>
    <p:sldId id="300" r:id="rId40"/>
    <p:sldId id="301" r:id="rId41"/>
    <p:sldId id="302" r:id="rId42"/>
    <p:sldId id="299" r:id="rId43"/>
    <p:sldId id="304" r:id="rId44"/>
    <p:sldId id="307" r:id="rId45"/>
    <p:sldId id="266" r:id="rId46"/>
    <p:sldId id="303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63" autoAdjust="0"/>
    <p:restoredTop sz="94660"/>
  </p:normalViewPr>
  <p:slideViewPr>
    <p:cSldViewPr>
      <p:cViewPr>
        <p:scale>
          <a:sx n="100" d="100"/>
          <a:sy n="100" d="100"/>
        </p:scale>
        <p:origin x="-138" y="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58AA75F-E339-40D6-A5C1-042CD57D3B96}" type="datetimeFigureOut">
              <a:rPr lang="en-US"/>
              <a:pPr>
                <a:defRPr/>
              </a:pPr>
              <a:t>10/3/2012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105C8D9-D0D0-444A-BFF1-3FDEB46B5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238A49-EC09-480F-9A7B-DBE3771D60E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608FEB-41C6-4BA8-84D8-5158671A6A7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3D99C0-4DBE-4CB5-B728-7636DCCBA0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09350A-39CE-48E6-92CA-312DC10952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835007-DBF7-4A64-8EC4-382034F11FF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7E8E4A-7857-42C5-A98D-E932A2501D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hap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hap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Shape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5102841-9F44-4F18-AC2E-8B7AE144AF4D}" type="datetime8">
              <a:rPr lang="en-US"/>
              <a:pPr>
                <a:defRPr/>
              </a:pPr>
              <a:t>10/3/2012 12:18 PM</a:t>
            </a:fld>
            <a:endParaRPr lang="en-US" dirty="0"/>
          </a:p>
        </p:txBody>
      </p:sp>
      <p:sp>
        <p:nvSpPr>
          <p:cNvPr id="10" name="Shape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hap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E563AAC-36FE-4345-BB24-98028F906E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7CA09-F1DC-4E6C-A262-70BDF1148FA2}" type="datetime8">
              <a:rPr lang="en-US"/>
              <a:pPr>
                <a:defRPr/>
              </a:pPr>
              <a:t>10/3/2012 12:18 PM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72D8D-8820-4077-B215-B169413B9B1E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hap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hape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9C931-3266-4B15-9BC4-4D8871CCF81D}" type="datetime8">
              <a:rPr lang="en-US"/>
              <a:pPr>
                <a:defRPr/>
              </a:pPr>
              <a:t>10/3/2012 12:18 PM</a:t>
            </a:fld>
            <a:endParaRPr lang="en-US" dirty="0"/>
          </a:p>
        </p:txBody>
      </p:sp>
      <p:sp>
        <p:nvSpPr>
          <p:cNvPr id="8" name="Shape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hap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A0AFA-82AF-4C89-8840-FE08C5BBA220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hap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8A646-8860-414A-929A-13703410E5EF}" type="datetime8">
              <a:rPr lang="en-US"/>
              <a:pPr>
                <a:defRPr/>
              </a:pPr>
              <a:t>10/3/2012 12:18 PM</a:t>
            </a:fld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A3A1CCE-CD66-46A3-AD10-1CDE7FE42F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hape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2453A-71FA-4720-AC4B-5F1451197254}" type="datetime8">
              <a:rPr lang="en-US"/>
              <a:pPr>
                <a:defRPr/>
              </a:pPr>
              <a:t>10/3/2012 12:18 PM</a:t>
            </a:fld>
            <a:endParaRPr lang="en-US"/>
          </a:p>
        </p:txBody>
      </p:sp>
      <p:sp>
        <p:nvSpPr>
          <p:cNvPr id="8" name="Shap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CFF3E50-8C55-451D-A0A1-84D5DF1302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Shap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hap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834D14-6AB0-498E-95DD-2DBD7AEBEFE7}" type="datetime8">
              <a:rPr lang="en-US"/>
              <a:pPr>
                <a:defRPr/>
              </a:pPr>
              <a:t>10/3/2012 12:18 PM</a:t>
            </a:fld>
            <a:endParaRPr lang="en-US"/>
          </a:p>
        </p:txBody>
      </p:sp>
      <p:sp>
        <p:nvSpPr>
          <p:cNvPr id="6" name="Shape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3FC626-301B-46A0-B690-2659D3B9F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hape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hap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Shap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hap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hape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DB7AD40-A82D-4EED-9194-10748814DA32}" type="datetime8">
              <a:rPr lang="en-US"/>
              <a:pPr>
                <a:defRPr/>
              </a:pPr>
              <a:t>10/3/2012 12:18 PM</a:t>
            </a:fld>
            <a:endParaRPr lang="en-US"/>
          </a:p>
        </p:txBody>
      </p:sp>
      <p:sp>
        <p:nvSpPr>
          <p:cNvPr id="8" name="Shap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F28755-1740-4CC6-99F6-8C8C0B340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hape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19630-4C15-49EF-A3DA-DCD9A92D7511}" type="datetime8">
              <a:rPr lang="en-US"/>
              <a:pPr>
                <a:defRPr/>
              </a:pPr>
              <a:t>10/3/2012 12:18 PM</a:t>
            </a:fld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BA2B964-F19F-4894-9C26-AD3F7FA47F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59101-7D3C-43B6-B0C4-CCE520AB675A}" type="datetime8">
              <a:rPr lang="en-US"/>
              <a:pPr>
                <a:defRPr/>
              </a:pPr>
              <a:t>10/3/2012 12:18 PM</a:t>
            </a:fld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9B8AF9F-891C-4211-8022-10B1500214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3466C-8270-4BED-B008-06695265D611}" type="datetime8">
              <a:rPr lang="en-US"/>
              <a:pPr>
                <a:defRPr/>
              </a:pPr>
              <a:t>10/3/2012 12:18 PM</a:t>
            </a:fld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3A69F60-F75C-4263-9C57-9A361295D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Shap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A45D13B-BA7D-4A9A-9E78-1E602E9FBB53}" type="datetime8">
              <a:rPr lang="en-US"/>
              <a:pPr>
                <a:defRPr/>
              </a:pPr>
              <a:t>10/3/2012 12:18 PM</a:t>
            </a:fld>
            <a:endParaRPr lang="en-US"/>
          </a:p>
        </p:txBody>
      </p:sp>
      <p:sp>
        <p:nvSpPr>
          <p:cNvPr id="10" name="Shap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5D8723-3713-418C-89A9-0F285F1CA8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Shap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A70D1FF-0E09-4DBE-9948-7D2BB3475B69}" type="datetime8">
              <a:rPr lang="en-US"/>
              <a:pPr>
                <a:defRPr/>
              </a:pPr>
              <a:t>10/3/2012 12:18 PM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D07267B-5A09-4D2F-801B-797C827BFC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05" r:id="rId10"/>
    <p:sldLayoutId id="214748371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762000" y="4038600"/>
            <a:ext cx="8077200" cy="1828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Android runtime environment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the </a:t>
            </a:r>
            <a:r>
              <a:rPr lang="en-US" sz="3600" dirty="0" err="1" smtClean="0"/>
              <a:t>dalkvik</a:t>
            </a:r>
            <a:r>
              <a:rPr lang="en-US" sz="3600" dirty="0" smtClean="0"/>
              <a:t> </a:t>
            </a:r>
            <a:r>
              <a:rPr lang="en-US" sz="3600" dirty="0" err="1" smtClean="0"/>
              <a:t>vm</a:t>
            </a:r>
            <a:r>
              <a:rPr lang="en-US" sz="3600" dirty="0" smtClean="0"/>
              <a:t> and </a:t>
            </a:r>
            <a:r>
              <a:rPr lang="en-US" sz="3600" dirty="0" err="1" smtClean="0"/>
              <a:t>jit</a:t>
            </a:r>
            <a:r>
              <a:rPr lang="en-US" sz="3600" dirty="0" smtClean="0"/>
              <a:t> </a:t>
            </a:r>
            <a:r>
              <a:rPr lang="en-US" sz="3600" dirty="0" err="1" smtClean="0"/>
              <a:t>optimizatiOns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Neeraja Ramanan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COMS 6998: Advanced topics in </a:t>
            </a:r>
            <a:r>
              <a:rPr lang="en-US" dirty="0" err="1" smtClean="0"/>
              <a:t>Prog</a:t>
            </a:r>
            <a:r>
              <a:rPr lang="en-US" dirty="0" smtClean="0"/>
              <a:t>. Lang and Compilers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Temple Run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Top 25 Downloaded Free App</a:t>
            </a:r>
          </a:p>
          <a:p>
            <a:r>
              <a:rPr lang="en-US" smtClean="0"/>
              <a:t>Good benchmark</a:t>
            </a:r>
          </a:p>
          <a:p>
            <a:pPr lvl="1"/>
            <a:r>
              <a:rPr lang="en-US" smtClean="0"/>
              <a:t>Rendering of landscape</a:t>
            </a:r>
          </a:p>
          <a:p>
            <a:pPr lvl="1"/>
            <a:r>
              <a:rPr lang="en-US" smtClean="0"/>
              <a:t>Calculation of nodes</a:t>
            </a:r>
          </a:p>
          <a:p>
            <a:r>
              <a:rPr lang="en-US" smtClean="0"/>
              <a:t>Stresses everything on the phone</a:t>
            </a:r>
          </a:p>
          <a:p>
            <a:r>
              <a:rPr lang="en-US" smtClean="0"/>
              <a:t>Also, fun to test!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Screenshots</a:t>
            </a:r>
          </a:p>
        </p:txBody>
      </p:sp>
      <p:pic>
        <p:nvPicPr>
          <p:cNvPr id="26626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8937" b="8937"/>
          <a:stretch>
            <a:fillRect/>
          </a:stretch>
        </p:blipFill>
        <p:spPr>
          <a:xfrm>
            <a:off x="609600" y="1589088"/>
            <a:ext cx="3886200" cy="4572000"/>
          </a:xfrm>
        </p:spPr>
      </p:pic>
      <p:pic>
        <p:nvPicPr>
          <p:cNvPr id="26627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t="9128" b="9128"/>
          <a:stretch>
            <a:fillRect/>
          </a:stretch>
        </p:blipFill>
        <p:spPr>
          <a:xfrm>
            <a:off x="4845050" y="1589088"/>
            <a:ext cx="3886200" cy="4572000"/>
          </a:xfrm>
        </p:spPr>
      </p:pic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3886200" y="6400800"/>
            <a:ext cx="2378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w Cen MT" pitchFamily="34" charset="0"/>
              </a:rPr>
              <a:t>Image Source: Android Market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4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Introduction to logcat</a:t>
            </a:r>
          </a:p>
        </p:txBody>
      </p:sp>
      <p:sp>
        <p:nvSpPr>
          <p:cNvPr id="27650" name="Content Placeholder 5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Built-in logging tool</a:t>
            </a:r>
          </a:p>
          <a:p>
            <a:r>
              <a:rPr lang="en-US" smtClean="0"/>
              <a:t>View the system logs as and when they occur</a:t>
            </a:r>
          </a:p>
          <a:p>
            <a:r>
              <a:rPr lang="en-US" smtClean="0"/>
              <a:t>Best way to diagnose a problem</a:t>
            </a:r>
          </a:p>
          <a:p>
            <a:pPr lvl="1"/>
            <a:r>
              <a:rPr lang="en-US" smtClean="0"/>
              <a:t>Sometimes, only way!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Screenshot</a:t>
            </a:r>
          </a:p>
        </p:txBody>
      </p:sp>
      <p:pic>
        <p:nvPicPr>
          <p:cNvPr id="2867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4060" r="4060"/>
          <a:stretch>
            <a:fillRect/>
          </a:stretch>
        </p:blipFill>
        <p:spPr>
          <a:xfrm>
            <a:off x="612775" y="1600200"/>
            <a:ext cx="81534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>
          <a:xfrm>
            <a:off x="609600" y="2819400"/>
            <a:ext cx="8153400" cy="990600"/>
          </a:xfrm>
        </p:spPr>
        <p:txBody>
          <a:bodyPr/>
          <a:lstStyle/>
          <a:p>
            <a:r>
              <a:rPr lang="en-US" smtClean="0"/>
              <a:t>And now to business…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Anatomy of the Android</a:t>
            </a:r>
          </a:p>
        </p:txBody>
      </p:sp>
      <p:pic>
        <p:nvPicPr>
          <p:cNvPr id="30722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-38376" r="-38376"/>
          <a:stretch>
            <a:fillRect/>
          </a:stretch>
        </p:blipFill>
        <p:spPr>
          <a:xfrm>
            <a:off x="381000" y="1676400"/>
            <a:ext cx="8567738" cy="4724400"/>
          </a:xfrm>
        </p:spPr>
      </p:pic>
      <p:sp>
        <p:nvSpPr>
          <p:cNvPr id="30723" name="TextBox 7"/>
          <p:cNvSpPr txBox="1">
            <a:spLocks noChangeArrowheads="1"/>
          </p:cNvSpPr>
          <p:nvPr/>
        </p:nvSpPr>
        <p:spPr bwMode="auto">
          <a:xfrm>
            <a:off x="1624013" y="6400800"/>
            <a:ext cx="6224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Tw Cen MT" pitchFamily="34" charset="0"/>
              </a:rPr>
              <a:t>Image Source: http://marakana.com/static/slides/android_for_enterprise/index.html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Why the Linux kernel?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Memory and process management</a:t>
            </a:r>
          </a:p>
          <a:p>
            <a:r>
              <a:rPr lang="en-US" smtClean="0"/>
              <a:t>Permission space and security model</a:t>
            </a:r>
          </a:p>
          <a:p>
            <a:r>
              <a:rPr lang="en-US" smtClean="0"/>
              <a:t>Open source!</a:t>
            </a:r>
          </a:p>
          <a:p>
            <a:endParaRPr lang="en-US" smtClean="0"/>
          </a:p>
          <a:p>
            <a:r>
              <a:rPr lang="en-US" smtClean="0"/>
              <a:t>But its not Linux</a:t>
            </a:r>
          </a:p>
          <a:p>
            <a:pPr lvl="1"/>
            <a:r>
              <a:rPr lang="en-US" smtClean="0"/>
              <a:t>Not a windowing system</a:t>
            </a:r>
          </a:p>
          <a:p>
            <a:pPr lvl="1"/>
            <a:r>
              <a:rPr lang="en-US" smtClean="0"/>
              <a:t>Does not have glib c support</a:t>
            </a:r>
          </a:p>
          <a:p>
            <a:pPr lvl="1"/>
            <a:r>
              <a:rPr lang="en-US" smtClean="0"/>
              <a:t>Lots of Linux functionality not present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On Start-up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init – similar to Linux</a:t>
            </a:r>
          </a:p>
          <a:p>
            <a:pPr lvl="1"/>
            <a:r>
              <a:rPr lang="en-US" smtClean="0"/>
              <a:t>Starts the daemons which run the basic device drivers</a:t>
            </a:r>
          </a:p>
          <a:p>
            <a:pPr lvl="1"/>
            <a:r>
              <a:rPr lang="en-US" smtClean="0"/>
              <a:t>Also starts zygote</a:t>
            </a:r>
          </a:p>
          <a:p>
            <a:r>
              <a:rPr lang="en-US" b="1" smtClean="0">
                <a:solidFill>
                  <a:srgbClr val="775F55"/>
                </a:solidFill>
              </a:rPr>
              <a:t>Zygote</a:t>
            </a:r>
            <a:r>
              <a:rPr lang="en-US" smtClean="0">
                <a:solidFill>
                  <a:srgbClr val="775F55"/>
                </a:solidFill>
              </a:rPr>
              <a:t> </a:t>
            </a:r>
            <a:r>
              <a:rPr lang="en-US" smtClean="0"/>
              <a:t>– nascent process at system boot time</a:t>
            </a:r>
          </a:p>
          <a:p>
            <a:pPr lvl="1"/>
            <a:r>
              <a:rPr lang="en-US" smtClean="0"/>
              <a:t>Initializes system libraries and loads it on to one dalvik</a:t>
            </a:r>
          </a:p>
          <a:p>
            <a:pPr lvl="1"/>
            <a:r>
              <a:rPr lang="en-US" smtClean="0"/>
              <a:t>This then starts the different modules on the framework</a:t>
            </a:r>
          </a:p>
          <a:p>
            <a:r>
              <a:rPr lang="en-US" smtClean="0"/>
              <a:t>Then wait for socket requests from runtime processes</a:t>
            </a:r>
          </a:p>
          <a:p>
            <a:pPr lvl="1"/>
            <a:r>
              <a:rPr lang="en-US" smtClean="0"/>
              <a:t>Forks new VM instances for each request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Let’s take a small break before we talk about Dalvik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What is Dalvik?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It</a:t>
            </a:r>
            <a:r>
              <a:rPr lang="fr-FR" dirty="0" smtClean="0"/>
              <a:t>’</a:t>
            </a:r>
            <a:r>
              <a:rPr lang="en-US" dirty="0" smtClean="0"/>
              <a:t>s a process virtual machine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To run on a slow CPU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With a smaller RAM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And an OS with no swap space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While powered by a battery</a:t>
            </a:r>
            <a:endParaRPr lang="en-US" dirty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1400" dirty="0" smtClean="0"/>
              <a:t>Source: Dan Bornstein’s 2008 Google IO Talk; Dalvik VM Internals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n-US" sz="1400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Register-based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Relies on the Linux kernel for threading and low-level memory management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Overview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 brief (yet, hopefully comprehensive) overview of Android Runtime system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Nice to know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Keeping in mind the audience, keeping it brief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Dalvik VM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A little more detail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Contrast with JVMs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JIT compiler in Dalvik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The focus of this lecture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The JIT flow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Demo – Runtime execution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Questions and Discussion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Why Dalvik?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Limited Memory</a:t>
            </a:r>
          </a:p>
          <a:p>
            <a:r>
              <a:rPr lang="en-US" smtClean="0"/>
              <a:t>Limited RAM</a:t>
            </a:r>
          </a:p>
          <a:p>
            <a:r>
              <a:rPr lang="en-US" smtClean="0"/>
              <a:t>Typical stats:</a:t>
            </a:r>
          </a:p>
          <a:p>
            <a:pPr lvl="1"/>
            <a:r>
              <a:rPr lang="en-US" smtClean="0"/>
              <a:t>Uncompressed .class – 100%</a:t>
            </a:r>
          </a:p>
          <a:p>
            <a:pPr lvl="1"/>
            <a:r>
              <a:rPr lang="en-US" smtClean="0"/>
              <a:t>Jar file - ~50%</a:t>
            </a:r>
          </a:p>
          <a:p>
            <a:pPr lvl="1"/>
            <a:r>
              <a:rPr lang="en-US" smtClean="0"/>
              <a:t>Dex files- ~40%</a:t>
            </a:r>
          </a:p>
          <a:p>
            <a:r>
              <a:rPr lang="en-US" smtClean="0"/>
              <a:t>Significant for this size of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Why Dalvik?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Register-based VMs</a:t>
            </a:r>
          </a:p>
          <a:p>
            <a:pPr lvl="1"/>
            <a:r>
              <a:rPr lang="en-US" smtClean="0"/>
              <a:t>No intra-frame stack</a:t>
            </a:r>
          </a:p>
          <a:p>
            <a:pPr lvl="1"/>
            <a:r>
              <a:rPr lang="en-US" smtClean="0"/>
              <a:t>All registers are used – dense if interpreter is right</a:t>
            </a:r>
          </a:p>
          <a:p>
            <a:pPr lvl="1"/>
            <a:r>
              <a:rPr lang="en-US" smtClean="0"/>
              <a:t>This case: 30% fewer instructions; 35% code units</a:t>
            </a:r>
          </a:p>
          <a:p>
            <a:pPr lvl="1"/>
            <a:r>
              <a:rPr lang="en-US" smtClean="0"/>
              <a:t>However 35% more bytes - of the overheads of the dex file format</a:t>
            </a:r>
          </a:p>
          <a:p>
            <a:pPr lvl="1"/>
            <a:r>
              <a:rPr lang="en-US" smtClean="0"/>
              <a:t>BUT: Memory savings in the .dex file format</a:t>
            </a:r>
          </a:p>
          <a:p>
            <a:r>
              <a:rPr lang="en-US" smtClean="0"/>
              <a:t>But wait, how do we really save memory because of .dex files?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The Dex file format</a:t>
            </a:r>
          </a:p>
        </p:txBody>
      </p:sp>
      <p:pic>
        <p:nvPicPr>
          <p:cNvPr id="39938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2885" r="-12885"/>
          <a:stretch>
            <a:fillRect/>
          </a:stretch>
        </p:blipFill>
        <p:spPr>
          <a:xfrm>
            <a:off x="612775" y="1600200"/>
            <a:ext cx="8153400" cy="4495800"/>
          </a:xfrm>
        </p:spPr>
      </p:pic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2209800" y="6248400"/>
            <a:ext cx="4899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w Cen MT" pitchFamily="34" charset="0"/>
              </a:rPr>
              <a:t>Source: Dan Bornstein’s 2008 Google IO Talk; Dalvik VM internals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At build time</a:t>
            </a:r>
          </a:p>
        </p:txBody>
      </p:sp>
      <p:pic>
        <p:nvPicPr>
          <p:cNvPr id="40962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0150" r="-10150"/>
          <a:stretch>
            <a:fillRect/>
          </a:stretch>
        </p:blipFill>
        <p:spPr>
          <a:xfrm>
            <a:off x="612775" y="1600200"/>
            <a:ext cx="8153400" cy="4495800"/>
          </a:xfrm>
        </p:spPr>
      </p:pic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2209800" y="6248400"/>
            <a:ext cx="4899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w Cen MT" pitchFamily="34" charset="0"/>
              </a:rPr>
              <a:t>Source: Dan Bornstein’s 2008 Google IO Talk; Dalvik VM internals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Contrasting…</a:t>
            </a:r>
          </a:p>
        </p:txBody>
      </p:sp>
      <p:pic>
        <p:nvPicPr>
          <p:cNvPr id="41986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41521" b="-41521"/>
          <a:stretch>
            <a:fillRect/>
          </a:stretch>
        </p:blipFill>
        <p:spPr>
          <a:xfrm>
            <a:off x="609600" y="1589088"/>
            <a:ext cx="3886200" cy="4572000"/>
          </a:xfrm>
        </p:spPr>
      </p:pic>
      <p:pic>
        <p:nvPicPr>
          <p:cNvPr id="41987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t="-42239" b="-42239"/>
          <a:stretch>
            <a:fillRect/>
          </a:stretch>
        </p:blipFill>
        <p:spPr>
          <a:xfrm>
            <a:off x="4845050" y="1589088"/>
            <a:ext cx="3886200" cy="4572000"/>
          </a:xfrm>
        </p:spPr>
      </p:pic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2209800" y="6248400"/>
            <a:ext cx="4899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w Cen MT" pitchFamily="34" charset="0"/>
              </a:rPr>
              <a:t>Source: Dan Bornstein’s 2008 Google IO Talk; Dalvik VM internals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4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Garbage Collection in Dalvik</a:t>
            </a:r>
          </a:p>
        </p:txBody>
      </p:sp>
      <p:sp>
        <p:nvSpPr>
          <p:cNvPr id="43010" name="Content Placeholder 5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Mark-and-sweep strategy</a:t>
            </a:r>
          </a:p>
          <a:p>
            <a:r>
              <a:rPr lang="en-US" smtClean="0"/>
              <a:t>Two types:</a:t>
            </a:r>
          </a:p>
          <a:p>
            <a:pPr lvl="1"/>
            <a:r>
              <a:rPr lang="en-US" smtClean="0"/>
              <a:t>Embedded marked bits – quicker</a:t>
            </a:r>
          </a:p>
          <a:p>
            <a:pPr lvl="1"/>
            <a:r>
              <a:rPr lang="en-US" smtClean="0"/>
              <a:t>Separate marked bits – more dense cache</a:t>
            </a:r>
          </a:p>
          <a:p>
            <a:r>
              <a:rPr lang="en-US" smtClean="0"/>
              <a:t>Dalvik shares data across different processes</a:t>
            </a:r>
          </a:p>
          <a:p>
            <a:pPr lvl="1"/>
            <a:r>
              <a:rPr lang="en-US" smtClean="0"/>
              <a:t>Has to be individual marked bits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And moving on to… the Interpreter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Roughly twice as fast as the Java interpreter</a:t>
            </a:r>
          </a:p>
          <a:p>
            <a:r>
              <a:rPr lang="en-US" smtClean="0"/>
              <a:t>Less than one-third of the time is spent here</a:t>
            </a:r>
          </a:p>
          <a:p>
            <a:r>
              <a:rPr lang="en-US" smtClean="0"/>
              <a:t>Native libraries, statically compiled</a:t>
            </a:r>
          </a:p>
          <a:p>
            <a:r>
              <a:rPr lang="en-US" smtClean="0"/>
              <a:t>But what about compute intensive applications?</a:t>
            </a:r>
          </a:p>
          <a:p>
            <a:pPr lvl="1"/>
            <a:r>
              <a:rPr lang="en-US" smtClean="0"/>
              <a:t>Dalvik byte code is compressed</a:t>
            </a:r>
          </a:p>
          <a:p>
            <a:pPr lvl="1"/>
            <a:r>
              <a:rPr lang="en-US" smtClean="0"/>
              <a:t>~ 5 to 10 times increase in the footprint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Two Part Solution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Android NDK</a:t>
            </a:r>
          </a:p>
          <a:p>
            <a:pPr lvl="1"/>
            <a:r>
              <a:rPr lang="en-US" smtClean="0"/>
              <a:t>Isolate compute intensive sections</a:t>
            </a:r>
          </a:p>
          <a:p>
            <a:pPr lvl="1"/>
            <a:r>
              <a:rPr lang="en-US" smtClean="0"/>
              <a:t>Natively compile</a:t>
            </a:r>
          </a:p>
          <a:p>
            <a:pPr lvl="1"/>
            <a:r>
              <a:rPr lang="en-US" smtClean="0"/>
              <a:t>Neat, but not so nice!</a:t>
            </a:r>
          </a:p>
          <a:p>
            <a:r>
              <a:rPr lang="en-US" smtClean="0"/>
              <a:t>JIT compiler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 quick break before we talk about the JIT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What does the JIT need to have/be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Take up minimal memory</a:t>
            </a:r>
          </a:p>
          <a:p>
            <a:r>
              <a:rPr lang="en-US" smtClean="0"/>
              <a:t>Dalvik’s container security model</a:t>
            </a:r>
          </a:p>
          <a:p>
            <a:r>
              <a:rPr lang="en-US" smtClean="0"/>
              <a:t>Quick delivery of boost</a:t>
            </a:r>
          </a:p>
          <a:p>
            <a:pPr lvl="1"/>
            <a:r>
              <a:rPr lang="en-US" smtClean="0"/>
              <a:t>No point if the user has to play the game 50 times</a:t>
            </a:r>
          </a:p>
          <a:p>
            <a:r>
              <a:rPr lang="en-US" smtClean="0"/>
              <a:t>Smooth transition between modes of the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What is Android?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Android is a Linux-based operating system designed primarily for touchscreen mobile devices such as smartphones and tablets, developed by Google in conjunction with the Open Handset Alliance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But, quickly – What is a JIT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JIT compilers translate byte codes during run time to the native hardware instruction set of the target machine </a:t>
            </a:r>
            <a:r>
              <a:rPr lang="en-US" sz="1400" smtClean="0"/>
              <a:t>– Source: the dragon book; Compilers: Principles, Techniques and Tools – Aho, Lam, Sethi, Ullman</a:t>
            </a:r>
          </a:p>
          <a:p>
            <a:r>
              <a:rPr lang="en-US" smtClean="0">
                <a:solidFill>
                  <a:schemeClr val="tx2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What it actually means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Check for the compute intensive sections and natively compile them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Beyond this, statically compiled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Flavors of JIT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Classified on how they identify the sections</a:t>
            </a:r>
          </a:p>
          <a:p>
            <a:r>
              <a:rPr lang="en-US" smtClean="0"/>
              <a:t>Two Types:</a:t>
            </a:r>
          </a:p>
          <a:p>
            <a:pPr lvl="1"/>
            <a:r>
              <a:rPr lang="en-US" smtClean="0"/>
              <a:t>Method-based – each method is tracked</a:t>
            </a:r>
          </a:p>
          <a:p>
            <a:pPr lvl="1"/>
            <a:r>
              <a:rPr lang="en-US" smtClean="0"/>
              <a:t>Trace-based – different sections of the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Method-based JIT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Most common – server style</a:t>
            </a:r>
          </a:p>
          <a:p>
            <a:r>
              <a:rPr lang="en-US" smtClean="0"/>
              <a:t>Check for hot methods</a:t>
            </a:r>
          </a:p>
          <a:p>
            <a:r>
              <a:rPr lang="en-US" smtClean="0"/>
              <a:t>Advantages:</a:t>
            </a:r>
          </a:p>
          <a:p>
            <a:pPr lvl="1"/>
            <a:r>
              <a:rPr lang="en-US" smtClean="0"/>
              <a:t>Good optimization window</a:t>
            </a:r>
          </a:p>
          <a:p>
            <a:pPr lvl="1"/>
            <a:r>
              <a:rPr lang="en-US" smtClean="0"/>
              <a:t>Transition boundaries – clearly demarcated</a:t>
            </a:r>
          </a:p>
          <a:p>
            <a:r>
              <a:rPr lang="en-US" smtClean="0"/>
              <a:t>Disadvantages:</a:t>
            </a:r>
          </a:p>
          <a:p>
            <a:pPr lvl="1"/>
            <a:r>
              <a:rPr lang="en-US" smtClean="0"/>
              <a:t>Hot methods may contain cold sections</a:t>
            </a:r>
          </a:p>
          <a:p>
            <a:pPr lvl="1"/>
            <a:r>
              <a:rPr lang="en-US" smtClean="0"/>
              <a:t>More memory</a:t>
            </a:r>
          </a:p>
          <a:p>
            <a:pPr lvl="1"/>
            <a:r>
              <a:rPr lang="en-US" smtClean="0"/>
              <a:t>Longer to see benefit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Trace-based JIT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Chunks of straightened out instructions</a:t>
            </a:r>
          </a:p>
          <a:p>
            <a:r>
              <a:rPr lang="en-US" smtClean="0"/>
              <a:t>Compiled in a trace</a:t>
            </a:r>
          </a:p>
          <a:p>
            <a:r>
              <a:rPr lang="en-US" smtClean="0"/>
              <a:t>Chained in transition cache</a:t>
            </a:r>
          </a:p>
          <a:p>
            <a:r>
              <a:rPr lang="en-US" smtClean="0"/>
              <a:t>Advantages:</a:t>
            </a:r>
          </a:p>
          <a:p>
            <a:pPr lvl="1"/>
            <a:r>
              <a:rPr lang="en-US" smtClean="0"/>
              <a:t>More tightly integrated with interpreter</a:t>
            </a:r>
          </a:p>
          <a:p>
            <a:pPr lvl="1"/>
            <a:r>
              <a:rPr lang="en-US" smtClean="0"/>
              <a:t>Detects exceptions and rolls back</a:t>
            </a:r>
          </a:p>
          <a:p>
            <a:pPr lvl="1"/>
            <a:r>
              <a:rPr lang="en-US" smtClean="0"/>
              <a:t>Quicker performance improvement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Trace-based JIT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Disadvantages: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/>
              <a:t>Window of </a:t>
            </a:r>
            <a:r>
              <a:rPr lang="en-US" dirty="0" smtClean="0"/>
              <a:t>optimizations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Extra cost of transitions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Can’t share across processes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Selected for Dalvik (for now):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Minimize Memory use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Example: System server 4.5 Mb, M-JIT – 8% ; T-JIT – only 2%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Quicker performance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Future: Use Method-based JIT for interpretation when plugged 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JIT Flow</a:t>
            </a:r>
          </a:p>
        </p:txBody>
      </p:sp>
      <p:pic>
        <p:nvPicPr>
          <p:cNvPr id="5427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8546" r="-18546"/>
          <a:stretch>
            <a:fillRect/>
          </a:stretch>
        </p:blipFill>
        <p:spPr>
          <a:xfrm>
            <a:off x="612775" y="1600200"/>
            <a:ext cx="8153400" cy="4495800"/>
          </a:xfrm>
        </p:spPr>
      </p:pic>
      <p:sp>
        <p:nvSpPr>
          <p:cNvPr id="54275" name="TextBox 4"/>
          <p:cNvSpPr txBox="1">
            <a:spLocks noChangeArrowheads="1"/>
          </p:cNvSpPr>
          <p:nvPr/>
        </p:nvSpPr>
        <p:spPr bwMode="auto">
          <a:xfrm>
            <a:off x="1352550" y="6248400"/>
            <a:ext cx="6570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Tw Cen MT" pitchFamily="34" charset="0"/>
              </a:rPr>
              <a:t>Source: Ben Chung, Bill Buzzbee’s 2010 Google IO Talk; The JIT Compiler for Dalvik VM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Dalvik JIT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Each process has own translation cache - Threads share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Simple </a:t>
            </a:r>
            <a:r>
              <a:rPr lang="en-US" dirty="0" smtClean="0"/>
              <a:t>traces - One </a:t>
            </a:r>
            <a:r>
              <a:rPr lang="en-US" dirty="0"/>
              <a:t>or two basic blocks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String </a:t>
            </a:r>
            <a:r>
              <a:rPr lang="en-US" dirty="0"/>
              <a:t>of </a:t>
            </a:r>
            <a:r>
              <a:rPr lang="en-US" dirty="0" smtClean="0"/>
              <a:t>instructions </a:t>
            </a:r>
            <a:r>
              <a:rPr lang="en-US" dirty="0"/>
              <a:t>followed by branch-</a:t>
            </a:r>
            <a:r>
              <a:rPr lang="en-US" dirty="0" smtClean="0"/>
              <a:t>out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Optimizations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Local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Register promotion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Load</a:t>
            </a:r>
            <a:r>
              <a:rPr lang="en-US" dirty="0"/>
              <a:t>/store </a:t>
            </a:r>
            <a:r>
              <a:rPr lang="en-US" dirty="0" smtClean="0"/>
              <a:t>elimination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redundant </a:t>
            </a:r>
            <a:r>
              <a:rPr lang="en-US" dirty="0"/>
              <a:t>null-check </a:t>
            </a:r>
            <a:r>
              <a:rPr lang="en-US" dirty="0" smtClean="0"/>
              <a:t>elimination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Heuristic </a:t>
            </a:r>
            <a:r>
              <a:rPr lang="en-US" dirty="0"/>
              <a:t>scheduling</a:t>
            </a:r>
            <a:endParaRPr lang="en-US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Loop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Simple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/>
              <a:t>I</a:t>
            </a:r>
            <a:r>
              <a:rPr lang="en-US" dirty="0" smtClean="0"/>
              <a:t>nvariant </a:t>
            </a:r>
            <a:r>
              <a:rPr lang="en-US" dirty="0"/>
              <a:t>code </a:t>
            </a:r>
            <a:r>
              <a:rPr lang="en-US" dirty="0" smtClean="0"/>
              <a:t>motion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/>
              <a:t>I</a:t>
            </a:r>
            <a:r>
              <a:rPr lang="en-US" dirty="0" smtClean="0"/>
              <a:t>nduction variable </a:t>
            </a:r>
            <a:r>
              <a:rPr lang="en-US" dirty="0"/>
              <a:t>optimization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Benchmark Testing</a:t>
            </a:r>
          </a:p>
        </p:txBody>
      </p:sp>
      <p:pic>
        <p:nvPicPr>
          <p:cNvPr id="56322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7682" r="-17682"/>
          <a:stretch>
            <a:fillRect/>
          </a:stretch>
        </p:blipFill>
        <p:spPr>
          <a:xfrm>
            <a:off x="612775" y="1600200"/>
            <a:ext cx="8153400" cy="4495800"/>
          </a:xfrm>
        </p:spPr>
      </p:pic>
      <p:sp>
        <p:nvSpPr>
          <p:cNvPr id="56323" name="TextBox 6"/>
          <p:cNvSpPr txBox="1">
            <a:spLocks noChangeArrowheads="1"/>
          </p:cNvSpPr>
          <p:nvPr/>
        </p:nvSpPr>
        <p:spPr bwMode="auto">
          <a:xfrm>
            <a:off x="1325563" y="6248400"/>
            <a:ext cx="6623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Tw Cen MT" pitchFamily="34" charset="0"/>
              </a:rPr>
              <a:t>Source: Ben Chung, Bill Buzzbee’s 2010 Google IO Talk; The JIT Compiler for Dalvik VM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How does it optimize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Resource consumed by the JIT</a:t>
            </a:r>
          </a:p>
          <a:p>
            <a:pPr lvl="1"/>
            <a:r>
              <a:rPr lang="en-US" smtClean="0"/>
              <a:t>Large code-cache</a:t>
            </a:r>
          </a:p>
          <a:p>
            <a:pPr lvl="1"/>
            <a:r>
              <a:rPr lang="en-US" smtClean="0"/>
              <a:t>No garbage collection</a:t>
            </a:r>
          </a:p>
          <a:p>
            <a:r>
              <a:rPr lang="en-US" smtClean="0"/>
              <a:t>Large code bloat for native</a:t>
            </a:r>
          </a:p>
          <a:p>
            <a:pPr lvl="1"/>
            <a:r>
              <a:rPr lang="en-US" smtClean="0"/>
              <a:t>System server process</a:t>
            </a:r>
          </a:p>
          <a:p>
            <a:pPr lvl="1"/>
            <a:r>
              <a:rPr lang="en-US" smtClean="0"/>
              <a:t>Native is 7.7 times larger</a:t>
            </a:r>
          </a:p>
          <a:p>
            <a:r>
              <a:rPr lang="en-US" smtClean="0"/>
              <a:t>Significantly smaller compilation time</a:t>
            </a:r>
          </a:p>
          <a:p>
            <a:pPr lvl="1"/>
            <a:r>
              <a:rPr lang="en-US" smtClean="0"/>
              <a:t>Reduces milliseconds to micro-seconds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Other features of the JIT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Has internal profiling version</a:t>
            </a:r>
          </a:p>
          <a:p>
            <a:pPr lvl="1"/>
            <a:r>
              <a:rPr lang="en-US" smtClean="0"/>
              <a:t>Oprofile will not work due to dynamic nature</a:t>
            </a:r>
          </a:p>
          <a:p>
            <a:pPr lvl="1"/>
            <a:r>
              <a:rPr lang="en-US" smtClean="0"/>
              <a:t>Just set a single command to enable profiling</a:t>
            </a:r>
          </a:p>
          <a:p>
            <a:r>
              <a:rPr lang="en-US" smtClean="0"/>
              <a:t>Debugging tools</a:t>
            </a:r>
          </a:p>
          <a:p>
            <a:pPr lvl="1"/>
            <a:r>
              <a:rPr lang="en-US" smtClean="0"/>
              <a:t>Self-verification against the interpreter</a:t>
            </a:r>
          </a:p>
          <a:p>
            <a:pPr lvl="1"/>
            <a:r>
              <a:rPr lang="en-US" smtClean="0"/>
              <a:t>First disable JIT and check</a:t>
            </a:r>
          </a:p>
          <a:p>
            <a:pPr lvl="1"/>
            <a:r>
              <a:rPr lang="en-US" smtClean="0"/>
              <a:t>Then interleave with interpreter sequence</a:t>
            </a:r>
          </a:p>
          <a:p>
            <a:pPr lvl="1"/>
            <a:r>
              <a:rPr lang="en-US" smtClean="0"/>
              <a:t>Verify machine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Some history…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Open Handset Alliance (OHA) </a:t>
            </a:r>
          </a:p>
          <a:p>
            <a:pPr lvl="1"/>
            <a:r>
              <a:rPr lang="en-US" smtClean="0"/>
              <a:t>84 firms</a:t>
            </a:r>
          </a:p>
          <a:p>
            <a:pPr lvl="1"/>
            <a:r>
              <a:rPr lang="en-US" smtClean="0"/>
              <a:t>Open standards for mobile devices</a:t>
            </a:r>
          </a:p>
          <a:p>
            <a:pPr lvl="1"/>
            <a:r>
              <a:rPr lang="en-US" smtClean="0"/>
              <a:t>Google, HTC, Sony, Dell, Qualcomm, Intel, T-Mobile, etc</a:t>
            </a:r>
          </a:p>
          <a:p>
            <a:r>
              <a:rPr lang="en-US" smtClean="0"/>
              <a:t>Beta version of SDK - 2007</a:t>
            </a:r>
          </a:p>
          <a:p>
            <a:r>
              <a:rPr lang="en-US" smtClean="0"/>
              <a:t>Commercial product – HTC Dream – 2008 – Cupcake Android!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3"/>
          <p:cNvSpPr>
            <a:spLocks noGrp="1"/>
          </p:cNvSpPr>
          <p:nvPr>
            <p:ph type="title"/>
          </p:nvPr>
        </p:nvSpPr>
        <p:spPr>
          <a:xfrm>
            <a:off x="685800" y="3124200"/>
            <a:ext cx="8153400" cy="990600"/>
          </a:xfrm>
        </p:spPr>
        <p:txBody>
          <a:bodyPr/>
          <a:lstStyle/>
          <a:p>
            <a:r>
              <a:rPr lang="en-US" smtClean="0"/>
              <a:t>All fine, but where’s the benefit?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2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Consider Checkers</a:t>
            </a:r>
          </a:p>
        </p:txBody>
      </p:sp>
      <p:sp>
        <p:nvSpPr>
          <p:cNvPr id="60418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2010 bench mark</a:t>
            </a:r>
          </a:p>
          <a:p>
            <a:pPr lvl="1"/>
            <a:r>
              <a:rPr lang="en-US" smtClean="0"/>
              <a:t>Node traversed in a fixed amount of time</a:t>
            </a:r>
          </a:p>
          <a:p>
            <a:pPr lvl="1"/>
            <a:r>
              <a:rPr lang="en-US" smtClean="0"/>
              <a:t>Compared Froyo with JIT and Éclair version – 5.5x Speedup</a:t>
            </a:r>
          </a:p>
          <a:p>
            <a:r>
              <a:rPr lang="en-US" smtClean="0"/>
              <a:t>For a game like temple run?</a:t>
            </a:r>
          </a:p>
          <a:p>
            <a:pPr lvl="1"/>
            <a:r>
              <a:rPr lang="en-US" smtClean="0"/>
              <a:t>RoboDefense – only 4.3%</a:t>
            </a:r>
          </a:p>
          <a:p>
            <a:pPr lvl="1"/>
            <a:r>
              <a:rPr lang="en-US" smtClean="0"/>
              <a:t>Conservatively: around ~2 to 5 times the speed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Future Directions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Method inlining</a:t>
            </a:r>
          </a:p>
          <a:p>
            <a:r>
              <a:rPr lang="en-US" smtClean="0"/>
              <a:t>Trace extension - to identify loops</a:t>
            </a:r>
          </a:p>
          <a:p>
            <a:r>
              <a:rPr lang="en-US" smtClean="0"/>
              <a:t>Offline Translations</a:t>
            </a:r>
          </a:p>
          <a:p>
            <a:pPr lvl="1"/>
            <a:r>
              <a:rPr lang="en-US" smtClean="0"/>
              <a:t>Persistent profile</a:t>
            </a:r>
          </a:p>
          <a:p>
            <a:pPr lvl="1"/>
            <a:r>
              <a:rPr lang="en-US" smtClean="0"/>
              <a:t>Off-line trace and method translation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3"/>
          <p:cNvSpPr>
            <a:spLocks noGrp="1"/>
          </p:cNvSpPr>
          <p:nvPr>
            <p:ph type="title"/>
          </p:nvPr>
        </p:nvSpPr>
        <p:spPr>
          <a:xfrm>
            <a:off x="609600" y="3276600"/>
            <a:ext cx="8153400" cy="990600"/>
          </a:xfrm>
        </p:spPr>
        <p:txBody>
          <a:bodyPr/>
          <a:lstStyle/>
          <a:p>
            <a:r>
              <a:rPr lang="en-US" smtClean="0"/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2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Android programming environment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Uses Java and Eclipse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Ease of developer use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To achieve that, the runtime environment has a lot of optimized feature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Redesign the VM for hand-held computing systems- </a:t>
            </a:r>
            <a:r>
              <a:rPr lang="en-US" dirty="0" err="1" smtClean="0"/>
              <a:t>Dalvik</a:t>
            </a:r>
            <a:endParaRPr lang="en-US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Optimize the </a:t>
            </a:r>
            <a:r>
              <a:rPr lang="en-US" dirty="0" err="1" smtClean="0"/>
              <a:t>Dalvik</a:t>
            </a:r>
            <a:r>
              <a:rPr lang="en-US" dirty="0" smtClean="0"/>
              <a:t> for high performance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Android NDK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JIT Compiler in </a:t>
            </a:r>
            <a:r>
              <a:rPr lang="en-US" dirty="0" err="1" smtClean="0"/>
              <a:t>Dalvik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609600" y="2819400"/>
            <a:ext cx="8153400" cy="990600"/>
          </a:xfrm>
        </p:spPr>
        <p:txBody>
          <a:bodyPr/>
          <a:lstStyle/>
          <a:p>
            <a:r>
              <a:rPr lang="en-US" smtClean="0"/>
              <a:t>Questions and 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8153400" cy="990600"/>
          </a:xfrm>
        </p:spPr>
        <p:txBody>
          <a:bodyPr/>
          <a:lstStyle/>
          <a:p>
            <a:r>
              <a:rPr lang="en-US" smtClean="0"/>
              <a:t>Thank you for listening!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Growth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i="1" smtClean="0">
                <a:solidFill>
                  <a:srgbClr val="775F55"/>
                </a:solidFill>
              </a:rPr>
              <a:t>Everyday more than 1 million Android devices are activated worldwide</a:t>
            </a:r>
            <a:r>
              <a:rPr lang="en-US" smtClean="0">
                <a:solidFill>
                  <a:srgbClr val="775F55"/>
                </a:solidFill>
              </a:rPr>
              <a:t> </a:t>
            </a:r>
            <a:r>
              <a:rPr lang="en-US" sz="1400" smtClean="0"/>
              <a:t>– source http://developer.android.com</a:t>
            </a:r>
          </a:p>
          <a:p>
            <a:r>
              <a:rPr lang="en-US" smtClean="0"/>
              <a:t>App store downloads:</a:t>
            </a:r>
          </a:p>
          <a:p>
            <a:pPr lvl="1"/>
            <a:r>
              <a:rPr lang="en-US" smtClean="0"/>
              <a:t>1.5 billion per month</a:t>
            </a:r>
          </a:p>
          <a:p>
            <a:r>
              <a:rPr lang="en-US" smtClean="0"/>
              <a:t>Open-source code base:</a:t>
            </a:r>
          </a:p>
          <a:p>
            <a:pPr lvl="1"/>
            <a:r>
              <a:rPr lang="en-US" smtClean="0"/>
              <a:t>3.6M to 17.1M lines of code in 3.5 years</a:t>
            </a:r>
          </a:p>
          <a:p>
            <a:r>
              <a:rPr lang="en-US" smtClean="0"/>
              <a:t>Iterative development</a:t>
            </a:r>
          </a:p>
          <a:p>
            <a:pPr lvl="1"/>
            <a:r>
              <a:rPr lang="en-US" smtClean="0"/>
              <a:t>New versions – biannual</a:t>
            </a:r>
          </a:p>
          <a:p>
            <a:pPr lvl="1"/>
            <a:r>
              <a:rPr lang="en-US" smtClean="0"/>
              <a:t>Annual flagship device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Version History</a:t>
            </a:r>
          </a:p>
        </p:txBody>
      </p:sp>
      <p:pic>
        <p:nvPicPr>
          <p:cNvPr id="2150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3287" r="-3287"/>
          <a:stretch>
            <a:fillRect/>
          </a:stretch>
        </p:blipFill>
        <p:spPr>
          <a:xfrm>
            <a:off x="612775" y="1600200"/>
            <a:ext cx="7997825" cy="4410075"/>
          </a:xfrm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743200" y="6324600"/>
            <a:ext cx="3375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w Cen MT" pitchFamily="34" charset="0"/>
              </a:rPr>
              <a:t>Image Source: http://developer.android.com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About a few apps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Google Nexus</a:t>
            </a:r>
          </a:p>
          <a:p>
            <a:pPr lvl="1"/>
            <a:r>
              <a:rPr lang="en-US" smtClean="0"/>
              <a:t>Flagship -&gt; pure Android experience</a:t>
            </a:r>
          </a:p>
          <a:p>
            <a:pPr lvl="1"/>
            <a:r>
              <a:rPr lang="en-US" smtClean="0"/>
              <a:t>Mix-up the OEMs now and then</a:t>
            </a:r>
          </a:p>
          <a:p>
            <a:r>
              <a:rPr lang="en-US" smtClean="0"/>
              <a:t>Open-source</a:t>
            </a:r>
          </a:p>
        </p:txBody>
      </p:sp>
      <p:pic>
        <p:nvPicPr>
          <p:cNvPr id="2253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3300"/>
            <a:ext cx="9144000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3200400" y="6172200"/>
            <a:ext cx="23971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Tw Cen MT" pitchFamily="34" charset="0"/>
              </a:rPr>
              <a:t>As seen on Android Market – 10/01/2012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Structure of an App</a:t>
            </a:r>
          </a:p>
        </p:txBody>
      </p:sp>
      <p:pic>
        <p:nvPicPr>
          <p:cNvPr id="2355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04649" r="-104649"/>
          <a:stretch>
            <a:fillRect/>
          </a:stretch>
        </p:blipFill>
        <p:spPr>
          <a:xfrm>
            <a:off x="612775" y="1600200"/>
            <a:ext cx="81534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Hello Dalvik</a:t>
            </a:r>
          </a:p>
        </p:txBody>
      </p:sp>
      <p:pic>
        <p:nvPicPr>
          <p:cNvPr id="24578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13081" b="-13081"/>
          <a:stretch>
            <a:fillRect/>
          </a:stretch>
        </p:blipFill>
        <p:spPr>
          <a:xfrm>
            <a:off x="609600" y="1589088"/>
            <a:ext cx="3886200" cy="4572000"/>
          </a:xfrm>
        </p:spPr>
      </p:pic>
      <p:pic>
        <p:nvPicPr>
          <p:cNvPr id="24579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t="-13181" b="-13181"/>
          <a:stretch>
            <a:fillRect/>
          </a:stretch>
        </p:blipFill>
        <p:spPr>
          <a:xfrm>
            <a:off x="4845050" y="1589088"/>
            <a:ext cx="38862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C101671259990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TC101671259990</Template>
  <TotalTime>12</TotalTime>
  <Words>1150</Words>
  <Application>Microsoft Macintosh PowerPoint</Application>
  <PresentationFormat>On-screen Show (4:3)</PresentationFormat>
  <Paragraphs>245</Paragraphs>
  <Slides>46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11</vt:i4>
      </vt:variant>
      <vt:variant>
        <vt:lpstr>Slide Titles</vt:lpstr>
      </vt:variant>
      <vt:variant>
        <vt:i4>46</vt:i4>
      </vt:variant>
    </vt:vector>
  </HeadingPairs>
  <TitlesOfParts>
    <vt:vector size="62" baseType="lpstr">
      <vt:lpstr>Tw Cen MT</vt:lpstr>
      <vt:lpstr>Arial</vt:lpstr>
      <vt:lpstr>Wingdings</vt:lpstr>
      <vt:lpstr>Wingdings 2</vt:lpstr>
      <vt:lpstr>Calibri</vt:lpstr>
      <vt:lpstr>TC101671259990</vt:lpstr>
      <vt:lpstr>TC101671259990</vt:lpstr>
      <vt:lpstr>TC101671259990</vt:lpstr>
      <vt:lpstr>TC101671259990</vt:lpstr>
      <vt:lpstr>TC101671259990</vt:lpstr>
      <vt:lpstr>TC101671259990</vt:lpstr>
      <vt:lpstr>TC101671259990</vt:lpstr>
      <vt:lpstr>TC101671259990</vt:lpstr>
      <vt:lpstr>TC101671259990</vt:lpstr>
      <vt:lpstr>TC101671259990</vt:lpstr>
      <vt:lpstr>TC101671259990</vt:lpstr>
      <vt:lpstr>ANDROID RUNTIME ENVIRONMENT THE DALKVIK VM AND JIT OPTIMIZATIONS</vt:lpstr>
      <vt:lpstr>Overview</vt:lpstr>
      <vt:lpstr>What is Android?</vt:lpstr>
      <vt:lpstr>Some history…</vt:lpstr>
      <vt:lpstr>Growth</vt:lpstr>
      <vt:lpstr>Version History</vt:lpstr>
      <vt:lpstr>About a few apps</vt:lpstr>
      <vt:lpstr>Structure of an App</vt:lpstr>
      <vt:lpstr>Hello Dalvik</vt:lpstr>
      <vt:lpstr>Temple Run</vt:lpstr>
      <vt:lpstr>Screenshots</vt:lpstr>
      <vt:lpstr>Introduction to logcat</vt:lpstr>
      <vt:lpstr>Screenshot</vt:lpstr>
      <vt:lpstr>And now to business…</vt:lpstr>
      <vt:lpstr>Anatomy of the Android</vt:lpstr>
      <vt:lpstr>Why the Linux kernel?</vt:lpstr>
      <vt:lpstr>On Start-up</vt:lpstr>
      <vt:lpstr>Let’s take a small break before we talk about Dalvik</vt:lpstr>
      <vt:lpstr>What is Dalvik?</vt:lpstr>
      <vt:lpstr>Why Dalvik?</vt:lpstr>
      <vt:lpstr>Why Dalvik?</vt:lpstr>
      <vt:lpstr>The Dex file format</vt:lpstr>
      <vt:lpstr>At build time</vt:lpstr>
      <vt:lpstr>Contrasting…</vt:lpstr>
      <vt:lpstr>Garbage Collection in Dalvik</vt:lpstr>
      <vt:lpstr>And moving on to… the Interpreter</vt:lpstr>
      <vt:lpstr>Two Part Solution</vt:lpstr>
      <vt:lpstr>A quick break before we talk about the JIT</vt:lpstr>
      <vt:lpstr>What does the JIT need to have/be</vt:lpstr>
      <vt:lpstr>But, quickly – What is a JIT</vt:lpstr>
      <vt:lpstr>Flavors of JIT</vt:lpstr>
      <vt:lpstr>Method-based JIT</vt:lpstr>
      <vt:lpstr>Trace-based JIT</vt:lpstr>
      <vt:lpstr>Trace-based JIT (cont’d)</vt:lpstr>
      <vt:lpstr>JIT Flow</vt:lpstr>
      <vt:lpstr>Dalvik JIT</vt:lpstr>
      <vt:lpstr>Benchmark Testing</vt:lpstr>
      <vt:lpstr>How does it optimize</vt:lpstr>
      <vt:lpstr>Other features of the JIT</vt:lpstr>
      <vt:lpstr>All fine, but where’s the benefit?</vt:lpstr>
      <vt:lpstr>Consider Checkers</vt:lpstr>
      <vt:lpstr>Future Directions</vt:lpstr>
      <vt:lpstr>Demo</vt:lpstr>
      <vt:lpstr>Summary</vt:lpstr>
      <vt:lpstr>Questions and Discussion</vt:lpstr>
      <vt:lpstr>Thank you for listening!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presentation</dc:title>
  <dc:creator/>
  <cp:keywords/>
  <cp:lastModifiedBy/>
  <cp:revision>1</cp:revision>
  <dcterms:modified xsi:type="dcterms:W3CDTF">2012-10-03T16:18:04Z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TC101671259990</vt:lpwstr>
  </property>
</Properties>
</file>