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68" r:id="rId5"/>
    <p:sldId id="289" r:id="rId6"/>
    <p:sldId id="290" r:id="rId7"/>
    <p:sldId id="292" r:id="rId8"/>
    <p:sldId id="288" r:id="rId9"/>
    <p:sldId id="283" r:id="rId10"/>
    <p:sldId id="293" r:id="rId11"/>
    <p:sldId id="294" r:id="rId12"/>
    <p:sldId id="286" r:id="rId13"/>
    <p:sldId id="260" r:id="rId14"/>
    <p:sldId id="263" r:id="rId15"/>
    <p:sldId id="291" r:id="rId16"/>
    <p:sldId id="261" r:id="rId17"/>
    <p:sldId id="262" r:id="rId18"/>
    <p:sldId id="264" r:id="rId19"/>
    <p:sldId id="284" r:id="rId20"/>
    <p:sldId id="267" r:id="rId21"/>
    <p:sldId id="276" r:id="rId22"/>
    <p:sldId id="282" r:id="rId23"/>
    <p:sldId id="279" r:id="rId24"/>
    <p:sldId id="280" r:id="rId25"/>
    <p:sldId id="281" r:id="rId26"/>
    <p:sldId id="295" r:id="rId27"/>
    <p:sldId id="297" r:id="rId28"/>
    <p:sldId id="298" r:id="rId29"/>
    <p:sldId id="299"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62" autoAdjust="0"/>
  </p:normalViewPr>
  <p:slideViewPr>
    <p:cSldViewPr>
      <p:cViewPr varScale="1">
        <p:scale>
          <a:sx n="60" d="100"/>
          <a:sy n="60" d="100"/>
        </p:scale>
        <p:origin x="-9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E61ED-4EF1-4A98-A8A7-8D8C1293FAF9}" type="datetimeFigureOut">
              <a:rPr lang="en-US" smtClean="0"/>
              <a:t>10/31/2014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C233A-2E04-4155-A330-BB771483C13C}" type="slidenum">
              <a:rPr lang="en-US" smtClean="0"/>
              <a:t>‹#›</a:t>
            </a:fld>
            <a:endParaRPr lang="en-US" dirty="0"/>
          </a:p>
        </p:txBody>
      </p:sp>
    </p:spTree>
    <p:extLst>
      <p:ext uri="{BB962C8B-B14F-4D97-AF65-F5344CB8AC3E}">
        <p14:creationId xmlns:p14="http://schemas.microsoft.com/office/powerpoint/2010/main" val="63581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baseline="0" dirty="0" smtClean="0"/>
              <a:t>Formal Methods.  Carnegie Mellon University. Michael Collins. http://users.ece.cmu.edu/~koopman/des_s99/formal_methods/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3</a:t>
            </a:fld>
            <a:endParaRPr lang="en-US" dirty="0"/>
          </a:p>
        </p:txBody>
      </p:sp>
    </p:spTree>
    <p:extLst>
      <p:ext uri="{BB962C8B-B14F-4D97-AF65-F5344CB8AC3E}">
        <p14:creationId xmlns:p14="http://schemas.microsoft.com/office/powerpoint/2010/main" val="1205888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https://source.android.com/devices/tech/dalvik/dalvik-bytecode.html</a:t>
            </a:r>
          </a:p>
          <a:p>
            <a:r>
              <a:rPr lang="en-US" dirty="0" smtClean="0"/>
              <a:t>http://stackoverflow.com/questions/7541281/what-is-dalvik-and-dalvik-cache</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15</a:t>
            </a:fld>
            <a:endParaRPr lang="en-US" dirty="0"/>
          </a:p>
        </p:txBody>
      </p:sp>
    </p:spTree>
    <p:extLst>
      <p:ext uri="{BB962C8B-B14F-4D97-AF65-F5344CB8AC3E}">
        <p14:creationId xmlns:p14="http://schemas.microsoft.com/office/powerpoint/2010/main" val="219497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http://poporo.uma.pt/docs/catano-tfm.pdf</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17</a:t>
            </a:fld>
            <a:endParaRPr lang="en-US" dirty="0"/>
          </a:p>
        </p:txBody>
      </p:sp>
    </p:spTree>
    <p:extLst>
      <p:ext uri="{BB962C8B-B14F-4D97-AF65-F5344CB8AC3E}">
        <p14:creationId xmlns:p14="http://schemas.microsoft.com/office/powerpoint/2010/main" val="147148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en.wikipedia.org/wiki/Java_Modeling_Language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ESC/JAVA User Manual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18</a:t>
            </a:fld>
            <a:endParaRPr lang="en-US" dirty="0"/>
          </a:p>
        </p:txBody>
      </p:sp>
    </p:spTree>
    <p:extLst>
      <p:ext uri="{BB962C8B-B14F-4D97-AF65-F5344CB8AC3E}">
        <p14:creationId xmlns:p14="http://schemas.microsoft.com/office/powerpoint/2010/main" val="352820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atomic operation [ə′täm·ik ‚äp·ə′rā·shən] (computer science) An operation that cannot be broken up into smaller parts that could be performed by different processors.</a:t>
            </a:r>
          </a:p>
          <a:p>
            <a:r>
              <a:rPr lang="en-US" dirty="0" smtClean="0"/>
              <a:t>McGraw-Hill Dictionary of Scientific &amp; Technical Terms, 6E, Copyright © 2003 by The McGraw-Hill Companies, Inc.</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19</a:t>
            </a:fld>
            <a:endParaRPr lang="en-US" dirty="0"/>
          </a:p>
        </p:txBody>
      </p:sp>
    </p:spTree>
    <p:extLst>
      <p:ext uri="{BB962C8B-B14F-4D97-AF65-F5344CB8AC3E}">
        <p14:creationId xmlns:p14="http://schemas.microsoft.com/office/powerpoint/2010/main" val="296188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KindSoftware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ESC/Java2 Reference Manual</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21</a:t>
            </a:fld>
            <a:endParaRPr lang="en-US" dirty="0"/>
          </a:p>
        </p:txBody>
      </p:sp>
    </p:spTree>
    <p:extLst>
      <p:ext uri="{BB962C8B-B14F-4D97-AF65-F5344CB8AC3E}">
        <p14:creationId xmlns:p14="http://schemas.microsoft.com/office/powerpoint/2010/main" val="371622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ESC/Java2 Reference Manual</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22</a:t>
            </a:fld>
            <a:endParaRPr lang="en-US" dirty="0"/>
          </a:p>
        </p:txBody>
      </p:sp>
    </p:spTree>
    <p:extLst>
      <p:ext uri="{BB962C8B-B14F-4D97-AF65-F5344CB8AC3E}">
        <p14:creationId xmlns:p14="http://schemas.microsoft.com/office/powerpoint/2010/main" val="93134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ESC/JAVA User Manual</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24</a:t>
            </a:fld>
            <a:endParaRPr lang="en-US" dirty="0"/>
          </a:p>
        </p:txBody>
      </p:sp>
    </p:spTree>
    <p:extLst>
      <p:ext uri="{BB962C8B-B14F-4D97-AF65-F5344CB8AC3E}">
        <p14:creationId xmlns:p14="http://schemas.microsoft.com/office/powerpoint/2010/main" val="77910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ESC/JAVA User Manual</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25</a:t>
            </a:fld>
            <a:endParaRPr lang="en-US" dirty="0"/>
          </a:p>
        </p:txBody>
      </p:sp>
    </p:spTree>
    <p:extLst>
      <p:ext uri="{BB962C8B-B14F-4D97-AF65-F5344CB8AC3E}">
        <p14:creationId xmlns:p14="http://schemas.microsoft.com/office/powerpoint/2010/main" val="91923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http://babelfish.arc.nasa.gov/trac/jpf/wiki/summer-projects/2010-android</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29</a:t>
            </a:fld>
            <a:endParaRPr lang="en-US" dirty="0"/>
          </a:p>
        </p:txBody>
      </p:sp>
    </p:spTree>
    <p:extLst>
      <p:ext uri="{BB962C8B-B14F-4D97-AF65-F5344CB8AC3E}">
        <p14:creationId xmlns:p14="http://schemas.microsoft.com/office/powerpoint/2010/main" val="135614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30</a:t>
            </a:fld>
            <a:endParaRPr lang="en-US" dirty="0"/>
          </a:p>
        </p:txBody>
      </p:sp>
    </p:spTree>
    <p:extLst>
      <p:ext uri="{BB962C8B-B14F-4D97-AF65-F5344CB8AC3E}">
        <p14:creationId xmlns:p14="http://schemas.microsoft.com/office/powerpoint/2010/main" val="25011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Schulmeyer</a:t>
            </a:r>
            <a:r>
              <a:rPr lang="en-US" baseline="0" dirty="0" smtClean="0"/>
              <a:t> &amp; Mackenzie.  Verification and Validation of modern software-intensive systems.</a:t>
            </a:r>
            <a:endParaRPr lang="en-US" dirty="0" smtClean="0"/>
          </a:p>
          <a:p>
            <a:r>
              <a:rPr lang="en-US" dirty="0" smtClean="0"/>
              <a:t>2. Cac Phuong Phap Hinh Thuc &amp; Cho Phat Trien Phan</a:t>
            </a:r>
            <a:r>
              <a:rPr lang="en-US" baseline="0" dirty="0" smtClean="0"/>
              <a:t> Mem: Introduction to Formal Methods</a:t>
            </a:r>
          </a:p>
          <a:p>
            <a:r>
              <a:rPr lang="en-US" baseline="0" dirty="0" smtClean="0"/>
              <a:t>3. Formal Methods.  Carnegie Mellon University. Michael Collins. http://users.ece.cmu.edu/~koopman/des_s99/formal_methods/</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4</a:t>
            </a:fld>
            <a:endParaRPr lang="en-US" dirty="0"/>
          </a:p>
        </p:txBody>
      </p:sp>
    </p:spTree>
    <p:extLst>
      <p:ext uri="{BB962C8B-B14F-4D97-AF65-F5344CB8AC3E}">
        <p14:creationId xmlns:p14="http://schemas.microsoft.com/office/powerpoint/2010/main" val="30916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http://en.wikipedia.org/wiki/Undecidable_problem</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5</a:t>
            </a:fld>
            <a:endParaRPr lang="en-US" dirty="0"/>
          </a:p>
        </p:txBody>
      </p:sp>
    </p:spTree>
    <p:extLst>
      <p:ext uri="{BB962C8B-B14F-4D97-AF65-F5344CB8AC3E}">
        <p14:creationId xmlns:p14="http://schemas.microsoft.com/office/powerpoint/2010/main" val="402880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Schulmeyer</a:t>
            </a:r>
            <a:r>
              <a:rPr lang="en-US" baseline="0" dirty="0" smtClean="0"/>
              <a:t> &amp; Mackenzie.  Verification and Validation of modern software-intensive systems.</a:t>
            </a:r>
          </a:p>
          <a:p>
            <a:pPr marL="228600" indent="-228600">
              <a:buAutoNum type="arabicPeriod"/>
            </a:pPr>
            <a:r>
              <a:rPr lang="en-US" baseline="0" dirty="0" smtClean="0"/>
              <a:t>Manuel Carro.  Technical University of Madrid.  A Short Introduction to Formal Methods.</a:t>
            </a:r>
          </a:p>
          <a:p>
            <a:pPr marL="228600" indent="-228600">
              <a:buAutoNum type="arabicPeriod"/>
            </a:pPr>
            <a:r>
              <a:rPr lang="en-US" dirty="0" smtClean="0"/>
              <a:t>http://en.wikipedia.org/wiki/List_of_model_checking_tools</a:t>
            </a:r>
          </a:p>
          <a:p>
            <a:pPr marL="228600" indent="-228600">
              <a:buAutoNum type="arabicPeriod"/>
            </a:pPr>
            <a:r>
              <a:rPr lang="en-US" dirty="0" smtClean="0"/>
              <a:t>http://en.wikipedia.org/wiki/Automated_theorem_proving</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6</a:t>
            </a:fld>
            <a:endParaRPr lang="en-US" dirty="0"/>
          </a:p>
        </p:txBody>
      </p:sp>
    </p:spTree>
    <p:extLst>
      <p:ext uri="{BB962C8B-B14F-4D97-AF65-F5344CB8AC3E}">
        <p14:creationId xmlns:p14="http://schemas.microsoft.com/office/powerpoint/2010/main" val="185993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http://webdocs.cs.ualberta.ca/~piotr/Courses/662/Reading/ESL-TIK-00214.pdf</a:t>
            </a:r>
          </a:p>
          <a:p>
            <a:r>
              <a:rPr lang="en-US" dirty="0" smtClean="0"/>
              <a:t>2. http://www.cs.cornell.edu/courses/cs3110/2011sp/lectures/lec13-logic/logic.htm</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7</a:t>
            </a:fld>
            <a:endParaRPr lang="en-US" dirty="0"/>
          </a:p>
        </p:txBody>
      </p:sp>
    </p:spTree>
    <p:extLst>
      <p:ext uri="{BB962C8B-B14F-4D97-AF65-F5344CB8AC3E}">
        <p14:creationId xmlns:p14="http://schemas.microsoft.com/office/powerpoint/2010/main" val="295131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http://poporo.uma.pt/docs/catano-tfm.pdf</a:t>
            </a:r>
          </a:p>
          <a:p>
            <a:endParaRPr lang="en-US" dirty="0" smtClean="0"/>
          </a:p>
          <a:p>
            <a:r>
              <a:rPr lang="en-US" dirty="0" smtClean="0"/>
              <a:t>http://books.google.com/books?id=kPp-KO3vMdEC&amp;pg=PA68&amp;lpg=PA68&amp;dq=ESC/Java,+vs+Spin&amp;source=bl&amp;ots=hGshuQ-Mrr&amp;sig=Lg9XNRHnyiJvXQlZR6GLMEj1mm8&amp;hl=en&amp;sa=X&amp;ei=dNxLVKmEAfGHsQSI54GgDg&amp;ved=0CGIQ6AEwCA#v=onepage&amp;q=ESC%2FJava%2C%20vs%20Spin&amp;f=false</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9</a:t>
            </a:fld>
            <a:endParaRPr lang="en-US" dirty="0"/>
          </a:p>
        </p:txBody>
      </p:sp>
    </p:spTree>
    <p:extLst>
      <p:ext uri="{BB962C8B-B14F-4D97-AF65-F5344CB8AC3E}">
        <p14:creationId xmlns:p14="http://schemas.microsoft.com/office/powerpoint/2010/main" val="250119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http://webdocs.cs.ualberta.ca/~piotr/Courses/662/Reading/ESL-TIK-00214.pdf</a:t>
            </a:r>
          </a:p>
          <a:p>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10</a:t>
            </a:fld>
            <a:endParaRPr lang="en-US" dirty="0"/>
          </a:p>
        </p:txBody>
      </p:sp>
    </p:spTree>
    <p:extLst>
      <p:ext uri="{BB962C8B-B14F-4D97-AF65-F5344CB8AC3E}">
        <p14:creationId xmlns:p14="http://schemas.microsoft.com/office/powerpoint/2010/main" val="181314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http://cecs.wright.edu/~pmateti/Courses/7140/Lectures/OOD/meyer-design-by-contract-1992.pdf</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11</a:t>
            </a:fld>
            <a:endParaRPr lang="en-US" dirty="0"/>
          </a:p>
        </p:txBody>
      </p:sp>
    </p:spTree>
    <p:extLst>
      <p:ext uri="{BB962C8B-B14F-4D97-AF65-F5344CB8AC3E}">
        <p14:creationId xmlns:p14="http://schemas.microsoft.com/office/powerpoint/2010/main" val="227575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http://www.cnet.com/news/a-brief-history-of-android-phones/</a:t>
            </a:r>
          </a:p>
          <a:p>
            <a:r>
              <a:rPr lang="en-US" dirty="0" smtClean="0"/>
              <a:t>http://mochaguru.com/wp-content/uploads/2011/01/andriod-era-new1-11.gif</a:t>
            </a:r>
            <a:endParaRPr lang="en-US" dirty="0"/>
          </a:p>
        </p:txBody>
      </p:sp>
      <p:sp>
        <p:nvSpPr>
          <p:cNvPr id="4" name="Slide Number Placeholder 3"/>
          <p:cNvSpPr>
            <a:spLocks noGrp="1"/>
          </p:cNvSpPr>
          <p:nvPr>
            <p:ph type="sldNum" sz="quarter" idx="10"/>
          </p:nvPr>
        </p:nvSpPr>
        <p:spPr/>
        <p:txBody>
          <a:bodyPr/>
          <a:lstStyle/>
          <a:p>
            <a:fld id="{158C233A-2E04-4155-A330-BB771483C13C}" type="slidenum">
              <a:rPr lang="en-US" smtClean="0"/>
              <a:t>13</a:t>
            </a:fld>
            <a:endParaRPr lang="en-US" dirty="0"/>
          </a:p>
        </p:txBody>
      </p:sp>
    </p:spTree>
    <p:extLst>
      <p:ext uri="{BB962C8B-B14F-4D97-AF65-F5344CB8AC3E}">
        <p14:creationId xmlns:p14="http://schemas.microsoft.com/office/powerpoint/2010/main" val="11314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895F31-0201-4DE2-95C1-94D5EF401977}"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895F31-0201-4DE2-95C1-94D5EF40197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895F31-0201-4DE2-95C1-94D5EF4019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49512F-FE3B-4CD1-A247-C9C4D7D5B69C}"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895F31-0201-4DE2-95C1-94D5EF401977}"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749512F-FE3B-4CD1-A247-C9C4D7D5B69C}" type="datetimeFigureOut">
              <a:rPr lang="en-US" smtClean="0"/>
              <a:t>10/31/2014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4895F31-0201-4DE2-95C1-94D5EF40197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749512F-FE3B-4CD1-A247-C9C4D7D5B69C}" type="datetimeFigureOut">
              <a:rPr lang="en-US" smtClean="0"/>
              <a:t>10/31/2014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4895F31-0201-4DE2-95C1-94D5EF4019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ct.kth.se/courses/2G1516/Docs05/EscJava/Tutorial/Example.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463678"/>
            <a:ext cx="4648200" cy="1146730"/>
          </a:xfrm>
        </p:spPr>
        <p:txBody>
          <a:bodyPr>
            <a:normAutofit fontScale="90000"/>
          </a:bodyPr>
          <a:lstStyle/>
          <a:p>
            <a:pPr algn="ctr"/>
            <a:r>
              <a:rPr lang="en-US" sz="2400" dirty="0" smtClean="0"/>
              <a:t>E6998: Formal Methods on Android</a:t>
            </a:r>
            <a:br>
              <a:rPr lang="en-US" sz="2400" dirty="0" smtClean="0"/>
            </a:br>
            <a:r>
              <a:rPr lang="en-US" sz="2400" dirty="0" smtClean="0"/>
              <a:t>Instructor: Professor Aho</a:t>
            </a:r>
            <a:br>
              <a:rPr lang="en-US" sz="2400" dirty="0" smtClean="0"/>
            </a:br>
            <a:r>
              <a:rPr lang="en-US" sz="2400" dirty="0" smtClean="0"/>
              <a:t>Student: Suzanna Schmeelk</a:t>
            </a:r>
            <a:br>
              <a:rPr lang="en-US" sz="2400" dirty="0" smtClean="0"/>
            </a:br>
            <a:r>
              <a:rPr lang="en-US" sz="2400" dirty="0" smtClean="0"/>
              <a:t>October 2014</a:t>
            </a:r>
            <a:endParaRPr lang="en-US" sz="2400" dirty="0"/>
          </a:p>
        </p:txBody>
      </p:sp>
      <p:sp>
        <p:nvSpPr>
          <p:cNvPr id="3" name="Subtitle 2"/>
          <p:cNvSpPr>
            <a:spLocks noGrp="1"/>
          </p:cNvSpPr>
          <p:nvPr>
            <p:ph type="subTitle" idx="1"/>
          </p:nvPr>
        </p:nvSpPr>
        <p:spPr>
          <a:xfrm>
            <a:off x="3429000" y="3951514"/>
            <a:ext cx="5114778" cy="1101248"/>
          </a:xfrm>
        </p:spPr>
        <p:txBody>
          <a:bodyPr/>
          <a:lstStyle/>
          <a:p>
            <a:r>
              <a:rPr lang="en-US" dirty="0" smtClean="0"/>
              <a:t>Suzanna Schmeelk</a:t>
            </a:r>
          </a:p>
          <a:p>
            <a:r>
              <a:rPr lang="en-US" dirty="0" smtClean="0"/>
              <a:t>October 27, 2014</a:t>
            </a:r>
            <a:endParaRPr lang="en-US" dirty="0"/>
          </a:p>
        </p:txBody>
      </p:sp>
      <p:sp>
        <p:nvSpPr>
          <p:cNvPr id="4" name="AutoShape 4" descr="data:image/jpeg;base64,/9j/4AAQSkZJRgABAQAAAQABAAD/2wCEAAkGBxQTEhQUEBQUFRQWFRQVFBQVFRUUFBUUFBQWFhQUFBQYHSggGBolHBQUITEhJSkrLi4uFx8zODMsNygtLisBCgoKDg0OGxAQGiwiHCQuLCwsLCwsLCwvLCwsLCwsLCwsLSwsLCwsLCwsLCwsLCwsLCwsLCwsLCwsLCwsLCwsLP/AABEIANwA5QMBIgACEQEDEQH/xAAcAAABBQEBAQAAAAAAAAAAAAAAAgMEBQYBBwj/xABAEAACAQIDBQQGCAQFBQAAAAAAAQIDEQQhMQUSQVFhBnGBkRMiMqGxwQdCUmJyktHwFCOi4SRDc4LCFTNTY/H/xAAaAQACAwEBAAAAAAAAAAAAAAAAAgEDBAUG/8QALhEAAgIBBAADBwMFAAAAAAAAAAECEQMEEiExBRNRIjJBYXGBsRRC0RUjkaHw/9oADAMBAAIRAxEAPwD3EAAAAAAAAAAAAAAAAAAAAAAAAAAAARWqKKbfAWV+2qtqZRqcvlYpT9EAjZ+11UqSp2s0t5Pomk7+aLMy/Y6nedap+GC97f8AxNQVaGc54FLI7b/kAAANgAAAAAAAAAAAAAAAAAAAAAAAAAAAAAAAADOKxMYK8gwmKjUjvQd1p1TWqZD23gnUh6vtRvlzXFd5mdlY90Kl3fcllNf8l1RzM2tnh1G3IvYfTA3ACac1JJxd01dPmmKudOwACNVxkVpn++ZDq7QlwyMuXW4cfbv6AWoGfqYmT+s/NkaVRmKXi8F1EmjUlD2nrWjboQHVfMaxEt5etn35mPWeJLNicEqsKLfshSthk/tynL37q90UXZmMDtZ0oxgknGKSS0aS6lxhNrU55X3Xyll5M6uj1OF44wi+UkQTwADcAAAAAAAAAAAAAAAAAAAAAAAAAAAAAAAAAGe7QbL1qQX4ly6mhGMRVsreZk1uLHkxNT+z+YFF2exE4Jxkrw1jfVPjboT6+IbG5REs4Ec+VY/Lb4RNCJMbkOSG5FLQDUhqTHJsZkyloZCJDchUmNSZWAiYzKdjL7f7c06M3Tpx9JKLtJ3tFPiupzYfbCniJKEluTeSu8m+V+BoWDKo764F3xujb7O25Onk/WjyfDufA1eCxsKsbwfeuK70edzdhzBY+VKSlF2fufR9DpaPxCUfZnyiWj0gCDsnaUa0brKS9qPL+xOO/GSkrXQoAAEgAAAAAAAAAAAAAAAAAAAAAAcbABFapZFfOVxyvUuxiTOBrNQ8kqXSIEsTJnmvaT6SpqpKngoRai2nUmm95r7MU1l1bGez/wBJ0vSKnjoRjGTt6WCa3b8ZRu7x6rQzrDOrojej0yTGZsXNjE5FLGQmbGZM7KQ1ORRIc5KRDx85KnPc9rclu/i3Xb3j8pDMpFYHjOGoxcbvVq7b1bfFldvblVbnNG8272Nk5ynhZK0m5Ok2o2bze5J5W6O1iLsDsNNVVUxbjGEXfcUlOc+l45JeJ3f1eHZuv7fEz7HZuarvGEnrKEG+9xTZFkx/F195/BEWbONE0E7Zm0JUpqUXp5NcUz0XBYqNSCnHRryfFM8o3jUdjtp7s/Ryfqz06S4eenkdrw/UU9j6ZDRtgADtCgAAAAAAAAAAAAAAAAAAAAMYqdlbmPlfjZ5mXWZNmJ/PgBiUiBttSeHrqHtOlUUba33HaxK3jjkeeTshnzthWk2nzv4EPalRXSXj3Hqvab6O41puphakabk23TmnupvVwlHNLpYidn/o0jSqKpjKkam67qlBPcbWm/KVm10SN36jGvab59CtQfRsth7ywmGVS++qFLevrfcWvUflI7VqXGJSOVKdl64OzkMykclIalIrJCchicjspDE5BQHJyGZTCchmchqAJyG5M5KQ3KQ6QHWxzDVnGSayIspkSvtOnTfrzSf2dZeEVmXY7vgmrPadmYr0tKE+az71k/emSjKdids0XRjD0nrt33ZLcte3qq+pqz1GOW6KYjTXYAADkAAAAAAAAAAAAAAAAAU2Jnmy4loUVdnK8UfspAIchLkIbESkcNSJo7KQxOR2UhmchZSJSOTkMzmFSZHnUK7JOymNTkNzqkepXGSAelMYqTKfaHaXD0sqlaCf2U96X5Y3ZnMd9IFFf9qFSo+btCPvz9xqx6bJPqLCjZVKoxUrczzbHds8TPKG5SXRb0vOWXuKTF4irVzq1Jz723Hy0Rrh4dN+80v9jUel4/tPhqd1KrFv7MPXf9OhRYvtvfKhSb+9UaS/LG/xMlh8BJ6Flhtly5GhaXBDvksjibH6m0sVXvvVHFfZp+qvNZ+8tNgbLTd829Xxz6vmSNn7OWV0+F0anA081urRvT1s0s1Za5cyXOPUVRoji2ncLTsjUbD7UTpWjVvOHX2oro+Pc/cVOHoOWUo8W3eyduSSyQ1Vgr5fEWM5QdodwjLhnqmCxkKsd6nJSXvT5NcGPnlWA2jOhJSpuz0a4NX0a5G+2Ft6GIVvZqL2ofOPNHRw6iOTh8MxZcDhyui3AANBQAAAAAAAAJnNJXZBq7RtovMRjMTm+mRTYrFHB1niGRSaxukhki1e2be1HyZGrMzuKxhMwuPlOLbjaMVnJvJvojA9Xkyqsr66I4smSkNTmYftB23qUm1SpwduMnL4Ix0u221MRP0eHS3n9WhR3pLq3Lesursh8ejyZOVS+pKkj2Ocyux206VNXqVIQ/FKMfizC4PsPtXE2eOxkqMHrBVHOfduU2oLz8DU7I+jjAUfWlTliJ8Z1pb2n3ElHzTLf6el70/8IsUJMhYjtlhs/RzlWf8A6YTqL8yVveUuN7aT/wArC1H/AKjUO7JXPSqlJKKjSjGKckrKNopWvou4rFhN67cVbnZNu+VrE/p8UH1f1f8AFGiGBdtnlGO7TY+fsqNNfchd/mlf4FJiqeKrP+bOrPo5O35dD2nFYemrb0c37Nle/d7yHUo03dqLy5q3u5GiGWMPdikWrTRZ45T2HP7JIhsaSdnFrq9D1iOATvZcbcvEP4KK115DvVSYy08UeYUtitN7zTVr3WdujSLXD9m6qUXKk92XtNRvu36LU3Kp6xjG99csiThYShDcVmr5KzduifIXz2xvKSMjhOzMVNrOUI2bjpk0s1blyLaeybK8LNe9eBeYenuSlJZbytJPNPkN16sX3246COTYy4KT/prkmtGtLadzfIucLCKtb1bLzdtMu/Uj4jGRWmbXgvAiVNqtZfppqCTJbsua1dcXf98CrrY6K0zKyriZS/fyGJSLNrYnCJtTH55HMLtCcJqUJNSTunyf6ELe6eQ5Frjl3jbaJu+D3bZ+I9JSpz034RlblvJOxIKbsfXU8JRtwjuvvjll0Lk68XaTORJU2gAAJIAAAAMttGo1KXe/iZ7GYpl5tJ5vvZmcc8zxmTmbHO4KjKtNRWnF8kaHG0PVdOC0UUl33/Qi7BgoU97i8/0LennaX3Un8vn5jYYb57QjG3RmqPYqi/XxF6j+xdxgu+2cvNdxeYTC06UdyjCFOK+rCKir9UtWS6NRNbry/TgJqUmjtxhSVGqMYx4QxJnLnGxuTFHFt/tdHdNDcoW0Wt8uDvrbl3HVL4i95fv5kUSmQq9BS08nwfEr6uHu87/B91y1qSXH9/Mra2JSu7rj+7lUolsJHKlLJJcu8alhkva483fTuIeL2slyvyvmVVfad+L1vqiFEcv6mIhBZ58s+q4ELE7WSTUWteFrcTP1cW23fpYj+lzHUA4LPF7R3nbNJLhbPnfzI1bE3yjkiGm+JzMZRSI3Dnpm8gTG7nPSJasa0I2x7e4Buv6qvfk1bxbyRHjWXF5XyRLVZPX98iUyLFQofaaXSOb/ADPL3EijBcrvm834X0OYDC1K0t2jCVR8oretf7T0j3uxuOz3YWe8p4txUVn6KPrOXLfkskuiv3jwxub4IlkjBcs1vZujuYWivuKT75+t8yzOJcjp00qVHNbt2AABJAAAABjtovUzONZo9pPUzWMZ4x+8xyZs7Hr0TjxjkX+AnelDrCPnkee167pveXiuaNvsOop4Wk1xh8G18i3Ctk1L4ExfJMU/iSaOIytIqsJNJOK4Zpd7vx+BJoVlJJxd1z+J20a2Sa1LloQ6k0l0JNSvaN/Iyu2drNerG3XQSdLoaKstsRjIRWb/AH1KzEbdjHT3GbxWOlLuIqmKkyzakXWI2xJ3syqrYqUuLtyu7eQy2JlUsm27JcXoTtJuhUpZ5u42yM8fH6ilN/dWX5nkcmq0tHGmvzy8OC941ILY/JJa6dWN06yk7Ru+q0/NoJhgYazvUlzm7rwWi8h9cl+/AhhTOuCWv7/uIlWQmdRJakOpW5L5CNkPhcjlWsV1bFZ2V275JZt9ERMfi5aL9WbnsX2dVNKpV9arLNt57qf1Y8hMk4447n9jPLKvgUeD2Fi6ivGnup8Zy3f6Vdml2V2fVLPEQlVly3kqa/2rN+L8DZU6aSEVrHPetyJ8JFTm2QXtKcUlT9WKyUVkkuiVhzC9oa0XlJ9zzXkyLXaGd25shq5zV2VtHoWw9sxrprSa1jwa+1HoWp5tsbEulVhJabyT/C8n7j0k62lzPJDntCNUAABqIA5PRnkm1PpYqu6w9KEFwc25y8skUGC7VYvE4qhGrWm4utTvBPdh7a+rHIrnNJNl6083y+D0XaL1Mzi3maTaL1MzinmeQXYhWY5ZM2HZGX+DpdFNeVSRkMXozU9i5Xwkek6i/rb+Zb+0RdkzF0mnvR/3L52E7PajdKye82+t/mS5lZiqbjnHS9307uhp02pr2ZfY14537LLDFt7rty+R59tKq1JvzNfGt6srSa4vevKL6W4d6MftNNyaUqduibfvNsnyasaojSV1fhz/APpDnj4p2gpVH9zNeMnkOvCw+s5VLabz9Xwish1taKyXJJJD2TREtWlxjTXJWnLzeSO/wt3efrP72aXdHRD7mhMpt6LxeQrkviyarsXoclJcTsaTer8hyFBLh8yp5ororlnguuSOm/qrxD0Der8v1Je6d3Sl5myiWok+uCIsOlohmvSLHdGatMRS5KW23yUmEwe9Xp303k/LP5Hpmz5WRhaUd2cZcma7C4jIr1FyoKLv+IGK9chusMVKxj22KKrVLj9NEK49PGJWSzeSSWbb5JGvAqGUW+ixwVHfqRiuMor35npJl+yWxpx/nV1uya9SD1inrKXKT5cF35ag7+jxOELfxKp9gAAaxT5VnPXxLXsm743Df6sPc7lNJ695M2RjfRV6VV6QqQk+5PP3XMuRNwaXozrPo9o2g9TNYnVl1i8ZGSummnmnzTKHEVFc8tE5pCxejNF2Fn/hmuVWa90X8zN4mWTLzsDP+RVXKs/fCBa/cFS5NHMYmPTYxUKBitxVJq+5x1X6XMhjIyjJ3jLXkzb1SDXRrx6mUVT5NGPUOPDVmS/hpvSLS65Cv4J/Wfl+peVUQ6qHeonImWpm+uCvVBLRHd0fmhtoW77KW2+xKQpIEhSRNkHLBYVY6kQAmw3OI/Y40FkohypkvDVnHIQ4jlOIzqXA6JMcYd9OVm2Km7uWyyd7cdDO7UxsrW3nnwuWw0bkrs34/D3PGslpJmh2j2hhD1YevLktF3yKKnt3FwqqrRq7kleySVlfXXUqqRLoRN+HBHF136m7FpMe3bR6F2c+l2rBqO0KW8v/AC01aS746PwPTti9psLiknh60JP7N7TX+15ngNGmmsxUdnK6lBuEk8nF2aZrjl9SnL4MnzjZ9JgeJbO7XbRox3VVjVWVnUipSXS4FvmROdLwzUp1tPO5LN94XJ3/AEqpd3cF4sVDY8uM4/lZTuR0Vo87/b+CRsvtBKnH0c7yivZfGK5dUWa2vF57y8cirhsVcZvwSQ9HZFPjvPvbMeTTYpu+mMvCsku6Q9itrxtZO/d+pqvoyxG9Sr5/5kX3Xh/YylPZlJfVXjmbLsLCMVVUUkvUeSt9ozanDDHge35fkr1Xhvk4ZTtcV+TUTYxNjs2R5s46OIM1SFWRLqMiVmMgINVESoibUIlQtRJFmhtoekhposRImx1HbASSdR04AAKOHThBJywqIlghkMkVu3qlnH8PzMliqm9PuyNF2krWl3QXxZl6SudfB7iO/B1hhEk0YljhqZFw9MtcPTLDZhgP0YEyCGqUR+CBGxIeo8QF0eIDkPsq3qxUYfviObmvedUSuhkgiju6KhEVYmhhCiaTsW/Wq90PjIzskaDse/XqfhXx/uZdYv7Mv++Jh8SV6af2/KNPMYmOzYxNnAR44YqMi1STUIlVjoCLUI1REmZHmWIYjzGmPTGZFiJEgcbODAKuCOXAAF3ONgcIJA5c42JuMh4oy/aqr/M3ekSsoRJfaB3xEuiiv6UdwdK52MfEEd3Tx3V9ES8HTLOlEZw9MmU4jnVhGkLjEdiv7CYr9TtxiwkUwEU5ZvwAYR9keQpI5P5gVlqOimJSFMkDiRbdmK27Ws/rRa8cmvgyqF0Kji1KOqaaKssN8HH1RVnx+ZilD1RvZMYmxakNzPNHhmuRioyLUZIqEWoOgGJEeoPyGJliGQxMYkPzGJFiGoSzjBnGMQB0SdABVzhwAJOSYhs7Ig7UquNKbjqouw8FbSLscbdGbxtTfrTktHKy7ll8iwwVIrMEi9w8cvI7CVKj0emhwSaUSTAZisvEXHj3jG0cUgchDeh1cQJHqX6AJpMCRX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6" name="Picture 6" descr="http://www.geeky-gadgets.com/wp-content/uploads/2010/06/android-robo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946668"/>
            <a:ext cx="2587625" cy="248639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ertrand Me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4" y="171223"/>
            <a:ext cx="3011789" cy="2012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2292845"/>
            <a:ext cx="1676869" cy="369332"/>
          </a:xfrm>
          <a:prstGeom prst="rect">
            <a:avLst/>
          </a:prstGeom>
          <a:noFill/>
        </p:spPr>
        <p:txBody>
          <a:bodyPr wrap="none" rtlCol="0">
            <a:spAutoFit/>
          </a:bodyPr>
          <a:lstStyle/>
          <a:p>
            <a:r>
              <a:rPr lang="en-US" dirty="0" smtClean="0"/>
              <a:t>Bertrand Meyers</a:t>
            </a:r>
            <a:endParaRPr lang="en-US" dirty="0"/>
          </a:p>
        </p:txBody>
      </p:sp>
      <p:pic>
        <p:nvPicPr>
          <p:cNvPr id="5130" name="Picture 10" descr="http://t0.gstatic.com/images?q=tbn:ANd9GcTWvAUauNYHynbo1WpF_ZYPhj3fed8Tv2mQc5KfD3wP8Meq8GVW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338"/>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9000" y="2293938"/>
            <a:ext cx="1513941" cy="369332"/>
          </a:xfrm>
          <a:prstGeom prst="rect">
            <a:avLst/>
          </a:prstGeom>
          <a:noFill/>
        </p:spPr>
        <p:txBody>
          <a:bodyPr wrap="none" rtlCol="0">
            <a:spAutoFit/>
          </a:bodyPr>
          <a:lstStyle/>
          <a:p>
            <a:r>
              <a:rPr lang="en-US" dirty="0" smtClean="0"/>
              <a:t>C. A. R. Hoare</a:t>
            </a:r>
            <a:endParaRPr lang="en-US" dirty="0"/>
          </a:p>
        </p:txBody>
      </p:sp>
      <p:sp>
        <p:nvSpPr>
          <p:cNvPr id="7" name="TextBox 6"/>
          <p:cNvSpPr txBox="1"/>
          <p:nvPr/>
        </p:nvSpPr>
        <p:spPr>
          <a:xfrm>
            <a:off x="3670543" y="6400800"/>
            <a:ext cx="1952137" cy="369332"/>
          </a:xfrm>
          <a:prstGeom prst="rect">
            <a:avLst/>
          </a:prstGeom>
          <a:noFill/>
        </p:spPr>
        <p:txBody>
          <a:bodyPr wrap="none" rtlCol="0">
            <a:spAutoFit/>
          </a:bodyPr>
          <a:lstStyle/>
          <a:p>
            <a:r>
              <a:rPr lang="en-US" dirty="0" smtClean="0"/>
              <a:t>Android 4.4 KitKat</a:t>
            </a:r>
            <a:endParaRPr lang="en-US" dirty="0"/>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93" y="3946669"/>
            <a:ext cx="546507" cy="21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311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Hoare </a:t>
            </a:r>
            <a:r>
              <a:rPr lang="en-US" dirty="0" smtClean="0"/>
              <a:t>Triple </a:t>
            </a:r>
            <a:r>
              <a:rPr lang="en-US" dirty="0" smtClean="0"/>
              <a:t>– pre/post conditions</a:t>
            </a:r>
            <a:endParaRPr lang="en-US" dirty="0"/>
          </a:p>
        </p:txBody>
      </p:sp>
      <p:sp>
        <p:nvSpPr>
          <p:cNvPr id="3" name="Content Placeholder 2"/>
          <p:cNvSpPr>
            <a:spLocks noGrp="1"/>
          </p:cNvSpPr>
          <p:nvPr>
            <p:ph idx="1"/>
          </p:nvPr>
        </p:nvSpPr>
        <p:spPr>
          <a:xfrm>
            <a:off x="457200" y="1524001"/>
            <a:ext cx="8229600" cy="5181600"/>
          </a:xfrm>
        </p:spPr>
        <p:txBody>
          <a:bodyPr>
            <a:normAutofit lnSpcReduction="10000"/>
          </a:bodyPr>
          <a:lstStyle/>
          <a:p>
            <a:r>
              <a:rPr lang="en-US" sz="2000" dirty="0"/>
              <a:t>C.A.R. </a:t>
            </a:r>
            <a:r>
              <a:rPr lang="en-US" sz="2000" dirty="0" smtClean="0"/>
              <a:t>Hoare (1969) </a:t>
            </a:r>
            <a:r>
              <a:rPr lang="en-US" sz="2000" dirty="0"/>
              <a:t>describes a calculus to reason about program correctness in terms of pre and post </a:t>
            </a:r>
            <a:r>
              <a:rPr lang="en-US" sz="2000" dirty="0" smtClean="0"/>
              <a:t>conditions</a:t>
            </a:r>
            <a:r>
              <a:rPr lang="en-US" sz="2000" baseline="30000" dirty="0"/>
              <a:t>1</a:t>
            </a:r>
            <a:r>
              <a:rPr lang="en-US" sz="2000" dirty="0" smtClean="0"/>
              <a:t>.</a:t>
            </a:r>
          </a:p>
          <a:p>
            <a:endParaRPr lang="en-US" sz="2000" dirty="0" smtClean="0"/>
          </a:p>
          <a:p>
            <a:r>
              <a:rPr lang="en-US" sz="2000" dirty="0" smtClean="0"/>
              <a:t>Approach to correctness introduced Hoare Tripple:</a:t>
            </a:r>
            <a:r>
              <a:rPr lang="en-US" sz="2000" baseline="30000" dirty="0"/>
              <a:t>1</a:t>
            </a:r>
            <a:r>
              <a:rPr lang="en-US" sz="2000" dirty="0" smtClean="0"/>
              <a:t> </a:t>
            </a:r>
          </a:p>
          <a:p>
            <a:pPr marL="118872" indent="0">
              <a:buNone/>
            </a:pPr>
            <a:endParaRPr lang="en-US" sz="2000" dirty="0"/>
          </a:p>
          <a:p>
            <a:endParaRPr lang="en-US" sz="2000" dirty="0" smtClean="0"/>
          </a:p>
          <a:p>
            <a:endParaRPr lang="en-US" sz="2000" dirty="0"/>
          </a:p>
          <a:p>
            <a:pPr marL="118872" indent="0">
              <a:buNone/>
            </a:pPr>
            <a:endParaRPr lang="en-US" sz="2000" dirty="0"/>
          </a:p>
          <a:p>
            <a:r>
              <a:rPr lang="en-US" sz="2000" dirty="0" smtClean="0"/>
              <a:t>if </a:t>
            </a:r>
            <a:r>
              <a:rPr lang="en-US" sz="2000" dirty="0"/>
              <a:t>property </a:t>
            </a:r>
            <a:r>
              <a:rPr lang="en-US" sz="2000" i="1" dirty="0"/>
              <a:t>φ PRE </a:t>
            </a:r>
            <a:r>
              <a:rPr lang="en-US" sz="2000" dirty="0"/>
              <a:t>holds before program </a:t>
            </a:r>
            <a:r>
              <a:rPr lang="en-US" sz="2000" i="1" dirty="0"/>
              <a:t>P</a:t>
            </a:r>
            <a:r>
              <a:rPr lang="en-US" sz="2000" dirty="0"/>
              <a:t> starts, </a:t>
            </a:r>
            <a:r>
              <a:rPr lang="en-US" sz="2000" i="1" dirty="0"/>
              <a:t>φ POST </a:t>
            </a:r>
            <a:r>
              <a:rPr lang="en-US" sz="2000" dirty="0"/>
              <a:t>holds after the execution of </a:t>
            </a:r>
            <a:r>
              <a:rPr lang="en-US" sz="2000" i="1" dirty="0" smtClean="0"/>
              <a:t>P</a:t>
            </a:r>
            <a:r>
              <a:rPr lang="en-US" sz="2000" baseline="30000" dirty="0"/>
              <a:t>1</a:t>
            </a:r>
            <a:endParaRPr lang="en-US" sz="2000" i="1" dirty="0" smtClean="0"/>
          </a:p>
          <a:p>
            <a:endParaRPr lang="en-US" sz="2000" i="1" dirty="0" smtClean="0"/>
          </a:p>
          <a:p>
            <a:r>
              <a:rPr lang="en-US" sz="2000" dirty="0" smtClean="0"/>
              <a:t>IR: Phi-Terms and SSA</a:t>
            </a:r>
          </a:p>
          <a:p>
            <a:endParaRPr lang="en-US" sz="2000" dirty="0" smtClean="0"/>
          </a:p>
          <a:p>
            <a:r>
              <a:rPr lang="en-US" sz="2000" dirty="0" smtClean="0"/>
              <a:t>E. G</a:t>
            </a:r>
            <a:r>
              <a:rPr lang="en-US" sz="2000" dirty="0"/>
              <a:t>. </a:t>
            </a:r>
            <a:r>
              <a:rPr lang="en-US" sz="2000" dirty="0" smtClean="0"/>
              <a:t>Dijkstra (1975) </a:t>
            </a:r>
            <a:r>
              <a:rPr lang="en-US" sz="2000" dirty="0"/>
              <a:t>extended Hoare’s ideas in the concept of “predicate transformers” </a:t>
            </a:r>
            <a:r>
              <a:rPr lang="en-US" sz="2000" dirty="0" smtClean="0"/>
              <a:t>which, instead </a:t>
            </a:r>
            <a:r>
              <a:rPr lang="en-US" sz="2000" dirty="0"/>
              <a:t>of starting with a pre condition and post condition, starts with a post </a:t>
            </a:r>
            <a:r>
              <a:rPr lang="en-US" sz="2000" dirty="0" smtClean="0"/>
              <a:t>condition and </a:t>
            </a:r>
            <a:r>
              <a:rPr lang="en-US" sz="2000" dirty="0"/>
              <a:t>uses the program code to determine the pre condition that needs to hold to </a:t>
            </a:r>
            <a:r>
              <a:rPr lang="en-US" sz="2000" dirty="0" smtClean="0"/>
              <a:t>establish the </a:t>
            </a:r>
            <a:r>
              <a:rPr lang="en-US" sz="2000" dirty="0"/>
              <a:t>post </a:t>
            </a:r>
            <a:r>
              <a:rPr lang="en-US" sz="2000" dirty="0" smtClean="0"/>
              <a:t>condition.</a:t>
            </a:r>
            <a:r>
              <a:rPr lang="en-US" sz="2000" baseline="30000" dirty="0" smtClean="0"/>
              <a:t>1</a:t>
            </a:r>
            <a:endParaRPr lang="en-US" sz="2000" baseline="30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2789183"/>
            <a:ext cx="2286000" cy="63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16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Meyers - Design by contract (1986)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Verification of Object Oriented Programming</a:t>
            </a:r>
          </a:p>
          <a:p>
            <a:pPr lvl="1"/>
            <a:r>
              <a:rPr lang="en-US" dirty="0" smtClean="0"/>
              <a:t>Eiffel Programming Language</a:t>
            </a:r>
          </a:p>
          <a:p>
            <a:r>
              <a:rPr lang="en-US" dirty="0" smtClean="0"/>
              <a:t>Contracts between Client and Server</a:t>
            </a:r>
          </a:p>
          <a:p>
            <a:pPr lvl="1"/>
            <a:r>
              <a:rPr lang="en-US" dirty="0" smtClean="0"/>
              <a:t>Between Class and users of a class</a:t>
            </a:r>
          </a:p>
          <a:p>
            <a:r>
              <a:rPr lang="en-US" dirty="0" smtClean="0"/>
              <a:t>Class Invariants</a:t>
            </a:r>
          </a:p>
          <a:p>
            <a:pPr lvl="1"/>
            <a:r>
              <a:rPr lang="en-US" dirty="0"/>
              <a:t>A class invariant is a property that applies to all instances of the class, transcending particular routines</a:t>
            </a:r>
            <a:r>
              <a:rPr lang="en-US" dirty="0" smtClean="0"/>
              <a:t>.</a:t>
            </a:r>
            <a:endParaRPr lang="en-US" dirty="0"/>
          </a:p>
          <a:p>
            <a:pPr lvl="1"/>
            <a:r>
              <a:rPr lang="en-US" dirty="0"/>
              <a:t>Example. A class invariant of a class describing nodes of a binary tree could be of the form stating that the parent of both the left and right children of the node, if these children exist, is the node itself.</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1176169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Google’s Android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2310606" cy="231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4.bp.blogspot.com/-6kGo5QPSaD8/VBRdCHQBZJI/AAAAAAAAAmg/KQ2tsynWTXc/s1600/Android-since-2008.jpg"/>
          <p:cNvPicPr>
            <a:picLocks noChangeAspect="1" noChangeArrowheads="1"/>
          </p:cNvPicPr>
          <p:nvPr/>
        </p:nvPicPr>
        <p:blipFill rotWithShape="1">
          <a:blip r:embed="rId3">
            <a:extLst>
              <a:ext uri="{28A0092B-C50C-407E-A947-70E740481C1C}">
                <a14:useLocalDpi xmlns:a14="http://schemas.microsoft.com/office/drawing/2010/main" val="0"/>
              </a:ext>
            </a:extLst>
          </a:blip>
          <a:srcRect t="39524" b="19762"/>
          <a:stretch/>
        </p:blipFill>
        <p:spPr bwMode="auto">
          <a:xfrm>
            <a:off x="973033" y="2057400"/>
            <a:ext cx="67376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1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mochaguru.com/wp-content/uploads/2011/01/andriod-era-new1-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20588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37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apps in java</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7800" y="1552747"/>
            <a:ext cx="6324600" cy="513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79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Java into Delvik Code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199858"/>
            <a:ext cx="490975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1752600"/>
            <a:ext cx="3886200" cy="4801314"/>
          </a:xfrm>
          <a:prstGeom prst="rect">
            <a:avLst/>
          </a:prstGeom>
          <a:noFill/>
        </p:spPr>
        <p:txBody>
          <a:bodyPr wrap="square" rtlCol="0">
            <a:spAutoFit/>
          </a:bodyPr>
          <a:lstStyle/>
          <a:p>
            <a:r>
              <a:rPr lang="en-US" b="1" dirty="0" smtClean="0"/>
              <a:t>Android Project Files</a:t>
            </a:r>
            <a:r>
              <a:rPr lang="en-US" dirty="0" smtClean="0"/>
              <a:t>:</a:t>
            </a:r>
          </a:p>
          <a:p>
            <a:pPr marL="342900" indent="-342900">
              <a:buFont typeface="Arial" panose="020B0604020202020204" pitchFamily="34" charset="0"/>
              <a:buChar char="•"/>
            </a:pPr>
            <a:r>
              <a:rPr lang="en-US" b="1" dirty="0" smtClean="0"/>
              <a:t>Classes folder</a:t>
            </a:r>
          </a:p>
          <a:p>
            <a:pPr marL="800100" lvl="1" indent="-342900">
              <a:buFont typeface="Arial" panose="020B0604020202020204" pitchFamily="34" charset="0"/>
              <a:buChar char="•"/>
            </a:pPr>
            <a:r>
              <a:rPr lang="en-US" dirty="0"/>
              <a:t>J</a:t>
            </a:r>
            <a:r>
              <a:rPr lang="en-US" dirty="0" smtClean="0"/>
              <a:t>ava classes</a:t>
            </a:r>
          </a:p>
          <a:p>
            <a:pPr marL="285750" indent="-285750">
              <a:buFont typeface="Arial" panose="020B0604020202020204" pitchFamily="34" charset="0"/>
              <a:buChar char="•"/>
            </a:pPr>
            <a:r>
              <a:rPr lang="en-US" b="1" dirty="0" smtClean="0"/>
              <a:t>Classes.dex file</a:t>
            </a:r>
          </a:p>
          <a:p>
            <a:pPr marL="742950" lvl="1" indent="-285750">
              <a:buFont typeface="Arial" panose="020B0604020202020204" pitchFamily="34" charset="0"/>
              <a:buChar char="•"/>
            </a:pPr>
            <a:r>
              <a:rPr lang="en-US" dirty="0"/>
              <a:t>D</a:t>
            </a:r>
            <a:r>
              <a:rPr lang="en-US" dirty="0" smtClean="0"/>
              <a:t>elvik byte code</a:t>
            </a:r>
          </a:p>
          <a:p>
            <a:pPr marL="285750" indent="-285750">
              <a:buFont typeface="Arial" panose="020B0604020202020204" pitchFamily="34" charset="0"/>
              <a:buChar char="•"/>
            </a:pPr>
            <a:r>
              <a:rPr lang="en-US" b="1" dirty="0" smtClean="0"/>
              <a:t>Res folder </a:t>
            </a:r>
            <a:r>
              <a:rPr lang="en-US" dirty="0" smtClean="0"/>
              <a:t> </a:t>
            </a:r>
          </a:p>
          <a:p>
            <a:pPr marL="742950" lvl="1" indent="-285750">
              <a:buFont typeface="Arial" panose="020B0604020202020204" pitchFamily="34" charset="0"/>
              <a:buChar char="•"/>
            </a:pPr>
            <a:r>
              <a:rPr lang="en-US" dirty="0"/>
              <a:t>B</a:t>
            </a:r>
            <a:r>
              <a:rPr lang="en-US" dirty="0" smtClean="0"/>
              <a:t>inary resources are copied over (e.g. images, movies, audio)</a:t>
            </a:r>
          </a:p>
          <a:p>
            <a:pPr marL="285750" indent="-285750">
              <a:buFont typeface="Arial" panose="020B0604020202020204" pitchFamily="34" charset="0"/>
              <a:buChar char="•"/>
            </a:pPr>
            <a:r>
              <a:rPr lang="en-US" b="1" dirty="0" smtClean="0"/>
              <a:t>Resources.ap file</a:t>
            </a:r>
          </a:p>
          <a:p>
            <a:pPr marL="742950" lvl="1" indent="-285750">
              <a:buFont typeface="Arial" panose="020B0604020202020204" pitchFamily="34" charset="0"/>
              <a:buChar char="•"/>
            </a:pPr>
            <a:r>
              <a:rPr lang="en-US" dirty="0"/>
              <a:t>A</a:t>
            </a:r>
            <a:r>
              <a:rPr lang="en-US" dirty="0" smtClean="0"/>
              <a:t>rchive of all XML resources</a:t>
            </a:r>
          </a:p>
          <a:p>
            <a:pPr marL="285750" indent="-285750">
              <a:buFont typeface="Arial" panose="020B0604020202020204" pitchFamily="34" charset="0"/>
              <a:buChar char="•"/>
            </a:pPr>
            <a:r>
              <a:rPr lang="en-US" b="1" dirty="0" smtClean="0"/>
              <a:t>Application_Name.Apk </a:t>
            </a:r>
          </a:p>
          <a:p>
            <a:pPr marL="742950" lvl="1" indent="-285750">
              <a:buFont typeface="Arial" panose="020B0604020202020204" pitchFamily="34" charset="0"/>
              <a:buChar char="•"/>
            </a:pPr>
            <a:r>
              <a:rPr lang="en-US" dirty="0"/>
              <a:t>F</a:t>
            </a:r>
            <a:r>
              <a:rPr lang="en-US" dirty="0" smtClean="0"/>
              <a:t>inal shippable product</a:t>
            </a:r>
          </a:p>
          <a:p>
            <a:pPr marL="742950" lvl="1" indent="-285750">
              <a:buFont typeface="Arial" panose="020B0604020202020204" pitchFamily="34" charset="0"/>
              <a:buChar char="•"/>
            </a:pPr>
            <a:r>
              <a:rPr lang="en-US" dirty="0" smtClean="0"/>
              <a:t>Represents application in entirety </a:t>
            </a:r>
          </a:p>
          <a:p>
            <a:pPr marL="742950" lvl="1" indent="-285750">
              <a:buFont typeface="Arial" panose="020B0604020202020204" pitchFamily="34" charset="0"/>
              <a:buChar char="•"/>
            </a:pPr>
            <a:r>
              <a:rPr lang="en-US" dirty="0" smtClean="0"/>
              <a:t>AndroidManifest.xml with permissions</a:t>
            </a:r>
            <a:endParaRPr lang="en-US" dirty="0"/>
          </a:p>
        </p:txBody>
      </p:sp>
    </p:spTree>
    <p:extLst>
      <p:ext uri="{BB962C8B-B14F-4D97-AF65-F5344CB8AC3E}">
        <p14:creationId xmlns:p14="http://schemas.microsoft.com/office/powerpoint/2010/main" val="444735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Android app lifecycle</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117" y="2057400"/>
            <a:ext cx="876801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20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methods in java</a:t>
            </a:r>
            <a:endParaRPr lang="en-US" dirty="0"/>
          </a:p>
        </p:txBody>
      </p:sp>
      <p:sp>
        <p:nvSpPr>
          <p:cNvPr id="3" name="Content Placeholder 2"/>
          <p:cNvSpPr>
            <a:spLocks noGrp="1"/>
          </p:cNvSpPr>
          <p:nvPr>
            <p:ph idx="1"/>
          </p:nvPr>
        </p:nvSpPr>
        <p:spPr>
          <a:xfrm>
            <a:off x="457200" y="1600199"/>
            <a:ext cx="8229600" cy="4800601"/>
          </a:xfrm>
        </p:spPr>
        <p:txBody>
          <a:bodyPr/>
          <a:lstStyle/>
          <a:p>
            <a:r>
              <a:rPr lang="en-US" dirty="0" smtClean="0"/>
              <a:t>Java Modeling Language</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7" y="2133600"/>
            <a:ext cx="505445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479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701040"/>
          </a:xfrm>
        </p:spPr>
        <p:txBody>
          <a:bodyPr>
            <a:normAutofit fontScale="90000"/>
          </a:bodyPr>
          <a:lstStyle/>
          <a:p>
            <a:r>
              <a:rPr lang="en-US" dirty="0" smtClean="0"/>
              <a:t>Java modeling language (JML)</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400800" cy="507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65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modeling language (JML)</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95450" y="3240087"/>
            <a:ext cx="5753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7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Formal Methods Objectives</a:t>
            </a:r>
          </a:p>
          <a:p>
            <a:r>
              <a:rPr lang="en-US" dirty="0" smtClean="0"/>
              <a:t>Verification and Validation</a:t>
            </a:r>
          </a:p>
          <a:p>
            <a:r>
              <a:rPr lang="en-US" dirty="0" smtClean="0"/>
              <a:t>Formal Method Techniques</a:t>
            </a:r>
          </a:p>
          <a:p>
            <a:pPr lvl="1"/>
            <a:r>
              <a:rPr lang="en-US" dirty="0" smtClean="0"/>
              <a:t>Approaches</a:t>
            </a:r>
          </a:p>
          <a:p>
            <a:pPr lvl="1"/>
            <a:r>
              <a:rPr lang="en-US" dirty="0" smtClean="0"/>
              <a:t>Hoare</a:t>
            </a:r>
          </a:p>
          <a:p>
            <a:pPr lvl="1"/>
            <a:r>
              <a:rPr lang="en-US" dirty="0" smtClean="0"/>
              <a:t>Bertrand Meyers</a:t>
            </a:r>
          </a:p>
          <a:p>
            <a:r>
              <a:rPr lang="en-US" dirty="0" smtClean="0"/>
              <a:t>Google’s Android Applications</a:t>
            </a:r>
          </a:p>
          <a:p>
            <a:pPr lvl="1"/>
            <a:r>
              <a:rPr lang="en-US" dirty="0" smtClean="0"/>
              <a:t>History</a:t>
            </a:r>
          </a:p>
          <a:p>
            <a:pPr lvl="1"/>
            <a:r>
              <a:rPr lang="en-US" dirty="0" smtClean="0"/>
              <a:t>Language – Java</a:t>
            </a:r>
          </a:p>
          <a:p>
            <a:pPr lvl="1"/>
            <a:r>
              <a:rPr lang="en-US" dirty="0" smtClean="0"/>
              <a:t>App Lifecycle</a:t>
            </a:r>
          </a:p>
          <a:p>
            <a:r>
              <a:rPr lang="en-US" dirty="0" smtClean="0"/>
              <a:t>Formal Methods in Java</a:t>
            </a:r>
          </a:p>
          <a:p>
            <a:r>
              <a:rPr lang="en-US" dirty="0" smtClean="0"/>
              <a:t>Where are we with Android and Formal Methods?</a:t>
            </a:r>
          </a:p>
          <a:p>
            <a:endParaRPr lang="en-US" dirty="0" smtClean="0"/>
          </a:p>
          <a:p>
            <a:pPr lvl="1"/>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80124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provers</a:t>
            </a:r>
            <a:endParaRPr lang="en-US" dirty="0"/>
          </a:p>
        </p:txBody>
      </p:sp>
      <p:sp>
        <p:nvSpPr>
          <p:cNvPr id="3" name="Content Placeholder 2"/>
          <p:cNvSpPr>
            <a:spLocks noGrp="1"/>
          </p:cNvSpPr>
          <p:nvPr>
            <p:ph idx="1"/>
          </p:nvPr>
        </p:nvSpPr>
        <p:spPr/>
        <p:txBody>
          <a:bodyPr>
            <a:normAutofit/>
          </a:bodyPr>
          <a:lstStyle/>
          <a:p>
            <a:r>
              <a:rPr lang="en-US" dirty="0" smtClean="0"/>
              <a:t>Simplify</a:t>
            </a:r>
            <a:endParaRPr lang="en-US" dirty="0" smtClean="0"/>
          </a:p>
          <a:p>
            <a:pPr lvl="1"/>
            <a:r>
              <a:rPr lang="en-US" dirty="0" smtClean="0"/>
              <a:t>ESC/Java2</a:t>
            </a:r>
          </a:p>
          <a:p>
            <a:pPr lvl="1"/>
            <a:r>
              <a:rPr lang="en-US" dirty="0">
                <a:hlinkClick r:id="rId2"/>
              </a:rPr>
              <a:t>http://www.ict.kth.se/courses/2G1516/Docs05/EscJava/Tutorial/Example.htm</a:t>
            </a:r>
            <a:endParaRPr lang="en-US" dirty="0"/>
          </a:p>
          <a:p>
            <a:pPr lvl="1"/>
            <a:r>
              <a:rPr lang="en-US" dirty="0"/>
              <a:t>escjava  -loop 3 </a:t>
            </a:r>
            <a:r>
              <a:rPr lang="en-US" dirty="0" smtClean="0"/>
              <a:t>List.java</a:t>
            </a:r>
          </a:p>
          <a:p>
            <a:pPr lvl="1"/>
            <a:r>
              <a:rPr lang="en-US" dirty="0" smtClean="0"/>
              <a:t>Command-line Variables</a:t>
            </a:r>
          </a:p>
          <a:p>
            <a:pPr lvl="2"/>
            <a:r>
              <a:rPr lang="en-US" dirty="0"/>
              <a:t>--suggest</a:t>
            </a:r>
          </a:p>
          <a:p>
            <a:pPr lvl="2"/>
            <a:r>
              <a:rPr lang="en-US" dirty="0"/>
              <a:t>--</a:t>
            </a:r>
            <a:r>
              <a:rPr lang="en-US" dirty="0" smtClean="0"/>
              <a:t>counter-example</a:t>
            </a:r>
          </a:p>
          <a:p>
            <a:r>
              <a:rPr lang="en-US" dirty="0" smtClean="0"/>
              <a:t>Key</a:t>
            </a:r>
          </a:p>
          <a:p>
            <a:endParaRPr lang="en-US" dirty="0"/>
          </a:p>
        </p:txBody>
      </p:sp>
    </p:spTree>
    <p:extLst>
      <p:ext uri="{BB962C8B-B14F-4D97-AF65-F5344CB8AC3E}">
        <p14:creationId xmlns:p14="http://schemas.microsoft.com/office/powerpoint/2010/main" val="4152551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3" y="40640"/>
            <a:ext cx="3617830" cy="666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640"/>
            <a:ext cx="6248400" cy="666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019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ESC/Java2</a:t>
            </a:r>
            <a:br>
              <a:rPr lang="en-US" dirty="0" smtClean="0"/>
            </a:br>
            <a:r>
              <a:rPr lang="en-US" dirty="0" smtClean="0"/>
              <a:t>Warnings produced (Sec 4)</a:t>
            </a:r>
            <a:endParaRPr lang="en-US" dirty="0"/>
          </a:p>
        </p:txBody>
      </p:sp>
      <p:sp>
        <p:nvSpPr>
          <p:cNvPr id="3" name="Content Placeholder 2"/>
          <p:cNvSpPr>
            <a:spLocks noGrp="1"/>
          </p:cNvSpPr>
          <p:nvPr>
            <p:ph idx="1"/>
          </p:nvPr>
        </p:nvSpPr>
        <p:spPr>
          <a:xfrm>
            <a:off x="457200" y="1609416"/>
            <a:ext cx="3124200" cy="4846320"/>
          </a:xfrm>
        </p:spPr>
        <p:txBody>
          <a:bodyPr>
            <a:normAutofit lnSpcReduction="10000"/>
          </a:bodyPr>
          <a:lstStyle/>
          <a:p>
            <a:r>
              <a:rPr lang="en-US" dirty="0" smtClean="0"/>
              <a:t>ArrayStore</a:t>
            </a:r>
          </a:p>
          <a:p>
            <a:r>
              <a:rPr lang="en-US" dirty="0" smtClean="0"/>
              <a:t>Assert</a:t>
            </a:r>
          </a:p>
          <a:p>
            <a:r>
              <a:rPr lang="en-US" dirty="0" smtClean="0"/>
              <a:t>Cast</a:t>
            </a:r>
          </a:p>
          <a:p>
            <a:r>
              <a:rPr lang="en-US" dirty="0" smtClean="0"/>
              <a:t>Deadlock</a:t>
            </a:r>
          </a:p>
          <a:p>
            <a:r>
              <a:rPr lang="en-US" dirty="0" smtClean="0"/>
              <a:t>Exception</a:t>
            </a:r>
          </a:p>
          <a:p>
            <a:r>
              <a:rPr lang="en-US" dirty="0" smtClean="0"/>
              <a:t>IndexNegative</a:t>
            </a:r>
          </a:p>
          <a:p>
            <a:r>
              <a:rPr lang="en-US" dirty="0" smtClean="0"/>
              <a:t>IndexTooBig</a:t>
            </a:r>
          </a:p>
          <a:p>
            <a:r>
              <a:rPr lang="en-US" dirty="0" smtClean="0"/>
              <a:t>Invariant</a:t>
            </a:r>
          </a:p>
          <a:p>
            <a:r>
              <a:rPr lang="en-US" dirty="0" smtClean="0"/>
              <a:t>LoopInv</a:t>
            </a:r>
          </a:p>
          <a:p>
            <a:r>
              <a:rPr lang="en-US" dirty="0" smtClean="0"/>
              <a:t>NegSize</a:t>
            </a:r>
            <a:endParaRPr lang="en-US" dirty="0"/>
          </a:p>
        </p:txBody>
      </p:sp>
      <p:sp>
        <p:nvSpPr>
          <p:cNvPr id="5" name="Content Placeholder 2"/>
          <p:cNvSpPr txBox="1">
            <a:spLocks/>
          </p:cNvSpPr>
          <p:nvPr/>
        </p:nvSpPr>
        <p:spPr>
          <a:xfrm>
            <a:off x="4267200" y="1600200"/>
            <a:ext cx="3124200" cy="4846320"/>
          </a:xfrm>
          <a:prstGeom prst="rect">
            <a:avLst/>
          </a:prstGeom>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NonNull</a:t>
            </a:r>
          </a:p>
          <a:p>
            <a:r>
              <a:rPr lang="en-US" dirty="0"/>
              <a:t>NonNullInit</a:t>
            </a:r>
          </a:p>
          <a:p>
            <a:r>
              <a:rPr lang="en-US" dirty="0"/>
              <a:t>Null</a:t>
            </a:r>
          </a:p>
          <a:p>
            <a:r>
              <a:rPr lang="en-US" dirty="0"/>
              <a:t>OwnerNull</a:t>
            </a:r>
          </a:p>
          <a:p>
            <a:r>
              <a:rPr lang="en-US" dirty="0"/>
              <a:t>Post</a:t>
            </a:r>
          </a:p>
          <a:p>
            <a:r>
              <a:rPr lang="en-US" dirty="0"/>
              <a:t>Pre</a:t>
            </a:r>
          </a:p>
          <a:p>
            <a:r>
              <a:rPr lang="en-US" dirty="0"/>
              <a:t>Race</a:t>
            </a:r>
          </a:p>
          <a:p>
            <a:r>
              <a:rPr lang="en-US" dirty="0"/>
              <a:t>Reachable</a:t>
            </a:r>
          </a:p>
          <a:p>
            <a:r>
              <a:rPr lang="en-US" dirty="0"/>
              <a:t>Unreadable</a:t>
            </a:r>
          </a:p>
          <a:p>
            <a:r>
              <a:rPr lang="en-US" dirty="0"/>
              <a:t>Uninit</a:t>
            </a:r>
          </a:p>
          <a:p>
            <a:r>
              <a:rPr lang="en-US" dirty="0"/>
              <a:t>ZeroDiv</a:t>
            </a:r>
          </a:p>
        </p:txBody>
      </p:sp>
    </p:spTree>
    <p:extLst>
      <p:ext uri="{BB962C8B-B14F-4D97-AF65-F5344CB8AC3E}">
        <p14:creationId xmlns:p14="http://schemas.microsoft.com/office/powerpoint/2010/main" val="2047185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 the HOOD of ESC/Java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45099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33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 the HOOD of ESC/Java</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1500" y="3378200"/>
            <a:ext cx="80010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45342"/>
            <a:ext cx="8686800" cy="366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48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ESC/Java </a:t>
            </a:r>
            <a:r>
              <a:rPr lang="en-US" dirty="0" smtClean="0"/>
              <a:t>Unsoundness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50970"/>
            <a:ext cx="7239000" cy="25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267200"/>
            <a:ext cx="6553200" cy="2179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dirty="0" smtClean="0"/>
              <a:t>Trusting Pragmas, Loops, Object Invariants, Modification targets, multiple inheritance, ignored exceptional conditions, Shared Variables, etc.</a:t>
            </a:r>
          </a:p>
        </p:txBody>
      </p:sp>
    </p:spTree>
    <p:extLst>
      <p:ext uri="{BB962C8B-B14F-4D97-AF65-F5344CB8AC3E}">
        <p14:creationId xmlns:p14="http://schemas.microsoft.com/office/powerpoint/2010/main" val="2675115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Android Current Research by </a:t>
            </a:r>
            <a:r>
              <a:rPr lang="en-US" sz="3600" dirty="0" smtClean="0"/>
              <a:t>Country:</a:t>
            </a:r>
            <a:br>
              <a:rPr lang="en-US" sz="3600" dirty="0" smtClean="0"/>
            </a:br>
            <a:r>
              <a:rPr lang="en-US" sz="3600" dirty="0" smtClean="0"/>
              <a:t>Sweden </a:t>
            </a:r>
            <a:r>
              <a:rPr lang="en-US" sz="3600" dirty="0"/>
              <a:t>– Chalmers </a:t>
            </a:r>
            <a:r>
              <a:rPr lang="en-US" sz="3600" dirty="0" smtClean="0"/>
              <a:t>(</a:t>
            </a:r>
            <a:r>
              <a:rPr lang="en-US" sz="3600" dirty="0"/>
              <a:t>Thesis </a:t>
            </a:r>
            <a:r>
              <a:rPr lang="en-US" sz="3600" dirty="0" smtClean="0"/>
              <a:t>pgs</a:t>
            </a:r>
            <a:r>
              <a:rPr lang="en-US" sz="3600" dirty="0"/>
              <a:t>. </a:t>
            </a:r>
            <a:r>
              <a:rPr lang="en-US" sz="3600" dirty="0" smtClean="0"/>
              <a:t>130)</a:t>
            </a:r>
            <a:endParaRPr lang="en-US" sz="3600" dirty="0"/>
          </a:p>
        </p:txBody>
      </p:sp>
      <p:sp>
        <p:nvSpPr>
          <p:cNvPr id="3" name="Content Placeholder 2"/>
          <p:cNvSpPr>
            <a:spLocks noGrp="1"/>
          </p:cNvSpPr>
          <p:nvPr>
            <p:ph idx="1"/>
          </p:nvPr>
        </p:nvSpPr>
        <p:spPr/>
        <p:txBody>
          <a:bodyPr/>
          <a:lstStyle/>
          <a:p>
            <a:pPr lvl="1"/>
            <a:r>
              <a:rPr lang="en-US" i="1" dirty="0" smtClean="0"/>
              <a:t>Formal </a:t>
            </a:r>
            <a:r>
              <a:rPr lang="en-US" i="1" dirty="0" smtClean="0"/>
              <a:t>Specification of Selected Android Core Applications and Library </a:t>
            </a:r>
            <a:r>
              <a:rPr lang="en-US" i="1" dirty="0" smtClean="0"/>
              <a:t>Functions by </a:t>
            </a:r>
            <a:r>
              <a:rPr lang="en-US" i="1" dirty="0" err="1" smtClean="0"/>
              <a:t>Masoumeh</a:t>
            </a:r>
            <a:r>
              <a:rPr lang="en-US" i="1" dirty="0" smtClean="0"/>
              <a:t> Al. </a:t>
            </a:r>
            <a:r>
              <a:rPr lang="en-US" i="1" dirty="0" err="1" smtClean="0"/>
              <a:t>Haghighi</a:t>
            </a:r>
            <a:r>
              <a:rPr lang="en-US" i="1" dirty="0" smtClean="0"/>
              <a:t> </a:t>
            </a:r>
            <a:r>
              <a:rPr lang="en-US" i="1" dirty="0" err="1" smtClean="0"/>
              <a:t>Mobarhan</a:t>
            </a:r>
            <a:r>
              <a:rPr lang="en-US" i="1" dirty="0" smtClean="0"/>
              <a:t>.</a:t>
            </a:r>
            <a:endParaRPr lang="en-US" i="1" dirty="0" smtClean="0"/>
          </a:p>
          <a:p>
            <a:pPr lvl="2"/>
            <a:r>
              <a:rPr lang="en-US" dirty="0" smtClean="0"/>
              <a:t>Phone Application </a:t>
            </a:r>
            <a:r>
              <a:rPr lang="en-US" dirty="0"/>
              <a:t>–</a:t>
            </a:r>
            <a:r>
              <a:rPr lang="en-US" dirty="0" smtClean="0"/>
              <a:t> Emergency Dialer</a:t>
            </a:r>
          </a:p>
          <a:p>
            <a:pPr lvl="2"/>
            <a:r>
              <a:rPr lang="en-US" dirty="0" smtClean="0"/>
              <a:t>Screen Manager Application – Lock/Unlock Functions</a:t>
            </a:r>
          </a:p>
          <a:p>
            <a:pPr lvl="2"/>
            <a:r>
              <a:rPr lang="en-US" dirty="0" smtClean="0"/>
              <a:t>Contact Application</a:t>
            </a:r>
          </a:p>
          <a:p>
            <a:pPr lvl="1"/>
            <a:r>
              <a:rPr lang="en-US" dirty="0" smtClean="0"/>
              <a:t>Key Theorem Prover</a:t>
            </a:r>
          </a:p>
          <a:p>
            <a:pPr lvl="2"/>
            <a:r>
              <a:rPr lang="en-US" dirty="0" smtClean="0"/>
              <a:t>Examined Enter-Password Application for Proof Obligations:</a:t>
            </a:r>
          </a:p>
          <a:p>
            <a:pPr lvl="3"/>
            <a:r>
              <a:rPr lang="en-US" dirty="0" smtClean="0"/>
              <a:t>Strong Contract, Preservers Invariant, Ensures Post, etc.</a:t>
            </a:r>
          </a:p>
          <a:p>
            <a:pPr lvl="1"/>
            <a:endParaRPr lang="en-US" dirty="0" smtClean="0"/>
          </a:p>
          <a:p>
            <a:pPr lvl="1"/>
            <a:endParaRPr lang="en-US" dirty="0"/>
          </a:p>
        </p:txBody>
      </p:sp>
      <p:pic>
        <p:nvPicPr>
          <p:cNvPr id="4" name="Picture 6" descr="https://encrypted-tbn1.gstatic.com/images?q=tbn:ANd9GcRbEpHzkoiu7XQCn8E5W_qTRzKeXf9r_-C1dKjsKIHigyYGCsBU6Fl5U2J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978" y="5791199"/>
            <a:ext cx="1450572" cy="98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53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Vienna, Austria</a:t>
            </a:r>
            <a:endParaRPr lang="en-US" dirty="0"/>
          </a:p>
        </p:txBody>
      </p:sp>
      <p:sp>
        <p:nvSpPr>
          <p:cNvPr id="3" name="Content Placeholder 2"/>
          <p:cNvSpPr>
            <a:spLocks noGrp="1"/>
          </p:cNvSpPr>
          <p:nvPr>
            <p:ph idx="1"/>
          </p:nvPr>
        </p:nvSpPr>
        <p:spPr>
          <a:xfrm>
            <a:off x="457200" y="1775191"/>
            <a:ext cx="8686800" cy="4625609"/>
          </a:xfrm>
        </p:spPr>
        <p:txBody>
          <a:bodyPr>
            <a:normAutofit fontScale="77500" lnSpcReduction="20000"/>
          </a:bodyPr>
          <a:lstStyle/>
          <a:p>
            <a:r>
              <a:rPr lang="en-US" i="1" dirty="0" smtClean="0"/>
              <a:t>Formal Description of </a:t>
            </a:r>
            <a:r>
              <a:rPr lang="en-US" i="1" dirty="0" err="1" smtClean="0"/>
              <a:t>Userinterfaces</a:t>
            </a:r>
            <a:r>
              <a:rPr lang="en-US" i="1" dirty="0" smtClean="0"/>
              <a:t> –Demonstrated in a Comparison of iPhone and Android Smartphones. Andrew Frank. </a:t>
            </a:r>
          </a:p>
          <a:p>
            <a:r>
              <a:rPr lang="en-US" dirty="0" smtClean="0"/>
              <a:t>iPhone and </a:t>
            </a:r>
            <a:r>
              <a:rPr lang="en-US" dirty="0" smtClean="0"/>
              <a:t>Android</a:t>
            </a:r>
            <a:endParaRPr lang="en-US" dirty="0" smtClean="0"/>
          </a:p>
          <a:p>
            <a:r>
              <a:rPr lang="en-US" dirty="0" smtClean="0"/>
              <a:t>Describing </a:t>
            </a:r>
            <a:r>
              <a:rPr lang="en-US" dirty="0" smtClean="0"/>
              <a:t>conceptual aspects of a user interface in a formal language</a:t>
            </a:r>
          </a:p>
          <a:p>
            <a:r>
              <a:rPr lang="en-US" dirty="0" smtClean="0"/>
              <a:t>Goal to simulate behavior of real device</a:t>
            </a:r>
          </a:p>
          <a:p>
            <a:r>
              <a:rPr lang="en-US" dirty="0" smtClean="0"/>
              <a:t>Three Perspectives of User Interface:</a:t>
            </a:r>
          </a:p>
          <a:p>
            <a:pPr lvl="1"/>
            <a:r>
              <a:rPr lang="en-US" dirty="0" smtClean="0"/>
              <a:t>Tasks</a:t>
            </a:r>
          </a:p>
          <a:p>
            <a:pPr lvl="1"/>
            <a:r>
              <a:rPr lang="en-US" dirty="0" smtClean="0"/>
              <a:t>Actions</a:t>
            </a:r>
          </a:p>
          <a:p>
            <a:pPr lvl="1"/>
            <a:r>
              <a:rPr lang="en-US" dirty="0" smtClean="0"/>
              <a:t>Operations</a:t>
            </a:r>
          </a:p>
          <a:p>
            <a:r>
              <a:rPr lang="en-US" dirty="0" smtClean="0"/>
              <a:t>Mappings between perspectives change state of device</a:t>
            </a:r>
          </a:p>
          <a:p>
            <a:pPr lvl="1"/>
            <a:r>
              <a:rPr lang="en-US" dirty="0" smtClean="0"/>
              <a:t>Translates task into sequence of actions</a:t>
            </a:r>
          </a:p>
          <a:p>
            <a:pPr lvl="1"/>
            <a:r>
              <a:rPr lang="en-US" dirty="0" smtClean="0"/>
              <a:t>Users actions change state of operations</a:t>
            </a:r>
            <a:endParaRPr lang="en-US" dirty="0"/>
          </a:p>
        </p:txBody>
      </p:sp>
      <p:pic>
        <p:nvPicPr>
          <p:cNvPr id="9218" name="Picture 2" descr="Flag of Austria.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099174"/>
            <a:ext cx="919162"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18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&amp; Italy</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Static Analysis of Android Programs. Etienne </a:t>
            </a:r>
            <a:r>
              <a:rPr lang="en-US" i="1" dirty="0" err="1" smtClean="0"/>
              <a:t>Payet</a:t>
            </a:r>
            <a:r>
              <a:rPr lang="en-US" i="1" dirty="0" smtClean="0"/>
              <a:t> and </a:t>
            </a:r>
            <a:r>
              <a:rPr lang="en-US" i="1" dirty="0" err="1" smtClean="0"/>
              <a:t>Fausto</a:t>
            </a:r>
            <a:r>
              <a:rPr lang="en-US" i="1" dirty="0" smtClean="0"/>
              <a:t> </a:t>
            </a:r>
            <a:r>
              <a:rPr lang="en-US" i="1" dirty="0" err="1" smtClean="0"/>
              <a:t>Spoto</a:t>
            </a:r>
            <a:r>
              <a:rPr lang="en-US" i="1" dirty="0" smtClean="0"/>
              <a:t>. CADE 2011.</a:t>
            </a:r>
          </a:p>
          <a:p>
            <a:r>
              <a:rPr lang="en-US" dirty="0" smtClean="0"/>
              <a:t>Julia </a:t>
            </a:r>
            <a:r>
              <a:rPr lang="en-US" dirty="0" smtClean="0"/>
              <a:t>Abstract Interpretation</a:t>
            </a:r>
          </a:p>
          <a:p>
            <a:pPr lvl="1"/>
            <a:r>
              <a:rPr lang="en-US" dirty="0" smtClean="0"/>
              <a:t>Nullness checks</a:t>
            </a:r>
          </a:p>
          <a:p>
            <a:pPr lvl="1"/>
            <a:r>
              <a:rPr lang="en-US" dirty="0" smtClean="0"/>
              <a:t>Equality checks</a:t>
            </a:r>
          </a:p>
          <a:p>
            <a:pPr lvl="1"/>
            <a:r>
              <a:rPr lang="en-US" dirty="0" smtClean="0"/>
              <a:t>Classcast checks from AndroidManifest.XML class inflation</a:t>
            </a:r>
          </a:p>
          <a:p>
            <a:pPr lvl="1"/>
            <a:r>
              <a:rPr lang="en-US" dirty="0" smtClean="0"/>
              <a:t>Deadcode checks</a:t>
            </a:r>
          </a:p>
          <a:p>
            <a:pPr lvl="1"/>
            <a:r>
              <a:rPr lang="en-US" dirty="0" smtClean="0"/>
              <a:t>Termination checks</a:t>
            </a:r>
          </a:p>
          <a:p>
            <a:pPr lvl="1"/>
            <a:r>
              <a:rPr lang="en-US" dirty="0" smtClean="0"/>
              <a:t>Etc.</a:t>
            </a:r>
          </a:p>
          <a:p>
            <a:endParaRPr lang="en-US" dirty="0"/>
          </a:p>
        </p:txBody>
      </p:sp>
      <p:pic>
        <p:nvPicPr>
          <p:cNvPr id="4" name="Picture 10" descr="http://www.worldatlas.com/webimage/flags/countrys/zzzflags/frlar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893698"/>
            <a:ext cx="1214656" cy="81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24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sp>
        <p:nvSpPr>
          <p:cNvPr id="3" name="Content Placeholder 2"/>
          <p:cNvSpPr>
            <a:spLocks noGrp="1"/>
          </p:cNvSpPr>
          <p:nvPr>
            <p:ph idx="1"/>
          </p:nvPr>
        </p:nvSpPr>
        <p:spPr>
          <a:xfrm>
            <a:off x="228600" y="1775191"/>
            <a:ext cx="8686800" cy="4625609"/>
          </a:xfrm>
        </p:spPr>
        <p:txBody>
          <a:bodyPr>
            <a:normAutofit fontScale="92500" lnSpcReduction="10000"/>
          </a:bodyPr>
          <a:lstStyle/>
          <a:p>
            <a:r>
              <a:rPr lang="en-US" i="1" dirty="0" smtClean="0"/>
              <a:t>NASA Summer </a:t>
            </a:r>
            <a:r>
              <a:rPr lang="en-US" i="1" dirty="0" smtClean="0"/>
              <a:t>Project partially sponsored by Google</a:t>
            </a:r>
            <a:endParaRPr lang="en-US" i="1" dirty="0" smtClean="0"/>
          </a:p>
          <a:p>
            <a:pPr lvl="1"/>
            <a:r>
              <a:rPr lang="en-US" dirty="0" smtClean="0"/>
              <a:t>Java Pathfinder</a:t>
            </a:r>
          </a:p>
          <a:p>
            <a:pPr lvl="1"/>
            <a:r>
              <a:rPr lang="en-US" dirty="0" smtClean="0"/>
              <a:t>Verify properties of Android  Applications</a:t>
            </a:r>
          </a:p>
          <a:p>
            <a:pPr lvl="1"/>
            <a:r>
              <a:rPr lang="en-US" dirty="0" smtClean="0"/>
              <a:t>“One </a:t>
            </a:r>
            <a:r>
              <a:rPr lang="en-US" dirty="0"/>
              <a:t>of the main deliverables will be a set of model classes for the Android system: these will allow running </a:t>
            </a:r>
            <a:r>
              <a:rPr lang="en-US" dirty="0" smtClean="0"/>
              <a:t>through </a:t>
            </a:r>
            <a:r>
              <a:rPr lang="en-US" dirty="0"/>
              <a:t>the model checker the implementation of activities and services. Moreover, the project will aim at verifying specific properties for parts of the system that are of special interest, like the correct usage of some of the basic components, for example, the PowerManager</a:t>
            </a:r>
            <a:r>
              <a:rPr lang="en-US" dirty="0" smtClean="0"/>
              <a:t>.“ [Ref </a:t>
            </a:r>
            <a:r>
              <a:rPr lang="en-US" dirty="0" smtClean="0"/>
              <a:t>in Notes]</a:t>
            </a:r>
            <a:endParaRPr lang="en-US" dirty="0" smtClean="0"/>
          </a:p>
        </p:txBody>
      </p:sp>
      <p:pic>
        <p:nvPicPr>
          <p:cNvPr id="4" name="Picture 8" descr="http://upload.wikimedia.org/wikipedia/commons/thumb/3/3b/Hopkinson_Flag.svg/2000px-Hopkinson_Fla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993797"/>
            <a:ext cx="1295400" cy="68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7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Methods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Definition:</a:t>
            </a:r>
          </a:p>
          <a:p>
            <a:pPr lvl="1"/>
            <a:r>
              <a:rPr lang="en-US" dirty="0" smtClean="0"/>
              <a:t>Techniques used to model complex systems as mathematics entities</a:t>
            </a:r>
          </a:p>
          <a:p>
            <a:pPr lvl="1"/>
            <a:r>
              <a:rPr lang="en-US" dirty="0" smtClean="0"/>
              <a:t>By building a mathematically rigorous model of a complex system, it is possible to verify the system’s properties in a more thorough fashion than empirical testing.</a:t>
            </a:r>
          </a:p>
          <a:p>
            <a:r>
              <a:rPr lang="en-US" dirty="0" smtClean="0"/>
              <a:t>Usage:</a:t>
            </a:r>
          </a:p>
          <a:p>
            <a:pPr lvl="1"/>
            <a:r>
              <a:rPr lang="en-US" dirty="0" smtClean="0"/>
              <a:t>High-fidelity systems</a:t>
            </a:r>
          </a:p>
          <a:p>
            <a:pPr lvl="1"/>
            <a:r>
              <a:rPr lang="en-US" dirty="0" smtClean="0"/>
              <a:t>NASA, Boeing, Air Traffic Control, Finance, Hospitals, Defense</a:t>
            </a:r>
            <a:endParaRPr lang="en-US" dirty="0"/>
          </a:p>
        </p:txBody>
      </p:sp>
    </p:spTree>
    <p:extLst>
      <p:ext uri="{BB962C8B-B14F-4D97-AF65-F5344CB8AC3E}">
        <p14:creationId xmlns:p14="http://schemas.microsoft.com/office/powerpoint/2010/main" val="2373206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Ideas</a:t>
            </a:r>
            <a:endParaRPr lang="en-US" dirty="0"/>
          </a:p>
        </p:txBody>
      </p:sp>
      <p:sp>
        <p:nvSpPr>
          <p:cNvPr id="3" name="Content Placeholder 2"/>
          <p:cNvSpPr>
            <a:spLocks noGrp="1"/>
          </p:cNvSpPr>
          <p:nvPr>
            <p:ph idx="1"/>
          </p:nvPr>
        </p:nvSpPr>
        <p:spPr/>
        <p:txBody>
          <a:bodyPr/>
          <a:lstStyle/>
          <a:p>
            <a:r>
              <a:rPr lang="en-US" dirty="0"/>
              <a:t>Asynchronous vs synchronous</a:t>
            </a:r>
          </a:p>
          <a:p>
            <a:pPr lvl="1"/>
            <a:r>
              <a:rPr lang="en-US" dirty="0" smtClean="0"/>
              <a:t>Talked with Verification expert at </a:t>
            </a:r>
            <a:r>
              <a:rPr lang="en-US" dirty="0"/>
              <a:t>Google, Dr. </a:t>
            </a:r>
            <a:r>
              <a:rPr lang="en-US" dirty="0" err="1" smtClean="0"/>
              <a:t>Ivancic</a:t>
            </a:r>
            <a:r>
              <a:rPr lang="en-US" dirty="0" smtClean="0"/>
              <a:t>,</a:t>
            </a:r>
            <a:r>
              <a:rPr lang="en-US" dirty="0" smtClean="0"/>
              <a:t> </a:t>
            </a:r>
            <a:r>
              <a:rPr lang="en-US" dirty="0" smtClean="0"/>
              <a:t>about current </a:t>
            </a:r>
            <a:r>
              <a:rPr lang="en-US" dirty="0" smtClean="0"/>
              <a:t>shortfall</a:t>
            </a:r>
            <a:endParaRPr lang="en-US" dirty="0" smtClean="0"/>
          </a:p>
          <a:p>
            <a:pPr lvl="2"/>
            <a:r>
              <a:rPr lang="en-US" dirty="0" smtClean="0"/>
              <a:t>Android has Asynchronous versus Synchronous capabilities that current state-of-the art verification does not yet do well</a:t>
            </a:r>
          </a:p>
          <a:p>
            <a:r>
              <a:rPr lang="en-US" dirty="0" smtClean="0"/>
              <a:t>Android has various program states which add complexity to verification</a:t>
            </a:r>
          </a:p>
          <a:p>
            <a:r>
              <a:rPr lang="en-US" dirty="0" smtClean="0"/>
              <a:t>Complex Process In General</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5686425"/>
            <a:ext cx="29527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17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Validation:</a:t>
            </a:r>
          </a:p>
          <a:p>
            <a:pPr lvl="1"/>
            <a:r>
              <a:rPr lang="en-US" sz="2400" dirty="0"/>
              <a:t>Testing (Software Test Plan, Test Coverage Map,…)</a:t>
            </a:r>
            <a:r>
              <a:rPr lang="en-US" sz="2400" baseline="30000" dirty="0"/>
              <a:t>1 </a:t>
            </a:r>
          </a:p>
          <a:p>
            <a:pPr lvl="1"/>
            <a:r>
              <a:rPr lang="en-US" sz="2400" dirty="0" smtClean="0"/>
              <a:t>Formal Methods</a:t>
            </a:r>
            <a:r>
              <a:rPr lang="en-US" sz="2400" baseline="30000" dirty="0"/>
              <a:t>3</a:t>
            </a:r>
            <a:endParaRPr lang="en-US" sz="2400" dirty="0"/>
          </a:p>
          <a:p>
            <a:pPr lvl="1"/>
            <a:r>
              <a:rPr lang="en-US" sz="2400" dirty="0" smtClean="0"/>
              <a:t>Fault Injection</a:t>
            </a:r>
            <a:r>
              <a:rPr lang="en-US" sz="2400" baseline="30000" dirty="0" smtClean="0"/>
              <a:t>3</a:t>
            </a:r>
          </a:p>
          <a:p>
            <a:pPr lvl="1"/>
            <a:r>
              <a:rPr lang="en-US" sz="2400" dirty="0" smtClean="0"/>
              <a:t>{Risk, Hazard, Dependability} Analysis </a:t>
            </a:r>
            <a:r>
              <a:rPr lang="en-US" sz="2400" baseline="30000" dirty="0"/>
              <a:t>3</a:t>
            </a:r>
            <a:endParaRPr lang="en-US" sz="2400" dirty="0" smtClean="0"/>
          </a:p>
          <a:p>
            <a:pPr lvl="1"/>
            <a:r>
              <a:rPr lang="en-US" sz="2400" dirty="0"/>
              <a:t>D</a:t>
            </a:r>
            <a:r>
              <a:rPr lang="en-US" sz="2400" dirty="0" smtClean="0"/>
              <a:t>ynamic </a:t>
            </a:r>
            <a:r>
              <a:rPr lang="en-US" sz="2400" dirty="0"/>
              <a:t>Testing </a:t>
            </a:r>
            <a:r>
              <a:rPr lang="en-US" sz="2400" dirty="0" smtClean="0"/>
              <a:t>Tools</a:t>
            </a:r>
            <a:r>
              <a:rPr lang="en-US" sz="2400" baseline="30000" dirty="0" smtClean="0"/>
              <a:t>1</a:t>
            </a:r>
            <a:endParaRPr lang="en-US" sz="2400" baseline="30000" dirty="0"/>
          </a:p>
          <a:p>
            <a:r>
              <a:rPr lang="en-US" dirty="0" smtClean="0"/>
              <a:t>Verification:</a:t>
            </a:r>
          </a:p>
          <a:p>
            <a:pPr lvl="1"/>
            <a:r>
              <a:rPr lang="en-US" sz="2400" dirty="0" smtClean="0"/>
              <a:t>Formal Methods: Prove or disprove the correctness of a system with respect to the formal specification or property</a:t>
            </a:r>
            <a:r>
              <a:rPr lang="en-US" sz="2400" baseline="30000" dirty="0" smtClean="0"/>
              <a:t>2</a:t>
            </a:r>
          </a:p>
          <a:p>
            <a:pPr lvl="1"/>
            <a:r>
              <a:rPr lang="en-US" sz="2400" dirty="0" smtClean="0"/>
              <a:t>Two well-known techniques – Model Checking and Theorem Proving</a:t>
            </a:r>
          </a:p>
          <a:p>
            <a:pPr lvl="1"/>
            <a:r>
              <a:rPr lang="en-US" sz="2400" dirty="0"/>
              <a:t>Testing (Software Test Plan, Test Coverage Map</a:t>
            </a:r>
            <a:r>
              <a:rPr lang="en-US" sz="2400" dirty="0" smtClean="0"/>
              <a:t>,…)</a:t>
            </a:r>
            <a:r>
              <a:rPr lang="en-US" sz="2400" baseline="30000" dirty="0"/>
              <a:t> </a:t>
            </a:r>
            <a:r>
              <a:rPr lang="en-US" sz="2400" baseline="30000" dirty="0" smtClean="0"/>
              <a:t>3</a:t>
            </a:r>
          </a:p>
          <a:p>
            <a:pPr lvl="1"/>
            <a:r>
              <a:rPr lang="en-US" sz="2400" dirty="0" smtClean="0"/>
              <a:t>Dynamic </a:t>
            </a:r>
            <a:r>
              <a:rPr lang="en-US" sz="2400" dirty="0"/>
              <a:t>Testing </a:t>
            </a:r>
            <a:r>
              <a:rPr lang="en-US" sz="2400" dirty="0" smtClean="0"/>
              <a:t>Tools</a:t>
            </a:r>
            <a:r>
              <a:rPr lang="en-US" sz="2400" baseline="30000" dirty="0"/>
              <a:t>3</a:t>
            </a:r>
            <a:endParaRPr lang="en-US" sz="2400"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15411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correctness:</a:t>
            </a:r>
            <a:br>
              <a:rPr lang="en-US" dirty="0" smtClean="0"/>
            </a:br>
            <a:r>
              <a:rPr lang="en-US" dirty="0" smtClean="0"/>
              <a:t>Need to know what to prove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Different “tests” reveal different answers.</a:t>
            </a:r>
          </a:p>
          <a:p>
            <a:r>
              <a:rPr lang="en-US" dirty="0" smtClean="0"/>
              <a:t>Correctness problem is Undecidable problem</a:t>
            </a:r>
          </a:p>
          <a:p>
            <a:pPr lvl="1"/>
            <a:r>
              <a:rPr lang="en-US" dirty="0" smtClean="0"/>
              <a:t>In computability </a:t>
            </a:r>
            <a:r>
              <a:rPr lang="en-US" dirty="0"/>
              <a:t>theory and computational complexity </a:t>
            </a:r>
            <a:r>
              <a:rPr lang="en-US" dirty="0" smtClean="0"/>
              <a:t>theory, an undecidable problem is </a:t>
            </a:r>
            <a:r>
              <a:rPr lang="en-US" dirty="0"/>
              <a:t>a decision </a:t>
            </a:r>
            <a:r>
              <a:rPr lang="en-US" dirty="0" smtClean="0"/>
              <a:t>problem (yes-or-no answer on infinite inputs) </a:t>
            </a:r>
            <a:r>
              <a:rPr lang="en-US" dirty="0"/>
              <a:t>for which it is known to be impossible to construct a single algorithm that always leads to a correct yes-or-no </a:t>
            </a:r>
            <a:r>
              <a:rPr lang="en-US" dirty="0" smtClean="0"/>
              <a:t>answer</a:t>
            </a:r>
            <a:r>
              <a:rPr lang="en-US" baseline="30000" dirty="0" smtClean="0"/>
              <a:t>1</a:t>
            </a:r>
          </a:p>
          <a:p>
            <a:pPr lvl="1"/>
            <a:r>
              <a:rPr lang="en-US" dirty="0" smtClean="0"/>
              <a:t>Need forms of approximation ….</a:t>
            </a:r>
          </a:p>
          <a:p>
            <a:r>
              <a:rPr lang="en-US" dirty="0" smtClean="0"/>
              <a:t>Approximation forms are typically broken-down into 3 main sub-groups: Abstract Interpretation, Theorem Proving and Model Checking</a:t>
            </a:r>
          </a:p>
        </p:txBody>
      </p:sp>
    </p:spTree>
    <p:extLst>
      <p:ext uri="{BB962C8B-B14F-4D97-AF65-F5344CB8AC3E}">
        <p14:creationId xmlns:p14="http://schemas.microsoft.com/office/powerpoint/2010/main" val="1973676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16152"/>
          </a:xfrm>
        </p:spPr>
        <p:txBody>
          <a:bodyPr>
            <a:noAutofit/>
          </a:bodyPr>
          <a:lstStyle/>
          <a:p>
            <a:r>
              <a:rPr lang="en-US" sz="4000" dirty="0" smtClean="0"/>
              <a:t>Ways to examine program correctness via Intermediate Representations:</a:t>
            </a:r>
            <a:endParaRPr lang="en-US" sz="4000" dirty="0"/>
          </a:p>
        </p:txBody>
      </p:sp>
      <p:sp>
        <p:nvSpPr>
          <p:cNvPr id="3" name="Content Placeholder 2"/>
          <p:cNvSpPr>
            <a:spLocks noGrp="1"/>
          </p:cNvSpPr>
          <p:nvPr>
            <p:ph idx="1"/>
          </p:nvPr>
        </p:nvSpPr>
        <p:spPr>
          <a:xfrm>
            <a:off x="457200" y="1524001"/>
            <a:ext cx="8229600" cy="5181600"/>
          </a:xfrm>
        </p:spPr>
        <p:txBody>
          <a:bodyPr>
            <a:normAutofit fontScale="70000" lnSpcReduction="20000"/>
          </a:bodyPr>
          <a:lstStyle/>
          <a:p>
            <a:r>
              <a:rPr lang="en-US" dirty="0"/>
              <a:t>Abstract </a:t>
            </a:r>
            <a:r>
              <a:rPr lang="en-US" dirty="0" smtClean="0"/>
              <a:t>Interpretation (Coverity, Julia, Klocwork):</a:t>
            </a:r>
            <a:endParaRPr lang="en-US" dirty="0"/>
          </a:p>
          <a:p>
            <a:pPr lvl="1"/>
            <a:r>
              <a:rPr lang="en-US" dirty="0" smtClean="0"/>
              <a:t>Symbolic execution</a:t>
            </a:r>
          </a:p>
          <a:p>
            <a:pPr lvl="1"/>
            <a:r>
              <a:rPr lang="en-US" dirty="0" smtClean="0"/>
              <a:t>Decision Tables</a:t>
            </a:r>
          </a:p>
          <a:p>
            <a:pPr lvl="1"/>
            <a:r>
              <a:rPr lang="en-US" dirty="0" smtClean="0"/>
              <a:t>Border-line Informal Methods</a:t>
            </a:r>
            <a:endParaRPr lang="en-US" dirty="0"/>
          </a:p>
          <a:p>
            <a:r>
              <a:rPr lang="en-US" dirty="0"/>
              <a:t>Theorem </a:t>
            </a:r>
            <a:r>
              <a:rPr lang="en-US" dirty="0" smtClean="0"/>
              <a:t>Proving (Simplify, KeY, ACL2):</a:t>
            </a:r>
            <a:endParaRPr lang="en-US" dirty="0"/>
          </a:p>
          <a:p>
            <a:pPr lvl="1"/>
            <a:r>
              <a:rPr lang="en-US" dirty="0" smtClean="0"/>
              <a:t>Finding a logical proof from the axioms of the system</a:t>
            </a:r>
          </a:p>
          <a:p>
            <a:pPr lvl="1"/>
            <a:r>
              <a:rPr lang="en-US" dirty="0" smtClean="0"/>
              <a:t>System and properties expressed in some mathematical logic</a:t>
            </a:r>
          </a:p>
          <a:p>
            <a:pPr lvl="1"/>
            <a:r>
              <a:rPr lang="en-US" dirty="0" smtClean="0"/>
              <a:t>Infinite space, reduction, </a:t>
            </a:r>
            <a:endParaRPr lang="en-US" dirty="0"/>
          </a:p>
          <a:p>
            <a:pPr lvl="1"/>
            <a:r>
              <a:rPr lang="en-US" dirty="0" smtClean="0"/>
              <a:t>Syntactic domain</a:t>
            </a:r>
            <a:r>
              <a:rPr lang="en-US" baseline="30000" dirty="0" smtClean="0"/>
              <a:t>2</a:t>
            </a:r>
            <a:endParaRPr lang="en-US" baseline="30000" dirty="0"/>
          </a:p>
          <a:p>
            <a:r>
              <a:rPr lang="en-US" dirty="0"/>
              <a:t>Model </a:t>
            </a:r>
            <a:r>
              <a:rPr lang="en-US" dirty="0" smtClean="0"/>
              <a:t>Checking (Spin,  BLAST, 50 on Wikipedia):</a:t>
            </a:r>
            <a:endParaRPr lang="en-US" dirty="0"/>
          </a:p>
          <a:p>
            <a:pPr lvl="1"/>
            <a:r>
              <a:rPr lang="en-US" dirty="0" smtClean="0"/>
              <a:t>Build finite model of system and perform an exhaustive search</a:t>
            </a:r>
          </a:p>
          <a:p>
            <a:pPr lvl="1"/>
            <a:r>
              <a:rPr lang="en-US" dirty="0" smtClean="0"/>
              <a:t>Finite State Machines, Temporal Logic </a:t>
            </a:r>
          </a:p>
          <a:p>
            <a:pPr lvl="1"/>
            <a:r>
              <a:rPr lang="en-US" dirty="0" smtClean="0"/>
              <a:t>State-Space Explosion Problem</a:t>
            </a:r>
          </a:p>
          <a:p>
            <a:pPr lvl="1"/>
            <a:r>
              <a:rPr lang="en-US" dirty="0" smtClean="0"/>
              <a:t>Example (book). Bowing International Space Station Software Static properties—disjointness and coverage. Dynamic properties—safety, liveness, timing, fault-states using SPIN.</a:t>
            </a:r>
          </a:p>
          <a:p>
            <a:pPr lvl="1"/>
            <a:r>
              <a:rPr lang="en-US" dirty="0" smtClean="0"/>
              <a:t>Semantic domain</a:t>
            </a:r>
            <a:r>
              <a:rPr lang="en-US" baseline="30000" dirty="0"/>
              <a:t>2</a:t>
            </a:r>
            <a:endParaRPr lang="en-US" dirty="0"/>
          </a:p>
        </p:txBody>
      </p:sp>
    </p:spTree>
    <p:extLst>
      <p:ext uri="{BB962C8B-B14F-4D97-AF65-F5344CB8AC3E}">
        <p14:creationId xmlns:p14="http://schemas.microsoft.com/office/powerpoint/2010/main" val="391993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Theorem Proving Proofs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4560332"/>
            <a:ext cx="5486400" cy="186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191000"/>
            <a:ext cx="6830268" cy="369332"/>
          </a:xfrm>
          <a:prstGeom prst="rect">
            <a:avLst/>
          </a:prstGeom>
          <a:noFill/>
        </p:spPr>
        <p:txBody>
          <a:bodyPr wrap="none" rtlCol="0">
            <a:spAutoFit/>
          </a:bodyPr>
          <a:lstStyle/>
          <a:p>
            <a:r>
              <a:rPr lang="en-US" dirty="0" smtClean="0"/>
              <a:t>Cornell example: Proof </a:t>
            </a:r>
            <a:r>
              <a:rPr lang="en-US" dirty="0"/>
              <a:t>of the proposition (A ⇒ B ⇒ C) ⇒ (A ∧ B ⇒ C</a:t>
            </a:r>
            <a:r>
              <a:rPr lang="en-US" dirty="0" smtClean="0"/>
              <a:t>).</a:t>
            </a:r>
            <a:r>
              <a:rPr lang="en-US" baseline="30000" dirty="0" smtClean="0"/>
              <a:t>2</a:t>
            </a:r>
            <a:r>
              <a:rPr lang="en-US" dirty="0" smtClean="0"/>
              <a:t> </a:t>
            </a:r>
            <a:endParaRPr lang="en-US" dirty="0"/>
          </a:p>
        </p:txBody>
      </p:sp>
      <p:sp>
        <p:nvSpPr>
          <p:cNvPr id="6" name="TextBox 5"/>
          <p:cNvSpPr txBox="1"/>
          <p:nvPr/>
        </p:nvSpPr>
        <p:spPr>
          <a:xfrm>
            <a:off x="304800" y="1981200"/>
            <a:ext cx="4261679" cy="369332"/>
          </a:xfrm>
          <a:prstGeom prst="rect">
            <a:avLst/>
          </a:prstGeom>
          <a:noFill/>
        </p:spPr>
        <p:txBody>
          <a:bodyPr wrap="none" rtlCol="0">
            <a:spAutoFit/>
          </a:bodyPr>
          <a:lstStyle/>
          <a:p>
            <a:r>
              <a:rPr lang="en-US" dirty="0" smtClean="0"/>
              <a:t>Simple Inference Rule for an If Statement </a:t>
            </a:r>
            <a:r>
              <a:rPr lang="en-US" baseline="30000" dirty="0" smtClean="0"/>
              <a:t>1</a:t>
            </a:r>
            <a:r>
              <a:rPr lang="en-US" dirty="0" smtClean="0"/>
              <a:t> </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519415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28850"/>
            <a:ext cx="40005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257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92" t="1824" r="3925" b="13600"/>
          <a:stretch/>
        </p:blipFill>
        <p:spPr bwMode="auto">
          <a:xfrm>
            <a:off x="775821" y="2362200"/>
            <a:ext cx="6386979" cy="449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57" y="468087"/>
            <a:ext cx="55054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739" y="277587"/>
            <a:ext cx="23431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87060"/>
            <a:ext cx="41338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568477"/>
            <a:ext cx="2895600" cy="86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516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Teaching Formal Methods Conference 2009</a:t>
            </a:r>
            <a:br>
              <a:rPr lang="en-US" sz="2800" dirty="0" smtClean="0"/>
            </a:br>
            <a:r>
              <a:rPr lang="en-US" sz="2400" dirty="0" smtClean="0"/>
              <a:t>“Teaching Formal Methods for the Unconquered Territory”</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15266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128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495</TotalTime>
  <Words>1333</Words>
  <Application>Microsoft Office PowerPoint</Application>
  <PresentationFormat>On-screen Show (4:3)</PresentationFormat>
  <Paragraphs>238</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E6998: Formal Methods on Android Instructor: Professor Aho Student: Suzanna Schmeelk October 2014</vt:lpstr>
      <vt:lpstr>Outline</vt:lpstr>
      <vt:lpstr>Formal Methods Objectives</vt:lpstr>
      <vt:lpstr>Validation and Verification</vt:lpstr>
      <vt:lpstr>Program correctness: Need to know what to prove</vt:lpstr>
      <vt:lpstr>Ways to examine program correctness via Intermediate Representations:</vt:lpstr>
      <vt:lpstr>Theorem Proving Proofs</vt:lpstr>
      <vt:lpstr>PowerPoint Presentation</vt:lpstr>
      <vt:lpstr>Teaching Formal Methods Conference 2009 “Teaching Formal Methods for the Unconquered Territory”</vt:lpstr>
      <vt:lpstr>Hoare Triple – pre/post conditions</vt:lpstr>
      <vt:lpstr>Meyers - Design by contract (1986)</vt:lpstr>
      <vt:lpstr>Google’s Android</vt:lpstr>
      <vt:lpstr>PowerPoint Presentation</vt:lpstr>
      <vt:lpstr>Android apps in java</vt:lpstr>
      <vt:lpstr>Android Java into Delvik Code</vt:lpstr>
      <vt:lpstr>Android app lifecycle</vt:lpstr>
      <vt:lpstr>Formal methods in java</vt:lpstr>
      <vt:lpstr>Java modeling language (JML)</vt:lpstr>
      <vt:lpstr>Java modeling language (JML)</vt:lpstr>
      <vt:lpstr>Theorem provers</vt:lpstr>
      <vt:lpstr>PowerPoint Presentation</vt:lpstr>
      <vt:lpstr>ESC/Java2 Warnings produced (Sec 4)</vt:lpstr>
      <vt:lpstr>Under the HOOD of ESC/Java</vt:lpstr>
      <vt:lpstr>Under the HOOD of ESC/Java</vt:lpstr>
      <vt:lpstr>ESC/Java Unsoundness</vt:lpstr>
      <vt:lpstr>Android Current Research by Country: Sweden – Chalmers (Thesis pgs. 130)</vt:lpstr>
      <vt:lpstr>Vienna, Austria</vt:lpstr>
      <vt:lpstr>France &amp; Italy</vt:lpstr>
      <vt:lpstr>United States</vt:lpstr>
      <vt:lpstr>Current Ideas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methods on Android E6998: Professor aho</dc:title>
  <dc:creator>schmeelkster</dc:creator>
  <cp:lastModifiedBy>schmeelkster</cp:lastModifiedBy>
  <cp:revision>252</cp:revision>
  <dcterms:created xsi:type="dcterms:W3CDTF">2014-10-19T15:49:00Z</dcterms:created>
  <dcterms:modified xsi:type="dcterms:W3CDTF">2014-11-01T03:24:24Z</dcterms:modified>
</cp:coreProperties>
</file>