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15" r:id="rId1"/>
  </p:sldMasterIdLst>
  <p:notesMasterIdLst>
    <p:notesMasterId r:id="rId52"/>
  </p:notesMasterIdLst>
  <p:handoutMasterIdLst>
    <p:handoutMasterId r:id="rId53"/>
  </p:handoutMasterIdLst>
  <p:sldIdLst>
    <p:sldId id="365" r:id="rId2"/>
    <p:sldId id="870" r:id="rId3"/>
    <p:sldId id="944" r:id="rId4"/>
    <p:sldId id="914" r:id="rId5"/>
    <p:sldId id="912" r:id="rId6"/>
    <p:sldId id="897" r:id="rId7"/>
    <p:sldId id="935" r:id="rId8"/>
    <p:sldId id="871" r:id="rId9"/>
    <p:sldId id="880" r:id="rId10"/>
    <p:sldId id="874" r:id="rId11"/>
    <p:sldId id="875" r:id="rId12"/>
    <p:sldId id="892" r:id="rId13"/>
    <p:sldId id="883" r:id="rId14"/>
    <p:sldId id="886" r:id="rId15"/>
    <p:sldId id="885" r:id="rId16"/>
    <p:sldId id="938" r:id="rId17"/>
    <p:sldId id="915" r:id="rId18"/>
    <p:sldId id="937" r:id="rId19"/>
    <p:sldId id="933" r:id="rId20"/>
    <p:sldId id="893" r:id="rId21"/>
    <p:sldId id="955" r:id="rId22"/>
    <p:sldId id="951" r:id="rId23"/>
    <p:sldId id="952" r:id="rId24"/>
    <p:sldId id="953" r:id="rId25"/>
    <p:sldId id="954" r:id="rId26"/>
    <p:sldId id="899" r:id="rId27"/>
    <p:sldId id="900" r:id="rId28"/>
    <p:sldId id="901" r:id="rId29"/>
    <p:sldId id="939" r:id="rId30"/>
    <p:sldId id="940" r:id="rId31"/>
    <p:sldId id="903" r:id="rId32"/>
    <p:sldId id="898" r:id="rId33"/>
    <p:sldId id="949" r:id="rId34"/>
    <p:sldId id="904" r:id="rId35"/>
    <p:sldId id="943" r:id="rId36"/>
    <p:sldId id="941" r:id="rId37"/>
    <p:sldId id="942" r:id="rId38"/>
    <p:sldId id="950" r:id="rId39"/>
    <p:sldId id="910" r:id="rId40"/>
    <p:sldId id="907" r:id="rId41"/>
    <p:sldId id="908" r:id="rId42"/>
    <p:sldId id="911" r:id="rId43"/>
    <p:sldId id="913" r:id="rId44"/>
    <p:sldId id="878" r:id="rId45"/>
    <p:sldId id="888" r:id="rId46"/>
    <p:sldId id="889" r:id="rId47"/>
    <p:sldId id="890" r:id="rId48"/>
    <p:sldId id="859" r:id="rId49"/>
    <p:sldId id="932" r:id="rId50"/>
    <p:sldId id="891" r:id="rId51"/>
  </p:sldIdLst>
  <p:sldSz cx="9326563" cy="6858000"/>
  <p:notesSz cx="6940550" cy="9080500"/>
  <p:custDataLst>
    <p:tags r:id="rId55"/>
  </p:custDataLst>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000" kern="1200">
        <a:solidFill>
          <a:schemeClr val="tx1"/>
        </a:solidFill>
        <a:latin typeface="Arial" charset="0"/>
        <a:ea typeface="ＭＳ Ｐゴシック" charset="0"/>
        <a:cs typeface="+mn-cs"/>
      </a:defRPr>
    </a:lvl1pPr>
    <a:lvl2pPr marL="457200" algn="ctr" rtl="0" eaLnBrk="0" fontAlgn="base" hangingPunct="0">
      <a:spcBef>
        <a:spcPct val="0"/>
      </a:spcBef>
      <a:spcAft>
        <a:spcPct val="0"/>
      </a:spcAft>
      <a:defRPr sz="2000" kern="1200">
        <a:solidFill>
          <a:schemeClr val="tx1"/>
        </a:solidFill>
        <a:latin typeface="Arial" charset="0"/>
        <a:ea typeface="ＭＳ Ｐゴシック" charset="0"/>
        <a:cs typeface="+mn-cs"/>
      </a:defRPr>
    </a:lvl2pPr>
    <a:lvl3pPr marL="914400" algn="ctr" rtl="0" eaLnBrk="0" fontAlgn="base" hangingPunct="0">
      <a:spcBef>
        <a:spcPct val="0"/>
      </a:spcBef>
      <a:spcAft>
        <a:spcPct val="0"/>
      </a:spcAft>
      <a:defRPr sz="2000" kern="1200">
        <a:solidFill>
          <a:schemeClr val="tx1"/>
        </a:solidFill>
        <a:latin typeface="Arial" charset="0"/>
        <a:ea typeface="ＭＳ Ｐゴシック" charset="0"/>
        <a:cs typeface="+mn-cs"/>
      </a:defRPr>
    </a:lvl3pPr>
    <a:lvl4pPr marL="1371600" algn="ctr" rtl="0" eaLnBrk="0" fontAlgn="base" hangingPunct="0">
      <a:spcBef>
        <a:spcPct val="0"/>
      </a:spcBef>
      <a:spcAft>
        <a:spcPct val="0"/>
      </a:spcAft>
      <a:defRPr sz="2000" kern="1200">
        <a:solidFill>
          <a:schemeClr val="tx1"/>
        </a:solidFill>
        <a:latin typeface="Arial" charset="0"/>
        <a:ea typeface="ＭＳ Ｐゴシック" charset="0"/>
        <a:cs typeface="+mn-cs"/>
      </a:defRPr>
    </a:lvl4pPr>
    <a:lvl5pPr marL="1828800" algn="ctr" rtl="0" eaLnBrk="0" fontAlgn="base" hangingPunct="0">
      <a:spcBef>
        <a:spcPct val="0"/>
      </a:spcBef>
      <a:spcAft>
        <a:spcPct val="0"/>
      </a:spcAft>
      <a:defRPr sz="2000" kern="1200">
        <a:solidFill>
          <a:schemeClr val="tx1"/>
        </a:solidFill>
        <a:latin typeface="Arial" charset="0"/>
        <a:ea typeface="ＭＳ Ｐゴシック" charset="0"/>
        <a:cs typeface="+mn-cs"/>
      </a:defRPr>
    </a:lvl5pPr>
    <a:lvl6pPr marL="2286000" algn="l" defTabSz="457200" rtl="0" eaLnBrk="1" latinLnBrk="0" hangingPunct="1">
      <a:defRPr sz="2000" kern="1200">
        <a:solidFill>
          <a:schemeClr val="tx1"/>
        </a:solidFill>
        <a:latin typeface="Arial" charset="0"/>
        <a:ea typeface="ＭＳ Ｐゴシック" charset="0"/>
        <a:cs typeface="+mn-cs"/>
      </a:defRPr>
    </a:lvl6pPr>
    <a:lvl7pPr marL="2743200" algn="l" defTabSz="457200" rtl="0" eaLnBrk="1" latinLnBrk="0" hangingPunct="1">
      <a:defRPr sz="2000" kern="1200">
        <a:solidFill>
          <a:schemeClr val="tx1"/>
        </a:solidFill>
        <a:latin typeface="Arial" charset="0"/>
        <a:ea typeface="ＭＳ Ｐゴシック" charset="0"/>
        <a:cs typeface="+mn-cs"/>
      </a:defRPr>
    </a:lvl7pPr>
    <a:lvl8pPr marL="3200400" algn="l" defTabSz="457200" rtl="0" eaLnBrk="1" latinLnBrk="0" hangingPunct="1">
      <a:defRPr sz="2000" kern="1200">
        <a:solidFill>
          <a:schemeClr val="tx1"/>
        </a:solidFill>
        <a:latin typeface="Arial" charset="0"/>
        <a:ea typeface="ＭＳ Ｐゴシック" charset="0"/>
        <a:cs typeface="+mn-cs"/>
      </a:defRPr>
    </a:lvl8pPr>
    <a:lvl9pPr marL="3657600" algn="l" defTabSz="457200" rtl="0" eaLnBrk="1" latinLnBrk="0" hangingPunct="1">
      <a:defRPr sz="20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CC"/>
    <a:srgbClr val="00CCFF"/>
    <a:srgbClr val="006699"/>
    <a:srgbClr val="33CCCC"/>
    <a:srgbClr val="0099CC"/>
    <a:srgbClr val="0066FF"/>
    <a:srgbClr val="00FF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918" autoAdjust="0"/>
    <p:restoredTop sz="96660" autoAdjust="0"/>
  </p:normalViewPr>
  <p:slideViewPr>
    <p:cSldViewPr snapToObjects="1">
      <p:cViewPr varScale="1">
        <p:scale>
          <a:sx n="86" d="100"/>
          <a:sy n="86" d="100"/>
        </p:scale>
        <p:origin x="-832" y="-96"/>
      </p:cViewPr>
      <p:guideLst>
        <p:guide orient="horz" pos="2464"/>
        <p:guide pos="17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Objects="1">
      <p:cViewPr varScale="1">
        <p:scale>
          <a:sx n="71" d="100"/>
          <a:sy n="71" d="100"/>
        </p:scale>
        <p:origin x="-2152" y="-112"/>
      </p:cViewPr>
      <p:guideLst>
        <p:guide orient="horz" pos="2860"/>
        <p:guide pos="2186"/>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tags" Target="tags/tag1.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3670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0750" y="4308475"/>
            <a:ext cx="5094288" cy="408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5208" tIns="44432" rIns="95208" bIns="444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Rot="1" noChangeAspect="1" noChangeArrowheads="1" noTextEdit="1"/>
          </p:cNvSpPr>
          <p:nvPr>
            <p:ph type="sldImg" idx="2"/>
          </p:nvPr>
        </p:nvSpPr>
        <p:spPr bwMode="auto">
          <a:xfrm>
            <a:off x="1163638" y="687388"/>
            <a:ext cx="4613275" cy="3392487"/>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814631223"/>
      </p:ext>
    </p:extLst>
  </p:cSld>
  <p:clrMap bg1="lt1" tx1="dk1" bg2="lt2" tx2="dk2" accent1="accent1" accent2="accent2" accent3="accent3" accent4="accent4" accent5="accent5" accent6="accent6" hlink="hlink" folHlink="folHlink"/>
  <p:notesStyle>
    <a:lvl1pPr algn="l" defTabSz="862013"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442913" algn="l" defTabSz="862013"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887413" algn="l" defTabSz="862013"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28738" algn="l" defTabSz="862013"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766888" algn="l" defTabSz="862013"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4195" name="Rectangle 3"/>
          <p:cNvSpPr>
            <a:spLocks noGrp="1" noChangeArrowheads="1"/>
          </p:cNvSpPr>
          <p:nvPr>
            <p:ph type="body" idx="1"/>
          </p:nvPr>
        </p:nvSpPr>
        <p:spPr/>
        <p:txBody>
          <a:bodyPr lIns="89999" tIns="45001" rIns="89999" bIns="45001"/>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81003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7869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2038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8200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51998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48278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40601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7586" name="Rectangle 2"/>
          <p:cNvSpPr>
            <a:spLocks noGrp="1" noRot="1" noChangeAspect="1" noChangeArrowheads="1" noTextEdit="1"/>
          </p:cNvSpPr>
          <p:nvPr>
            <p:ph type="sldImg"/>
          </p:nvPr>
        </p:nvSpPr>
        <p:spPr>
          <a:xfrm>
            <a:off x="1165225" y="687388"/>
            <a:ext cx="4611688" cy="3392487"/>
          </a:xfrm>
          <a:ln/>
          <a:extLst>
            <a:ext uri="{FAA26D3D-D897-4be2-8F04-BA451C77F1D7}">
              <ma14:placeholderFlag xmlns:ma14="http://schemas.microsoft.com/office/mac/drawingml/2011/main" val="1"/>
            </a:ext>
          </a:extLst>
        </p:spPr>
      </p:sp>
      <p:sp>
        <p:nvSpPr>
          <p:cNvPr id="1347587" name="Rectangle 3"/>
          <p:cNvSpPr>
            <a:spLocks noGrp="1" noChangeArrowheads="1"/>
          </p:cNvSpPr>
          <p:nvPr>
            <p:ph type="body" idx="1"/>
          </p:nvPr>
        </p:nvSpPr>
        <p:spPr>
          <a:xfrm>
            <a:off x="920750" y="4306888"/>
            <a:ext cx="5094288" cy="4087812"/>
          </a:xfrm>
        </p:spPr>
        <p:txBody>
          <a:bodyPr/>
          <a:lstStyle/>
          <a:p>
            <a:r>
              <a:rPr lang="en-US" dirty="0" smtClean="0"/>
              <a:t>A lightweight </a:t>
            </a:r>
            <a:r>
              <a:rPr lang="en-US" dirty="0"/>
              <a:t>software engineering </a:t>
            </a:r>
            <a:r>
              <a:rPr lang="en-US" dirty="0" smtClean="0"/>
              <a:t>process accompanies  </a:t>
            </a:r>
            <a:r>
              <a:rPr lang="en-US" dirty="0"/>
              <a:t>the development </a:t>
            </a:r>
            <a:r>
              <a:rPr lang="en-US" dirty="0" smtClean="0"/>
              <a:t>of the language and translator.  </a:t>
            </a:r>
            <a:r>
              <a:rPr lang="en-US" dirty="0"/>
              <a:t>With it, no </a:t>
            </a:r>
            <a:r>
              <a:rPr lang="en-US" dirty="0" smtClean="0"/>
              <a:t>team fails </a:t>
            </a:r>
            <a:r>
              <a:rPr lang="en-US" dirty="0"/>
              <a:t>to deliver a working compiler at the end of the semester.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8983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6684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03661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24152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18" name="Rectangle 2"/>
          <p:cNvSpPr>
            <a:spLocks noGrp="1" noRot="1" noChangeAspect="1" noChangeArrowheads="1" noTextEdit="1"/>
          </p:cNvSpPr>
          <p:nvPr>
            <p:ph type="sldImg"/>
          </p:nvPr>
        </p:nvSpPr>
        <p:spPr>
          <a:xfrm>
            <a:off x="1165225" y="687388"/>
            <a:ext cx="4611688" cy="3392487"/>
          </a:xfrm>
          <a:ln/>
          <a:extLst>
            <a:ext uri="{FAA26D3D-D897-4be2-8F04-BA451C77F1D7}">
              <ma14:placeholderFlag xmlns:ma14="http://schemas.microsoft.com/office/mac/drawingml/2011/main" val="1"/>
            </a:ext>
          </a:extLst>
        </p:spPr>
      </p:sp>
      <p:sp>
        <p:nvSpPr>
          <p:cNvPr id="1314819" name="Rectangle 3"/>
          <p:cNvSpPr>
            <a:spLocks noGrp="1" noChangeArrowheads="1"/>
          </p:cNvSpPr>
          <p:nvPr>
            <p:ph type="body" idx="1"/>
          </p:nvPr>
        </p:nvSpPr>
        <p:spPr>
          <a:xfrm>
            <a:off x="920750" y="4306888"/>
            <a:ext cx="5094288" cy="4087812"/>
          </a:xfrm>
        </p:spPr>
        <p:txBody>
          <a:bodyPr/>
          <a:lstStyle/>
          <a:p>
            <a:r>
              <a:rPr lang="en-US"/>
              <a:t>There are as many programming languages in the world today as there are natural languages. There is  a website at Murdoch University in Australia that apparently  lists over 8000 programming languages. However, what</a:t>
            </a:r>
            <a:r>
              <a:rPr lang="ja-JP" altLang="en-US">
                <a:latin typeface="Arial"/>
              </a:rPr>
              <a:t>’</a:t>
            </a:r>
            <a:r>
              <a:rPr lang="en-US"/>
              <a:t>s more fun is the website </a:t>
            </a:r>
            <a:r>
              <a:rPr lang="ja-JP" altLang="en-US">
                <a:latin typeface="Arial"/>
              </a:rPr>
              <a:t>“</a:t>
            </a:r>
            <a:r>
              <a:rPr lang="en-US"/>
              <a:t>99 bottles of beer.</a:t>
            </a:r>
            <a:r>
              <a:rPr lang="ja-JP" altLang="en-US">
                <a:latin typeface="Arial"/>
              </a:rPr>
              <a:t>”</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6866" name="Rectangle 2"/>
          <p:cNvSpPr>
            <a:spLocks noGrp="1" noRot="1" noChangeAspect="1" noChangeArrowheads="1" noTextEdit="1"/>
          </p:cNvSpPr>
          <p:nvPr>
            <p:ph type="sldImg"/>
          </p:nvPr>
        </p:nvSpPr>
        <p:spPr>
          <a:xfrm>
            <a:off x="1165225" y="687388"/>
            <a:ext cx="4611688" cy="3392487"/>
          </a:xfrm>
          <a:ln/>
          <a:extLst>
            <a:ext uri="{FAA26D3D-D897-4be2-8F04-BA451C77F1D7}">
              <ma14:placeholderFlag xmlns:ma14="http://schemas.microsoft.com/office/mac/drawingml/2011/main" val="1"/>
            </a:ext>
          </a:extLst>
        </p:spPr>
      </p:sp>
      <p:sp>
        <p:nvSpPr>
          <p:cNvPr id="1316867" name="Rectangle 3"/>
          <p:cNvSpPr>
            <a:spLocks noGrp="1" noChangeArrowheads="1"/>
          </p:cNvSpPr>
          <p:nvPr>
            <p:ph type="body" idx="1"/>
          </p:nvPr>
        </p:nvSpPr>
        <p:spPr>
          <a:xfrm>
            <a:off x="920750" y="4306888"/>
            <a:ext cx="5094288" cy="4087812"/>
          </a:xfrm>
        </p:spPr>
        <p:txBody>
          <a:bodyPr/>
          <a:lstStyle/>
          <a:p>
            <a:r>
              <a:rPr lang="en-US"/>
              <a:t>In case you are not familiar with song </a:t>
            </a:r>
            <a:r>
              <a:rPr lang="ja-JP" altLang="en-US">
                <a:latin typeface="Arial"/>
              </a:rPr>
              <a:t>“</a:t>
            </a:r>
            <a:r>
              <a:rPr lang="en-US"/>
              <a:t>99 bottles of beer</a:t>
            </a:r>
            <a:r>
              <a:rPr lang="ja-JP" altLang="en-US">
                <a:latin typeface="Arial"/>
              </a:rPr>
              <a:t>”</a:t>
            </a:r>
            <a:r>
              <a:rPr lang="en-US"/>
              <a:t> here are its lyrics. As you can see, it is a drinking song.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8914" name="Rectangle 2"/>
          <p:cNvSpPr>
            <a:spLocks noGrp="1" noRot="1" noChangeAspect="1" noChangeArrowheads="1" noTextEdit="1"/>
          </p:cNvSpPr>
          <p:nvPr>
            <p:ph type="sldImg"/>
          </p:nvPr>
        </p:nvSpPr>
        <p:spPr>
          <a:xfrm>
            <a:off x="1165225" y="687388"/>
            <a:ext cx="4611688" cy="3392487"/>
          </a:xfrm>
          <a:ln/>
          <a:extLst>
            <a:ext uri="{FAA26D3D-D897-4be2-8F04-BA451C77F1D7}">
              <ma14:placeholderFlag xmlns:ma14="http://schemas.microsoft.com/office/mac/drawingml/2011/main" val="1"/>
            </a:ext>
          </a:extLst>
        </p:spPr>
      </p:sp>
      <p:sp>
        <p:nvSpPr>
          <p:cNvPr id="1318915" name="Rectangle 3"/>
          <p:cNvSpPr>
            <a:spLocks noGrp="1" noChangeArrowheads="1"/>
          </p:cNvSpPr>
          <p:nvPr>
            <p:ph type="body" idx="1"/>
          </p:nvPr>
        </p:nvSpPr>
        <p:spPr>
          <a:xfrm>
            <a:off x="920750" y="4306888"/>
            <a:ext cx="5094288" cy="4087812"/>
          </a:xfrm>
        </p:spPr>
        <p:txBody>
          <a:bodyPr/>
          <a:lstStyle/>
          <a:p>
            <a:r>
              <a:rPr lang="en-US"/>
              <a:t>On this website there is a program to print the lyrics of 99 bottles of beer in one of my favorite languages – AWK.</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2418" name="Rectangle 2"/>
          <p:cNvSpPr>
            <a:spLocks noGrp="1" noRot="1" noChangeAspect="1" noChangeArrowheads="1" noTextEdit="1"/>
          </p:cNvSpPr>
          <p:nvPr>
            <p:ph type="sldImg"/>
          </p:nvPr>
        </p:nvSpPr>
        <p:spPr>
          <a:xfrm>
            <a:off x="1165225" y="687388"/>
            <a:ext cx="4611688" cy="3392487"/>
          </a:xfrm>
          <a:ln/>
          <a:extLst>
            <a:ext uri="{FAA26D3D-D897-4be2-8F04-BA451C77F1D7}">
              <ma14:placeholderFlag xmlns:ma14="http://schemas.microsoft.com/office/mac/drawingml/2011/main" val="1"/>
            </a:ext>
          </a:extLst>
        </p:spPr>
      </p:sp>
      <p:sp>
        <p:nvSpPr>
          <p:cNvPr id="1852419" name="Rectangle 3"/>
          <p:cNvSpPr>
            <a:spLocks noGrp="1" noChangeArrowheads="1"/>
          </p:cNvSpPr>
          <p:nvPr>
            <p:ph type="body" idx="1"/>
          </p:nvPr>
        </p:nvSpPr>
        <p:spPr>
          <a:xfrm>
            <a:off x="920750" y="4306888"/>
            <a:ext cx="5094288" cy="4087812"/>
          </a:xfrm>
        </p:spPr>
        <p:txBody>
          <a:bodyPr/>
          <a:lstStyle/>
          <a:p>
            <a:r>
              <a:rPr lang="en-US"/>
              <a:t>On this website there is a program to print the lyrics of 99 bottles of beer in one of my favorite languages – AWK.</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4466" name="Rectangle 2"/>
          <p:cNvSpPr>
            <a:spLocks noGrp="1" noRot="1" noChangeAspect="1" noChangeArrowheads="1" noTextEdit="1"/>
          </p:cNvSpPr>
          <p:nvPr>
            <p:ph type="sldImg"/>
          </p:nvPr>
        </p:nvSpPr>
        <p:spPr>
          <a:xfrm>
            <a:off x="1165225" y="687388"/>
            <a:ext cx="4611688" cy="3392487"/>
          </a:xfrm>
          <a:ln/>
          <a:extLst>
            <a:ext uri="{FAA26D3D-D897-4be2-8F04-BA451C77F1D7}">
              <ma14:placeholderFlag xmlns:ma14="http://schemas.microsoft.com/office/mac/drawingml/2011/main" val="1"/>
            </a:ext>
          </a:extLst>
        </p:spPr>
      </p:sp>
      <p:sp>
        <p:nvSpPr>
          <p:cNvPr id="1854467" name="Rectangle 3"/>
          <p:cNvSpPr>
            <a:spLocks noGrp="1" noChangeArrowheads="1"/>
          </p:cNvSpPr>
          <p:nvPr>
            <p:ph type="body" idx="1"/>
          </p:nvPr>
        </p:nvSpPr>
        <p:spPr>
          <a:xfrm>
            <a:off x="920750" y="4306888"/>
            <a:ext cx="5094288" cy="4087812"/>
          </a:xfrm>
        </p:spPr>
        <p:txBody>
          <a:bodyPr/>
          <a:lstStyle/>
          <a:p>
            <a:r>
              <a:rPr lang="en-US"/>
              <a:t>On this website there is a program to print the lyrics of 99 bottles of beer in one of my favorite languages – AWK.</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0" name="Rectangle 2"/>
          <p:cNvSpPr>
            <a:spLocks noGrp="1" noRot="1" noChangeAspect="1" noChangeArrowheads="1" noTextEdit="1"/>
          </p:cNvSpPr>
          <p:nvPr>
            <p:ph type="sldImg"/>
          </p:nvPr>
        </p:nvSpPr>
        <p:spPr>
          <a:xfrm>
            <a:off x="1165225" y="687388"/>
            <a:ext cx="4611688" cy="3392487"/>
          </a:xfrm>
          <a:ln/>
          <a:extLst>
            <a:ext uri="{FAA26D3D-D897-4be2-8F04-BA451C77F1D7}">
              <ma14:placeholderFlag xmlns:ma14="http://schemas.microsoft.com/office/mac/drawingml/2011/main" val="1"/>
            </a:ext>
          </a:extLst>
        </p:spPr>
      </p:sp>
      <p:sp>
        <p:nvSpPr>
          <p:cNvPr id="1323011" name="Rectangle 3"/>
          <p:cNvSpPr>
            <a:spLocks noGrp="1" noChangeArrowheads="1"/>
          </p:cNvSpPr>
          <p:nvPr>
            <p:ph type="body" idx="1"/>
          </p:nvPr>
        </p:nvSpPr>
        <p:spPr>
          <a:xfrm>
            <a:off x="920750" y="4306888"/>
            <a:ext cx="5094288" cy="4087812"/>
          </a:xfrm>
        </p:spPr>
        <p:txBody>
          <a:bodyPr/>
          <a:lstStyle/>
          <a:p>
            <a:r>
              <a:rPr lang="en-US"/>
              <a:t>And here is a program in the Whitespace language to print out the lyrics.  The Whitespace language only uses blanks, tabs and linefeeds as input characters.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770" name="Rectangle 2"/>
          <p:cNvSpPr>
            <a:spLocks noGrp="1" noRot="1" noChangeAspect="1" noChangeArrowheads="1" noTextEdit="1"/>
          </p:cNvSpPr>
          <p:nvPr>
            <p:ph type="sldImg"/>
          </p:nvPr>
        </p:nvSpPr>
        <p:spPr>
          <a:xfrm>
            <a:off x="1165225" y="687388"/>
            <a:ext cx="4611688" cy="3392487"/>
          </a:xfrm>
          <a:ln/>
          <a:extLst>
            <a:ext uri="{FAA26D3D-D897-4be2-8F04-BA451C77F1D7}">
              <ma14:placeholderFlag xmlns:ma14="http://schemas.microsoft.com/office/mac/drawingml/2011/main" val="1"/>
            </a:ext>
          </a:extLst>
        </p:spPr>
      </p:sp>
      <p:sp>
        <p:nvSpPr>
          <p:cNvPr id="1312771" name="Rectangle 3"/>
          <p:cNvSpPr>
            <a:spLocks noGrp="1" noChangeArrowheads="1"/>
          </p:cNvSpPr>
          <p:nvPr>
            <p:ph type="body" idx="1"/>
          </p:nvPr>
        </p:nvSpPr>
        <p:spPr>
          <a:xfrm>
            <a:off x="920750" y="4306888"/>
            <a:ext cx="5094288" cy="4087812"/>
          </a:xfrm>
        </p:spPr>
        <p:txBody>
          <a:bodyPr/>
          <a:lstStyle/>
          <a:p>
            <a:r>
              <a:rPr lang="en-US" dirty="0"/>
              <a:t>Since all software systems are written in a programming language, let</a:t>
            </a:r>
            <a:r>
              <a:rPr lang="ja-JP" altLang="en-US" dirty="0">
                <a:latin typeface="Arial"/>
              </a:rPr>
              <a:t>’</a:t>
            </a:r>
            <a:r>
              <a:rPr lang="en-US" dirty="0"/>
              <a:t>s look at how programming languages have changed over the last </a:t>
            </a:r>
            <a:r>
              <a:rPr lang="en-US" dirty="0" smtClean="0"/>
              <a:t>forty-five </a:t>
            </a:r>
            <a:r>
              <a:rPr lang="en-US" dirty="0"/>
              <a:t>years. Here are the </a:t>
            </a:r>
            <a:r>
              <a:rPr lang="en-US" dirty="0" err="1"/>
              <a:t>Tiobe.com</a:t>
            </a:r>
            <a:r>
              <a:rPr lang="en-US" dirty="0"/>
              <a:t> and Popularity of Programming Language indexes for Jan 2013. Although the popular languages have changed, there is still a lot of software being developed and maintained today with the old languages like Fortran and Cobol.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058" name="Rectangle 2"/>
          <p:cNvSpPr>
            <a:spLocks noGrp="1" noRot="1" noChangeAspect="1" noChangeArrowheads="1" noTextEdit="1"/>
          </p:cNvSpPr>
          <p:nvPr>
            <p:ph type="sldImg"/>
          </p:nvPr>
        </p:nvSpPr>
        <p:spPr>
          <a:xfrm>
            <a:off x="1165225" y="687388"/>
            <a:ext cx="4611688" cy="3392487"/>
          </a:xfrm>
          <a:ln/>
          <a:extLst>
            <a:ext uri="{FAA26D3D-D897-4be2-8F04-BA451C77F1D7}">
              <ma14:placeholderFlag xmlns:ma14="http://schemas.microsoft.com/office/mac/drawingml/2011/main" val="1"/>
            </a:ext>
          </a:extLst>
        </p:spPr>
      </p:sp>
      <p:sp>
        <p:nvSpPr>
          <p:cNvPr id="1325059" name="Rectangle 3"/>
          <p:cNvSpPr>
            <a:spLocks noGrp="1" noChangeArrowheads="1"/>
          </p:cNvSpPr>
          <p:nvPr>
            <p:ph type="body" idx="1"/>
          </p:nvPr>
        </p:nvSpPr>
        <p:spPr>
          <a:xfrm>
            <a:off x="920750" y="4306888"/>
            <a:ext cx="5094288" cy="4087812"/>
          </a:xfrm>
        </p:spPr>
        <p:txBody>
          <a:bodyPr/>
          <a:lstStyle/>
          <a:p>
            <a:r>
              <a:rPr lang="en-US"/>
              <a:t>New languages are being created regularly.  Even the existing languages like C and Java undergo substantial revisions with each new version. There are several  powerful  forces driving these changes.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24152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03661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106" name="Rectangle 2"/>
          <p:cNvSpPr>
            <a:spLocks noGrp="1" noRot="1" noChangeAspect="1" noChangeArrowheads="1" noTextEdit="1"/>
          </p:cNvSpPr>
          <p:nvPr>
            <p:ph type="sldImg"/>
          </p:nvPr>
        </p:nvSpPr>
        <p:spPr>
          <a:xfrm>
            <a:off x="1165225" y="687388"/>
            <a:ext cx="4611688" cy="3392487"/>
          </a:xfrm>
          <a:ln/>
          <a:extLst>
            <a:ext uri="{FAA26D3D-D897-4be2-8F04-BA451C77F1D7}">
              <ma14:placeholderFlag xmlns:ma14="http://schemas.microsoft.com/office/mac/drawingml/2011/main" val="1"/>
            </a:ext>
          </a:extLst>
        </p:spPr>
      </p:sp>
      <p:sp>
        <p:nvSpPr>
          <p:cNvPr id="1327107" name="Rectangle 3"/>
          <p:cNvSpPr>
            <a:spLocks noGrp="1" noChangeArrowheads="1"/>
          </p:cNvSpPr>
          <p:nvPr>
            <p:ph type="body" idx="1"/>
          </p:nvPr>
        </p:nvSpPr>
        <p:spPr>
          <a:xfrm>
            <a:off x="920750" y="4306888"/>
            <a:ext cx="5094288" cy="4087812"/>
          </a:xfrm>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106" name="Rectangle 2"/>
          <p:cNvSpPr>
            <a:spLocks noGrp="1" noRot="1" noChangeAspect="1" noChangeArrowheads="1" noTextEdit="1"/>
          </p:cNvSpPr>
          <p:nvPr>
            <p:ph type="sldImg"/>
          </p:nvPr>
        </p:nvSpPr>
        <p:spPr>
          <a:xfrm>
            <a:off x="1165225" y="687388"/>
            <a:ext cx="4611688" cy="3392487"/>
          </a:xfrm>
          <a:ln/>
          <a:extLst>
            <a:ext uri="{FAA26D3D-D897-4be2-8F04-BA451C77F1D7}">
              <ma14:placeholderFlag xmlns:ma14="http://schemas.microsoft.com/office/mac/drawingml/2011/main" val="1"/>
            </a:ext>
          </a:extLst>
        </p:spPr>
      </p:sp>
      <p:sp>
        <p:nvSpPr>
          <p:cNvPr id="1327107" name="Rectangle 3"/>
          <p:cNvSpPr>
            <a:spLocks noGrp="1" noChangeArrowheads="1"/>
          </p:cNvSpPr>
          <p:nvPr>
            <p:ph type="body" idx="1"/>
          </p:nvPr>
        </p:nvSpPr>
        <p:spPr>
          <a:xfrm>
            <a:off x="920750" y="4306888"/>
            <a:ext cx="5094288" cy="4087812"/>
          </a:xfrm>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106" name="Rectangle 2"/>
          <p:cNvSpPr>
            <a:spLocks noGrp="1" noRot="1" noChangeAspect="1" noChangeArrowheads="1" noTextEdit="1"/>
          </p:cNvSpPr>
          <p:nvPr>
            <p:ph type="sldImg"/>
          </p:nvPr>
        </p:nvSpPr>
        <p:spPr>
          <a:xfrm>
            <a:off x="1165225" y="687388"/>
            <a:ext cx="4611688" cy="3392487"/>
          </a:xfrm>
          <a:ln/>
          <a:extLst>
            <a:ext uri="{FAA26D3D-D897-4be2-8F04-BA451C77F1D7}">
              <ma14:placeholderFlag xmlns:ma14="http://schemas.microsoft.com/office/mac/drawingml/2011/main" val="1"/>
            </a:ext>
          </a:extLst>
        </p:spPr>
      </p:sp>
      <p:sp>
        <p:nvSpPr>
          <p:cNvPr id="1327107" name="Rectangle 3"/>
          <p:cNvSpPr>
            <a:spLocks noGrp="1" noChangeArrowheads="1"/>
          </p:cNvSpPr>
          <p:nvPr>
            <p:ph type="body" idx="1"/>
          </p:nvPr>
        </p:nvSpPr>
        <p:spPr>
          <a:xfrm>
            <a:off x="920750" y="4306888"/>
            <a:ext cx="5094288" cy="4087812"/>
          </a:xfrm>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346" name="Rectangle 2"/>
          <p:cNvSpPr>
            <a:spLocks noGrp="1" noRot="1" noChangeAspect="1" noChangeArrowheads="1" noTextEdit="1"/>
          </p:cNvSpPr>
          <p:nvPr>
            <p:ph type="sldImg"/>
          </p:nvPr>
        </p:nvSpPr>
        <p:spPr>
          <a:xfrm>
            <a:off x="1165225" y="687388"/>
            <a:ext cx="4611688" cy="3392487"/>
          </a:xfrm>
          <a:ln/>
          <a:extLst>
            <a:ext uri="{FAA26D3D-D897-4be2-8F04-BA451C77F1D7}">
              <ma14:placeholderFlag xmlns:ma14="http://schemas.microsoft.com/office/mac/drawingml/2011/main" val="1"/>
            </a:ext>
          </a:extLst>
        </p:spPr>
      </p:sp>
      <p:sp>
        <p:nvSpPr>
          <p:cNvPr id="1337347" name="Rectangle 3"/>
          <p:cNvSpPr>
            <a:spLocks noGrp="1" noChangeArrowheads="1"/>
          </p:cNvSpPr>
          <p:nvPr>
            <p:ph type="body" idx="1"/>
          </p:nvPr>
        </p:nvSpPr>
        <p:spPr>
          <a:xfrm>
            <a:off x="920750" y="4306888"/>
            <a:ext cx="5094288" cy="4087812"/>
          </a:xfrm>
        </p:spPr>
        <p:txBody>
          <a:bodyPr/>
          <a:lstStyle/>
          <a:p>
            <a:r>
              <a:rPr lang="en-US"/>
              <a:t>Programming languages are usually designed around some model of computation.  Here are some of the most important ones.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02" name="Rectangle 2"/>
          <p:cNvSpPr>
            <a:spLocks noGrp="1" noRot="1" noChangeAspect="1" noChangeArrowheads="1" noTextEdit="1"/>
          </p:cNvSpPr>
          <p:nvPr>
            <p:ph type="sldImg"/>
          </p:nvPr>
        </p:nvSpPr>
        <p:spPr>
          <a:xfrm>
            <a:off x="1165225" y="687388"/>
            <a:ext cx="4611688" cy="3392487"/>
          </a:xfrm>
          <a:ln/>
          <a:extLst>
            <a:ext uri="{FAA26D3D-D897-4be2-8F04-BA451C77F1D7}">
              <ma14:placeholderFlag xmlns:ma14="http://schemas.microsoft.com/office/mac/drawingml/2011/main" val="1"/>
            </a:ext>
          </a:extLst>
        </p:spPr>
      </p:sp>
      <p:sp>
        <p:nvSpPr>
          <p:cNvPr id="1331203" name="Rectangle 3"/>
          <p:cNvSpPr>
            <a:spLocks noGrp="1" noChangeArrowheads="1"/>
          </p:cNvSpPr>
          <p:nvPr>
            <p:ph type="body" idx="1"/>
          </p:nvPr>
        </p:nvSpPr>
        <p:spPr>
          <a:xfrm>
            <a:off x="920750" y="4306888"/>
            <a:ext cx="5094288" cy="4087812"/>
          </a:xfrm>
        </p:spPr>
        <p:txBody>
          <a:bodyPr/>
          <a:lstStyle/>
          <a:p>
            <a:r>
              <a:rPr lang="en-US" dirty="0"/>
              <a:t>P</a:t>
            </a:r>
            <a:r>
              <a:rPr lang="en-US" dirty="0" smtClean="0"/>
              <a:t>eople </a:t>
            </a:r>
            <a:r>
              <a:rPr lang="en-US" dirty="0"/>
              <a:t>in different disciplines think very differently about computation if they think about it at all. Jeannette Wing, who was the former director of the CISE directorate at the NSF, and who is now the international vice president for research at Microsoft, has been advocating that computational thinking is as important a skill as the 3 R</a:t>
            </a:r>
            <a:r>
              <a:rPr lang="ja-JP" altLang="en-US" dirty="0">
                <a:latin typeface="Arial"/>
              </a:rPr>
              <a:t>’</a:t>
            </a:r>
            <a:r>
              <a:rPr lang="en-US" dirty="0"/>
              <a:t>s for everyone in the 21st century.</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50" name="Rectangle 2"/>
          <p:cNvSpPr>
            <a:spLocks noGrp="1" noRot="1" noChangeAspect="1" noChangeArrowheads="1" noTextEdit="1"/>
          </p:cNvSpPr>
          <p:nvPr>
            <p:ph type="sldImg"/>
          </p:nvPr>
        </p:nvSpPr>
        <p:spPr>
          <a:xfrm>
            <a:off x="1165225" y="687388"/>
            <a:ext cx="4611688" cy="3392487"/>
          </a:xfrm>
          <a:ln/>
          <a:extLst>
            <a:ext uri="{FAA26D3D-D897-4be2-8F04-BA451C77F1D7}">
              <ma14:placeholderFlag xmlns:ma14="http://schemas.microsoft.com/office/mac/drawingml/2011/main" val="1"/>
            </a:ext>
          </a:extLst>
        </p:spPr>
      </p:sp>
      <p:sp>
        <p:nvSpPr>
          <p:cNvPr id="1333251" name="Rectangle 3"/>
          <p:cNvSpPr>
            <a:spLocks noGrp="1" noChangeArrowheads="1"/>
          </p:cNvSpPr>
          <p:nvPr>
            <p:ph type="body" idx="1"/>
          </p:nvPr>
        </p:nvSpPr>
        <p:spPr>
          <a:xfrm>
            <a:off x="920750" y="4306888"/>
            <a:ext cx="5094288" cy="4087812"/>
          </a:xfrm>
        </p:spPr>
        <p:txBody>
          <a:bodyPr/>
          <a:lstStyle/>
          <a:p>
            <a:r>
              <a:rPr lang="en-US"/>
              <a:t>Recently I spent two years serving on a NRC Workshop on the nature and scope of computational thinking. The first thing I noticed is that there is no universally agreed upon on definition for the term CT.  Here is the definition I have been using for a long time. Notice there are two steps to computational thinking: first finding the appropriate abstractions for a problem domain and then formulating algorithms for solving problems using these abstractions. Finding the appropriate abstractions is key and can be very challenging.  This talk is about finding these appropriate abstractions. We can think of these abstractions as models of computation.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394" name="Rectangle 2"/>
          <p:cNvSpPr>
            <a:spLocks noGrp="1" noRot="1" noChangeAspect="1" noChangeArrowheads="1" noTextEdit="1"/>
          </p:cNvSpPr>
          <p:nvPr>
            <p:ph type="sldImg"/>
          </p:nvPr>
        </p:nvSpPr>
        <p:spPr>
          <a:xfrm>
            <a:off x="1165225" y="687388"/>
            <a:ext cx="4611688" cy="3392487"/>
          </a:xfrm>
          <a:ln/>
          <a:extLst>
            <a:ext uri="{FAA26D3D-D897-4be2-8F04-BA451C77F1D7}">
              <ma14:placeholderFlag xmlns:ma14="http://schemas.microsoft.com/office/mac/drawingml/2011/main" val="1"/>
            </a:ext>
          </a:extLst>
        </p:spPr>
      </p:sp>
      <p:sp>
        <p:nvSpPr>
          <p:cNvPr id="1339395" name="Rectangle 3"/>
          <p:cNvSpPr>
            <a:spLocks noGrp="1" noChangeArrowheads="1"/>
          </p:cNvSpPr>
          <p:nvPr>
            <p:ph type="body" idx="1"/>
          </p:nvPr>
        </p:nvSpPr>
        <p:spPr>
          <a:xfrm>
            <a:off x="920750" y="4306888"/>
            <a:ext cx="5094288" cy="4087812"/>
          </a:xfrm>
        </p:spPr>
        <p:txBody>
          <a:bodyPr/>
          <a:lstStyle/>
          <a:p>
            <a:r>
              <a:rPr lang="en-US" dirty="0" smtClean="0"/>
              <a:t>Brian </a:t>
            </a:r>
            <a:r>
              <a:rPr lang="en-US" dirty="0"/>
              <a:t>Kernighan and Peter </a:t>
            </a:r>
            <a:r>
              <a:rPr lang="en-US" dirty="0" smtClean="0"/>
              <a:t>Weinberger and I </a:t>
            </a:r>
            <a:r>
              <a:rPr lang="en-US" dirty="0"/>
              <a:t>developed a little language for processing data that got to be known as AWK. AWK uses a pattern-action model of computation. An AWK program is of a sequence of pattern-action statements. The program reads the input a line at a time. A line is scanned for each pattern in the program, and for each pattern that matches, the associated action is executed.</a:t>
            </a:r>
          </a:p>
          <a:p>
            <a:r>
              <a:rPr lang="en-US" dirty="0"/>
              <a:t>Here is a two-line AWK program that reads a sequence of name-value pairs and for each name </a:t>
            </a:r>
            <a:r>
              <a:rPr lang="en-US" dirty="0" err="1"/>
              <a:t>accummates</a:t>
            </a:r>
            <a:r>
              <a:rPr lang="en-US" dirty="0"/>
              <a:t> the total value.</a:t>
            </a:r>
          </a:p>
          <a:p>
            <a:r>
              <a:rPr lang="en-US" dirty="0"/>
              <a:t>AWK became a utility on the UNIX operating system that was developed in the research center at Bell Labs where we worked. It soon became one of the ten most popular programs on UNIX because people could easily learn the language and one of the most common initial uses of it was to transform the output of one Unix program into a form so that it could be piped into another program.</a:t>
            </a:r>
          </a:p>
          <a:p>
            <a:r>
              <a:rPr lang="en-US" dirty="0"/>
              <a:t>AWK was inspired by the Unix program </a:t>
            </a:r>
            <a:r>
              <a:rPr lang="en-US" dirty="0" err="1"/>
              <a:t>grep</a:t>
            </a:r>
            <a:r>
              <a:rPr lang="en-US" dirty="0"/>
              <a:t>, and it provided inspiration for Larry Wall to develop the Perl programming language.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3490" name="Rectangle 2"/>
          <p:cNvSpPr>
            <a:spLocks noGrp="1" noRot="1" noChangeAspect="1" noChangeArrowheads="1" noTextEdit="1"/>
          </p:cNvSpPr>
          <p:nvPr>
            <p:ph type="sldImg"/>
          </p:nvPr>
        </p:nvSpPr>
        <p:spPr>
          <a:xfrm>
            <a:off x="1165225" y="687388"/>
            <a:ext cx="4611688" cy="3392487"/>
          </a:xfrm>
          <a:ln/>
          <a:extLst>
            <a:ext uri="{FAA26D3D-D897-4be2-8F04-BA451C77F1D7}">
              <ma14:placeholderFlag xmlns:ma14="http://schemas.microsoft.com/office/mac/drawingml/2011/main" val="1"/>
            </a:ext>
          </a:extLst>
        </p:spPr>
      </p:sp>
      <p:sp>
        <p:nvSpPr>
          <p:cNvPr id="1343491" name="Rectangle 3"/>
          <p:cNvSpPr>
            <a:spLocks noGrp="1" noChangeArrowheads="1"/>
          </p:cNvSpPr>
          <p:nvPr>
            <p:ph type="body" idx="1"/>
          </p:nvPr>
        </p:nvSpPr>
        <p:spPr>
          <a:xfrm>
            <a:off x="920750" y="4306888"/>
            <a:ext cx="5094288" cy="4087812"/>
          </a:xfrm>
        </p:spPr>
        <p:txBody>
          <a:bodyPr/>
          <a:lstStyle/>
          <a:p>
            <a:r>
              <a:rPr lang="en-US" dirty="0" smtClean="0"/>
              <a:t>A good </a:t>
            </a:r>
            <a:r>
              <a:rPr lang="en-US" dirty="0"/>
              <a:t>way to teach computational </a:t>
            </a:r>
            <a:r>
              <a:rPr lang="en-US" dirty="0" smtClean="0"/>
              <a:t>thinking!</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013052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89917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5538" name="Rectangle 2"/>
          <p:cNvSpPr>
            <a:spLocks noGrp="1" noRot="1" noChangeAspect="1" noChangeArrowheads="1" noTextEdit="1"/>
          </p:cNvSpPr>
          <p:nvPr>
            <p:ph type="sldImg"/>
          </p:nvPr>
        </p:nvSpPr>
        <p:spPr>
          <a:xfrm>
            <a:off x="1165225" y="687388"/>
            <a:ext cx="4611688" cy="3392487"/>
          </a:xfrm>
          <a:ln/>
          <a:extLst>
            <a:ext uri="{FAA26D3D-D897-4be2-8F04-BA451C77F1D7}">
              <ma14:placeholderFlag xmlns:ma14="http://schemas.microsoft.com/office/mac/drawingml/2011/main" val="1"/>
            </a:ext>
          </a:extLst>
        </p:spPr>
      </p:sp>
      <p:sp>
        <p:nvSpPr>
          <p:cNvPr id="1345539" name="Rectangle 3"/>
          <p:cNvSpPr>
            <a:spLocks noGrp="1" noChangeArrowheads="1"/>
          </p:cNvSpPr>
          <p:nvPr>
            <p:ph type="body" idx="1"/>
          </p:nvPr>
        </p:nvSpPr>
        <p:spPr>
          <a:xfrm>
            <a:off x="920750" y="4306888"/>
            <a:ext cx="5094288" cy="4087812"/>
          </a:xfrm>
        </p:spPr>
        <p:txBody>
          <a:bodyPr/>
          <a:lstStyle/>
          <a:p>
            <a:r>
              <a:rPr lang="en-US" dirty="0" smtClean="0"/>
              <a:t>PLT is a </a:t>
            </a:r>
            <a:r>
              <a:rPr lang="en-US" dirty="0"/>
              <a:t>design studio </a:t>
            </a:r>
            <a:r>
              <a:rPr lang="en-US" dirty="0" smtClean="0"/>
              <a:t>where </a:t>
            </a:r>
            <a:r>
              <a:rPr lang="en-US" dirty="0"/>
              <a:t>students to work in teams </a:t>
            </a:r>
            <a:r>
              <a:rPr lang="en-US" dirty="0" smtClean="0"/>
              <a:t>of </a:t>
            </a:r>
            <a:r>
              <a:rPr lang="en-US" dirty="0"/>
              <a:t>five to create and implement an innovative new little language of their own design.  T</a:t>
            </a:r>
            <a:r>
              <a:rPr lang="en-US" dirty="0" smtClean="0"/>
              <a:t>his </a:t>
            </a:r>
            <a:r>
              <a:rPr lang="en-US" dirty="0"/>
              <a:t>is an excellent way for </a:t>
            </a:r>
            <a:r>
              <a:rPr lang="en-US" dirty="0" smtClean="0"/>
              <a:t>students </a:t>
            </a:r>
            <a:r>
              <a:rPr lang="en-US" dirty="0"/>
              <a:t>to learn and appreciate the importance of computational thinking.</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759718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688250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145172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646358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05560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42" name="Rectangle 2"/>
          <p:cNvSpPr>
            <a:spLocks noGrp="1" noRot="1" noChangeAspect="1" noChangeArrowheads="1" noTextEdit="1"/>
          </p:cNvSpPr>
          <p:nvPr>
            <p:ph type="sldImg"/>
          </p:nvPr>
        </p:nvSpPr>
        <p:spPr>
          <a:xfrm>
            <a:off x="1165225" y="687388"/>
            <a:ext cx="4611688" cy="3392487"/>
          </a:xfrm>
          <a:ln/>
          <a:extLst>
            <a:ext uri="{FAA26D3D-D897-4be2-8F04-BA451C77F1D7}">
              <ma14:placeholderFlag xmlns:ma14="http://schemas.microsoft.com/office/mac/drawingml/2011/main" val="1"/>
            </a:ext>
          </a:extLst>
        </p:spPr>
      </p:sp>
      <p:sp>
        <p:nvSpPr>
          <p:cNvPr id="1341443" name="Rectangle 3"/>
          <p:cNvSpPr>
            <a:spLocks noGrp="1" noChangeArrowheads="1"/>
          </p:cNvSpPr>
          <p:nvPr>
            <p:ph type="body" idx="1"/>
          </p:nvPr>
        </p:nvSpPr>
        <p:spPr>
          <a:xfrm>
            <a:off x="920750" y="4306888"/>
            <a:ext cx="5094288" cy="4087812"/>
          </a:xfrm>
        </p:spPr>
        <p:txBody>
          <a:bodyPr/>
          <a:lstStyle/>
          <a:p>
            <a:r>
              <a:rPr lang="en-US" dirty="0"/>
              <a:t>Another feature of AWK is that it used theory to do the pattern matching. At that time I was interested in efficient string matching algorithms and I incorporated one of my regular expression pattern matching algorithms into AWK. I was strongly influenced by Donald Knuth</a:t>
            </a:r>
            <a:r>
              <a:rPr lang="ja-JP" altLang="en-US" dirty="0">
                <a:latin typeface="Arial"/>
              </a:rPr>
              <a:t>’</a:t>
            </a:r>
            <a:r>
              <a:rPr lang="en-US" dirty="0"/>
              <a:t>s dictum that </a:t>
            </a:r>
            <a:r>
              <a:rPr lang="ja-JP" altLang="en-US" dirty="0">
                <a:latin typeface="Arial"/>
              </a:rPr>
              <a:t>“</a:t>
            </a:r>
            <a:r>
              <a:rPr lang="en-US" dirty="0"/>
              <a:t>the best theory is inspired by practice and the best practice is inspired by theory.</a:t>
            </a:r>
            <a:r>
              <a:rPr lang="ja-JP" altLang="en-US" dirty="0" smtClean="0">
                <a:latin typeface="Arial"/>
              </a:rPr>
              <a:t>”</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22" name="Rectangle 2"/>
          <p:cNvSpPr>
            <a:spLocks noGrp="1" noRot="1" noChangeAspect="1" noChangeArrowheads="1" noTextEdit="1"/>
          </p:cNvSpPr>
          <p:nvPr>
            <p:ph type="sldImg"/>
          </p:nvPr>
        </p:nvSpPr>
        <p:spPr>
          <a:xfrm>
            <a:off x="1165225" y="687388"/>
            <a:ext cx="4611688" cy="3392487"/>
          </a:xfrm>
          <a:ln/>
          <a:extLst>
            <a:ext uri="{FAA26D3D-D897-4be2-8F04-BA451C77F1D7}">
              <ma14:placeholderFlag xmlns:ma14="http://schemas.microsoft.com/office/mac/drawingml/2011/main" val="1"/>
            </a:ext>
          </a:extLst>
        </p:spPr>
      </p:sp>
      <p:sp>
        <p:nvSpPr>
          <p:cNvPr id="1310723" name="Rectangle 3"/>
          <p:cNvSpPr>
            <a:spLocks noGrp="1" noChangeArrowheads="1"/>
          </p:cNvSpPr>
          <p:nvPr>
            <p:ph type="body" idx="1"/>
          </p:nvPr>
        </p:nvSpPr>
        <p:spPr>
          <a:xfrm>
            <a:off x="920750" y="4306888"/>
            <a:ext cx="5094288" cy="4087812"/>
          </a:xfrm>
        </p:spPr>
        <p:txBody>
          <a:bodyPr/>
          <a:lstStyle/>
          <a:p>
            <a:r>
              <a:rPr lang="en-US" dirty="0"/>
              <a:t>V</a:t>
            </a:r>
            <a:r>
              <a:rPr lang="en-US" dirty="0" smtClean="0"/>
              <a:t>ery </a:t>
            </a:r>
            <a:r>
              <a:rPr lang="en-US" dirty="0"/>
              <a:t>few people </a:t>
            </a:r>
            <a:r>
              <a:rPr lang="en-US" dirty="0" smtClean="0"/>
              <a:t>are aware of </a:t>
            </a:r>
            <a:r>
              <a:rPr lang="en-US" dirty="0"/>
              <a:t>the importance of software in the world today, how much money has been invested in software, and how fragile our software legacy base is.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65214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72799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35402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0088" y="2130425"/>
            <a:ext cx="7926387"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98588" y="3886200"/>
            <a:ext cx="6529387"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79729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322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73025"/>
            <a:ext cx="219075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73025"/>
            <a:ext cx="6421438"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4668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7565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6600" y="4406900"/>
            <a:ext cx="792797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36600" y="2906713"/>
            <a:ext cx="79279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3983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1150" y="1216025"/>
            <a:ext cx="4149725"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3275" y="1216025"/>
            <a:ext cx="4151313"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5985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6725" y="274638"/>
            <a:ext cx="839311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66725" y="1535113"/>
            <a:ext cx="412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66725" y="2174875"/>
            <a:ext cx="412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37100" y="1535113"/>
            <a:ext cx="4122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37100" y="2174875"/>
            <a:ext cx="4122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8996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27227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687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6725" y="273050"/>
            <a:ext cx="30686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646488" y="273050"/>
            <a:ext cx="52133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6725" y="1435100"/>
            <a:ext cx="30686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94600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800600"/>
            <a:ext cx="559593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612775"/>
            <a:ext cx="55959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828800" y="5367338"/>
            <a:ext cx="55959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930843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3058" name="Rectangle 2"/>
          <p:cNvSpPr>
            <a:spLocks noGrp="1" noChangeArrowheads="1"/>
          </p:cNvSpPr>
          <p:nvPr>
            <p:ph type="title"/>
          </p:nvPr>
        </p:nvSpPr>
        <p:spPr bwMode="auto">
          <a:xfrm>
            <a:off x="0" y="73025"/>
            <a:ext cx="8307388"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813059" name="Rectangle 3"/>
          <p:cNvSpPr>
            <a:spLocks noGrp="1" noChangeArrowheads="1"/>
          </p:cNvSpPr>
          <p:nvPr>
            <p:ph type="body" idx="1"/>
          </p:nvPr>
        </p:nvSpPr>
        <p:spPr bwMode="auto">
          <a:xfrm>
            <a:off x="311150" y="1216025"/>
            <a:ext cx="8453438" cy="50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3060" name="Rectangle 4"/>
          <p:cNvSpPr>
            <a:spLocks noChangeArrowheads="1"/>
          </p:cNvSpPr>
          <p:nvPr/>
        </p:nvSpPr>
        <p:spPr bwMode="auto">
          <a:xfrm>
            <a:off x="63500" y="6475413"/>
            <a:ext cx="141763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3061" name="Rectangle 5"/>
          <p:cNvSpPr>
            <a:spLocks noChangeArrowheads="1"/>
          </p:cNvSpPr>
          <p:nvPr/>
        </p:nvSpPr>
        <p:spPr bwMode="auto">
          <a:xfrm>
            <a:off x="6983413" y="6489700"/>
            <a:ext cx="1809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a:lnSpc>
                <a:spcPts val="1100"/>
              </a:lnSpc>
            </a:pPr>
            <a:endParaRPr lang="en-US" sz="1000"/>
          </a:p>
          <a:p>
            <a:pPr algn="l">
              <a:lnSpc>
                <a:spcPts val="1100"/>
              </a:lnSpc>
            </a:pPr>
            <a:endParaRPr lang="en-US" sz="1000"/>
          </a:p>
        </p:txBody>
      </p:sp>
      <p:sp>
        <p:nvSpPr>
          <p:cNvPr id="813062" name="Rectangle 6"/>
          <p:cNvSpPr>
            <a:spLocks noChangeArrowheads="1"/>
          </p:cNvSpPr>
          <p:nvPr/>
        </p:nvSpPr>
        <p:spPr bwMode="auto">
          <a:xfrm>
            <a:off x="63500" y="6626225"/>
            <a:ext cx="199548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l">
              <a:lnSpc>
                <a:spcPts val="1100"/>
              </a:lnSpc>
            </a:pPr>
            <a:fld id="{98F44DAF-5B95-834F-8E34-A48E8E07D4BC}" type="slidenum">
              <a:rPr lang="en-US" sz="1000"/>
              <a:pPr algn="l">
                <a:lnSpc>
                  <a:spcPts val="1100"/>
                </a:lnSpc>
              </a:pPr>
              <a:t>‹#›</a:t>
            </a:fld>
            <a:r>
              <a:rPr lang="en-US" sz="1000"/>
              <a:t>     Al Aho</a:t>
            </a: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rtl="0" eaLnBrk="0" fontAlgn="base" hangingPunct="0">
        <a:lnSpc>
          <a:spcPct val="85000"/>
        </a:lnSpc>
        <a:spcBef>
          <a:spcPct val="0"/>
        </a:spcBef>
        <a:spcAft>
          <a:spcPct val="0"/>
        </a:spcAft>
        <a:defRPr sz="3200" b="1">
          <a:solidFill>
            <a:schemeClr val="accent1"/>
          </a:solidFill>
          <a:latin typeface="+mj-lt"/>
          <a:ea typeface="+mj-ea"/>
          <a:cs typeface="+mj-cs"/>
        </a:defRPr>
      </a:lvl1pPr>
      <a:lvl2pPr algn="l" rtl="0" eaLnBrk="0" fontAlgn="base" hangingPunct="0">
        <a:lnSpc>
          <a:spcPct val="85000"/>
        </a:lnSpc>
        <a:spcBef>
          <a:spcPct val="0"/>
        </a:spcBef>
        <a:spcAft>
          <a:spcPct val="0"/>
        </a:spcAft>
        <a:defRPr sz="3200" b="1">
          <a:solidFill>
            <a:schemeClr val="accent1"/>
          </a:solidFill>
          <a:latin typeface="Arial" charset="0"/>
          <a:ea typeface="ＭＳ Ｐゴシック" charset="0"/>
        </a:defRPr>
      </a:lvl2pPr>
      <a:lvl3pPr algn="l" rtl="0" eaLnBrk="0" fontAlgn="base" hangingPunct="0">
        <a:lnSpc>
          <a:spcPct val="85000"/>
        </a:lnSpc>
        <a:spcBef>
          <a:spcPct val="0"/>
        </a:spcBef>
        <a:spcAft>
          <a:spcPct val="0"/>
        </a:spcAft>
        <a:defRPr sz="3200" b="1">
          <a:solidFill>
            <a:schemeClr val="accent1"/>
          </a:solidFill>
          <a:latin typeface="Arial" charset="0"/>
          <a:ea typeface="ＭＳ Ｐゴシック" charset="0"/>
        </a:defRPr>
      </a:lvl3pPr>
      <a:lvl4pPr algn="l" rtl="0" eaLnBrk="0" fontAlgn="base" hangingPunct="0">
        <a:lnSpc>
          <a:spcPct val="85000"/>
        </a:lnSpc>
        <a:spcBef>
          <a:spcPct val="0"/>
        </a:spcBef>
        <a:spcAft>
          <a:spcPct val="0"/>
        </a:spcAft>
        <a:defRPr sz="3200" b="1">
          <a:solidFill>
            <a:schemeClr val="accent1"/>
          </a:solidFill>
          <a:latin typeface="Arial" charset="0"/>
          <a:ea typeface="ＭＳ Ｐゴシック" charset="0"/>
        </a:defRPr>
      </a:lvl4pPr>
      <a:lvl5pPr algn="l" rtl="0" eaLnBrk="0" fontAlgn="base" hangingPunct="0">
        <a:lnSpc>
          <a:spcPct val="85000"/>
        </a:lnSpc>
        <a:spcBef>
          <a:spcPct val="0"/>
        </a:spcBef>
        <a:spcAft>
          <a:spcPct val="0"/>
        </a:spcAft>
        <a:defRPr sz="3200" b="1">
          <a:solidFill>
            <a:schemeClr val="accent1"/>
          </a:solidFill>
          <a:latin typeface="Arial" charset="0"/>
          <a:ea typeface="ＭＳ Ｐゴシック" charset="0"/>
        </a:defRPr>
      </a:lvl5pPr>
      <a:lvl6pPr marL="457200" algn="l" rtl="0" eaLnBrk="0" fontAlgn="base" hangingPunct="0">
        <a:lnSpc>
          <a:spcPct val="85000"/>
        </a:lnSpc>
        <a:spcBef>
          <a:spcPct val="0"/>
        </a:spcBef>
        <a:spcAft>
          <a:spcPct val="0"/>
        </a:spcAft>
        <a:defRPr sz="3200" b="1">
          <a:solidFill>
            <a:schemeClr val="accent1"/>
          </a:solidFill>
          <a:latin typeface="Arial" charset="0"/>
          <a:ea typeface="ＭＳ Ｐゴシック" charset="0"/>
        </a:defRPr>
      </a:lvl6pPr>
      <a:lvl7pPr marL="914400" algn="l" rtl="0" eaLnBrk="0" fontAlgn="base" hangingPunct="0">
        <a:lnSpc>
          <a:spcPct val="85000"/>
        </a:lnSpc>
        <a:spcBef>
          <a:spcPct val="0"/>
        </a:spcBef>
        <a:spcAft>
          <a:spcPct val="0"/>
        </a:spcAft>
        <a:defRPr sz="3200" b="1">
          <a:solidFill>
            <a:schemeClr val="accent1"/>
          </a:solidFill>
          <a:latin typeface="Arial" charset="0"/>
          <a:ea typeface="ＭＳ Ｐゴシック" charset="0"/>
        </a:defRPr>
      </a:lvl7pPr>
      <a:lvl8pPr marL="1371600" algn="l" rtl="0" eaLnBrk="0" fontAlgn="base" hangingPunct="0">
        <a:lnSpc>
          <a:spcPct val="85000"/>
        </a:lnSpc>
        <a:spcBef>
          <a:spcPct val="0"/>
        </a:spcBef>
        <a:spcAft>
          <a:spcPct val="0"/>
        </a:spcAft>
        <a:defRPr sz="3200" b="1">
          <a:solidFill>
            <a:schemeClr val="accent1"/>
          </a:solidFill>
          <a:latin typeface="Arial" charset="0"/>
          <a:ea typeface="ＭＳ Ｐゴシック" charset="0"/>
        </a:defRPr>
      </a:lvl8pPr>
      <a:lvl9pPr marL="1828800" algn="l" rtl="0" eaLnBrk="0" fontAlgn="base" hangingPunct="0">
        <a:lnSpc>
          <a:spcPct val="85000"/>
        </a:lnSpc>
        <a:spcBef>
          <a:spcPct val="0"/>
        </a:spcBef>
        <a:spcAft>
          <a:spcPct val="0"/>
        </a:spcAft>
        <a:defRPr sz="3200" b="1">
          <a:solidFill>
            <a:schemeClr val="accent1"/>
          </a:solidFill>
          <a:latin typeface="Arial" charset="0"/>
          <a:ea typeface="ＭＳ Ｐゴシック" charset="0"/>
        </a:defRPr>
      </a:lvl9pPr>
    </p:titleStyle>
    <p:bodyStyle>
      <a:lvl1pPr marL="171450" indent="-171450" algn="l" rtl="0" eaLnBrk="0" fontAlgn="base" hangingPunct="0">
        <a:spcBef>
          <a:spcPct val="34000"/>
        </a:spcBef>
        <a:spcAft>
          <a:spcPct val="0"/>
        </a:spcAft>
        <a:buClr>
          <a:schemeClr val="accent1"/>
        </a:buClr>
        <a:buSzPct val="100000"/>
        <a:buChar char="•"/>
        <a:tabLst>
          <a:tab pos="1082675" algn="l"/>
        </a:tabLst>
        <a:defRPr>
          <a:solidFill>
            <a:schemeClr val="tx1"/>
          </a:solidFill>
          <a:latin typeface="+mn-lt"/>
          <a:ea typeface="+mn-ea"/>
          <a:cs typeface="+mn-cs"/>
        </a:defRPr>
      </a:lvl1pPr>
      <a:lvl2pPr marL="455613" indent="-169863" algn="l" rtl="0" eaLnBrk="0" fontAlgn="base" hangingPunct="0">
        <a:spcBef>
          <a:spcPct val="25000"/>
        </a:spcBef>
        <a:spcAft>
          <a:spcPct val="0"/>
        </a:spcAft>
        <a:buClr>
          <a:schemeClr val="accent1"/>
        </a:buClr>
        <a:buSzPct val="100000"/>
        <a:buChar char="–"/>
        <a:tabLst>
          <a:tab pos="1082675" algn="l"/>
        </a:tabLst>
        <a:defRPr sz="1600">
          <a:solidFill>
            <a:schemeClr val="tx1"/>
          </a:solidFill>
          <a:latin typeface="+mn-lt"/>
          <a:ea typeface="+mn-ea"/>
        </a:defRPr>
      </a:lvl2pPr>
      <a:lvl3pPr marL="749300" indent="-174625" algn="l" rtl="0" eaLnBrk="0" fontAlgn="base" hangingPunct="0">
        <a:spcBef>
          <a:spcPct val="15000"/>
        </a:spcBef>
        <a:spcAft>
          <a:spcPct val="0"/>
        </a:spcAft>
        <a:buClr>
          <a:schemeClr val="accent1"/>
        </a:buClr>
        <a:buSzPct val="100000"/>
        <a:buChar char="•"/>
        <a:tabLst>
          <a:tab pos="1082675" algn="l"/>
        </a:tabLst>
        <a:defRPr sz="1400">
          <a:solidFill>
            <a:schemeClr val="tx1"/>
          </a:solidFill>
          <a:latin typeface="+mn-lt"/>
          <a:ea typeface="+mn-ea"/>
        </a:defRPr>
      </a:lvl3pPr>
      <a:lvl4pPr marL="1082675" indent="-171450" algn="l" rtl="0" eaLnBrk="0" fontAlgn="base" hangingPunct="0">
        <a:spcBef>
          <a:spcPct val="20000"/>
        </a:spcBef>
        <a:spcAft>
          <a:spcPct val="0"/>
        </a:spcAft>
        <a:buClr>
          <a:schemeClr val="accent1"/>
        </a:buClr>
        <a:buSzPct val="100000"/>
        <a:buChar char="–"/>
        <a:tabLst>
          <a:tab pos="1082675" algn="l"/>
        </a:tabLst>
        <a:defRPr sz="1200">
          <a:solidFill>
            <a:schemeClr val="tx1"/>
          </a:solidFill>
          <a:latin typeface="+mn-lt"/>
          <a:ea typeface="+mn-ea"/>
        </a:defRPr>
      </a:lvl4pPr>
      <a:lvl5pPr marL="1374775" indent="-171450" algn="l" rtl="0" eaLnBrk="0" fontAlgn="base" hangingPunct="0">
        <a:spcBef>
          <a:spcPct val="20000"/>
        </a:spcBef>
        <a:spcAft>
          <a:spcPct val="0"/>
        </a:spcAft>
        <a:buClr>
          <a:schemeClr val="accent1"/>
        </a:buClr>
        <a:buSzPct val="100000"/>
        <a:buChar char="•"/>
        <a:tabLst>
          <a:tab pos="1082675" algn="l"/>
        </a:tabLst>
        <a:defRPr sz="1200">
          <a:solidFill>
            <a:schemeClr val="tx1"/>
          </a:solidFill>
          <a:latin typeface="+mn-lt"/>
          <a:ea typeface="+mn-ea"/>
        </a:defRPr>
      </a:lvl5pPr>
      <a:lvl6pPr marL="1831975" indent="-171450" algn="l" rtl="0" eaLnBrk="0" fontAlgn="base" hangingPunct="0">
        <a:spcBef>
          <a:spcPct val="20000"/>
        </a:spcBef>
        <a:spcAft>
          <a:spcPct val="0"/>
        </a:spcAft>
        <a:buClr>
          <a:schemeClr val="accent1"/>
        </a:buClr>
        <a:buSzPct val="100000"/>
        <a:buChar char="•"/>
        <a:tabLst>
          <a:tab pos="1082675" algn="l"/>
        </a:tabLst>
        <a:defRPr sz="1200">
          <a:solidFill>
            <a:schemeClr val="tx1"/>
          </a:solidFill>
          <a:latin typeface="+mn-lt"/>
          <a:ea typeface="+mn-ea"/>
        </a:defRPr>
      </a:lvl6pPr>
      <a:lvl7pPr marL="2289175" indent="-171450" algn="l" rtl="0" eaLnBrk="0" fontAlgn="base" hangingPunct="0">
        <a:spcBef>
          <a:spcPct val="20000"/>
        </a:spcBef>
        <a:spcAft>
          <a:spcPct val="0"/>
        </a:spcAft>
        <a:buClr>
          <a:schemeClr val="accent1"/>
        </a:buClr>
        <a:buSzPct val="100000"/>
        <a:buChar char="•"/>
        <a:tabLst>
          <a:tab pos="1082675" algn="l"/>
        </a:tabLst>
        <a:defRPr sz="1200">
          <a:solidFill>
            <a:schemeClr val="tx1"/>
          </a:solidFill>
          <a:latin typeface="+mn-lt"/>
          <a:ea typeface="+mn-ea"/>
        </a:defRPr>
      </a:lvl7pPr>
      <a:lvl8pPr marL="2746375" indent="-171450" algn="l" rtl="0" eaLnBrk="0" fontAlgn="base" hangingPunct="0">
        <a:spcBef>
          <a:spcPct val="20000"/>
        </a:spcBef>
        <a:spcAft>
          <a:spcPct val="0"/>
        </a:spcAft>
        <a:buClr>
          <a:schemeClr val="accent1"/>
        </a:buClr>
        <a:buSzPct val="100000"/>
        <a:buChar char="•"/>
        <a:tabLst>
          <a:tab pos="1082675" algn="l"/>
        </a:tabLst>
        <a:defRPr sz="1200">
          <a:solidFill>
            <a:schemeClr val="tx1"/>
          </a:solidFill>
          <a:latin typeface="+mn-lt"/>
          <a:ea typeface="+mn-ea"/>
        </a:defRPr>
      </a:lvl8pPr>
      <a:lvl9pPr marL="3203575" indent="-171450" algn="l" rtl="0" eaLnBrk="0" fontAlgn="base" hangingPunct="0">
        <a:spcBef>
          <a:spcPct val="20000"/>
        </a:spcBef>
        <a:spcAft>
          <a:spcPct val="0"/>
        </a:spcAft>
        <a:buClr>
          <a:schemeClr val="accent1"/>
        </a:buClr>
        <a:buSzPct val="100000"/>
        <a:buChar char="•"/>
        <a:tabLst>
          <a:tab pos="1082675" algn="l"/>
        </a:tabLst>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hyperlink" Target="http://www.cs.columbia.edu/" TargetMode="External"/><Relationship Id="rId6" Type="http://schemas.openxmlformats.org/officeDocument/2006/relationships/image" Target="../media/image3.jpeg"/><Relationship Id="rId7" Type="http://schemas.openxmlformats.org/officeDocument/2006/relationships/oleObject" Target="../embeddings/oleObject1.bin"/><Relationship Id="rId8" Type="http://schemas.openxmlformats.org/officeDocument/2006/relationships/image" Target="../media/image1.w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mailto:okb2102@barnard.edu" TargetMode="External"/><Relationship Id="rId4" Type="http://schemas.openxmlformats.org/officeDocument/2006/relationships/hyperlink" Target="http://www.cs.columbia.edu/~aho/cs4115"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www.cs.columbia.edu/~aho/cs4115/Lectures/MineTimeFinalReport.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mailto:aho@cs.columbia.edu" TargetMode="External"/><Relationship Id="rId4" Type="http://schemas.openxmlformats.org/officeDocument/2006/relationships/hyperlink" Target="http://www.cs.columbia.edu/~aho/cs4115" TargetMode="External"/><Relationship Id="rId5" Type="http://schemas.openxmlformats.org/officeDocument/2006/relationships/hyperlink" Target="https://courseworks.columbia.edu" TargetMode="External"/><Relationship Id="rId6" Type="http://schemas.openxmlformats.org/officeDocument/2006/relationships/hyperlink" Target="http://piazza.com/columbia/spring2015/comsw4115"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hyperlink" Target="http://www.99-bottles-of-beer.net/" TargetMode="External"/><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hyperlink" Target="mailto:okb2102@barnard.edu" TargetMode="External"/><Relationship Id="rId4" Type="http://schemas.openxmlformats.org/officeDocument/2006/relationships/hyperlink" Target="mailto:sjp2172@columbia.edu" TargetMode="External"/><Relationship Id="rId5" Type="http://schemas.openxmlformats.org/officeDocument/2006/relationships/image" Target="../media/image4.png"/><Relationship Id="rId6" Type="http://schemas.openxmlformats.org/officeDocument/2006/relationships/image" Target="../media/image5.jpg"/><Relationship Id="rId7" Type="http://schemas.openxmlformats.org/officeDocument/2006/relationships/image" Target="../media/image6.jpg"/><Relationship Id="rId8" Type="http://schemas.openxmlformats.org/officeDocument/2006/relationships/image" Target="../media/image7.jpg"/><Relationship Id="rId9"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en.wikipedia.org/wiki/File:The_Thinker,_Rodin.jpg" TargetMode="External"/><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www.oracle.com/technetwork/java/index-136113.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mailto:okb2102@barnard.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ctrTitle"/>
          </p:nvPr>
        </p:nvSpPr>
        <p:spPr>
          <a:xfrm>
            <a:off x="0" y="2578100"/>
            <a:ext cx="9326563" cy="1143000"/>
          </a:xfrm>
          <a:noFill/>
          <a:ln/>
        </p:spPr>
        <p:txBody>
          <a:bodyPr/>
          <a:lstStyle/>
          <a:p>
            <a:pPr algn="ctr"/>
            <a:r>
              <a:rPr lang="en-US"/>
              <a:t>Programming Languages and Translators</a:t>
            </a:r>
            <a:br>
              <a:rPr lang="en-US"/>
            </a:br>
            <a:r>
              <a:rPr lang="en-US"/>
              <a:t>COMS W4115 </a:t>
            </a:r>
          </a:p>
        </p:txBody>
      </p:sp>
      <p:sp>
        <p:nvSpPr>
          <p:cNvPr id="263171" name="Rectangle 3"/>
          <p:cNvSpPr>
            <a:spLocks noGrp="1" noChangeArrowheads="1"/>
          </p:cNvSpPr>
          <p:nvPr>
            <p:ph type="subTitle" idx="1"/>
          </p:nvPr>
        </p:nvSpPr>
        <p:spPr>
          <a:xfrm>
            <a:off x="544513" y="850900"/>
            <a:ext cx="8393112" cy="1358900"/>
          </a:xfrm>
        </p:spPr>
        <p:txBody>
          <a:bodyPr/>
          <a:lstStyle/>
          <a:p>
            <a:pPr algn="l">
              <a:lnSpc>
                <a:spcPct val="83000"/>
              </a:lnSpc>
            </a:pPr>
            <a:r>
              <a:rPr lang="en-US" sz="2800" b="1"/>
              <a:t>Alfred V. Aho</a:t>
            </a:r>
          </a:p>
          <a:p>
            <a:pPr algn="l">
              <a:lnSpc>
                <a:spcPct val="83000"/>
              </a:lnSpc>
            </a:pPr>
            <a:r>
              <a:rPr lang="en-US" sz="2800" b="1"/>
              <a:t>aho@cs.columbia.edu</a:t>
            </a:r>
            <a:endParaRPr lang="en-US" i="1"/>
          </a:p>
        </p:txBody>
      </p:sp>
      <p:sp>
        <p:nvSpPr>
          <p:cNvPr id="263172" name="Text Box 4"/>
          <p:cNvSpPr txBox="1">
            <a:spLocks noChangeArrowheads="1"/>
          </p:cNvSpPr>
          <p:nvPr/>
        </p:nvSpPr>
        <p:spPr bwMode="auto">
          <a:xfrm>
            <a:off x="1322388" y="5203825"/>
            <a:ext cx="188912"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lnSpc>
                <a:spcPct val="90000"/>
              </a:lnSpc>
              <a:spcAft>
                <a:spcPct val="20000"/>
              </a:spcAft>
            </a:pPr>
            <a:endParaRPr lang="en-US" b="1">
              <a:solidFill>
                <a:schemeClr val="bg1"/>
              </a:solidFill>
            </a:endParaRPr>
          </a:p>
        </p:txBody>
      </p:sp>
      <p:sp>
        <p:nvSpPr>
          <p:cNvPr id="263173" name="Text Box 5"/>
          <p:cNvSpPr txBox="1">
            <a:spLocks noChangeArrowheads="1"/>
          </p:cNvSpPr>
          <p:nvPr/>
        </p:nvSpPr>
        <p:spPr bwMode="auto">
          <a:xfrm>
            <a:off x="2651125" y="5604026"/>
            <a:ext cx="4151313" cy="1052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spAutoFit/>
          </a:bodyPr>
          <a:lstStyle/>
          <a:p>
            <a:pPr>
              <a:lnSpc>
                <a:spcPct val="90000"/>
              </a:lnSpc>
              <a:spcAft>
                <a:spcPct val="20000"/>
              </a:spcAft>
            </a:pPr>
            <a:endParaRPr lang="en-US" b="1" dirty="0"/>
          </a:p>
          <a:p>
            <a:pPr>
              <a:lnSpc>
                <a:spcPct val="90000"/>
              </a:lnSpc>
              <a:spcAft>
                <a:spcPct val="20000"/>
              </a:spcAft>
            </a:pPr>
            <a:r>
              <a:rPr lang="en-US" b="1" dirty="0">
                <a:solidFill>
                  <a:schemeClr val="accent1"/>
                </a:solidFill>
                <a:latin typeface="Calibri" charset="0"/>
              </a:rPr>
              <a:t>Lecture 1</a:t>
            </a:r>
          </a:p>
          <a:p>
            <a:pPr>
              <a:lnSpc>
                <a:spcPct val="90000"/>
              </a:lnSpc>
              <a:spcAft>
                <a:spcPct val="20000"/>
              </a:spcAft>
            </a:pPr>
            <a:r>
              <a:rPr lang="en-US" b="1" dirty="0">
                <a:solidFill>
                  <a:schemeClr val="accent1"/>
                </a:solidFill>
                <a:latin typeface="Calibri" charset="0"/>
              </a:rPr>
              <a:t>January </a:t>
            </a:r>
            <a:r>
              <a:rPr lang="en-US" b="1" dirty="0" smtClean="0">
                <a:solidFill>
                  <a:schemeClr val="accent1"/>
                </a:solidFill>
                <a:latin typeface="Calibri" charset="0"/>
              </a:rPr>
              <a:t>21, 2015</a:t>
            </a:r>
            <a:endParaRPr lang="en-US" b="1" dirty="0">
              <a:solidFill>
                <a:schemeClr val="accent1"/>
              </a:solidFill>
              <a:latin typeface="Calibri" charset="0"/>
            </a:endParaRPr>
          </a:p>
        </p:txBody>
      </p:sp>
      <p:sp>
        <p:nvSpPr>
          <p:cNvPr id="263174" name="Text Box 6"/>
          <p:cNvSpPr txBox="1">
            <a:spLocks noChangeArrowheads="1"/>
          </p:cNvSpPr>
          <p:nvPr/>
        </p:nvSpPr>
        <p:spPr bwMode="auto">
          <a:xfrm>
            <a:off x="6802438" y="920750"/>
            <a:ext cx="184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endParaRPr lang="en-US" sz="2400"/>
          </a:p>
        </p:txBody>
      </p:sp>
      <p:pic>
        <p:nvPicPr>
          <p:cNvPr id="2631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7988" y="3873500"/>
            <a:ext cx="952500"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63179" name="Picture 11" descr="cscutitl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0275" y="4649788"/>
            <a:ext cx="2446338" cy="9810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3182" name="Object 14"/>
          <p:cNvGraphicFramePr>
            <a:graphicFrameLocks noChangeAspect="1"/>
          </p:cNvGraphicFramePr>
          <p:nvPr/>
        </p:nvGraphicFramePr>
        <p:xfrm>
          <a:off x="4605338" y="3319463"/>
          <a:ext cx="114300" cy="215900"/>
        </p:xfrm>
        <a:graphic>
          <a:graphicData uri="http://schemas.openxmlformats.org/presentationml/2006/ole">
            <mc:AlternateContent xmlns:mc="http://schemas.openxmlformats.org/markup-compatibility/2006">
              <mc:Choice xmlns:v="urn:schemas-microsoft-com:vml" Requires="v">
                <p:oleObj spid="_x0000_s263296" name="Equation" r:id="rId7" imgW="114120" imgH="215640" progId="Equation.3">
                  <p:embed/>
                </p:oleObj>
              </mc:Choice>
              <mc:Fallback>
                <p:oleObj name="Equation" r:id="rId7" imgW="114120" imgH="215640" progId="Equation.3">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5338" y="3319463"/>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2050" name="Rectangle 2"/>
          <p:cNvSpPr>
            <a:spLocks noGrp="1" noChangeArrowheads="1"/>
          </p:cNvSpPr>
          <p:nvPr>
            <p:ph type="title"/>
          </p:nvPr>
        </p:nvSpPr>
        <p:spPr>
          <a:xfrm>
            <a:off x="196850" y="73025"/>
            <a:ext cx="9129713" cy="838200"/>
          </a:xfrm>
        </p:spPr>
        <p:txBody>
          <a:bodyPr/>
          <a:lstStyle/>
          <a:p>
            <a:r>
              <a:rPr lang="en-US"/>
              <a:t>Textbook</a:t>
            </a:r>
          </a:p>
        </p:txBody>
      </p:sp>
      <p:pic>
        <p:nvPicPr>
          <p:cNvPr id="128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163" y="1047750"/>
            <a:ext cx="3068637" cy="489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82054" name="Rectangle 6"/>
          <p:cNvSpPr>
            <a:spLocks noGrp="1" noChangeArrowheads="1"/>
          </p:cNvSpPr>
          <p:nvPr>
            <p:ph type="body" idx="1"/>
          </p:nvPr>
        </p:nvSpPr>
        <p:spPr>
          <a:xfrm>
            <a:off x="457200" y="1047750"/>
            <a:ext cx="8453438" cy="5307013"/>
          </a:xfrm>
        </p:spPr>
        <p:txBody>
          <a:bodyPr/>
          <a:lstStyle/>
          <a:p>
            <a:pPr marL="342900" indent="-342900">
              <a:buFontTx/>
              <a:buNone/>
            </a:pPr>
            <a:r>
              <a:rPr lang="en-US" sz="2000" b="1"/>
              <a:t>A. V. Aho, M. S. Lam, R. Sethi, J. D. Ullman</a:t>
            </a:r>
          </a:p>
          <a:p>
            <a:pPr marL="342900" indent="-342900">
              <a:buFontTx/>
              <a:buNone/>
            </a:pPr>
            <a:endParaRPr lang="en-US" sz="2400" b="1"/>
          </a:p>
          <a:p>
            <a:pPr marL="342900" indent="-342900">
              <a:buFontTx/>
              <a:buNone/>
            </a:pPr>
            <a:r>
              <a:rPr lang="en-US" sz="2000" b="1" i="1"/>
              <a:t>Compilers: Principles, Techniques and Tools</a:t>
            </a:r>
          </a:p>
          <a:p>
            <a:pPr marL="342900" indent="-342900">
              <a:buFontTx/>
              <a:buNone/>
            </a:pPr>
            <a:endParaRPr lang="en-US" sz="2400" b="1"/>
          </a:p>
          <a:p>
            <a:pPr marL="342900" indent="-342900">
              <a:buFontTx/>
              <a:buNone/>
            </a:pPr>
            <a:r>
              <a:rPr lang="en-US" sz="2000" b="1"/>
              <a:t>Addison-Wesley, 2007. Second Edition.</a:t>
            </a:r>
          </a:p>
          <a:p>
            <a:pPr marL="342900" indent="-342900">
              <a:buFontTx/>
              <a:buNone/>
            </a:pPr>
            <a:endParaRPr lang="en-US" i="1"/>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3074" name="Rectangle 2"/>
          <p:cNvSpPr>
            <a:spLocks noGrp="1" noChangeArrowheads="1"/>
          </p:cNvSpPr>
          <p:nvPr>
            <p:ph type="title"/>
          </p:nvPr>
        </p:nvSpPr>
        <p:spPr>
          <a:xfrm>
            <a:off x="196850" y="73025"/>
            <a:ext cx="9129713" cy="838200"/>
          </a:xfrm>
        </p:spPr>
        <p:txBody>
          <a:bodyPr/>
          <a:lstStyle/>
          <a:p>
            <a:r>
              <a:rPr lang="en-US"/>
              <a:t>Course Requirements</a:t>
            </a:r>
          </a:p>
        </p:txBody>
      </p:sp>
      <p:sp>
        <p:nvSpPr>
          <p:cNvPr id="1283075" name="Rectangle 3"/>
          <p:cNvSpPr>
            <a:spLocks noGrp="1" noChangeArrowheads="1"/>
          </p:cNvSpPr>
          <p:nvPr>
            <p:ph type="body" idx="1"/>
          </p:nvPr>
        </p:nvSpPr>
        <p:spPr>
          <a:xfrm>
            <a:off x="196850" y="919163"/>
            <a:ext cx="9129713" cy="5029200"/>
          </a:xfrm>
        </p:spPr>
        <p:txBody>
          <a:bodyPr/>
          <a:lstStyle/>
          <a:p>
            <a:pPr marL="342900" indent="-342900">
              <a:lnSpc>
                <a:spcPct val="180000"/>
              </a:lnSpc>
              <a:spcBef>
                <a:spcPct val="60000"/>
              </a:spcBef>
              <a:buFontTx/>
              <a:buNone/>
            </a:pPr>
            <a:r>
              <a:rPr lang="en-US" sz="2400" b="1"/>
              <a:t>Homework: 10% of final grade</a:t>
            </a:r>
          </a:p>
          <a:p>
            <a:pPr marL="342900" indent="-342900">
              <a:lnSpc>
                <a:spcPct val="180000"/>
              </a:lnSpc>
              <a:spcBef>
                <a:spcPct val="60000"/>
              </a:spcBef>
              <a:buFontTx/>
              <a:buNone/>
            </a:pPr>
            <a:r>
              <a:rPr lang="en-US" sz="2400" b="1"/>
              <a:t>Midterm: 20% of final grade</a:t>
            </a:r>
          </a:p>
          <a:p>
            <a:pPr marL="342900" indent="-342900">
              <a:lnSpc>
                <a:spcPct val="180000"/>
              </a:lnSpc>
              <a:spcBef>
                <a:spcPct val="60000"/>
              </a:spcBef>
              <a:buFontTx/>
              <a:buNone/>
            </a:pPr>
            <a:r>
              <a:rPr lang="en-US" sz="2400" b="1"/>
              <a:t>Final: 30% of final grade</a:t>
            </a:r>
          </a:p>
          <a:p>
            <a:pPr marL="342900" indent="-342900">
              <a:lnSpc>
                <a:spcPct val="180000"/>
              </a:lnSpc>
              <a:spcBef>
                <a:spcPct val="60000"/>
              </a:spcBef>
              <a:buFontTx/>
              <a:buNone/>
            </a:pPr>
            <a:r>
              <a:rPr lang="en-US" sz="2400" b="1"/>
              <a:t>Course project: 40% of final grade</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3554" name="Rectangle 2"/>
          <p:cNvSpPr>
            <a:spLocks noGrp="1" noChangeArrowheads="1"/>
          </p:cNvSpPr>
          <p:nvPr>
            <p:ph type="title"/>
          </p:nvPr>
        </p:nvSpPr>
        <p:spPr>
          <a:xfrm>
            <a:off x="196850" y="73025"/>
            <a:ext cx="9129713" cy="838200"/>
          </a:xfrm>
        </p:spPr>
        <p:txBody>
          <a:bodyPr/>
          <a:lstStyle/>
          <a:p>
            <a:r>
              <a:rPr lang="en-US"/>
              <a:t>Course Prerequisites</a:t>
            </a:r>
          </a:p>
        </p:txBody>
      </p:sp>
      <p:sp>
        <p:nvSpPr>
          <p:cNvPr id="1303555" name="Rectangle 3"/>
          <p:cNvSpPr>
            <a:spLocks noGrp="1" noChangeArrowheads="1"/>
          </p:cNvSpPr>
          <p:nvPr>
            <p:ph type="body" idx="1"/>
          </p:nvPr>
        </p:nvSpPr>
        <p:spPr>
          <a:xfrm>
            <a:off x="196850" y="1235075"/>
            <a:ext cx="9129713" cy="5029200"/>
          </a:xfrm>
        </p:spPr>
        <p:txBody>
          <a:bodyPr/>
          <a:lstStyle/>
          <a:p>
            <a:pPr marL="342900" indent="-342900">
              <a:spcBef>
                <a:spcPct val="60000"/>
              </a:spcBef>
              <a:buFontTx/>
              <a:buNone/>
            </a:pPr>
            <a:r>
              <a:rPr lang="en-US" sz="2400" b="1" dirty="0"/>
              <a:t>Fluency in C, C++, Java, Python or equivalent language</a:t>
            </a:r>
          </a:p>
          <a:p>
            <a:pPr marL="342900" indent="-342900">
              <a:spcBef>
                <a:spcPct val="60000"/>
              </a:spcBef>
              <a:buFontTx/>
              <a:buNone/>
            </a:pPr>
            <a:r>
              <a:rPr lang="en-US" sz="2400" b="1" dirty="0"/>
              <a:t>COMS W3157: Advanced Programming</a:t>
            </a:r>
          </a:p>
          <a:p>
            <a:pPr marL="590550" lvl="1" indent="-304800">
              <a:spcBef>
                <a:spcPct val="60000"/>
              </a:spcBef>
            </a:pPr>
            <a:r>
              <a:rPr lang="en-US" sz="2000" b="1" dirty="0" err="1">
                <a:solidFill>
                  <a:schemeClr val="accent1"/>
                </a:solidFill>
              </a:rPr>
              <a:t>makefiles</a:t>
            </a:r>
            <a:endParaRPr lang="en-US" sz="2000" b="1" dirty="0">
              <a:solidFill>
                <a:schemeClr val="accent1"/>
              </a:solidFill>
            </a:endParaRPr>
          </a:p>
          <a:p>
            <a:pPr marL="590550" lvl="1" indent="-304800">
              <a:spcBef>
                <a:spcPct val="60000"/>
              </a:spcBef>
            </a:pPr>
            <a:r>
              <a:rPr lang="en-US" sz="2000" b="1" dirty="0">
                <a:solidFill>
                  <a:schemeClr val="accent1"/>
                </a:solidFill>
              </a:rPr>
              <a:t>version control</a:t>
            </a:r>
          </a:p>
          <a:p>
            <a:pPr marL="590550" lvl="1" indent="-304800">
              <a:spcBef>
                <a:spcPct val="60000"/>
              </a:spcBef>
            </a:pPr>
            <a:r>
              <a:rPr lang="en-US" sz="2000" b="1" dirty="0">
                <a:solidFill>
                  <a:schemeClr val="accent1"/>
                </a:solidFill>
              </a:rPr>
              <a:t>testing </a:t>
            </a:r>
          </a:p>
          <a:p>
            <a:pPr marL="342900" indent="-342900">
              <a:spcBef>
                <a:spcPct val="60000"/>
              </a:spcBef>
              <a:buFontTx/>
              <a:buNone/>
            </a:pPr>
            <a:r>
              <a:rPr lang="en-US" sz="2400" b="1" dirty="0"/>
              <a:t>COMS W3261: Computer Science Theory</a:t>
            </a:r>
          </a:p>
          <a:p>
            <a:pPr marL="590550" lvl="1" indent="-304800">
              <a:spcBef>
                <a:spcPct val="60000"/>
              </a:spcBef>
            </a:pPr>
            <a:r>
              <a:rPr lang="en-US" sz="2000" b="1" dirty="0">
                <a:solidFill>
                  <a:schemeClr val="accent1"/>
                </a:solidFill>
              </a:rPr>
              <a:t>regular expressions</a:t>
            </a:r>
          </a:p>
          <a:p>
            <a:pPr marL="590550" lvl="1" indent="-304800">
              <a:spcBef>
                <a:spcPct val="60000"/>
              </a:spcBef>
            </a:pPr>
            <a:r>
              <a:rPr lang="en-US" sz="2000" b="1" dirty="0">
                <a:solidFill>
                  <a:schemeClr val="accent1"/>
                </a:solidFill>
              </a:rPr>
              <a:t>finite automata</a:t>
            </a:r>
          </a:p>
          <a:p>
            <a:pPr marL="590550" lvl="1" indent="-304800">
              <a:spcBef>
                <a:spcPct val="60000"/>
              </a:spcBef>
            </a:pPr>
            <a:r>
              <a:rPr lang="en-US" sz="2000" b="1" dirty="0">
                <a:solidFill>
                  <a:schemeClr val="accent1"/>
                </a:solidFill>
              </a:rPr>
              <a:t>context-free </a:t>
            </a:r>
            <a:r>
              <a:rPr lang="en-US" sz="2000" b="1" dirty="0" smtClean="0">
                <a:solidFill>
                  <a:schemeClr val="accent1"/>
                </a:solidFill>
              </a:rPr>
              <a:t>grammars</a:t>
            </a:r>
          </a:p>
          <a:p>
            <a:pPr marL="1587" indent="0">
              <a:spcBef>
                <a:spcPct val="60000"/>
              </a:spcBef>
              <a:buNone/>
            </a:pPr>
            <a:r>
              <a:rPr lang="en-US" sz="2400" b="1" dirty="0"/>
              <a:t>COMS </a:t>
            </a:r>
            <a:r>
              <a:rPr lang="en-US" sz="2400" b="1" dirty="0" smtClean="0"/>
              <a:t>W3827: Fundamentals of Computer Systems</a:t>
            </a:r>
            <a:endParaRPr lang="en-US" sz="2400" b="1" dirty="0"/>
          </a:p>
          <a:p>
            <a:pPr marL="306387" indent="-304800">
              <a:spcBef>
                <a:spcPct val="60000"/>
              </a:spcBef>
            </a:pPr>
            <a:endParaRPr lang="en-US" sz="2200" b="1" dirty="0">
              <a:solidFill>
                <a:schemeClr val="accent1"/>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3314" name="Rectangle 2"/>
          <p:cNvSpPr>
            <a:spLocks noGrp="1" noChangeArrowheads="1"/>
          </p:cNvSpPr>
          <p:nvPr>
            <p:ph type="title"/>
          </p:nvPr>
        </p:nvSpPr>
        <p:spPr>
          <a:xfrm>
            <a:off x="196850" y="73025"/>
            <a:ext cx="9129713" cy="838200"/>
          </a:xfrm>
        </p:spPr>
        <p:txBody>
          <a:bodyPr/>
          <a:lstStyle/>
          <a:p>
            <a:r>
              <a:rPr lang="en-US"/>
              <a:t>What does this C program do?</a:t>
            </a:r>
          </a:p>
        </p:txBody>
      </p:sp>
      <p:sp>
        <p:nvSpPr>
          <p:cNvPr id="1293315" name="Rectangle 3"/>
          <p:cNvSpPr>
            <a:spLocks noGrp="1" noChangeArrowheads="1"/>
          </p:cNvSpPr>
          <p:nvPr>
            <p:ph type="body" idx="1"/>
          </p:nvPr>
        </p:nvSpPr>
        <p:spPr>
          <a:xfrm>
            <a:off x="196850" y="919163"/>
            <a:ext cx="9129713" cy="5029200"/>
          </a:xfrm>
        </p:spPr>
        <p:txBody>
          <a:bodyPr/>
          <a:lstStyle/>
          <a:p>
            <a:pPr marL="590550" lvl="1" indent="-304800">
              <a:spcBef>
                <a:spcPct val="60000"/>
              </a:spcBef>
              <a:buFontTx/>
              <a:buNone/>
            </a:pPr>
            <a:endParaRPr lang="en-US" sz="2400" b="1">
              <a:latin typeface="Courier New" charset="0"/>
            </a:endParaRPr>
          </a:p>
          <a:p>
            <a:pPr marL="590550" lvl="1" indent="-304800">
              <a:spcBef>
                <a:spcPct val="60000"/>
              </a:spcBef>
              <a:buFontTx/>
              <a:buNone/>
            </a:pPr>
            <a:r>
              <a:rPr lang="en-US" sz="2400" b="1">
                <a:latin typeface="Courier New" charset="0"/>
              </a:rPr>
              <a:t>#include &lt;stdio.h&gt;</a:t>
            </a:r>
          </a:p>
          <a:p>
            <a:pPr marL="590550" lvl="1" indent="-304800">
              <a:spcBef>
                <a:spcPct val="60000"/>
              </a:spcBef>
              <a:buFontTx/>
              <a:buNone/>
            </a:pPr>
            <a:r>
              <a:rPr lang="en-US" sz="2400" b="1">
                <a:latin typeface="Courier New" charset="0"/>
              </a:rPr>
              <a:t>int main ( ) {</a:t>
            </a:r>
          </a:p>
          <a:p>
            <a:pPr marL="590550" lvl="1" indent="-304800">
              <a:spcBef>
                <a:spcPct val="60000"/>
              </a:spcBef>
              <a:buFontTx/>
              <a:buNone/>
            </a:pPr>
            <a:r>
              <a:rPr lang="en-US" sz="2400" b="1">
                <a:latin typeface="Courier New" charset="0"/>
              </a:rPr>
              <a:t>  int i, j;</a:t>
            </a:r>
          </a:p>
          <a:p>
            <a:pPr marL="590550" lvl="1" indent="-304800">
              <a:spcBef>
                <a:spcPct val="60000"/>
              </a:spcBef>
              <a:buFontTx/>
              <a:buNone/>
            </a:pPr>
            <a:r>
              <a:rPr lang="en-US" sz="2400" b="1">
                <a:latin typeface="Courier New" charset="0"/>
              </a:rPr>
              <a:t>  i = 1;</a:t>
            </a:r>
          </a:p>
          <a:p>
            <a:pPr marL="590550" lvl="1" indent="-304800">
              <a:spcBef>
                <a:spcPct val="60000"/>
              </a:spcBef>
              <a:buFontTx/>
              <a:buNone/>
            </a:pPr>
            <a:r>
              <a:rPr lang="en-US" sz="2400" b="1">
                <a:latin typeface="Courier New" charset="0"/>
              </a:rPr>
              <a:t>  j = i++ + ++i;</a:t>
            </a:r>
          </a:p>
          <a:p>
            <a:pPr marL="590550" lvl="1" indent="-304800">
              <a:spcBef>
                <a:spcPct val="60000"/>
              </a:spcBef>
              <a:buFontTx/>
              <a:buNone/>
            </a:pPr>
            <a:r>
              <a:rPr lang="en-US" sz="2400" b="1">
                <a:latin typeface="Courier New" charset="0"/>
              </a:rPr>
              <a:t>  printf(</a:t>
            </a:r>
            <a:r>
              <a:rPr lang="en-US" sz="2400" b="1">
                <a:latin typeface="Courier New" charset="0"/>
                <a:cs typeface="Courier New" charset="0"/>
              </a:rPr>
              <a:t>"</a:t>
            </a:r>
            <a:r>
              <a:rPr lang="en-US" sz="2400" b="1">
                <a:latin typeface="Courier New" charset="0"/>
              </a:rPr>
              <a:t>%d\n</a:t>
            </a:r>
            <a:r>
              <a:rPr lang="en-US" sz="2400" b="1">
                <a:latin typeface="Courier New" charset="0"/>
                <a:cs typeface="Courier New" charset="0"/>
              </a:rPr>
              <a:t>"</a:t>
            </a:r>
            <a:r>
              <a:rPr lang="en-US" sz="2400" b="1">
                <a:latin typeface="Courier New" charset="0"/>
              </a:rPr>
              <a:t>, j);</a:t>
            </a:r>
          </a:p>
          <a:p>
            <a:pPr marL="590550" lvl="1" indent="-304800">
              <a:spcBef>
                <a:spcPct val="60000"/>
              </a:spcBef>
              <a:buFontTx/>
              <a:buNone/>
            </a:pPr>
            <a:r>
              <a:rPr lang="en-US" sz="2400" b="1">
                <a:latin typeface="Courier New" charset="0"/>
              </a:rPr>
              <a:t>}</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6386" name="Rectangle 2"/>
          <p:cNvSpPr>
            <a:spLocks noGrp="1" noChangeArrowheads="1"/>
          </p:cNvSpPr>
          <p:nvPr>
            <p:ph type="title"/>
          </p:nvPr>
        </p:nvSpPr>
        <p:spPr>
          <a:xfrm>
            <a:off x="196850" y="73025"/>
            <a:ext cx="9129713" cy="838200"/>
          </a:xfrm>
        </p:spPr>
        <p:txBody>
          <a:bodyPr/>
          <a:lstStyle/>
          <a:p>
            <a:r>
              <a:rPr lang="en-US" dirty="0"/>
              <a:t>From the ISO-C </a:t>
            </a:r>
            <a:r>
              <a:rPr lang="en-US" dirty="0" smtClean="0"/>
              <a:t>Standard ISO/IEC 9899:TC3</a:t>
            </a:r>
            <a:endParaRPr lang="en-US" dirty="0"/>
          </a:p>
        </p:txBody>
      </p:sp>
      <p:sp>
        <p:nvSpPr>
          <p:cNvPr id="1296387" name="Rectangle 3"/>
          <p:cNvSpPr>
            <a:spLocks noGrp="1" noChangeArrowheads="1"/>
          </p:cNvSpPr>
          <p:nvPr>
            <p:ph type="body" idx="1"/>
          </p:nvPr>
        </p:nvSpPr>
        <p:spPr>
          <a:xfrm>
            <a:off x="196850" y="1050925"/>
            <a:ext cx="9129713" cy="5029200"/>
          </a:xfrm>
        </p:spPr>
        <p:txBody>
          <a:bodyPr/>
          <a:lstStyle/>
          <a:p>
            <a:pPr marL="342900" indent="-342900">
              <a:lnSpc>
                <a:spcPct val="90000"/>
              </a:lnSpc>
              <a:buFontTx/>
              <a:buNone/>
            </a:pPr>
            <a:r>
              <a:rPr lang="en-US" b="1" dirty="0"/>
              <a:t>Implementation-defined behavior</a:t>
            </a:r>
          </a:p>
          <a:p>
            <a:pPr marL="342900" indent="-342900">
              <a:lnSpc>
                <a:spcPct val="90000"/>
              </a:lnSpc>
              <a:buFontTx/>
              <a:buNone/>
            </a:pPr>
            <a:r>
              <a:rPr lang="en-US" dirty="0"/>
              <a:t>  </a:t>
            </a:r>
            <a:r>
              <a:rPr lang="en-US" dirty="0">
                <a:solidFill>
                  <a:schemeClr val="accent1"/>
                </a:solidFill>
              </a:rPr>
              <a:t>Unspecified behavior where each implementation documents how the choice is made</a:t>
            </a:r>
          </a:p>
          <a:p>
            <a:pPr marL="342900" indent="-342900">
              <a:lnSpc>
                <a:spcPct val="90000"/>
              </a:lnSpc>
              <a:buFontTx/>
              <a:buNone/>
            </a:pPr>
            <a:r>
              <a:rPr lang="en-US" dirty="0">
                <a:solidFill>
                  <a:schemeClr val="accent1"/>
                </a:solidFill>
              </a:rPr>
              <a:t>  </a:t>
            </a:r>
            <a:r>
              <a:rPr lang="en-US" dirty="0">
                <a:solidFill>
                  <a:schemeClr val="tx2"/>
                </a:solidFill>
              </a:rPr>
              <a:t>An example of implementation-defined behavior is the propagation of the high-order bit when a signed integer is shifted right.</a:t>
            </a:r>
          </a:p>
          <a:p>
            <a:pPr marL="342900" indent="-342900">
              <a:lnSpc>
                <a:spcPct val="90000"/>
              </a:lnSpc>
              <a:buFontTx/>
              <a:buNone/>
            </a:pPr>
            <a:endParaRPr lang="en-US" dirty="0">
              <a:solidFill>
                <a:schemeClr val="tx2"/>
              </a:solidFill>
            </a:endParaRPr>
          </a:p>
          <a:p>
            <a:pPr marL="342900" indent="-342900">
              <a:lnSpc>
                <a:spcPct val="90000"/>
              </a:lnSpc>
              <a:buFontTx/>
              <a:buNone/>
            </a:pPr>
            <a:r>
              <a:rPr lang="en-US" b="1" dirty="0"/>
              <a:t>Undefined behavior</a:t>
            </a:r>
          </a:p>
          <a:p>
            <a:pPr marL="342900" indent="-342900">
              <a:lnSpc>
                <a:spcPct val="90000"/>
              </a:lnSpc>
              <a:buFontTx/>
              <a:buNone/>
            </a:pPr>
            <a:r>
              <a:rPr lang="en-US" dirty="0"/>
              <a:t>  </a:t>
            </a:r>
            <a:r>
              <a:rPr lang="en-US" dirty="0">
                <a:solidFill>
                  <a:schemeClr val="accent1"/>
                </a:solidFill>
              </a:rPr>
              <a:t>Behavior, upon use of a </a:t>
            </a:r>
            <a:r>
              <a:rPr lang="en-US" dirty="0" err="1">
                <a:solidFill>
                  <a:schemeClr val="accent1"/>
                </a:solidFill>
              </a:rPr>
              <a:t>nonportable</a:t>
            </a:r>
            <a:r>
              <a:rPr lang="en-US" dirty="0">
                <a:solidFill>
                  <a:schemeClr val="accent1"/>
                </a:solidFill>
              </a:rPr>
              <a:t> or erroneous program construct or of erroneous data, for which this International Standard imposes no requirements</a:t>
            </a:r>
          </a:p>
          <a:p>
            <a:pPr marL="342900" indent="-342900">
              <a:lnSpc>
                <a:spcPct val="90000"/>
              </a:lnSpc>
              <a:buFontTx/>
              <a:buNone/>
            </a:pPr>
            <a:r>
              <a:rPr lang="en-US" dirty="0">
                <a:solidFill>
                  <a:schemeClr val="accent1"/>
                </a:solidFill>
              </a:rPr>
              <a:t>  </a:t>
            </a:r>
            <a:r>
              <a:rPr lang="en-US" dirty="0">
                <a:solidFill>
                  <a:schemeClr val="tx2"/>
                </a:solidFill>
              </a:rPr>
              <a:t>An example of undefined behavior is the behavior on integer overflow.</a:t>
            </a:r>
          </a:p>
          <a:p>
            <a:pPr marL="342900" indent="-342900">
              <a:lnSpc>
                <a:spcPct val="90000"/>
              </a:lnSpc>
              <a:buFontTx/>
              <a:buNone/>
            </a:pPr>
            <a:endParaRPr lang="en-US" dirty="0">
              <a:solidFill>
                <a:schemeClr val="tx2"/>
              </a:solidFill>
            </a:endParaRPr>
          </a:p>
          <a:p>
            <a:pPr marL="342900" indent="-342900">
              <a:lnSpc>
                <a:spcPct val="90000"/>
              </a:lnSpc>
              <a:buFontTx/>
              <a:buNone/>
            </a:pPr>
            <a:r>
              <a:rPr lang="en-US" b="1" dirty="0"/>
              <a:t>Unspecified behavior</a:t>
            </a:r>
          </a:p>
          <a:p>
            <a:pPr marL="342900" indent="-342900">
              <a:lnSpc>
                <a:spcPct val="90000"/>
              </a:lnSpc>
              <a:buFontTx/>
              <a:buNone/>
            </a:pPr>
            <a:r>
              <a:rPr lang="en-US" dirty="0"/>
              <a:t> </a:t>
            </a:r>
            <a:r>
              <a:rPr lang="en-US" dirty="0">
                <a:solidFill>
                  <a:schemeClr val="accent1"/>
                </a:solidFill>
              </a:rPr>
              <a:t>Use of an unspecified value, or other behavior where this International Standard provides two or more possibilities and imposes no further requirements on which is chosen in any instance</a:t>
            </a:r>
          </a:p>
          <a:p>
            <a:pPr marL="342900" indent="-342900">
              <a:lnSpc>
                <a:spcPct val="90000"/>
              </a:lnSpc>
              <a:buFontTx/>
              <a:buNone/>
            </a:pPr>
            <a:r>
              <a:rPr lang="en-US" dirty="0">
                <a:solidFill>
                  <a:schemeClr val="accent1"/>
                </a:solidFill>
              </a:rPr>
              <a:t> </a:t>
            </a:r>
            <a:r>
              <a:rPr lang="en-US" dirty="0">
                <a:solidFill>
                  <a:schemeClr val="tx2"/>
                </a:solidFill>
              </a:rPr>
              <a:t>An example of unspecified behavior is the order in which the arguments to a function are evaluated.</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5362" name="Rectangle 2"/>
          <p:cNvSpPr>
            <a:spLocks noGrp="1" noChangeArrowheads="1"/>
          </p:cNvSpPr>
          <p:nvPr>
            <p:ph type="title"/>
          </p:nvPr>
        </p:nvSpPr>
        <p:spPr>
          <a:xfrm>
            <a:off x="196850" y="73025"/>
            <a:ext cx="9129713" cy="838200"/>
          </a:xfrm>
        </p:spPr>
        <p:txBody>
          <a:bodyPr/>
          <a:lstStyle/>
          <a:p>
            <a:r>
              <a:rPr lang="en-US"/>
              <a:t>From the ISO-C Standard</a:t>
            </a:r>
          </a:p>
        </p:txBody>
      </p:sp>
      <p:sp>
        <p:nvSpPr>
          <p:cNvPr id="1295363" name="Rectangle 3"/>
          <p:cNvSpPr>
            <a:spLocks noGrp="1" noChangeArrowheads="1"/>
          </p:cNvSpPr>
          <p:nvPr>
            <p:ph type="body" idx="1"/>
          </p:nvPr>
        </p:nvSpPr>
        <p:spPr>
          <a:xfrm>
            <a:off x="196850" y="919163"/>
            <a:ext cx="9129713" cy="5029200"/>
          </a:xfrm>
        </p:spPr>
        <p:txBody>
          <a:bodyPr/>
          <a:lstStyle/>
          <a:p>
            <a:pPr marL="342900" indent="-342900">
              <a:buFontTx/>
              <a:buNone/>
            </a:pPr>
            <a:r>
              <a:rPr lang="en-US" b="1"/>
              <a:t>ISO/IEC 9899:201x              </a:t>
            </a:r>
            <a:r>
              <a:rPr lang="en-US"/>
              <a:t>Committee Draft — April 12, 2011             N1570</a:t>
            </a:r>
          </a:p>
        </p:txBody>
      </p:sp>
      <p:sp>
        <p:nvSpPr>
          <p:cNvPr id="1295364" name="Rectangle 4"/>
          <p:cNvSpPr>
            <a:spLocks noChangeArrowheads="1"/>
          </p:cNvSpPr>
          <p:nvPr/>
        </p:nvSpPr>
        <p:spPr bwMode="auto">
          <a:xfrm>
            <a:off x="196850" y="1325563"/>
            <a:ext cx="8947150" cy="500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b="1"/>
              <a:t>6.5 Expressions</a:t>
            </a:r>
          </a:p>
          <a:p>
            <a:pPr algn="l"/>
            <a:endParaRPr lang="en-US" b="1"/>
          </a:p>
          <a:p>
            <a:pPr algn="l"/>
            <a:r>
              <a:rPr lang="en-US"/>
              <a:t>If a side effect on a scalar object is unsequenced relative to either a different side effect on the same scalar object or a value computation using the value of the same scalar object, the behavior is undefined. If there are multiple allowable orderings of the subexpressions of an expression, the behavior is undefined if such an unsequenced side effect occurs in any of the orderings.</a:t>
            </a:r>
          </a:p>
          <a:p>
            <a:pPr algn="l"/>
            <a:endParaRPr lang="en-US"/>
          </a:p>
          <a:p>
            <a:pPr algn="l"/>
            <a:r>
              <a:rPr lang="en-US" sz="1800">
                <a:solidFill>
                  <a:schemeClr val="accent1"/>
                </a:solidFill>
              </a:rPr>
              <a:t>This paragraph renders undefined statement expressions such as</a:t>
            </a:r>
          </a:p>
          <a:p>
            <a:pPr algn="l"/>
            <a:endParaRPr lang="en-US" sz="1800">
              <a:solidFill>
                <a:schemeClr val="accent1"/>
              </a:solidFill>
            </a:endParaRPr>
          </a:p>
          <a:p>
            <a:pPr lvl="1" algn="l"/>
            <a:r>
              <a:rPr lang="en-US" sz="1800" b="1">
                <a:solidFill>
                  <a:schemeClr val="accent1"/>
                </a:solidFill>
              </a:rPr>
              <a:t>i = ++i + 1;</a:t>
            </a:r>
          </a:p>
          <a:p>
            <a:pPr lvl="1" algn="l"/>
            <a:r>
              <a:rPr lang="en-US" sz="1800" b="1">
                <a:solidFill>
                  <a:schemeClr val="accent1"/>
                </a:solidFill>
              </a:rPr>
              <a:t>a[i++] = i;</a:t>
            </a:r>
          </a:p>
          <a:p>
            <a:pPr lvl="1" algn="l"/>
            <a:endParaRPr lang="en-US" sz="1800" b="1">
              <a:solidFill>
                <a:schemeClr val="accent1"/>
              </a:solidFill>
            </a:endParaRPr>
          </a:p>
          <a:p>
            <a:pPr algn="l"/>
            <a:r>
              <a:rPr lang="en-US" sz="1800">
                <a:solidFill>
                  <a:schemeClr val="accent1"/>
                </a:solidFill>
              </a:rPr>
              <a:t>while allowing</a:t>
            </a:r>
          </a:p>
          <a:p>
            <a:pPr algn="l"/>
            <a:endParaRPr lang="en-US" sz="1800">
              <a:solidFill>
                <a:schemeClr val="accent1"/>
              </a:solidFill>
            </a:endParaRPr>
          </a:p>
          <a:p>
            <a:pPr lvl="1" algn="l"/>
            <a:r>
              <a:rPr lang="en-US" sz="1800" b="1">
                <a:solidFill>
                  <a:schemeClr val="accent1"/>
                </a:solidFill>
              </a:rPr>
              <a:t>i = i + 1;</a:t>
            </a:r>
          </a:p>
          <a:p>
            <a:pPr lvl="1" algn="l"/>
            <a:r>
              <a:rPr lang="en-US" sz="1800" b="1">
                <a:solidFill>
                  <a:schemeClr val="accent1"/>
                </a:solidFill>
              </a:rPr>
              <a:t>a[i] = i;</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0370" name="Rectangle 2"/>
          <p:cNvSpPr>
            <a:spLocks noGrp="1" noChangeArrowheads="1"/>
          </p:cNvSpPr>
          <p:nvPr>
            <p:ph type="title"/>
          </p:nvPr>
        </p:nvSpPr>
        <p:spPr>
          <a:xfrm>
            <a:off x="196850" y="73025"/>
            <a:ext cx="9129713" cy="838200"/>
          </a:xfrm>
        </p:spPr>
        <p:txBody>
          <a:bodyPr/>
          <a:lstStyle/>
          <a:p>
            <a:r>
              <a:rPr lang="en-US"/>
              <a:t>The Course Project</a:t>
            </a:r>
          </a:p>
        </p:txBody>
      </p:sp>
      <p:sp>
        <p:nvSpPr>
          <p:cNvPr id="1850371" name="Rectangle 3"/>
          <p:cNvSpPr>
            <a:spLocks noGrp="1" noChangeArrowheads="1"/>
          </p:cNvSpPr>
          <p:nvPr>
            <p:ph type="body" idx="1"/>
          </p:nvPr>
        </p:nvSpPr>
        <p:spPr>
          <a:xfrm>
            <a:off x="196850" y="919163"/>
            <a:ext cx="9129713" cy="5029200"/>
          </a:xfrm>
        </p:spPr>
        <p:txBody>
          <a:bodyPr/>
          <a:lstStyle/>
          <a:p>
            <a:pPr marL="342900" indent="-342900">
              <a:spcBef>
                <a:spcPct val="60000"/>
              </a:spcBef>
              <a:buFontTx/>
              <a:buNone/>
            </a:pPr>
            <a:r>
              <a:rPr lang="en-US" sz="2400" b="1" dirty="0"/>
              <a:t>Form a team of five by </a:t>
            </a:r>
            <a:r>
              <a:rPr lang="en-US" sz="2400" b="1" dirty="0" smtClean="0"/>
              <a:t>Feb 4, 2015</a:t>
            </a:r>
          </a:p>
          <a:p>
            <a:pPr marL="627063" lvl="1" indent="-342900">
              <a:spcBef>
                <a:spcPct val="60000"/>
              </a:spcBef>
              <a:buFontTx/>
              <a:buNone/>
            </a:pPr>
            <a:r>
              <a:rPr lang="en-US" sz="2200" b="1" dirty="0" smtClean="0">
                <a:solidFill>
                  <a:schemeClr val="accent1"/>
                </a:solidFill>
              </a:rPr>
              <a:t>Contact </a:t>
            </a:r>
            <a:r>
              <a:rPr lang="en-US" sz="2200" b="1" dirty="0" err="1" smtClean="0">
                <a:solidFill>
                  <a:schemeClr val="accent1"/>
                </a:solidFill>
              </a:rPr>
              <a:t>Livi</a:t>
            </a:r>
            <a:r>
              <a:rPr lang="en-US" sz="2200" b="1" dirty="0" smtClean="0">
                <a:solidFill>
                  <a:schemeClr val="accent1"/>
                </a:solidFill>
              </a:rPr>
              <a:t> Byer (</a:t>
            </a:r>
            <a:r>
              <a:rPr lang="en-US" sz="2200" b="1" dirty="0" smtClean="0">
                <a:solidFill>
                  <a:schemeClr val="accent1"/>
                </a:solidFill>
                <a:hlinkClick r:id="rId3"/>
              </a:rPr>
              <a:t>okb2102@barnard.edu</a:t>
            </a:r>
            <a:r>
              <a:rPr lang="en-US" sz="2200" b="1" dirty="0" smtClean="0">
                <a:solidFill>
                  <a:schemeClr val="accent1"/>
                </a:solidFill>
              </a:rPr>
              <a:t>) after 1/30/2015 for help forming or finding a team.</a:t>
            </a:r>
            <a:endParaRPr lang="en-US" sz="2200" b="1" dirty="0">
              <a:solidFill>
                <a:schemeClr val="accent1"/>
              </a:solidFill>
            </a:endParaRPr>
          </a:p>
          <a:p>
            <a:pPr marL="342900" indent="-342900">
              <a:spcBef>
                <a:spcPct val="60000"/>
              </a:spcBef>
              <a:buFontTx/>
              <a:buNone/>
            </a:pPr>
            <a:r>
              <a:rPr lang="en-US" sz="2400" b="1" dirty="0"/>
              <a:t>Design a new innovative little language</a:t>
            </a:r>
          </a:p>
          <a:p>
            <a:pPr marL="342900" indent="-342900">
              <a:spcBef>
                <a:spcPct val="60000"/>
              </a:spcBef>
              <a:buFontTx/>
              <a:buNone/>
            </a:pPr>
            <a:r>
              <a:rPr lang="en-US" sz="2400" b="1" dirty="0" smtClean="0"/>
              <a:t>Examples </a:t>
            </a:r>
            <a:r>
              <a:rPr lang="en-US" sz="2400" b="1" dirty="0"/>
              <a:t>of </a:t>
            </a:r>
            <a:r>
              <a:rPr lang="en-US" sz="2400" b="1" dirty="0" smtClean="0"/>
              <a:t>previous PLT languages can be found at</a:t>
            </a:r>
            <a:endParaRPr lang="en-US" sz="2400" b="1" dirty="0"/>
          </a:p>
          <a:p>
            <a:pPr marL="590550" lvl="1" indent="-304800">
              <a:spcBef>
                <a:spcPct val="60000"/>
              </a:spcBef>
              <a:buFontTx/>
              <a:buNone/>
            </a:pPr>
            <a:r>
              <a:rPr lang="en-US" sz="2400" b="1" dirty="0" smtClean="0">
                <a:hlinkClick r:id="rId4"/>
              </a:rPr>
              <a:t>http</a:t>
            </a:r>
            <a:r>
              <a:rPr lang="en-US" sz="2400" b="1" dirty="0">
                <a:hlinkClick r:id="rId4"/>
              </a:rPr>
              <a:t>://www.cs.columbia.edu/~aho/cs4115</a:t>
            </a:r>
            <a:endParaRPr lang="en-US" sz="2400" b="1" dirty="0"/>
          </a:p>
          <a:p>
            <a:pPr marL="342900" indent="-342900">
              <a:spcBef>
                <a:spcPct val="60000"/>
              </a:spcBef>
              <a:buNone/>
            </a:pPr>
            <a:r>
              <a:rPr lang="en-US" sz="2400" b="1" dirty="0"/>
              <a:t>Build a translator for it</a:t>
            </a:r>
          </a:p>
          <a:p>
            <a:pPr marL="342900" indent="-342900">
              <a:spcBef>
                <a:spcPct val="60000"/>
              </a:spcBef>
              <a:buFontTx/>
              <a:buNone/>
            </a:pPr>
            <a:r>
              <a:rPr lang="en-US" sz="2400" b="1" dirty="0" smtClean="0"/>
              <a:t>Deposit final project report on </a:t>
            </a:r>
            <a:r>
              <a:rPr lang="en-US" sz="2400" b="1" dirty="0" err="1" smtClean="0"/>
              <a:t>Courseworks</a:t>
            </a:r>
            <a:r>
              <a:rPr lang="en-US" sz="2400" b="1" dirty="0" smtClean="0"/>
              <a:t> by May 10, 2015</a:t>
            </a:r>
            <a:endParaRPr lang="en-US" sz="2400" b="1" dirty="0"/>
          </a:p>
          <a:p>
            <a:pPr marL="342900" indent="-342900">
              <a:spcBef>
                <a:spcPct val="60000"/>
              </a:spcBef>
              <a:buFontTx/>
              <a:buNone/>
            </a:pPr>
            <a:r>
              <a:rPr lang="en-US" sz="2400" b="1" dirty="0" smtClean="0"/>
              <a:t>Present a 30-minute demo of your translator May 11-13, 2015</a:t>
            </a:r>
            <a:endParaRPr lang="en-US" sz="2400" b="1" dirty="0"/>
          </a:p>
          <a:p>
            <a:pPr marL="342900" indent="-342900">
              <a:spcBef>
                <a:spcPct val="60000"/>
              </a:spcBef>
              <a:buFontTx/>
              <a:buNone/>
            </a:pPr>
            <a:endParaRPr lang="en-US" sz="2400" b="1"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6562" name="Rectangle 2"/>
          <p:cNvSpPr>
            <a:spLocks noGrp="1" noChangeArrowheads="1"/>
          </p:cNvSpPr>
          <p:nvPr>
            <p:ph type="title"/>
          </p:nvPr>
        </p:nvSpPr>
        <p:spPr>
          <a:xfrm>
            <a:off x="311150" y="73025"/>
            <a:ext cx="9015413" cy="838200"/>
          </a:xfrm>
        </p:spPr>
        <p:txBody>
          <a:bodyPr/>
          <a:lstStyle/>
          <a:p>
            <a:r>
              <a:rPr lang="en-US" dirty="0"/>
              <a:t>Project </a:t>
            </a:r>
            <a:r>
              <a:rPr lang="en-US" dirty="0" smtClean="0"/>
              <a:t>Timeline 2015</a:t>
            </a:r>
            <a:endParaRPr lang="en-US" dirty="0"/>
          </a:p>
        </p:txBody>
      </p:sp>
      <p:sp>
        <p:nvSpPr>
          <p:cNvPr id="1346563" name="Rectangle 3"/>
          <p:cNvSpPr>
            <a:spLocks noGrp="1" noChangeArrowheads="1"/>
          </p:cNvSpPr>
          <p:nvPr>
            <p:ph type="body" idx="1"/>
          </p:nvPr>
        </p:nvSpPr>
        <p:spPr/>
        <p:txBody>
          <a:bodyPr/>
          <a:lstStyle/>
          <a:p>
            <a:pPr>
              <a:buFontTx/>
              <a:buNone/>
            </a:pPr>
            <a:r>
              <a:rPr lang="en-US" sz="2400" b="1" dirty="0"/>
              <a:t>Date</a:t>
            </a:r>
            <a:r>
              <a:rPr lang="en-US" sz="2000" b="1" dirty="0"/>
              <a:t>	</a:t>
            </a:r>
            <a:r>
              <a:rPr lang="en-US" sz="2400" b="1" dirty="0">
                <a:solidFill>
                  <a:schemeClr val="accent1"/>
                </a:solidFill>
              </a:rPr>
              <a:t>Deliverable</a:t>
            </a:r>
            <a:r>
              <a:rPr lang="en-US" sz="2000" b="1" dirty="0"/>
              <a:t> </a:t>
            </a:r>
          </a:p>
          <a:p>
            <a:pPr>
              <a:buFontTx/>
              <a:buNone/>
            </a:pPr>
            <a:r>
              <a:rPr lang="en-US" sz="2000" b="1" dirty="0"/>
              <a:t>2</a:t>
            </a:r>
            <a:r>
              <a:rPr lang="en-US" sz="2000" b="1" dirty="0" smtClean="0"/>
              <a:t>/4</a:t>
            </a:r>
            <a:r>
              <a:rPr lang="en-US" sz="2000" b="1" dirty="0"/>
              <a:t>	</a:t>
            </a:r>
            <a:r>
              <a:rPr lang="en-US" sz="2000" b="1" dirty="0">
                <a:solidFill>
                  <a:schemeClr val="accent1"/>
                </a:solidFill>
              </a:rPr>
              <a:t>Form a </a:t>
            </a:r>
            <a:r>
              <a:rPr lang="en-US" sz="2000" b="1" dirty="0">
                <a:solidFill>
                  <a:schemeClr val="tx2"/>
                </a:solidFill>
              </a:rPr>
              <a:t>team of five</a:t>
            </a:r>
            <a:r>
              <a:rPr lang="en-US" sz="2000" b="1" dirty="0">
                <a:solidFill>
                  <a:schemeClr val="accent1"/>
                </a:solidFill>
              </a:rPr>
              <a:t> and start designing your new language</a:t>
            </a:r>
          </a:p>
          <a:p>
            <a:pPr>
              <a:buFontTx/>
              <a:buNone/>
            </a:pPr>
            <a:endParaRPr lang="en-US" sz="2000" b="1" dirty="0">
              <a:solidFill>
                <a:schemeClr val="accent1"/>
              </a:solidFill>
            </a:endParaRPr>
          </a:p>
          <a:p>
            <a:pPr>
              <a:spcBef>
                <a:spcPct val="0"/>
              </a:spcBef>
              <a:buFontTx/>
              <a:buNone/>
            </a:pPr>
            <a:r>
              <a:rPr lang="en-US" sz="2000" b="1" dirty="0"/>
              <a:t>2/</a:t>
            </a:r>
            <a:r>
              <a:rPr lang="en-US" sz="2000" b="1" dirty="0" smtClean="0"/>
              <a:t>25</a:t>
            </a:r>
            <a:r>
              <a:rPr lang="en-US" sz="2000" b="1" dirty="0"/>
              <a:t>	</a:t>
            </a:r>
            <a:r>
              <a:rPr lang="en-US" sz="2000" b="1" dirty="0">
                <a:solidFill>
                  <a:schemeClr val="accent1"/>
                </a:solidFill>
              </a:rPr>
              <a:t>Hand in a </a:t>
            </a:r>
            <a:r>
              <a:rPr lang="en-US" sz="2000" b="1" dirty="0">
                <a:solidFill>
                  <a:schemeClr val="tx2"/>
                </a:solidFill>
              </a:rPr>
              <a:t>whitepaper</a:t>
            </a:r>
            <a:r>
              <a:rPr lang="en-US" sz="2000" b="1" dirty="0">
                <a:solidFill>
                  <a:schemeClr val="accent1"/>
                </a:solidFill>
              </a:rPr>
              <a:t> on your proposed language modeled</a:t>
            </a:r>
          </a:p>
          <a:p>
            <a:pPr>
              <a:spcBef>
                <a:spcPct val="0"/>
              </a:spcBef>
              <a:buFontTx/>
              <a:buNone/>
            </a:pPr>
            <a:r>
              <a:rPr lang="en-US" sz="2000" b="1" dirty="0">
                <a:solidFill>
                  <a:schemeClr val="accent1"/>
                </a:solidFill>
              </a:rPr>
              <a:t>           	after the Java whitepaper</a:t>
            </a:r>
          </a:p>
          <a:p>
            <a:pPr>
              <a:spcBef>
                <a:spcPct val="0"/>
              </a:spcBef>
              <a:buFontTx/>
              <a:buNone/>
            </a:pPr>
            <a:r>
              <a:rPr lang="en-US" sz="2000" b="1" dirty="0">
                <a:solidFill>
                  <a:schemeClr val="accent1"/>
                </a:solidFill>
              </a:rPr>
              <a:t> </a:t>
            </a:r>
          </a:p>
          <a:p>
            <a:pPr>
              <a:spcBef>
                <a:spcPct val="0"/>
              </a:spcBef>
              <a:buFontTx/>
              <a:buNone/>
            </a:pPr>
            <a:r>
              <a:rPr lang="en-US" sz="2000" b="1" dirty="0"/>
              <a:t>3/</a:t>
            </a:r>
            <a:r>
              <a:rPr lang="en-US" sz="2000" b="1" dirty="0" smtClean="0"/>
              <a:t>25</a:t>
            </a:r>
            <a:r>
              <a:rPr lang="en-US" sz="2000" b="1" dirty="0"/>
              <a:t>	</a:t>
            </a:r>
            <a:r>
              <a:rPr lang="en-US" sz="2000" b="1" dirty="0">
                <a:solidFill>
                  <a:schemeClr val="accent1"/>
                </a:solidFill>
              </a:rPr>
              <a:t>Hand in a </a:t>
            </a:r>
            <a:r>
              <a:rPr lang="en-US" sz="2000" b="1" dirty="0">
                <a:solidFill>
                  <a:schemeClr val="tx2"/>
                </a:solidFill>
              </a:rPr>
              <a:t>tutorial</a:t>
            </a:r>
            <a:r>
              <a:rPr lang="en-US" sz="2000" b="1" dirty="0">
                <a:solidFill>
                  <a:schemeClr val="accent1"/>
                </a:solidFill>
              </a:rPr>
              <a:t> patterned after Chapter 1 and</a:t>
            </a:r>
          </a:p>
          <a:p>
            <a:pPr>
              <a:spcBef>
                <a:spcPct val="0"/>
              </a:spcBef>
              <a:buFontTx/>
              <a:buNone/>
            </a:pPr>
            <a:r>
              <a:rPr lang="en-US" sz="2000" b="1" dirty="0">
                <a:solidFill>
                  <a:schemeClr val="accent1"/>
                </a:solidFill>
              </a:rPr>
              <a:t>		a </a:t>
            </a:r>
            <a:r>
              <a:rPr lang="en-US" sz="2000" b="1" dirty="0">
                <a:solidFill>
                  <a:schemeClr val="tx2"/>
                </a:solidFill>
              </a:rPr>
              <a:t>language reference manual</a:t>
            </a:r>
            <a:r>
              <a:rPr lang="en-US" sz="2000" b="1" dirty="0">
                <a:solidFill>
                  <a:schemeClr val="accent1"/>
                </a:solidFill>
              </a:rPr>
              <a:t> patterned after</a:t>
            </a:r>
          </a:p>
          <a:p>
            <a:pPr>
              <a:spcBef>
                <a:spcPct val="0"/>
              </a:spcBef>
              <a:buFontTx/>
              <a:buNone/>
            </a:pPr>
            <a:r>
              <a:rPr lang="en-US" sz="2000" b="1" dirty="0">
                <a:solidFill>
                  <a:schemeClr val="accent1"/>
                </a:solidFill>
              </a:rPr>
              <a:t>               Appendix A of Kernighan and Ritchie</a:t>
            </a:r>
            <a:r>
              <a:rPr lang="ja-JP" altLang="en-US" sz="2000" b="1" dirty="0">
                <a:solidFill>
                  <a:schemeClr val="accent1"/>
                </a:solidFill>
                <a:latin typeface="Arial"/>
              </a:rPr>
              <a:t>’</a:t>
            </a:r>
            <a:r>
              <a:rPr lang="en-US" sz="2000" b="1" dirty="0">
                <a:solidFill>
                  <a:schemeClr val="accent1"/>
                </a:solidFill>
              </a:rPr>
              <a:t>s book,</a:t>
            </a:r>
          </a:p>
          <a:p>
            <a:pPr>
              <a:spcBef>
                <a:spcPct val="0"/>
              </a:spcBef>
              <a:buFontTx/>
              <a:buNone/>
            </a:pPr>
            <a:r>
              <a:rPr lang="en-US" sz="2000" b="1" dirty="0">
                <a:solidFill>
                  <a:schemeClr val="accent1"/>
                </a:solidFill>
              </a:rPr>
              <a:t>		</a:t>
            </a:r>
            <a:r>
              <a:rPr lang="en-US" sz="2000" b="1" i="1" dirty="0">
                <a:solidFill>
                  <a:schemeClr val="accent1"/>
                </a:solidFill>
              </a:rPr>
              <a:t>The C Programming Language</a:t>
            </a:r>
          </a:p>
          <a:p>
            <a:pPr>
              <a:spcBef>
                <a:spcPct val="0"/>
              </a:spcBef>
              <a:buFontTx/>
              <a:buNone/>
            </a:pPr>
            <a:r>
              <a:rPr lang="en-US" sz="2000" b="1" i="1" dirty="0">
                <a:solidFill>
                  <a:schemeClr val="accent1"/>
                </a:solidFill>
              </a:rPr>
              <a:t> </a:t>
            </a:r>
            <a:endParaRPr lang="en-US" sz="2000" b="1" dirty="0">
              <a:solidFill>
                <a:schemeClr val="accent1"/>
              </a:solidFill>
            </a:endParaRPr>
          </a:p>
          <a:p>
            <a:pPr>
              <a:spcBef>
                <a:spcPct val="0"/>
              </a:spcBef>
              <a:buNone/>
            </a:pPr>
            <a:r>
              <a:rPr lang="en-US" sz="2000" b="1" dirty="0"/>
              <a:t>5/</a:t>
            </a:r>
            <a:r>
              <a:rPr lang="en-US" sz="2000" b="1" dirty="0" smtClean="0"/>
              <a:t>10</a:t>
            </a:r>
            <a:r>
              <a:rPr lang="en-US" sz="2000" b="1" dirty="0">
                <a:solidFill>
                  <a:schemeClr val="accent1"/>
                </a:solidFill>
              </a:rPr>
              <a:t>	</a:t>
            </a:r>
            <a:r>
              <a:rPr lang="en-US" sz="2000" b="1" dirty="0" smtClean="0">
                <a:solidFill>
                  <a:schemeClr val="accent1"/>
                </a:solidFill>
              </a:rPr>
              <a:t>Deposit a </a:t>
            </a:r>
            <a:r>
              <a:rPr lang="en-US" sz="2000" b="1" dirty="0" smtClean="0">
                <a:solidFill>
                  <a:schemeClr val="tx2"/>
                </a:solidFill>
              </a:rPr>
              <a:t>final </a:t>
            </a:r>
            <a:r>
              <a:rPr lang="en-US" sz="2000" b="1" dirty="0">
                <a:solidFill>
                  <a:schemeClr val="tx2"/>
                </a:solidFill>
              </a:rPr>
              <a:t>project report</a:t>
            </a:r>
            <a:r>
              <a:rPr lang="en-US" sz="2000" b="1" dirty="0">
                <a:solidFill>
                  <a:schemeClr val="accent1"/>
                </a:solidFill>
              </a:rPr>
              <a:t> </a:t>
            </a:r>
            <a:r>
              <a:rPr lang="en-US" sz="2000" b="1" dirty="0" smtClean="0">
                <a:solidFill>
                  <a:schemeClr val="accent1"/>
                </a:solidFill>
              </a:rPr>
              <a:t>on </a:t>
            </a:r>
            <a:r>
              <a:rPr lang="en-US" sz="2000" b="1" dirty="0" err="1" smtClean="0">
                <a:solidFill>
                  <a:schemeClr val="accent1"/>
                </a:solidFill>
              </a:rPr>
              <a:t>Courseworks</a:t>
            </a:r>
            <a:endParaRPr lang="en-US" sz="2000" b="1" dirty="0" smtClean="0">
              <a:solidFill>
                <a:schemeClr val="accent1"/>
              </a:solidFill>
            </a:endParaRPr>
          </a:p>
          <a:p>
            <a:pPr>
              <a:spcBef>
                <a:spcPct val="0"/>
              </a:spcBef>
              <a:buNone/>
            </a:pPr>
            <a:endParaRPr lang="en-US" sz="2000" b="1" dirty="0">
              <a:solidFill>
                <a:schemeClr val="accent1"/>
              </a:solidFill>
            </a:endParaRPr>
          </a:p>
          <a:p>
            <a:pPr>
              <a:spcBef>
                <a:spcPct val="0"/>
              </a:spcBef>
              <a:buFontTx/>
              <a:buNone/>
            </a:pPr>
            <a:r>
              <a:rPr lang="en-US" sz="2000" b="1" dirty="0" smtClean="0"/>
              <a:t>5</a:t>
            </a:r>
            <a:r>
              <a:rPr lang="en-US" sz="2000" b="1" dirty="0"/>
              <a:t>/</a:t>
            </a:r>
            <a:r>
              <a:rPr lang="en-US" sz="2000" b="1" dirty="0" smtClean="0"/>
              <a:t>11-13</a:t>
            </a:r>
            <a:r>
              <a:rPr lang="en-US" sz="2000" b="1" dirty="0">
                <a:solidFill>
                  <a:schemeClr val="accent1"/>
                </a:solidFill>
              </a:rPr>
              <a:t>	Give a 30-minute </a:t>
            </a:r>
            <a:r>
              <a:rPr lang="en-US" sz="2000" b="1" dirty="0">
                <a:solidFill>
                  <a:schemeClr val="tx2"/>
                </a:solidFill>
              </a:rPr>
              <a:t>working demo</a:t>
            </a:r>
            <a:r>
              <a:rPr lang="en-US" sz="2000" b="1" dirty="0">
                <a:solidFill>
                  <a:schemeClr val="accent1"/>
                </a:solidFill>
              </a:rPr>
              <a:t> of your </a:t>
            </a:r>
            <a:r>
              <a:rPr lang="en-US" sz="2000" b="1" dirty="0" smtClean="0">
                <a:solidFill>
                  <a:schemeClr val="accent1"/>
                </a:solidFill>
              </a:rPr>
              <a:t>translator </a:t>
            </a:r>
            <a:r>
              <a:rPr lang="en-US" sz="2000" b="1" dirty="0">
                <a:solidFill>
                  <a:schemeClr val="accent1"/>
                </a:solidFill>
              </a:rPr>
              <a:t>to the</a:t>
            </a:r>
          </a:p>
          <a:p>
            <a:pPr>
              <a:spcBef>
                <a:spcPct val="0"/>
              </a:spcBef>
              <a:buFontTx/>
              <a:buNone/>
            </a:pPr>
            <a:r>
              <a:rPr lang="en-US" sz="2000" b="1" dirty="0">
                <a:solidFill>
                  <a:schemeClr val="accent1"/>
                </a:solidFill>
              </a:rPr>
              <a:t>           	teaching staff </a:t>
            </a:r>
          </a:p>
          <a:p>
            <a:pPr>
              <a:spcBef>
                <a:spcPct val="0"/>
              </a:spcBef>
              <a:buFontTx/>
              <a:buNone/>
            </a:pPr>
            <a:endParaRPr lang="en-US" sz="2000" b="1" dirty="0">
              <a:solidFill>
                <a:schemeClr val="accent1"/>
              </a:solidFill>
            </a:endParaRPr>
          </a:p>
        </p:txBody>
      </p:sp>
      <p:pic>
        <p:nvPicPr>
          <p:cNvPr id="13465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5688" y="3063875"/>
            <a:ext cx="1106487"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9346" name="Rectangle 2"/>
          <p:cNvSpPr>
            <a:spLocks noGrp="1" noChangeArrowheads="1"/>
          </p:cNvSpPr>
          <p:nvPr>
            <p:ph type="title"/>
          </p:nvPr>
        </p:nvSpPr>
        <p:spPr>
          <a:xfrm>
            <a:off x="196850" y="73025"/>
            <a:ext cx="9129713" cy="838200"/>
          </a:xfrm>
        </p:spPr>
        <p:txBody>
          <a:bodyPr/>
          <a:lstStyle/>
          <a:p>
            <a:r>
              <a:rPr lang="en-US"/>
              <a:t>Final Project Report Sections</a:t>
            </a:r>
          </a:p>
        </p:txBody>
      </p:sp>
      <p:sp>
        <p:nvSpPr>
          <p:cNvPr id="1849347" name="Rectangle 3"/>
          <p:cNvSpPr>
            <a:spLocks noGrp="1" noChangeArrowheads="1"/>
          </p:cNvSpPr>
          <p:nvPr>
            <p:ph type="body" idx="1"/>
          </p:nvPr>
        </p:nvSpPr>
        <p:spPr>
          <a:xfrm>
            <a:off x="196850" y="919162"/>
            <a:ext cx="9129713" cy="5710203"/>
          </a:xfrm>
        </p:spPr>
        <p:txBody>
          <a:bodyPr/>
          <a:lstStyle/>
          <a:p>
            <a:pPr marL="342900" indent="-342900">
              <a:spcBef>
                <a:spcPct val="60000"/>
              </a:spcBef>
              <a:buFontTx/>
              <a:buAutoNum type="arabicPeriod"/>
            </a:pPr>
            <a:r>
              <a:rPr lang="en-US" sz="2000" b="1" dirty="0"/>
              <a:t>Language whitepaper (written by the entire team)</a:t>
            </a:r>
          </a:p>
          <a:p>
            <a:pPr marL="342900" indent="-342900">
              <a:spcBef>
                <a:spcPct val="60000"/>
              </a:spcBef>
              <a:buFontTx/>
              <a:buAutoNum type="arabicPeriod"/>
            </a:pPr>
            <a:r>
              <a:rPr lang="en-US" sz="2000" b="1" dirty="0"/>
              <a:t>Language tutorial (by team)</a:t>
            </a:r>
            <a:endParaRPr lang="en-US" b="1" dirty="0">
              <a:solidFill>
                <a:schemeClr val="accent1"/>
              </a:solidFill>
            </a:endParaRPr>
          </a:p>
          <a:p>
            <a:pPr marL="342900" indent="-342900">
              <a:spcBef>
                <a:spcPct val="60000"/>
              </a:spcBef>
              <a:buFontTx/>
              <a:buAutoNum type="arabicPeriod"/>
            </a:pPr>
            <a:r>
              <a:rPr lang="en-US" sz="2000" b="1" dirty="0"/>
              <a:t>Language reference manual (by team)</a:t>
            </a:r>
          </a:p>
          <a:p>
            <a:pPr marL="342900" indent="-342900">
              <a:spcBef>
                <a:spcPct val="60000"/>
              </a:spcBef>
              <a:buFontTx/>
              <a:buAutoNum type="arabicPeriod"/>
            </a:pPr>
            <a:r>
              <a:rPr lang="en-US" sz="2000" b="1" dirty="0"/>
              <a:t>Project plan (by project manager)</a:t>
            </a:r>
            <a:endParaRPr lang="en-US" b="1" dirty="0">
              <a:solidFill>
                <a:schemeClr val="accent1"/>
              </a:solidFill>
            </a:endParaRPr>
          </a:p>
          <a:p>
            <a:pPr marL="342900" indent="-342900">
              <a:spcBef>
                <a:spcPct val="60000"/>
              </a:spcBef>
              <a:buFontTx/>
              <a:buAutoNum type="arabicPeriod"/>
            </a:pPr>
            <a:r>
              <a:rPr lang="en-US" sz="2000" b="1" dirty="0"/>
              <a:t>Language evolution (by language guru)</a:t>
            </a:r>
            <a:endParaRPr lang="en-US" sz="2000" b="1" dirty="0">
              <a:solidFill>
                <a:schemeClr val="accent1"/>
              </a:solidFill>
            </a:endParaRPr>
          </a:p>
          <a:p>
            <a:pPr marL="342900" indent="-342900">
              <a:spcBef>
                <a:spcPct val="60000"/>
              </a:spcBef>
              <a:buFontTx/>
              <a:buAutoNum type="arabicPeriod"/>
            </a:pPr>
            <a:r>
              <a:rPr lang="en-US" sz="2000" b="1" dirty="0"/>
              <a:t>Translator architecture (by system architect)</a:t>
            </a:r>
          </a:p>
          <a:p>
            <a:pPr marL="342900" indent="-342900">
              <a:spcBef>
                <a:spcPct val="60000"/>
              </a:spcBef>
              <a:buFontTx/>
              <a:buAutoNum type="arabicPeriod"/>
            </a:pPr>
            <a:r>
              <a:rPr lang="en-US" sz="2000" b="1" dirty="0"/>
              <a:t>Development environment and runtime (by systems integrator)</a:t>
            </a:r>
          </a:p>
          <a:p>
            <a:pPr marL="342900" indent="-342900">
              <a:spcBef>
                <a:spcPct val="60000"/>
              </a:spcBef>
              <a:buFontTx/>
              <a:buAutoNum type="arabicPeriod"/>
            </a:pPr>
            <a:r>
              <a:rPr lang="en-US" sz="2000" b="1" dirty="0"/>
              <a:t>Test plan and scripts (by tester)</a:t>
            </a:r>
          </a:p>
          <a:p>
            <a:pPr marL="342900" indent="-342900">
              <a:spcBef>
                <a:spcPct val="60000"/>
              </a:spcBef>
              <a:buFontTx/>
              <a:buAutoNum type="arabicPeriod"/>
            </a:pPr>
            <a:r>
              <a:rPr lang="en-US" sz="2000" b="1" dirty="0"/>
              <a:t>Conclusions (by team</a:t>
            </a:r>
            <a:r>
              <a:rPr lang="en-US" sz="2000" b="1" dirty="0" smtClean="0"/>
              <a:t>)</a:t>
            </a:r>
            <a:endParaRPr lang="en-US" sz="2000" b="1" dirty="0"/>
          </a:p>
          <a:p>
            <a:pPr marL="342900" indent="-342900">
              <a:spcBef>
                <a:spcPct val="60000"/>
              </a:spcBef>
              <a:buFontTx/>
              <a:buAutoNum type="arabicPeriod"/>
            </a:pPr>
            <a:r>
              <a:rPr lang="en-US" sz="2000" b="1" dirty="0"/>
              <a:t>Code listing (by team</a:t>
            </a:r>
            <a:r>
              <a:rPr lang="en-US" sz="2000" b="1" dirty="0" smtClean="0"/>
              <a:t>)</a:t>
            </a:r>
          </a:p>
          <a:p>
            <a:pPr marL="0" indent="0">
              <a:spcBef>
                <a:spcPct val="60000"/>
              </a:spcBef>
              <a:buNone/>
            </a:pPr>
            <a:r>
              <a:rPr lang="en-US" sz="2000" b="1" dirty="0" smtClean="0">
                <a:solidFill>
                  <a:schemeClr val="accent1"/>
                </a:solidFill>
              </a:rPr>
              <a:t>To see a sample final project report click </a:t>
            </a:r>
            <a:r>
              <a:rPr lang="en-US" sz="2000" b="1" dirty="0" smtClean="0">
                <a:hlinkClick r:id="rId3"/>
              </a:rPr>
              <a:t>here</a:t>
            </a:r>
            <a:r>
              <a:rPr lang="en-US" sz="2000" b="1" dirty="0" smtClean="0"/>
              <a:t>.</a:t>
            </a:r>
          </a:p>
          <a:p>
            <a:pPr marL="342900" indent="-342900">
              <a:spcBef>
                <a:spcPct val="60000"/>
              </a:spcBef>
              <a:buFontTx/>
              <a:buNone/>
            </a:pPr>
            <a:endParaRPr lang="en-US" sz="2000" b="1" dirty="0"/>
          </a:p>
          <a:p>
            <a:pPr marL="342900" indent="-342900">
              <a:spcBef>
                <a:spcPct val="60000"/>
              </a:spcBef>
              <a:buFontTx/>
              <a:buNone/>
            </a:pPr>
            <a:endParaRPr lang="en-US" sz="2000" b="1" dirty="0"/>
          </a:p>
          <a:p>
            <a:pPr marL="342900" indent="-342900">
              <a:lnSpc>
                <a:spcPct val="70000"/>
              </a:lnSpc>
              <a:spcBef>
                <a:spcPct val="60000"/>
              </a:spcBef>
              <a:buFontTx/>
              <a:buNone/>
            </a:pPr>
            <a:endParaRPr lang="en-US" sz="2000" b="1" dirty="0">
              <a:solidFill>
                <a:schemeClr val="accent1"/>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4226" name="Rectangle 2"/>
          <p:cNvSpPr>
            <a:spLocks noGrp="1" noChangeArrowheads="1"/>
          </p:cNvSpPr>
          <p:nvPr>
            <p:ph type="title"/>
          </p:nvPr>
        </p:nvSpPr>
        <p:spPr>
          <a:xfrm>
            <a:off x="196850" y="73025"/>
            <a:ext cx="9129713" cy="838200"/>
          </a:xfrm>
        </p:spPr>
        <p:txBody>
          <a:bodyPr/>
          <a:lstStyle/>
          <a:p>
            <a:r>
              <a:rPr lang="en-US"/>
              <a:t>Project Roles and Responsibilities</a:t>
            </a:r>
          </a:p>
        </p:txBody>
      </p:sp>
      <p:sp>
        <p:nvSpPr>
          <p:cNvPr id="1844227" name="Rectangle 3"/>
          <p:cNvSpPr>
            <a:spLocks noGrp="1" noChangeArrowheads="1"/>
          </p:cNvSpPr>
          <p:nvPr>
            <p:ph type="body" idx="1"/>
          </p:nvPr>
        </p:nvSpPr>
        <p:spPr>
          <a:xfrm>
            <a:off x="196850" y="919163"/>
            <a:ext cx="9129713" cy="5435600"/>
          </a:xfrm>
        </p:spPr>
        <p:txBody>
          <a:bodyPr/>
          <a:lstStyle/>
          <a:p>
            <a:pPr marL="342900" indent="-342900">
              <a:spcBef>
                <a:spcPct val="60000"/>
              </a:spcBef>
              <a:buFontTx/>
              <a:buNone/>
            </a:pPr>
            <a:r>
              <a:rPr lang="en-US" sz="2400" b="1"/>
              <a:t>Project Manager</a:t>
            </a:r>
          </a:p>
          <a:p>
            <a:pPr marL="590550" lvl="1" indent="-304800">
              <a:spcBef>
                <a:spcPct val="60000"/>
              </a:spcBef>
            </a:pPr>
            <a:r>
              <a:rPr lang="en-US" sz="2000" b="1">
                <a:solidFill>
                  <a:schemeClr val="accent1"/>
                </a:solidFill>
              </a:rPr>
              <a:t>timely completion of project deliverables</a:t>
            </a:r>
          </a:p>
          <a:p>
            <a:pPr marL="342900" indent="-342900">
              <a:spcBef>
                <a:spcPct val="60000"/>
              </a:spcBef>
              <a:buFontTx/>
              <a:buNone/>
            </a:pPr>
            <a:r>
              <a:rPr lang="en-US" sz="2400" b="1"/>
              <a:t>Language Guru</a:t>
            </a:r>
          </a:p>
          <a:p>
            <a:pPr marL="590550" lvl="1" indent="-304800">
              <a:spcBef>
                <a:spcPct val="60000"/>
              </a:spcBef>
            </a:pPr>
            <a:r>
              <a:rPr lang="en-US" sz="2000" b="1">
                <a:solidFill>
                  <a:schemeClr val="accent1"/>
                </a:solidFill>
              </a:rPr>
              <a:t>language integrity and tools</a:t>
            </a:r>
          </a:p>
          <a:p>
            <a:pPr marL="342900" indent="-342900">
              <a:spcBef>
                <a:spcPct val="60000"/>
              </a:spcBef>
              <a:buFontTx/>
              <a:buNone/>
            </a:pPr>
            <a:r>
              <a:rPr lang="en-US" sz="2400" b="1"/>
              <a:t>System Architect</a:t>
            </a:r>
          </a:p>
          <a:p>
            <a:pPr marL="590550" lvl="1" indent="-304800">
              <a:spcBef>
                <a:spcPct val="60000"/>
              </a:spcBef>
            </a:pPr>
            <a:r>
              <a:rPr lang="en-US" sz="2000" b="1">
                <a:solidFill>
                  <a:schemeClr val="accent1"/>
                </a:solidFill>
              </a:rPr>
              <a:t>compiler architecture</a:t>
            </a:r>
          </a:p>
          <a:p>
            <a:pPr marL="342900" indent="-342900">
              <a:spcBef>
                <a:spcPct val="60000"/>
              </a:spcBef>
              <a:buFontTx/>
              <a:buNone/>
            </a:pPr>
            <a:r>
              <a:rPr lang="en-US" sz="2400" b="1"/>
              <a:t>System Integrator</a:t>
            </a:r>
          </a:p>
          <a:p>
            <a:pPr marL="590550" lvl="1" indent="-304800">
              <a:spcBef>
                <a:spcPct val="60000"/>
              </a:spcBef>
            </a:pPr>
            <a:r>
              <a:rPr lang="en-US" sz="2000" b="1">
                <a:solidFill>
                  <a:schemeClr val="accent1"/>
                </a:solidFill>
              </a:rPr>
              <a:t>development and execution environment</a:t>
            </a:r>
          </a:p>
          <a:p>
            <a:pPr marL="342900" indent="-342900">
              <a:spcBef>
                <a:spcPct val="60000"/>
              </a:spcBef>
              <a:buFontTx/>
              <a:buNone/>
            </a:pPr>
            <a:r>
              <a:rPr lang="en-US" sz="2400" b="1"/>
              <a:t>Verification and Validation</a:t>
            </a:r>
          </a:p>
          <a:p>
            <a:pPr marL="590550" lvl="1" indent="-304800">
              <a:spcBef>
                <a:spcPct val="60000"/>
              </a:spcBef>
            </a:pPr>
            <a:r>
              <a:rPr lang="en-US" sz="2000" b="1">
                <a:solidFill>
                  <a:schemeClr val="accent1"/>
                </a:solidFill>
              </a:rPr>
              <a:t>test plan and test suites</a:t>
            </a:r>
          </a:p>
          <a:p>
            <a:pPr marL="342900" indent="-342900">
              <a:spcBef>
                <a:spcPct val="60000"/>
              </a:spcBef>
              <a:buFontTx/>
              <a:buNone/>
            </a:pPr>
            <a:endParaRPr lang="en-US" sz="2400" b="1"/>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77954" name="Rectangle 2"/>
          <p:cNvSpPr>
            <a:spLocks noGrp="1" noChangeArrowheads="1"/>
          </p:cNvSpPr>
          <p:nvPr>
            <p:ph type="title"/>
          </p:nvPr>
        </p:nvSpPr>
        <p:spPr>
          <a:xfrm>
            <a:off x="196850" y="73025"/>
            <a:ext cx="9129713" cy="838200"/>
          </a:xfrm>
        </p:spPr>
        <p:txBody>
          <a:bodyPr/>
          <a:lstStyle/>
          <a:p>
            <a:r>
              <a:rPr lang="en-US" dirty="0"/>
              <a:t>Welcome to </a:t>
            </a:r>
            <a:r>
              <a:rPr lang="en-US" dirty="0" smtClean="0"/>
              <a:t>PLT Spring 2015!</a:t>
            </a:r>
            <a:endParaRPr lang="en-US" dirty="0"/>
          </a:p>
        </p:txBody>
      </p:sp>
      <p:sp>
        <p:nvSpPr>
          <p:cNvPr id="1277955" name="Rectangle 3"/>
          <p:cNvSpPr>
            <a:spLocks noGrp="1" noChangeArrowheads="1"/>
          </p:cNvSpPr>
          <p:nvPr>
            <p:ph type="body" idx="1"/>
          </p:nvPr>
        </p:nvSpPr>
        <p:spPr>
          <a:xfrm>
            <a:off x="196850" y="919162"/>
            <a:ext cx="9129713" cy="5435885"/>
          </a:xfrm>
        </p:spPr>
        <p:txBody>
          <a:bodyPr/>
          <a:lstStyle/>
          <a:p>
            <a:pPr marL="342900" indent="-342900">
              <a:spcBef>
                <a:spcPct val="60000"/>
              </a:spcBef>
              <a:buFontTx/>
              <a:buNone/>
            </a:pPr>
            <a:r>
              <a:rPr lang="en-US" sz="2400" b="1" dirty="0" smtClean="0"/>
              <a:t>Prof</a:t>
            </a:r>
            <a:r>
              <a:rPr lang="en-US" sz="2400" b="1" dirty="0"/>
              <a:t>. Al Aho</a:t>
            </a:r>
          </a:p>
          <a:p>
            <a:pPr marL="342900" indent="-342900">
              <a:spcBef>
                <a:spcPct val="60000"/>
              </a:spcBef>
              <a:buFontTx/>
              <a:buNone/>
            </a:pPr>
            <a:r>
              <a:rPr lang="en-US" sz="2400" b="1" dirty="0">
                <a:hlinkClick r:id="rId3"/>
              </a:rPr>
              <a:t>aho@cs.columbia.edu</a:t>
            </a:r>
            <a:endParaRPr lang="en-US" sz="2400" b="1" dirty="0"/>
          </a:p>
          <a:p>
            <a:pPr marL="342900" indent="-342900">
              <a:spcBef>
                <a:spcPct val="60000"/>
              </a:spcBef>
              <a:buFontTx/>
              <a:buNone/>
            </a:pPr>
            <a:r>
              <a:rPr lang="en-US" sz="2400" b="1" dirty="0" smtClean="0"/>
              <a:t>Office </a:t>
            </a:r>
            <a:r>
              <a:rPr lang="en-US" sz="2400" b="1" dirty="0"/>
              <a:t>hours</a:t>
            </a:r>
            <a:r>
              <a:rPr lang="en-US" sz="2400" b="1" dirty="0" smtClean="0"/>
              <a:t>:</a:t>
            </a:r>
          </a:p>
          <a:p>
            <a:pPr marL="342900" indent="-342900">
              <a:spcBef>
                <a:spcPct val="60000"/>
              </a:spcBef>
              <a:buFontTx/>
              <a:buNone/>
            </a:pPr>
            <a:r>
              <a:rPr lang="en-US" sz="2400" b="1" dirty="0"/>
              <a:t> </a:t>
            </a:r>
            <a:r>
              <a:rPr lang="en-US" sz="2400" b="1" dirty="0" smtClean="0"/>
              <a:t>  1</a:t>
            </a:r>
            <a:r>
              <a:rPr lang="en-US" sz="2400" b="1" dirty="0"/>
              <a:t>:00-2:00pm, Mondays &amp; Wednesdays</a:t>
            </a:r>
          </a:p>
          <a:p>
            <a:pPr marL="342900" indent="-342900">
              <a:spcBef>
                <a:spcPct val="60000"/>
              </a:spcBef>
              <a:buFontTx/>
              <a:buNone/>
            </a:pPr>
            <a:r>
              <a:rPr lang="en-US" sz="2400" b="1" dirty="0" smtClean="0"/>
              <a:t>   Room </a:t>
            </a:r>
            <a:r>
              <a:rPr lang="en-US" sz="2400" b="1" dirty="0"/>
              <a:t>513 Computer Science Building</a:t>
            </a:r>
          </a:p>
          <a:p>
            <a:pPr marL="342900" indent="-342900">
              <a:spcBef>
                <a:spcPct val="60000"/>
              </a:spcBef>
              <a:buFontTx/>
              <a:buNone/>
            </a:pPr>
            <a:r>
              <a:rPr lang="en-US" sz="2400" b="1" dirty="0">
                <a:hlinkClick r:id="rId4"/>
              </a:rPr>
              <a:t>http://www.cs.columbia.edu/~aho/cs4115</a:t>
            </a:r>
            <a:endParaRPr lang="en-US" sz="2400" b="1" dirty="0"/>
          </a:p>
          <a:p>
            <a:pPr marL="342900" indent="-342900">
              <a:spcBef>
                <a:spcPct val="60000"/>
              </a:spcBef>
              <a:buFontTx/>
              <a:buNone/>
            </a:pPr>
            <a:r>
              <a:rPr lang="en-US" sz="2400" b="1" dirty="0">
                <a:hlinkClick r:id="rId5"/>
              </a:rPr>
              <a:t>https://courseworks.columbia.edu</a:t>
            </a:r>
            <a:endParaRPr lang="en-US" sz="2400" b="1" dirty="0"/>
          </a:p>
          <a:p>
            <a:pPr marL="342900" indent="-342900">
              <a:spcBef>
                <a:spcPct val="60000"/>
              </a:spcBef>
              <a:buNone/>
            </a:pPr>
            <a:r>
              <a:rPr lang="en-US" sz="2400" b="1" dirty="0">
                <a:hlinkClick r:id="rId6"/>
              </a:rPr>
              <a:t>http://piazza.com/columbia/spring2015/comsw4115</a:t>
            </a:r>
            <a:endParaRPr lang="en-US" sz="2400" b="1" dirty="0"/>
          </a:p>
          <a:p>
            <a:pPr marL="342900" indent="-342900">
              <a:spcBef>
                <a:spcPct val="60000"/>
              </a:spcBef>
              <a:buFontTx/>
              <a:buNone/>
            </a:pPr>
            <a:r>
              <a:rPr lang="en-US" sz="2400" b="1" dirty="0" smtClean="0"/>
              <a:t>Lectures: Mondays &amp; Wednesdays, 2:40-3:55pm, 833 </a:t>
            </a:r>
            <a:r>
              <a:rPr lang="en-US" sz="2400" b="1" dirty="0" err="1" smtClean="0"/>
              <a:t>Mudd</a:t>
            </a:r>
            <a:endParaRPr lang="en-US" sz="2400" b="1"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4578" name="Rectangle 2"/>
          <p:cNvSpPr>
            <a:spLocks noGrp="1" noChangeArrowheads="1"/>
          </p:cNvSpPr>
          <p:nvPr>
            <p:ph type="title"/>
          </p:nvPr>
        </p:nvSpPr>
        <p:spPr>
          <a:xfrm>
            <a:off x="196850" y="73025"/>
            <a:ext cx="9129713" cy="838200"/>
          </a:xfrm>
        </p:spPr>
        <p:txBody>
          <a:bodyPr/>
          <a:lstStyle/>
          <a:p>
            <a:r>
              <a:rPr lang="en-US"/>
              <a:t>Some Previous PLT Languages</a:t>
            </a:r>
          </a:p>
        </p:txBody>
      </p:sp>
      <p:sp>
        <p:nvSpPr>
          <p:cNvPr id="1304579" name="Rectangle 3"/>
          <p:cNvSpPr>
            <a:spLocks noGrp="1" noChangeArrowheads="1"/>
          </p:cNvSpPr>
          <p:nvPr>
            <p:ph type="body" idx="1"/>
          </p:nvPr>
        </p:nvSpPr>
        <p:spPr>
          <a:xfrm>
            <a:off x="196850" y="919163"/>
            <a:ext cx="9129713" cy="5029200"/>
          </a:xfrm>
        </p:spPr>
        <p:txBody>
          <a:bodyPr/>
          <a:lstStyle/>
          <a:p>
            <a:pPr marL="342900" indent="-342900">
              <a:spcBef>
                <a:spcPct val="60000"/>
              </a:spcBef>
              <a:buFontTx/>
              <a:buNone/>
            </a:pPr>
            <a:endParaRPr lang="en-US" sz="2400" b="1" dirty="0" smtClean="0"/>
          </a:p>
          <a:p>
            <a:pPr marL="342900" indent="-342900">
              <a:spcBef>
                <a:spcPct val="60000"/>
              </a:spcBef>
              <a:buFontTx/>
              <a:buNone/>
            </a:pPr>
            <a:r>
              <a:rPr lang="en-US" sz="2400" b="1" dirty="0" err="1" smtClean="0"/>
              <a:t>arthur</a:t>
            </a:r>
            <a:r>
              <a:rPr lang="en-US" sz="2400" b="1" dirty="0" smtClean="0"/>
              <a:t>: a fun language for manipulating and integrating media</a:t>
            </a:r>
          </a:p>
          <a:p>
            <a:pPr marL="342900" indent="-342900">
              <a:spcBef>
                <a:spcPct val="60000"/>
              </a:spcBef>
              <a:buFontTx/>
              <a:buNone/>
            </a:pPr>
            <a:r>
              <a:rPr lang="en-US" sz="2400" b="1" dirty="0" err="1" smtClean="0"/>
              <a:t>MineTime</a:t>
            </a:r>
            <a:r>
              <a:rPr lang="en-US" sz="2400" b="1" dirty="0" smtClean="0"/>
              <a:t>: a language for creating </a:t>
            </a:r>
            <a:r>
              <a:rPr lang="en-US" sz="2400" b="1" dirty="0" err="1" smtClean="0"/>
              <a:t>Minecraft</a:t>
            </a:r>
            <a:r>
              <a:rPr lang="en-US" sz="2400" b="1" dirty="0" smtClean="0"/>
              <a:t> maps</a:t>
            </a:r>
          </a:p>
          <a:p>
            <a:pPr marL="342900" indent="-342900">
              <a:spcBef>
                <a:spcPct val="60000"/>
              </a:spcBef>
              <a:buFontTx/>
              <a:buNone/>
            </a:pPr>
            <a:r>
              <a:rPr lang="en-US" sz="2400" b="1" dirty="0" smtClean="0"/>
              <a:t>Q</a:t>
            </a:r>
            <a:r>
              <a:rPr lang="en-US" sz="2400" b="1" dirty="0"/>
              <a:t>-HSK: a language for teaching quantum </a:t>
            </a:r>
            <a:r>
              <a:rPr lang="en-US" sz="2400" b="1" dirty="0" smtClean="0"/>
              <a:t>computing</a:t>
            </a:r>
            <a:endParaRPr lang="en-US" sz="2400" b="1" dirty="0"/>
          </a:p>
          <a:p>
            <a:pPr marL="342900" indent="-342900">
              <a:spcBef>
                <a:spcPct val="60000"/>
              </a:spcBef>
              <a:buFontTx/>
              <a:buNone/>
            </a:pPr>
            <a:r>
              <a:rPr lang="en-US" sz="2400" b="1" dirty="0"/>
              <a:t>Swift Fox: a language for configuring sensor networks</a:t>
            </a:r>
          </a:p>
          <a:p>
            <a:pPr marL="342900" indent="-342900">
              <a:spcBef>
                <a:spcPct val="60000"/>
              </a:spcBef>
              <a:buFontTx/>
              <a:buNone/>
            </a:pPr>
            <a:r>
              <a:rPr lang="en-US" sz="2400" b="1" dirty="0"/>
              <a:t>Trowel: a </a:t>
            </a:r>
            <a:r>
              <a:rPr lang="en-US" sz="2400" b="1" dirty="0" err="1"/>
              <a:t>webscraping</a:t>
            </a:r>
            <a:r>
              <a:rPr lang="en-US" sz="2400" b="1" dirty="0"/>
              <a:t> language for journalists</a:t>
            </a:r>
          </a:p>
          <a:p>
            <a:pPr marL="342900" indent="-342900">
              <a:spcBef>
                <a:spcPct val="60000"/>
              </a:spcBef>
              <a:buFontTx/>
              <a:buNone/>
            </a:pPr>
            <a:r>
              <a:rPr lang="en-US" sz="2400" b="1" dirty="0" smtClean="0"/>
              <a:t>Upbeat</a:t>
            </a:r>
            <a:r>
              <a:rPr lang="en-US" sz="2400" b="1" dirty="0"/>
              <a:t>: a language for </a:t>
            </a:r>
            <a:r>
              <a:rPr lang="en-US" sz="2400" b="1" dirty="0" err="1"/>
              <a:t>auralizing</a:t>
            </a:r>
            <a:r>
              <a:rPr lang="en-US" sz="2400" b="1" dirty="0"/>
              <a:t> </a:t>
            </a:r>
            <a:r>
              <a:rPr lang="en-US" sz="2400" b="1" dirty="0" smtClean="0"/>
              <a:t>data</a:t>
            </a:r>
          </a:p>
          <a:p>
            <a:pPr marL="342900" indent="-342900">
              <a:spcBef>
                <a:spcPct val="60000"/>
              </a:spcBef>
              <a:buFontTx/>
              <a:buNone/>
            </a:pPr>
            <a:r>
              <a:rPr lang="en-US" sz="2400" b="1" dirty="0"/>
              <a:t>W2W: a language for </a:t>
            </a:r>
            <a:r>
              <a:rPr lang="en-US" sz="2400" b="1" dirty="0" smtClean="0"/>
              <a:t>making recommendations </a:t>
            </a:r>
            <a:r>
              <a:rPr lang="en-US" sz="2400" b="1" dirty="0"/>
              <a:t>what to wear</a:t>
            </a:r>
          </a:p>
          <a:p>
            <a:pPr marL="342900" indent="-342900">
              <a:spcBef>
                <a:spcPct val="60000"/>
              </a:spcBef>
              <a:buFontTx/>
              <a:buNone/>
            </a:pPr>
            <a:endParaRPr lang="en-US" sz="2400" b="1" dirty="0"/>
          </a:p>
          <a:p>
            <a:pPr marL="342900" indent="-342900">
              <a:spcBef>
                <a:spcPct val="60000"/>
              </a:spcBef>
              <a:buFontTx/>
              <a:buNone/>
            </a:pPr>
            <a:endParaRPr lang="en-US" sz="2400" b="1"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W2W: PLT Spring 2012</a:t>
            </a:r>
            <a:endParaRPr lang="en-US" dirty="0"/>
          </a:p>
        </p:txBody>
      </p:sp>
      <p:pic>
        <p:nvPicPr>
          <p:cNvPr id="4" name="Content Placeholder 3"/>
          <p:cNvPicPr>
            <a:picLocks noGrp="1" noChangeAspect="1"/>
          </p:cNvPicPr>
          <p:nvPr>
            <p:ph idx="1"/>
          </p:nvPr>
        </p:nvPicPr>
        <p:blipFill>
          <a:blip r:embed="rId2"/>
          <a:srcRect t="11272" b="11272"/>
          <a:stretch>
            <a:fillRect/>
          </a:stretch>
        </p:blipFill>
        <p:spPr/>
      </p:pic>
    </p:spTree>
    <p:extLst>
      <p:ext uri="{BB962C8B-B14F-4D97-AF65-F5344CB8AC3E}">
        <p14:creationId xmlns:p14="http://schemas.microsoft.com/office/powerpoint/2010/main" val="235374425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What to Wear - 1</a:t>
            </a:r>
            <a:endParaRPr lang="en-US" dirty="0"/>
          </a:p>
        </p:txBody>
      </p:sp>
      <p:pic>
        <p:nvPicPr>
          <p:cNvPr id="4" name="Content Placeholder 3"/>
          <p:cNvPicPr>
            <a:picLocks noGrp="1" noChangeAspect="1"/>
          </p:cNvPicPr>
          <p:nvPr>
            <p:ph idx="1"/>
          </p:nvPr>
        </p:nvPicPr>
        <p:blipFill>
          <a:blip r:embed="rId2"/>
          <a:srcRect t="2406" b="2406"/>
          <a:stretch>
            <a:fillRect/>
          </a:stretch>
        </p:blipFill>
        <p:spPr/>
      </p:pic>
    </p:spTree>
    <p:extLst>
      <p:ext uri="{BB962C8B-B14F-4D97-AF65-F5344CB8AC3E}">
        <p14:creationId xmlns:p14="http://schemas.microsoft.com/office/powerpoint/2010/main" val="6074760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What to Wear - 2</a:t>
            </a:r>
            <a:endParaRPr lang="en-US" dirty="0"/>
          </a:p>
        </p:txBody>
      </p:sp>
      <p:pic>
        <p:nvPicPr>
          <p:cNvPr id="4" name="Content Placeholder 3"/>
          <p:cNvPicPr>
            <a:picLocks noGrp="1" noChangeAspect="1"/>
          </p:cNvPicPr>
          <p:nvPr>
            <p:ph idx="1"/>
          </p:nvPr>
        </p:nvPicPr>
        <p:blipFill>
          <a:blip r:embed="rId2"/>
          <a:srcRect t="2406" b="2406"/>
          <a:stretch>
            <a:fillRect/>
          </a:stretch>
        </p:blipFill>
        <p:spPr/>
      </p:pic>
    </p:spTree>
    <p:extLst>
      <p:ext uri="{BB962C8B-B14F-4D97-AF65-F5344CB8AC3E}">
        <p14:creationId xmlns:p14="http://schemas.microsoft.com/office/powerpoint/2010/main" val="5902790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What to Wear - 3</a:t>
            </a:r>
            <a:endParaRPr lang="en-US" dirty="0"/>
          </a:p>
        </p:txBody>
      </p:sp>
      <p:pic>
        <p:nvPicPr>
          <p:cNvPr id="4" name="Content Placeholder 3"/>
          <p:cNvPicPr>
            <a:picLocks noGrp="1" noChangeAspect="1"/>
          </p:cNvPicPr>
          <p:nvPr>
            <p:ph idx="1"/>
          </p:nvPr>
        </p:nvPicPr>
        <p:blipFill>
          <a:blip r:embed="rId2"/>
          <a:srcRect t="2406" b="2406"/>
          <a:stretch>
            <a:fillRect/>
          </a:stretch>
        </p:blipFill>
        <p:spPr/>
      </p:pic>
    </p:spTree>
    <p:extLst>
      <p:ext uri="{BB962C8B-B14F-4D97-AF65-F5344CB8AC3E}">
        <p14:creationId xmlns:p14="http://schemas.microsoft.com/office/powerpoint/2010/main" val="427606984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What to Wear - 4</a:t>
            </a:r>
            <a:endParaRPr lang="en-US" dirty="0"/>
          </a:p>
        </p:txBody>
      </p:sp>
      <p:pic>
        <p:nvPicPr>
          <p:cNvPr id="4" name="Content Placeholder 3"/>
          <p:cNvPicPr>
            <a:picLocks noGrp="1" noChangeAspect="1"/>
          </p:cNvPicPr>
          <p:nvPr>
            <p:ph idx="1"/>
          </p:nvPr>
        </p:nvPicPr>
        <p:blipFill>
          <a:blip r:embed="rId2"/>
          <a:srcRect t="2406" b="2406"/>
          <a:stretch>
            <a:fillRect/>
          </a:stretch>
        </p:blipFill>
        <p:spPr/>
      </p:pic>
    </p:spTree>
    <p:extLst>
      <p:ext uri="{BB962C8B-B14F-4D97-AF65-F5344CB8AC3E}">
        <p14:creationId xmlns:p14="http://schemas.microsoft.com/office/powerpoint/2010/main" val="147993800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3794" name="Rectangle 2"/>
          <p:cNvSpPr>
            <a:spLocks noGrp="1" noChangeArrowheads="1"/>
          </p:cNvSpPr>
          <p:nvPr>
            <p:ph type="title"/>
          </p:nvPr>
        </p:nvSpPr>
        <p:spPr>
          <a:xfrm>
            <a:off x="182563" y="73025"/>
            <a:ext cx="9144000" cy="838200"/>
          </a:xfrm>
        </p:spPr>
        <p:txBody>
          <a:bodyPr/>
          <a:lstStyle/>
          <a:p>
            <a:r>
              <a:rPr lang="en-US"/>
              <a:t>Programming </a:t>
            </a:r>
            <a:r>
              <a:rPr lang="en-US" smtClean="0"/>
              <a:t>Languages </a:t>
            </a:r>
            <a:r>
              <a:rPr lang="en-US" dirty="0"/>
              <a:t>T</a:t>
            </a:r>
            <a:r>
              <a:rPr lang="en-US" smtClean="0"/>
              <a:t>oday</a:t>
            </a:r>
            <a:endParaRPr lang="en-US" dirty="0"/>
          </a:p>
        </p:txBody>
      </p:sp>
      <p:sp>
        <p:nvSpPr>
          <p:cNvPr id="1313795" name="Rectangle 3"/>
          <p:cNvSpPr>
            <a:spLocks noGrp="1" noChangeArrowheads="1"/>
          </p:cNvSpPr>
          <p:nvPr>
            <p:ph type="body" idx="1"/>
          </p:nvPr>
        </p:nvSpPr>
        <p:spPr>
          <a:xfrm>
            <a:off x="196850" y="919163"/>
            <a:ext cx="9129713" cy="5029200"/>
          </a:xfrm>
        </p:spPr>
        <p:txBody>
          <a:bodyPr/>
          <a:lstStyle/>
          <a:p>
            <a:pPr marL="342900" indent="-342900">
              <a:buFontTx/>
              <a:buNone/>
            </a:pPr>
            <a:endParaRPr lang="en-US" sz="2400" b="1"/>
          </a:p>
          <a:p>
            <a:pPr marL="342900" indent="-342900">
              <a:buFontTx/>
              <a:buNone/>
            </a:pPr>
            <a:r>
              <a:rPr lang="en-US" sz="2400" b="1"/>
              <a:t>Today there are thousands of programming languages.</a:t>
            </a:r>
          </a:p>
          <a:p>
            <a:pPr marL="342900" indent="-342900">
              <a:buFontTx/>
              <a:buNone/>
            </a:pPr>
            <a:endParaRPr lang="en-US" sz="2400" b="1"/>
          </a:p>
        </p:txBody>
      </p:sp>
      <p:sp>
        <p:nvSpPr>
          <p:cNvPr id="1313796" name="Text Box 4"/>
          <p:cNvSpPr txBox="1">
            <a:spLocks noChangeArrowheads="1"/>
          </p:cNvSpPr>
          <p:nvPr/>
        </p:nvSpPr>
        <p:spPr bwMode="auto">
          <a:xfrm>
            <a:off x="0" y="2790825"/>
            <a:ext cx="932656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sz="1800" b="1"/>
              <a:t>                        </a:t>
            </a:r>
            <a:r>
              <a:rPr lang="en-US" sz="2400" b="1"/>
              <a:t>The website </a:t>
            </a:r>
            <a:r>
              <a:rPr lang="en-US" sz="2400" b="1">
                <a:solidFill>
                  <a:schemeClr val="accent1"/>
                </a:solidFill>
                <a:hlinkClick r:id="rId3"/>
              </a:rPr>
              <a:t>http://www.99-bottles-of-beer.net</a:t>
            </a:r>
            <a:endParaRPr lang="en-US" sz="2400" b="1">
              <a:solidFill>
                <a:schemeClr val="accent1"/>
              </a:solidFill>
            </a:endParaRPr>
          </a:p>
          <a:p>
            <a:pPr algn="l"/>
            <a:r>
              <a:rPr lang="en-US" sz="2400" b="1">
                <a:solidFill>
                  <a:schemeClr val="accent1"/>
                </a:solidFill>
              </a:rPr>
              <a:t>                  </a:t>
            </a:r>
            <a:r>
              <a:rPr lang="en-US" sz="2400" b="1"/>
              <a:t>has programs in over 1,500 different </a:t>
            </a:r>
          </a:p>
          <a:p>
            <a:pPr algn="l"/>
            <a:r>
              <a:rPr lang="en-US" sz="2400" b="1"/>
              <a:t>                  programming languages and variations to generate</a:t>
            </a:r>
          </a:p>
          <a:p>
            <a:pPr algn="l"/>
            <a:r>
              <a:rPr lang="en-US" sz="2400" b="1"/>
              <a:t>                  the lyrics to the song </a:t>
            </a:r>
            <a:r>
              <a:rPr lang="ja-JP" altLang="en-US" sz="2400" b="1">
                <a:latin typeface="Arial"/>
              </a:rPr>
              <a:t>“</a:t>
            </a:r>
            <a:r>
              <a:rPr lang="en-US" sz="2400" b="1"/>
              <a:t>99 Bottles of Beer.</a:t>
            </a:r>
            <a:r>
              <a:rPr lang="ja-JP" altLang="en-US" sz="2400" b="1">
                <a:latin typeface="Arial"/>
              </a:rPr>
              <a:t>”</a:t>
            </a:r>
            <a:endParaRPr lang="en-US" sz="2400"/>
          </a:p>
        </p:txBody>
      </p:sp>
      <p:sp>
        <p:nvSpPr>
          <p:cNvPr id="1313797" name="Text Box 5"/>
          <p:cNvSpPr txBox="1">
            <a:spLocks noChangeArrowheads="1"/>
          </p:cNvSpPr>
          <p:nvPr/>
        </p:nvSpPr>
        <p:spPr bwMode="auto">
          <a:xfrm>
            <a:off x="1006475" y="5075238"/>
            <a:ext cx="1554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1800"/>
          </a:p>
        </p:txBody>
      </p:sp>
      <p:pic>
        <p:nvPicPr>
          <p:cNvPr id="1313798" name="Picture 6" descr="ANd9GcT3dSOLlZEMk6feB97f-KgVLA8o2Fl5rbnxtEIAQlpX4b4eepX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8" y="2789238"/>
            <a:ext cx="1230312" cy="1736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a:xfrm>
            <a:off x="182563" y="73025"/>
            <a:ext cx="8124825" cy="838200"/>
          </a:xfrm>
        </p:spPr>
        <p:txBody>
          <a:bodyPr/>
          <a:lstStyle/>
          <a:p>
            <a:r>
              <a:rPr lang="ja-JP" altLang="en-US">
                <a:latin typeface="Arial"/>
              </a:rPr>
              <a:t>“</a:t>
            </a:r>
            <a:r>
              <a:rPr lang="en-US"/>
              <a:t>99 Bottles of Beer</a:t>
            </a:r>
            <a:r>
              <a:rPr lang="ja-JP" altLang="en-US">
                <a:latin typeface="Arial"/>
              </a:rPr>
              <a:t>”</a:t>
            </a:r>
            <a:endParaRPr lang="en-US"/>
          </a:p>
        </p:txBody>
      </p:sp>
      <p:sp>
        <p:nvSpPr>
          <p:cNvPr id="1315843" name="Rectangle 3"/>
          <p:cNvSpPr>
            <a:spLocks noGrp="1" noChangeArrowheads="1"/>
          </p:cNvSpPr>
          <p:nvPr>
            <p:ph type="body" idx="1"/>
          </p:nvPr>
        </p:nvSpPr>
        <p:spPr>
          <a:xfrm>
            <a:off x="311150" y="911225"/>
            <a:ext cx="8832850" cy="5626100"/>
          </a:xfrm>
        </p:spPr>
        <p:txBody>
          <a:bodyPr/>
          <a:lstStyle/>
          <a:p>
            <a:pPr>
              <a:lnSpc>
                <a:spcPct val="90000"/>
              </a:lnSpc>
              <a:buFontTx/>
              <a:buNone/>
            </a:pPr>
            <a:r>
              <a:rPr lang="en-US" b="1">
                <a:latin typeface="Century Schoolbook" charset="0"/>
              </a:rPr>
              <a:t>99 bottles of beer on the wall, 99 bottles of beer.</a:t>
            </a:r>
          </a:p>
          <a:p>
            <a:pPr>
              <a:lnSpc>
                <a:spcPct val="90000"/>
              </a:lnSpc>
              <a:buFontTx/>
              <a:buNone/>
            </a:pPr>
            <a:r>
              <a:rPr lang="en-US" b="1">
                <a:latin typeface="Century Schoolbook" charset="0"/>
              </a:rPr>
              <a:t>Take one down and pass it around, 98 bottles of beer on the wall.</a:t>
            </a:r>
          </a:p>
          <a:p>
            <a:pPr>
              <a:lnSpc>
                <a:spcPct val="90000"/>
              </a:lnSpc>
              <a:buFontTx/>
              <a:buNone/>
            </a:pPr>
            <a:endParaRPr lang="en-US" b="1">
              <a:latin typeface="Century Schoolbook" charset="0"/>
            </a:endParaRPr>
          </a:p>
          <a:p>
            <a:pPr>
              <a:lnSpc>
                <a:spcPct val="90000"/>
              </a:lnSpc>
              <a:buFontTx/>
              <a:buNone/>
            </a:pPr>
            <a:r>
              <a:rPr lang="en-US" b="1">
                <a:solidFill>
                  <a:schemeClr val="accent1"/>
                </a:solidFill>
                <a:latin typeface="Century Schoolbook" charset="0"/>
              </a:rPr>
              <a:t>98 bottles of beer on the wall, 98 bottles of beer.</a:t>
            </a:r>
          </a:p>
          <a:p>
            <a:pPr>
              <a:lnSpc>
                <a:spcPct val="90000"/>
              </a:lnSpc>
              <a:buFontTx/>
              <a:buNone/>
            </a:pPr>
            <a:r>
              <a:rPr lang="en-US" b="1">
                <a:solidFill>
                  <a:schemeClr val="accent1"/>
                </a:solidFill>
                <a:latin typeface="Century Schoolbook" charset="0"/>
              </a:rPr>
              <a:t>Take one down and pass it around, 97 bottles of beer on the wall.</a:t>
            </a:r>
          </a:p>
          <a:p>
            <a:pPr>
              <a:lnSpc>
                <a:spcPct val="90000"/>
              </a:lnSpc>
              <a:buFontTx/>
              <a:buNone/>
            </a:pPr>
            <a:r>
              <a:rPr lang="en-US" b="1">
                <a:latin typeface="Century Schoolbook" charset="0"/>
              </a:rPr>
              <a:t>				.</a:t>
            </a:r>
          </a:p>
          <a:p>
            <a:pPr>
              <a:lnSpc>
                <a:spcPct val="90000"/>
              </a:lnSpc>
              <a:buFontTx/>
              <a:buNone/>
            </a:pPr>
            <a:r>
              <a:rPr lang="en-US" b="1">
                <a:latin typeface="Century Schoolbook" charset="0"/>
              </a:rPr>
              <a:t>				.</a:t>
            </a:r>
          </a:p>
          <a:p>
            <a:pPr>
              <a:lnSpc>
                <a:spcPct val="90000"/>
              </a:lnSpc>
              <a:buFontTx/>
              <a:buNone/>
            </a:pPr>
            <a:r>
              <a:rPr lang="en-US" b="1">
                <a:latin typeface="Century Schoolbook" charset="0"/>
              </a:rPr>
              <a:t>				.</a:t>
            </a:r>
          </a:p>
          <a:p>
            <a:pPr>
              <a:lnSpc>
                <a:spcPct val="90000"/>
              </a:lnSpc>
              <a:buFontTx/>
              <a:buNone/>
            </a:pPr>
            <a:r>
              <a:rPr lang="en-US" b="1">
                <a:latin typeface="Century Schoolbook" charset="0"/>
              </a:rPr>
              <a:t>2 bottles of beer on the wall, 2 bottles of beer.</a:t>
            </a:r>
          </a:p>
          <a:p>
            <a:pPr>
              <a:lnSpc>
                <a:spcPct val="90000"/>
              </a:lnSpc>
              <a:buFontTx/>
              <a:buNone/>
            </a:pPr>
            <a:r>
              <a:rPr lang="en-US" b="1">
                <a:latin typeface="Century Schoolbook" charset="0"/>
              </a:rPr>
              <a:t>Take one down and pass it around, 1 bottle of beer on the wall.</a:t>
            </a:r>
          </a:p>
          <a:p>
            <a:pPr>
              <a:lnSpc>
                <a:spcPct val="90000"/>
              </a:lnSpc>
              <a:buFontTx/>
              <a:buNone/>
            </a:pPr>
            <a:endParaRPr lang="en-US" b="1">
              <a:latin typeface="Century Schoolbook" charset="0"/>
            </a:endParaRPr>
          </a:p>
          <a:p>
            <a:pPr>
              <a:lnSpc>
                <a:spcPct val="90000"/>
              </a:lnSpc>
              <a:buFontTx/>
              <a:buNone/>
            </a:pPr>
            <a:r>
              <a:rPr lang="en-US" b="1">
                <a:solidFill>
                  <a:schemeClr val="accent1"/>
                </a:solidFill>
                <a:latin typeface="Century Schoolbook" charset="0"/>
              </a:rPr>
              <a:t>1 bottle of beer on the wall, 1 bottle of beer.</a:t>
            </a:r>
          </a:p>
          <a:p>
            <a:pPr>
              <a:lnSpc>
                <a:spcPct val="90000"/>
              </a:lnSpc>
              <a:buFontTx/>
              <a:buNone/>
            </a:pPr>
            <a:r>
              <a:rPr lang="en-US" b="1">
                <a:solidFill>
                  <a:schemeClr val="accent1"/>
                </a:solidFill>
                <a:latin typeface="Century Schoolbook" charset="0"/>
              </a:rPr>
              <a:t>Take one down and pass it around, no more bottles of beer</a:t>
            </a:r>
            <a:r>
              <a:rPr lang="en-US" b="1">
                <a:latin typeface="Century Schoolbook" charset="0"/>
              </a:rPr>
              <a:t> on the wall.</a:t>
            </a:r>
          </a:p>
          <a:p>
            <a:pPr>
              <a:lnSpc>
                <a:spcPct val="90000"/>
              </a:lnSpc>
              <a:buFontTx/>
              <a:buNone/>
            </a:pPr>
            <a:endParaRPr lang="en-US" b="1">
              <a:latin typeface="Century Schoolbook" charset="0"/>
            </a:endParaRPr>
          </a:p>
          <a:p>
            <a:pPr>
              <a:lnSpc>
                <a:spcPct val="90000"/>
              </a:lnSpc>
              <a:buFontTx/>
              <a:buNone/>
            </a:pPr>
            <a:r>
              <a:rPr lang="en-US" b="1">
                <a:latin typeface="Century Schoolbook" charset="0"/>
              </a:rPr>
              <a:t>No more bottles of beer on the wall, no more bottles of beer.</a:t>
            </a:r>
          </a:p>
          <a:p>
            <a:pPr>
              <a:lnSpc>
                <a:spcPct val="90000"/>
              </a:lnSpc>
              <a:buFontTx/>
              <a:buNone/>
            </a:pPr>
            <a:r>
              <a:rPr lang="en-US" b="1">
                <a:latin typeface="Century Schoolbook" charset="0"/>
              </a:rPr>
              <a:t>Go to the store and buy some more, 99 bottles of beer on the wall.</a:t>
            </a:r>
          </a:p>
          <a:p>
            <a:pPr algn="r">
              <a:lnSpc>
                <a:spcPct val="90000"/>
              </a:lnSpc>
              <a:buFontTx/>
              <a:buNone/>
            </a:pPr>
            <a:r>
              <a:rPr lang="en-US" sz="1400" b="1">
                <a:solidFill>
                  <a:schemeClr val="accent1"/>
                </a:solidFill>
              </a:rPr>
              <a:t>[Traditional]</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0" name="Rectangle 2"/>
          <p:cNvSpPr>
            <a:spLocks noGrp="1" noChangeArrowheads="1"/>
          </p:cNvSpPr>
          <p:nvPr>
            <p:ph type="title"/>
          </p:nvPr>
        </p:nvSpPr>
        <p:spPr>
          <a:xfrm>
            <a:off x="182563" y="73025"/>
            <a:ext cx="8124825" cy="838200"/>
          </a:xfrm>
        </p:spPr>
        <p:txBody>
          <a:bodyPr/>
          <a:lstStyle/>
          <a:p>
            <a:r>
              <a:rPr lang="ja-JP" altLang="en-US">
                <a:latin typeface="Arial"/>
              </a:rPr>
              <a:t>“</a:t>
            </a:r>
            <a:r>
              <a:rPr lang="en-US"/>
              <a:t>99 Bottles of Beer</a:t>
            </a:r>
            <a:r>
              <a:rPr lang="ja-JP" altLang="en-US">
                <a:latin typeface="Arial"/>
              </a:rPr>
              <a:t>”</a:t>
            </a:r>
            <a:r>
              <a:rPr lang="en-US"/>
              <a:t> in AWK</a:t>
            </a:r>
          </a:p>
        </p:txBody>
      </p:sp>
      <p:sp>
        <p:nvSpPr>
          <p:cNvPr id="1317891" name="Rectangle 3"/>
          <p:cNvSpPr>
            <a:spLocks noGrp="1" noChangeArrowheads="1"/>
          </p:cNvSpPr>
          <p:nvPr>
            <p:ph type="body" idx="1"/>
          </p:nvPr>
        </p:nvSpPr>
        <p:spPr>
          <a:xfrm>
            <a:off x="311150" y="911225"/>
            <a:ext cx="8453438" cy="5626100"/>
          </a:xfrm>
        </p:spPr>
        <p:txBody>
          <a:bodyPr/>
          <a:lstStyle/>
          <a:p>
            <a:pPr>
              <a:lnSpc>
                <a:spcPct val="80000"/>
              </a:lnSpc>
              <a:buFontTx/>
              <a:buNone/>
            </a:pPr>
            <a:r>
              <a:rPr lang="en-US" sz="1400" b="1" dirty="0">
                <a:latin typeface="Courier New" charset="0"/>
              </a:rPr>
              <a:t>BEGIN {</a:t>
            </a:r>
          </a:p>
          <a:p>
            <a:pPr>
              <a:lnSpc>
                <a:spcPct val="80000"/>
              </a:lnSpc>
              <a:buFontTx/>
              <a:buNone/>
            </a:pPr>
            <a:r>
              <a:rPr lang="en-US" sz="1400" b="1" dirty="0">
                <a:latin typeface="Courier New" charset="0"/>
              </a:rPr>
              <a:t> for(</a:t>
            </a:r>
            <a:r>
              <a:rPr lang="en-US" sz="1400" b="1" dirty="0" err="1">
                <a:latin typeface="Courier New" charset="0"/>
              </a:rPr>
              <a:t>i</a:t>
            </a:r>
            <a:r>
              <a:rPr lang="en-US" sz="1400" b="1" dirty="0">
                <a:latin typeface="Courier New" charset="0"/>
              </a:rPr>
              <a:t> = 99; </a:t>
            </a:r>
            <a:r>
              <a:rPr lang="en-US" sz="1400" b="1" dirty="0" err="1">
                <a:latin typeface="Courier New" charset="0"/>
              </a:rPr>
              <a:t>i</a:t>
            </a:r>
            <a:r>
              <a:rPr lang="en-US" sz="1400" b="1" dirty="0">
                <a:latin typeface="Courier New" charset="0"/>
              </a:rPr>
              <a:t> &gt;= 0; </a:t>
            </a:r>
            <a:r>
              <a:rPr lang="en-US" sz="1400" b="1" dirty="0" err="1">
                <a:latin typeface="Courier New" charset="0"/>
              </a:rPr>
              <a:t>i</a:t>
            </a:r>
            <a:r>
              <a:rPr lang="en-US" sz="1400" b="1" dirty="0">
                <a:latin typeface="Courier New" charset="0"/>
              </a:rPr>
              <a:t>--) {</a:t>
            </a:r>
          </a:p>
          <a:p>
            <a:pPr>
              <a:lnSpc>
                <a:spcPct val="80000"/>
              </a:lnSpc>
              <a:buFontTx/>
              <a:buNone/>
            </a:pPr>
            <a:r>
              <a:rPr lang="en-US" sz="1400" b="1" dirty="0">
                <a:latin typeface="Courier New" charset="0"/>
              </a:rPr>
              <a:t>  print </a:t>
            </a:r>
            <a:r>
              <a:rPr lang="en-US" sz="1400" b="1" dirty="0" err="1">
                <a:latin typeface="Courier New" charset="0"/>
              </a:rPr>
              <a:t>ubottle</a:t>
            </a:r>
            <a:r>
              <a:rPr lang="en-US" sz="1400" b="1" dirty="0">
                <a:latin typeface="Courier New" charset="0"/>
              </a:rPr>
              <a:t>(</a:t>
            </a:r>
            <a:r>
              <a:rPr lang="en-US" sz="1400" b="1" dirty="0" err="1">
                <a:latin typeface="Courier New" charset="0"/>
              </a:rPr>
              <a:t>i</a:t>
            </a:r>
            <a:r>
              <a:rPr lang="en-US" sz="1400" b="1" dirty="0">
                <a:latin typeface="Courier New" charset="0"/>
              </a:rPr>
              <a:t>), "on the wall,", </a:t>
            </a:r>
            <a:r>
              <a:rPr lang="en-US" sz="1400" b="1" dirty="0" err="1">
                <a:latin typeface="Courier New" charset="0"/>
              </a:rPr>
              <a:t>lbottle</a:t>
            </a:r>
            <a:r>
              <a:rPr lang="en-US" sz="1400" b="1" dirty="0">
                <a:latin typeface="Courier New" charset="0"/>
              </a:rPr>
              <a:t>(</a:t>
            </a:r>
            <a:r>
              <a:rPr lang="en-US" sz="1400" b="1" dirty="0" err="1">
                <a:latin typeface="Courier New" charset="0"/>
              </a:rPr>
              <a:t>i</a:t>
            </a:r>
            <a:r>
              <a:rPr lang="en-US" sz="1400" b="1" dirty="0">
                <a:latin typeface="Courier New" charset="0"/>
              </a:rPr>
              <a:t>) "."</a:t>
            </a:r>
          </a:p>
          <a:p>
            <a:pPr>
              <a:lnSpc>
                <a:spcPct val="80000"/>
              </a:lnSpc>
              <a:buFontTx/>
              <a:buNone/>
            </a:pPr>
            <a:r>
              <a:rPr lang="en-US" sz="1400" b="1" dirty="0">
                <a:latin typeface="Courier New" charset="0"/>
              </a:rPr>
              <a:t>  print action(</a:t>
            </a:r>
            <a:r>
              <a:rPr lang="en-US" sz="1400" b="1" dirty="0" err="1">
                <a:latin typeface="Courier New" charset="0"/>
              </a:rPr>
              <a:t>i</a:t>
            </a:r>
            <a:r>
              <a:rPr lang="en-US" sz="1400" b="1" dirty="0">
                <a:latin typeface="Courier New" charset="0"/>
              </a:rPr>
              <a:t>), </a:t>
            </a:r>
            <a:r>
              <a:rPr lang="en-US" sz="1400" b="1" dirty="0" err="1">
                <a:latin typeface="Courier New" charset="0"/>
              </a:rPr>
              <a:t>lbottle</a:t>
            </a:r>
            <a:r>
              <a:rPr lang="en-US" sz="1400" b="1" dirty="0">
                <a:latin typeface="Courier New" charset="0"/>
              </a:rPr>
              <a:t>(</a:t>
            </a:r>
            <a:r>
              <a:rPr lang="en-US" sz="1400" b="1" dirty="0" err="1">
                <a:latin typeface="Courier New" charset="0"/>
              </a:rPr>
              <a:t>inext</a:t>
            </a:r>
            <a:r>
              <a:rPr lang="en-US" sz="1400" b="1" dirty="0">
                <a:latin typeface="Courier New" charset="0"/>
              </a:rPr>
              <a:t>(</a:t>
            </a:r>
            <a:r>
              <a:rPr lang="en-US" sz="1400" b="1" dirty="0" err="1">
                <a:latin typeface="Courier New" charset="0"/>
              </a:rPr>
              <a:t>i</a:t>
            </a:r>
            <a:r>
              <a:rPr lang="en-US" sz="1400" b="1" dirty="0">
                <a:latin typeface="Courier New" charset="0"/>
              </a:rPr>
              <a:t>)), "on the wall."</a:t>
            </a:r>
          </a:p>
          <a:p>
            <a:pPr>
              <a:lnSpc>
                <a:spcPct val="80000"/>
              </a:lnSpc>
              <a:buFontTx/>
              <a:buNone/>
            </a:pPr>
            <a:r>
              <a:rPr lang="en-US" sz="1400" b="1" dirty="0">
                <a:latin typeface="Courier New" charset="0"/>
              </a:rPr>
              <a:t>  print</a:t>
            </a:r>
          </a:p>
          <a:p>
            <a:pPr>
              <a:lnSpc>
                <a:spcPct val="80000"/>
              </a:lnSpc>
              <a:buFontTx/>
              <a:buNone/>
            </a:pPr>
            <a:r>
              <a:rPr lang="en-US" sz="1400" b="1" dirty="0">
                <a:latin typeface="Courier New" charset="0"/>
              </a:rPr>
              <a:t> }</a:t>
            </a:r>
          </a:p>
          <a:p>
            <a:pPr>
              <a:lnSpc>
                <a:spcPct val="80000"/>
              </a:lnSpc>
              <a:buFontTx/>
              <a:buNone/>
            </a:pPr>
            <a:r>
              <a:rPr lang="en-US" sz="1400" b="1" dirty="0">
                <a:latin typeface="Courier New" charset="0"/>
              </a:rPr>
              <a:t>}</a:t>
            </a:r>
          </a:p>
          <a:p>
            <a:pPr>
              <a:lnSpc>
                <a:spcPct val="80000"/>
              </a:lnSpc>
              <a:buFontTx/>
              <a:buNone/>
            </a:pPr>
            <a:r>
              <a:rPr lang="en-US" sz="1400" b="1" dirty="0">
                <a:latin typeface="Courier New" charset="0"/>
              </a:rPr>
              <a:t>function </a:t>
            </a:r>
            <a:r>
              <a:rPr lang="en-US" sz="1400" b="1" dirty="0" err="1">
                <a:latin typeface="Courier New" charset="0"/>
              </a:rPr>
              <a:t>ubottle</a:t>
            </a:r>
            <a:r>
              <a:rPr lang="en-US" sz="1400" b="1" dirty="0">
                <a:latin typeface="Courier New" charset="0"/>
              </a:rPr>
              <a:t>(n) {</a:t>
            </a:r>
          </a:p>
          <a:p>
            <a:pPr>
              <a:lnSpc>
                <a:spcPct val="80000"/>
              </a:lnSpc>
              <a:buFontTx/>
              <a:buNone/>
            </a:pPr>
            <a:r>
              <a:rPr lang="en-US" sz="1400" b="1" dirty="0">
                <a:latin typeface="Courier New" charset="0"/>
              </a:rPr>
              <a:t> return </a:t>
            </a:r>
            <a:r>
              <a:rPr lang="en-US" sz="1400" b="1" dirty="0" err="1">
                <a:latin typeface="Courier New" charset="0"/>
              </a:rPr>
              <a:t>sprintf</a:t>
            </a:r>
            <a:r>
              <a:rPr lang="en-US" sz="1400" b="1" dirty="0">
                <a:latin typeface="Courier New" charset="0"/>
              </a:rPr>
              <a:t>("%s </a:t>
            </a:r>
            <a:r>
              <a:rPr lang="en-US" sz="1400" b="1" dirty="0" err="1">
                <a:latin typeface="Courier New" charset="0"/>
              </a:rPr>
              <a:t>bottle%s</a:t>
            </a:r>
            <a:r>
              <a:rPr lang="en-US" sz="1400" b="1" dirty="0">
                <a:latin typeface="Courier New" charset="0"/>
              </a:rPr>
              <a:t> of beer", n ? n : "No more", n - 1 ? "s" : "")</a:t>
            </a:r>
          </a:p>
          <a:p>
            <a:pPr>
              <a:lnSpc>
                <a:spcPct val="80000"/>
              </a:lnSpc>
              <a:buFontTx/>
              <a:buNone/>
            </a:pPr>
            <a:r>
              <a:rPr lang="en-US" sz="1400" b="1" dirty="0">
                <a:latin typeface="Courier New" charset="0"/>
              </a:rPr>
              <a:t>}</a:t>
            </a:r>
          </a:p>
          <a:p>
            <a:pPr>
              <a:lnSpc>
                <a:spcPct val="80000"/>
              </a:lnSpc>
              <a:buFontTx/>
              <a:buNone/>
            </a:pPr>
            <a:r>
              <a:rPr lang="en-US" sz="1400" b="1" dirty="0">
                <a:latin typeface="Courier New" charset="0"/>
              </a:rPr>
              <a:t>function </a:t>
            </a:r>
            <a:r>
              <a:rPr lang="en-US" sz="1400" b="1" dirty="0" err="1">
                <a:latin typeface="Courier New" charset="0"/>
              </a:rPr>
              <a:t>lbottle</a:t>
            </a:r>
            <a:r>
              <a:rPr lang="en-US" sz="1400" b="1" dirty="0">
                <a:latin typeface="Courier New" charset="0"/>
              </a:rPr>
              <a:t>(n) {</a:t>
            </a:r>
          </a:p>
          <a:p>
            <a:pPr>
              <a:lnSpc>
                <a:spcPct val="80000"/>
              </a:lnSpc>
              <a:buFontTx/>
              <a:buNone/>
            </a:pPr>
            <a:r>
              <a:rPr lang="en-US" sz="1400" b="1" dirty="0">
                <a:latin typeface="Courier New" charset="0"/>
              </a:rPr>
              <a:t> return </a:t>
            </a:r>
            <a:r>
              <a:rPr lang="en-US" sz="1400" b="1" dirty="0" err="1">
                <a:latin typeface="Courier New" charset="0"/>
              </a:rPr>
              <a:t>sprintf</a:t>
            </a:r>
            <a:r>
              <a:rPr lang="en-US" sz="1400" b="1" dirty="0">
                <a:latin typeface="Courier New" charset="0"/>
              </a:rPr>
              <a:t>("%s </a:t>
            </a:r>
            <a:r>
              <a:rPr lang="en-US" sz="1400" b="1" dirty="0" err="1">
                <a:latin typeface="Courier New" charset="0"/>
              </a:rPr>
              <a:t>bottle%s</a:t>
            </a:r>
            <a:r>
              <a:rPr lang="en-US" sz="1400" b="1" dirty="0">
                <a:latin typeface="Courier New" charset="0"/>
              </a:rPr>
              <a:t> of beer", n ? n : "no more", n - 1 ? "s" : "")</a:t>
            </a:r>
          </a:p>
          <a:p>
            <a:pPr>
              <a:lnSpc>
                <a:spcPct val="80000"/>
              </a:lnSpc>
              <a:buFontTx/>
              <a:buNone/>
            </a:pPr>
            <a:r>
              <a:rPr lang="en-US" sz="1400" b="1" dirty="0">
                <a:latin typeface="Courier New" charset="0"/>
              </a:rPr>
              <a:t>}</a:t>
            </a:r>
          </a:p>
          <a:p>
            <a:pPr>
              <a:lnSpc>
                <a:spcPct val="80000"/>
              </a:lnSpc>
              <a:buFontTx/>
              <a:buNone/>
            </a:pPr>
            <a:r>
              <a:rPr lang="en-US" sz="1400" b="1" dirty="0">
                <a:latin typeface="Courier New" charset="0"/>
              </a:rPr>
              <a:t>function action(n) {</a:t>
            </a:r>
          </a:p>
          <a:p>
            <a:pPr>
              <a:lnSpc>
                <a:spcPct val="80000"/>
              </a:lnSpc>
              <a:buFontTx/>
              <a:buNone/>
            </a:pPr>
            <a:r>
              <a:rPr lang="en-US" sz="1400" b="1" dirty="0">
                <a:latin typeface="Courier New" charset="0"/>
              </a:rPr>
              <a:t> return </a:t>
            </a:r>
            <a:r>
              <a:rPr lang="en-US" sz="1400" b="1" dirty="0" err="1">
                <a:latin typeface="Courier New" charset="0"/>
              </a:rPr>
              <a:t>sprintf</a:t>
            </a:r>
            <a:r>
              <a:rPr lang="en-US" sz="1400" b="1" dirty="0">
                <a:latin typeface="Courier New" charset="0"/>
              </a:rPr>
              <a:t>("%s", n ? "Take one down and pass it around," : \</a:t>
            </a:r>
          </a:p>
          <a:p>
            <a:pPr>
              <a:lnSpc>
                <a:spcPct val="80000"/>
              </a:lnSpc>
              <a:buFontTx/>
              <a:buNone/>
            </a:pPr>
            <a:r>
              <a:rPr lang="en-US" sz="1400" b="1" dirty="0">
                <a:latin typeface="Courier New" charset="0"/>
              </a:rPr>
              <a:t>                           "Go to the store and buy some more,")</a:t>
            </a:r>
          </a:p>
          <a:p>
            <a:pPr>
              <a:lnSpc>
                <a:spcPct val="80000"/>
              </a:lnSpc>
              <a:buFontTx/>
              <a:buNone/>
            </a:pPr>
            <a:r>
              <a:rPr lang="en-US" sz="1400" b="1" dirty="0">
                <a:latin typeface="Courier New" charset="0"/>
              </a:rPr>
              <a:t>}</a:t>
            </a:r>
          </a:p>
          <a:p>
            <a:pPr>
              <a:lnSpc>
                <a:spcPct val="80000"/>
              </a:lnSpc>
              <a:buFontTx/>
              <a:buNone/>
            </a:pPr>
            <a:r>
              <a:rPr lang="en-US" sz="1400" b="1" dirty="0">
                <a:latin typeface="Courier New" charset="0"/>
              </a:rPr>
              <a:t>function </a:t>
            </a:r>
            <a:r>
              <a:rPr lang="en-US" sz="1400" b="1" dirty="0" err="1">
                <a:latin typeface="Courier New" charset="0"/>
              </a:rPr>
              <a:t>inext</a:t>
            </a:r>
            <a:r>
              <a:rPr lang="en-US" sz="1400" b="1" dirty="0">
                <a:latin typeface="Courier New" charset="0"/>
              </a:rPr>
              <a:t>(n) {</a:t>
            </a:r>
          </a:p>
          <a:p>
            <a:pPr>
              <a:lnSpc>
                <a:spcPct val="80000"/>
              </a:lnSpc>
              <a:buFontTx/>
              <a:buNone/>
            </a:pPr>
            <a:r>
              <a:rPr lang="en-US" sz="1400" b="1" dirty="0">
                <a:latin typeface="Courier New" charset="0"/>
              </a:rPr>
              <a:t> return n ? n - 1 : 99</a:t>
            </a:r>
          </a:p>
          <a:p>
            <a:pPr>
              <a:lnSpc>
                <a:spcPct val="80000"/>
              </a:lnSpc>
              <a:buFontTx/>
              <a:buNone/>
            </a:pPr>
            <a:r>
              <a:rPr lang="en-US" sz="1400" b="1" dirty="0" smtClean="0">
                <a:latin typeface="Courier New" charset="0"/>
              </a:rPr>
              <a:t>}</a:t>
            </a:r>
          </a:p>
          <a:p>
            <a:pPr>
              <a:lnSpc>
                <a:spcPct val="80000"/>
              </a:lnSpc>
              <a:buFontTx/>
              <a:buNone/>
            </a:pPr>
            <a:endParaRPr lang="en-US" sz="1400" b="1" dirty="0">
              <a:latin typeface="Courier New" charset="0"/>
            </a:endParaRPr>
          </a:p>
          <a:p>
            <a:pPr>
              <a:lnSpc>
                <a:spcPct val="80000"/>
              </a:lnSpc>
              <a:buFontTx/>
              <a:buNone/>
            </a:pPr>
            <a:endParaRPr lang="en-US" sz="1400" b="1" dirty="0">
              <a:latin typeface="Courier New" charset="0"/>
            </a:endParaRPr>
          </a:p>
          <a:p>
            <a:pPr algn="r">
              <a:lnSpc>
                <a:spcPct val="80000"/>
              </a:lnSpc>
              <a:buFontTx/>
              <a:buNone/>
            </a:pPr>
            <a:r>
              <a:rPr lang="en-US" sz="1200" b="1" dirty="0">
                <a:latin typeface="Courier New" charset="0"/>
              </a:rPr>
              <a:t>    </a:t>
            </a:r>
            <a:r>
              <a:rPr lang="en-US" sz="1400" b="1" dirty="0">
                <a:solidFill>
                  <a:schemeClr val="accent1"/>
                </a:solidFill>
              </a:rPr>
              <a:t>[Osamu Aoki, http://www.99-bottles-of-beer.net/language-awk-1623.html]</a:t>
            </a:r>
          </a:p>
        </p:txBody>
      </p:sp>
      <p:pic>
        <p:nvPicPr>
          <p:cNvPr id="1317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900" y="320675"/>
            <a:ext cx="2198688" cy="219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394" name="Rectangle 2"/>
          <p:cNvSpPr>
            <a:spLocks noGrp="1" noChangeArrowheads="1"/>
          </p:cNvSpPr>
          <p:nvPr>
            <p:ph type="title"/>
          </p:nvPr>
        </p:nvSpPr>
        <p:spPr>
          <a:xfrm>
            <a:off x="182563" y="73025"/>
            <a:ext cx="8961437" cy="838200"/>
          </a:xfrm>
        </p:spPr>
        <p:txBody>
          <a:bodyPr/>
          <a:lstStyle/>
          <a:p>
            <a:r>
              <a:rPr lang="ja-JP" altLang="en-US">
                <a:latin typeface="Arial"/>
              </a:rPr>
              <a:t>“</a:t>
            </a:r>
            <a:r>
              <a:rPr lang="en-US"/>
              <a:t>99 Bottles of Beer</a:t>
            </a:r>
            <a:r>
              <a:rPr lang="ja-JP" altLang="en-US">
                <a:latin typeface="Arial"/>
              </a:rPr>
              <a:t>”</a:t>
            </a:r>
            <a:r>
              <a:rPr lang="en-US"/>
              <a:t> in AWK (bottled version)</a:t>
            </a:r>
          </a:p>
        </p:txBody>
      </p:sp>
      <p:sp>
        <p:nvSpPr>
          <p:cNvPr id="1851395" name="Rectangle 3"/>
          <p:cNvSpPr>
            <a:spLocks noGrp="1" noChangeArrowheads="1"/>
          </p:cNvSpPr>
          <p:nvPr>
            <p:ph type="body" idx="1"/>
          </p:nvPr>
        </p:nvSpPr>
        <p:spPr>
          <a:xfrm>
            <a:off x="3749675" y="911225"/>
            <a:ext cx="5014913" cy="5626100"/>
          </a:xfrm>
        </p:spPr>
        <p:txBody>
          <a:bodyPr/>
          <a:lstStyle/>
          <a:p>
            <a:pPr>
              <a:lnSpc>
                <a:spcPct val="80000"/>
              </a:lnSpc>
              <a:buFontTx/>
              <a:buNone/>
            </a:pPr>
            <a:r>
              <a:rPr lang="en-US" sz="1200" b="1" dirty="0">
                <a:latin typeface="Courier New" charset="0"/>
              </a:rPr>
              <a:t>      BEGIN{</a:t>
            </a:r>
          </a:p>
          <a:p>
            <a:pPr>
              <a:lnSpc>
                <a:spcPct val="80000"/>
              </a:lnSpc>
              <a:buFontTx/>
              <a:buNone/>
            </a:pPr>
            <a:r>
              <a:rPr lang="en-US" sz="1200" b="1" dirty="0">
                <a:latin typeface="Courier New" charset="0"/>
              </a:rPr>
              <a:t>     split( \ </a:t>
            </a:r>
          </a:p>
          <a:p>
            <a:pPr>
              <a:lnSpc>
                <a:spcPct val="80000"/>
              </a:lnSpc>
              <a:buFontTx/>
              <a:buNone/>
            </a:pPr>
            <a:r>
              <a:rPr lang="en-US" sz="1200" b="1" dirty="0">
                <a:latin typeface="Courier New" charset="0"/>
              </a:rPr>
              <a:t>     "no </a:t>
            </a:r>
            <a:r>
              <a:rPr lang="en-US" sz="1200" b="1" dirty="0" err="1">
                <a:latin typeface="Courier New" charset="0"/>
              </a:rPr>
              <a:t>mo</a:t>
            </a:r>
            <a:r>
              <a:rPr lang="en-US" sz="1200" b="1" dirty="0">
                <a:latin typeface="Courier New" charset="0"/>
              </a:rPr>
              <a:t>"\ </a:t>
            </a:r>
          </a:p>
          <a:p>
            <a:pPr>
              <a:lnSpc>
                <a:spcPct val="80000"/>
              </a:lnSpc>
              <a:buFontTx/>
              <a:buNone/>
            </a:pPr>
            <a:r>
              <a:rPr lang="en-US" sz="1200" b="1" dirty="0">
                <a:latin typeface="Courier New" charset="0"/>
              </a:rPr>
              <a:t>     "</a:t>
            </a:r>
            <a:r>
              <a:rPr lang="en-US" sz="1200" b="1" dirty="0" err="1">
                <a:latin typeface="Courier New" charset="0"/>
              </a:rPr>
              <a:t>rexxN</a:t>
            </a:r>
            <a:r>
              <a:rPr lang="en-US" sz="1200" b="1" dirty="0">
                <a:latin typeface="Courier New" charset="0"/>
              </a:rPr>
              <a:t>"\ </a:t>
            </a:r>
          </a:p>
          <a:p>
            <a:pPr>
              <a:lnSpc>
                <a:spcPct val="80000"/>
              </a:lnSpc>
              <a:buFontTx/>
              <a:buNone/>
            </a:pPr>
            <a:r>
              <a:rPr lang="en-US" sz="1200" b="1" dirty="0">
                <a:latin typeface="Courier New" charset="0"/>
              </a:rPr>
              <a:t>     "o </a:t>
            </a:r>
            <a:r>
              <a:rPr lang="en-US" sz="1200" b="1" dirty="0" err="1">
                <a:latin typeface="Courier New" charset="0"/>
              </a:rPr>
              <a:t>mor</a:t>
            </a:r>
            <a:r>
              <a:rPr lang="en-US" sz="1200" b="1" dirty="0">
                <a:latin typeface="Courier New" charset="0"/>
              </a:rPr>
              <a:t>"\ </a:t>
            </a:r>
          </a:p>
          <a:p>
            <a:pPr>
              <a:lnSpc>
                <a:spcPct val="80000"/>
              </a:lnSpc>
              <a:buFontTx/>
              <a:buNone/>
            </a:pPr>
            <a:r>
              <a:rPr lang="en-US" sz="1200" b="1" dirty="0">
                <a:latin typeface="Courier New" charset="0"/>
              </a:rPr>
              <a:t>     "</a:t>
            </a:r>
            <a:r>
              <a:rPr lang="en-US" sz="1200" b="1" dirty="0" err="1">
                <a:latin typeface="Courier New" charset="0"/>
              </a:rPr>
              <a:t>exsxx</a:t>
            </a:r>
            <a:r>
              <a:rPr lang="en-US" sz="1200" b="1" dirty="0">
                <a:latin typeface="Courier New" charset="0"/>
              </a:rPr>
              <a:t>"\ </a:t>
            </a:r>
          </a:p>
          <a:p>
            <a:pPr>
              <a:lnSpc>
                <a:spcPct val="80000"/>
              </a:lnSpc>
              <a:buFontTx/>
              <a:buNone/>
            </a:pPr>
            <a:r>
              <a:rPr lang="en-US" sz="1200" b="1" dirty="0">
                <a:latin typeface="Courier New" charset="0"/>
              </a:rPr>
              <a:t>     "Take "\ </a:t>
            </a:r>
          </a:p>
          <a:p>
            <a:pPr>
              <a:lnSpc>
                <a:spcPct val="80000"/>
              </a:lnSpc>
              <a:buFontTx/>
              <a:buNone/>
            </a:pPr>
            <a:r>
              <a:rPr lang="en-US" sz="1200" b="1" dirty="0">
                <a:latin typeface="Courier New" charset="0"/>
              </a:rPr>
              <a:t>    "one </a:t>
            </a:r>
            <a:r>
              <a:rPr lang="en-US" sz="1200" b="1" dirty="0" err="1">
                <a:latin typeface="Courier New" charset="0"/>
              </a:rPr>
              <a:t>dow</a:t>
            </a:r>
            <a:r>
              <a:rPr lang="en-US" sz="1200" b="1" dirty="0">
                <a:latin typeface="Courier New" charset="0"/>
              </a:rPr>
              <a:t>"\ </a:t>
            </a:r>
          </a:p>
          <a:p>
            <a:pPr>
              <a:lnSpc>
                <a:spcPct val="80000"/>
              </a:lnSpc>
              <a:buFontTx/>
              <a:buNone/>
            </a:pPr>
            <a:r>
              <a:rPr lang="en-US" sz="1200" b="1" dirty="0">
                <a:latin typeface="Courier New" charset="0"/>
              </a:rPr>
              <a:t>   "n and pas"\ </a:t>
            </a:r>
          </a:p>
          <a:p>
            <a:pPr>
              <a:lnSpc>
                <a:spcPct val="80000"/>
              </a:lnSpc>
              <a:buFontTx/>
              <a:buNone/>
            </a:pPr>
            <a:r>
              <a:rPr lang="en-US" sz="1200" b="1" dirty="0">
                <a:latin typeface="Courier New" charset="0"/>
              </a:rPr>
              <a:t>  "s it around"\ </a:t>
            </a:r>
          </a:p>
          <a:p>
            <a:pPr>
              <a:lnSpc>
                <a:spcPct val="80000"/>
              </a:lnSpc>
              <a:buFontTx/>
              <a:buNone/>
            </a:pPr>
            <a:r>
              <a:rPr lang="en-US" sz="1200" b="1" dirty="0">
                <a:latin typeface="Courier New" charset="0"/>
              </a:rPr>
              <a:t> ", </a:t>
            </a:r>
            <a:r>
              <a:rPr lang="en-US" sz="1200" b="1" dirty="0" err="1">
                <a:latin typeface="Courier New" charset="0"/>
              </a:rPr>
              <a:t>xGo</a:t>
            </a:r>
            <a:r>
              <a:rPr lang="en-US" sz="1200" b="1" dirty="0">
                <a:latin typeface="Courier New" charset="0"/>
              </a:rPr>
              <a:t> to the "\ </a:t>
            </a:r>
          </a:p>
          <a:p>
            <a:pPr>
              <a:lnSpc>
                <a:spcPct val="80000"/>
              </a:lnSpc>
              <a:buFontTx/>
              <a:buNone/>
            </a:pPr>
            <a:r>
              <a:rPr lang="en-US" sz="1200" b="1" dirty="0">
                <a:latin typeface="Courier New" charset="0"/>
              </a:rPr>
              <a:t>"store and buy s"\ </a:t>
            </a:r>
          </a:p>
          <a:p>
            <a:pPr>
              <a:lnSpc>
                <a:spcPct val="80000"/>
              </a:lnSpc>
              <a:buFontTx/>
              <a:buNone/>
            </a:pPr>
            <a:r>
              <a:rPr lang="en-US" sz="1200" b="1" dirty="0">
                <a:latin typeface="Courier New" charset="0"/>
              </a:rPr>
              <a:t>"</a:t>
            </a:r>
            <a:r>
              <a:rPr lang="en-US" sz="1200" b="1" dirty="0" err="1">
                <a:latin typeface="Courier New" charset="0"/>
              </a:rPr>
              <a:t>ome</a:t>
            </a:r>
            <a:r>
              <a:rPr lang="en-US" sz="1200" b="1" dirty="0">
                <a:latin typeface="Courier New" charset="0"/>
              </a:rPr>
              <a:t> more, x bot"\ </a:t>
            </a:r>
          </a:p>
          <a:p>
            <a:pPr>
              <a:lnSpc>
                <a:spcPct val="80000"/>
              </a:lnSpc>
              <a:buFontTx/>
              <a:buNone/>
            </a:pPr>
            <a:r>
              <a:rPr lang="en-US" sz="1200" b="1" dirty="0">
                <a:latin typeface="Courier New" charset="0"/>
              </a:rPr>
              <a:t>"</a:t>
            </a:r>
            <a:r>
              <a:rPr lang="en-US" sz="1200" b="1" dirty="0" err="1">
                <a:latin typeface="Courier New" charset="0"/>
              </a:rPr>
              <a:t>tlex</a:t>
            </a:r>
            <a:r>
              <a:rPr lang="en-US" sz="1200" b="1" dirty="0">
                <a:latin typeface="Courier New" charset="0"/>
              </a:rPr>
              <a:t> of </a:t>
            </a:r>
            <a:r>
              <a:rPr lang="en-US" sz="1200" b="1" dirty="0" err="1">
                <a:latin typeface="Courier New" charset="0"/>
              </a:rPr>
              <a:t>beerx</a:t>
            </a:r>
            <a:r>
              <a:rPr lang="en-US" sz="1200" b="1" dirty="0">
                <a:latin typeface="Courier New" charset="0"/>
              </a:rPr>
              <a:t> o"\ </a:t>
            </a:r>
          </a:p>
          <a:p>
            <a:pPr>
              <a:lnSpc>
                <a:spcPct val="80000"/>
              </a:lnSpc>
              <a:buFontTx/>
              <a:buNone/>
            </a:pPr>
            <a:r>
              <a:rPr lang="en-US" sz="1200" b="1" dirty="0">
                <a:latin typeface="Courier New" charset="0"/>
              </a:rPr>
              <a:t>"n the wall" , s,\ </a:t>
            </a:r>
          </a:p>
          <a:p>
            <a:pPr>
              <a:lnSpc>
                <a:spcPct val="80000"/>
              </a:lnSpc>
              <a:buFontTx/>
              <a:buNone/>
            </a:pPr>
            <a:r>
              <a:rPr lang="en-US" sz="1200" b="1" dirty="0">
                <a:latin typeface="Courier New" charset="0"/>
              </a:rPr>
              <a:t>"x"); for( </a:t>
            </a:r>
            <a:r>
              <a:rPr lang="en-US" sz="1200" b="1" dirty="0" err="1">
                <a:latin typeface="Courier New" charset="0"/>
              </a:rPr>
              <a:t>i</a:t>
            </a:r>
            <a:r>
              <a:rPr lang="en-US" sz="1200" b="1" dirty="0">
                <a:latin typeface="Courier New" charset="0"/>
              </a:rPr>
              <a:t>=99 ;\ </a:t>
            </a:r>
          </a:p>
          <a:p>
            <a:pPr>
              <a:lnSpc>
                <a:spcPct val="80000"/>
              </a:lnSpc>
              <a:buFontTx/>
              <a:buNone/>
            </a:pPr>
            <a:r>
              <a:rPr lang="en-US" sz="1200" b="1" dirty="0" err="1">
                <a:latin typeface="Courier New" charset="0"/>
              </a:rPr>
              <a:t>i</a:t>
            </a:r>
            <a:r>
              <a:rPr lang="en-US" sz="1200" b="1" dirty="0">
                <a:latin typeface="Courier New" charset="0"/>
              </a:rPr>
              <a:t>&gt;=0; </a:t>
            </a:r>
            <a:r>
              <a:rPr lang="en-US" sz="1200" b="1" dirty="0" err="1">
                <a:latin typeface="Courier New" charset="0"/>
              </a:rPr>
              <a:t>i</a:t>
            </a:r>
            <a:r>
              <a:rPr lang="en-US" sz="1200" b="1" dirty="0">
                <a:latin typeface="Courier New" charset="0"/>
              </a:rPr>
              <a:t>--){ s[0]=\ </a:t>
            </a:r>
          </a:p>
          <a:p>
            <a:pPr>
              <a:lnSpc>
                <a:spcPct val="80000"/>
              </a:lnSpc>
              <a:buFontTx/>
              <a:buNone/>
            </a:pPr>
            <a:r>
              <a:rPr lang="en-US" sz="1200" b="1" dirty="0">
                <a:latin typeface="Courier New" charset="0"/>
              </a:rPr>
              <a:t>s[2] = </a:t>
            </a:r>
            <a:r>
              <a:rPr lang="en-US" sz="1200" b="1" dirty="0" err="1">
                <a:latin typeface="Courier New" charset="0"/>
              </a:rPr>
              <a:t>i</a:t>
            </a:r>
            <a:r>
              <a:rPr lang="en-US" sz="1200" b="1" dirty="0">
                <a:latin typeface="Courier New" charset="0"/>
              </a:rPr>
              <a:t> ; print \ </a:t>
            </a:r>
          </a:p>
          <a:p>
            <a:pPr>
              <a:lnSpc>
                <a:spcPct val="80000"/>
              </a:lnSpc>
              <a:buFontTx/>
              <a:buNone/>
            </a:pPr>
            <a:r>
              <a:rPr lang="en-US" sz="1200" b="1" dirty="0">
                <a:latin typeface="Courier New" charset="0"/>
              </a:rPr>
              <a:t>s[2 + !(</a:t>
            </a:r>
            <a:r>
              <a:rPr lang="en-US" sz="1200" b="1" dirty="0" err="1">
                <a:latin typeface="Courier New" charset="0"/>
              </a:rPr>
              <a:t>i</a:t>
            </a:r>
            <a:r>
              <a:rPr lang="en-US" sz="1200" b="1" dirty="0">
                <a:latin typeface="Courier New" charset="0"/>
              </a:rPr>
              <a:t>) ] s[8]\ </a:t>
            </a:r>
          </a:p>
          <a:p>
            <a:pPr>
              <a:lnSpc>
                <a:spcPct val="80000"/>
              </a:lnSpc>
              <a:buFontTx/>
              <a:buNone/>
            </a:pPr>
            <a:r>
              <a:rPr lang="en-US" sz="1200" b="1" dirty="0">
                <a:latin typeface="Courier New" charset="0"/>
              </a:rPr>
              <a:t>s[4+ !(i-1)] s[9]\ </a:t>
            </a:r>
          </a:p>
          <a:p>
            <a:pPr>
              <a:lnSpc>
                <a:spcPct val="80000"/>
              </a:lnSpc>
              <a:buFontTx/>
              <a:buNone/>
            </a:pPr>
            <a:r>
              <a:rPr lang="en-US" sz="1200" b="1" dirty="0">
                <a:latin typeface="Courier New" charset="0"/>
              </a:rPr>
              <a:t>s[10]", " s[!(</a:t>
            </a:r>
            <a:r>
              <a:rPr lang="en-US" sz="1200" b="1" dirty="0" err="1">
                <a:latin typeface="Courier New" charset="0"/>
              </a:rPr>
              <a:t>i</a:t>
            </a:r>
            <a:r>
              <a:rPr lang="en-US" sz="1200" b="1" dirty="0">
                <a:latin typeface="Courier New" charset="0"/>
              </a:rPr>
              <a:t>)]\ </a:t>
            </a:r>
          </a:p>
          <a:p>
            <a:pPr>
              <a:lnSpc>
                <a:spcPct val="80000"/>
              </a:lnSpc>
              <a:buFontTx/>
              <a:buNone/>
            </a:pPr>
            <a:r>
              <a:rPr lang="en-US" sz="1200" b="1" dirty="0">
                <a:latin typeface="Courier New" charset="0"/>
              </a:rPr>
              <a:t>s[8] s[4+ !(i-1)]\ </a:t>
            </a:r>
          </a:p>
          <a:p>
            <a:pPr>
              <a:lnSpc>
                <a:spcPct val="80000"/>
              </a:lnSpc>
              <a:buFontTx/>
              <a:buNone/>
            </a:pPr>
            <a:r>
              <a:rPr lang="en-US" sz="1200" b="1" dirty="0">
                <a:latin typeface="Courier New" charset="0"/>
              </a:rPr>
              <a:t>s[9]".";</a:t>
            </a:r>
            <a:r>
              <a:rPr lang="en-US" sz="1200" b="1" dirty="0" err="1">
                <a:latin typeface="Courier New" charset="0"/>
              </a:rPr>
              <a:t>i?s</a:t>
            </a:r>
            <a:r>
              <a:rPr lang="en-US" sz="1200" b="1" dirty="0">
                <a:latin typeface="Courier New" charset="0"/>
              </a:rPr>
              <a:t>[0]--:\ </a:t>
            </a:r>
          </a:p>
          <a:p>
            <a:pPr>
              <a:lnSpc>
                <a:spcPct val="80000"/>
              </a:lnSpc>
              <a:buFontTx/>
              <a:buNone/>
            </a:pPr>
            <a:r>
              <a:rPr lang="en-US" sz="1200" b="1" dirty="0">
                <a:latin typeface="Courier New" charset="0"/>
              </a:rPr>
              <a:t>s[0] = 99; print \ </a:t>
            </a:r>
          </a:p>
          <a:p>
            <a:pPr>
              <a:lnSpc>
                <a:spcPct val="80000"/>
              </a:lnSpc>
              <a:buFontTx/>
              <a:buNone/>
            </a:pPr>
            <a:r>
              <a:rPr lang="en-US" sz="1200" b="1" dirty="0">
                <a:latin typeface="Courier New" charset="0"/>
              </a:rPr>
              <a:t>s[6+!</a:t>
            </a:r>
            <a:r>
              <a:rPr lang="en-US" sz="1200" b="1" dirty="0" err="1">
                <a:latin typeface="Courier New" charset="0"/>
              </a:rPr>
              <a:t>i</a:t>
            </a:r>
            <a:r>
              <a:rPr lang="en-US" sz="1200" b="1" dirty="0">
                <a:latin typeface="Courier New" charset="0"/>
              </a:rPr>
              <a:t>]s[!(s[0])]\ </a:t>
            </a:r>
          </a:p>
          <a:p>
            <a:pPr>
              <a:lnSpc>
                <a:spcPct val="80000"/>
              </a:lnSpc>
              <a:buFontTx/>
              <a:buNone/>
            </a:pPr>
            <a:r>
              <a:rPr lang="en-US" sz="1200" b="1" dirty="0">
                <a:latin typeface="Courier New" charset="0"/>
              </a:rPr>
              <a:t>s[8] s[4 +!(i-2)]\ </a:t>
            </a:r>
          </a:p>
          <a:p>
            <a:pPr>
              <a:lnSpc>
                <a:spcPct val="80000"/>
              </a:lnSpc>
              <a:buFontTx/>
              <a:buNone/>
            </a:pPr>
            <a:r>
              <a:rPr lang="en-US" sz="1200" b="1" dirty="0">
                <a:latin typeface="Courier New" charset="0"/>
              </a:rPr>
              <a:t>s[9]s[10] ".\n";}}</a:t>
            </a:r>
            <a:r>
              <a:rPr lang="en-US" sz="1200" b="1" dirty="0"/>
              <a:t> </a:t>
            </a:r>
          </a:p>
        </p:txBody>
      </p:sp>
      <p:pic>
        <p:nvPicPr>
          <p:cNvPr id="18513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900" y="865188"/>
            <a:ext cx="2198688" cy="219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851398" name="Text Box 6"/>
          <p:cNvSpPr txBox="1">
            <a:spLocks noChangeArrowheads="1"/>
          </p:cNvSpPr>
          <p:nvPr/>
        </p:nvSpPr>
        <p:spPr bwMode="auto">
          <a:xfrm>
            <a:off x="1420813" y="6507163"/>
            <a:ext cx="6442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US" sz="1400" b="1">
                <a:solidFill>
                  <a:schemeClr val="accent1"/>
                </a:solidFill>
              </a:rPr>
              <a:t>[Wilhem Weske, http://www.99-bottles-of-beer.net/language-awk-1910.html</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77954" name="Rectangle 2"/>
          <p:cNvSpPr>
            <a:spLocks noGrp="1" noChangeArrowheads="1"/>
          </p:cNvSpPr>
          <p:nvPr>
            <p:ph type="title"/>
          </p:nvPr>
        </p:nvSpPr>
        <p:spPr>
          <a:xfrm>
            <a:off x="196850" y="73025"/>
            <a:ext cx="9129713" cy="838200"/>
          </a:xfrm>
        </p:spPr>
        <p:txBody>
          <a:bodyPr/>
          <a:lstStyle/>
          <a:p>
            <a:r>
              <a:rPr lang="en-US" dirty="0" smtClean="0"/>
              <a:t>    The TAs</a:t>
            </a:r>
            <a:endParaRPr lang="en-US" dirty="0"/>
          </a:p>
        </p:txBody>
      </p:sp>
      <p:sp>
        <p:nvSpPr>
          <p:cNvPr id="1277955" name="Rectangle 3"/>
          <p:cNvSpPr>
            <a:spLocks noGrp="1" noChangeArrowheads="1"/>
          </p:cNvSpPr>
          <p:nvPr>
            <p:ph type="body" idx="1"/>
          </p:nvPr>
        </p:nvSpPr>
        <p:spPr>
          <a:xfrm>
            <a:off x="2834501" y="685830"/>
            <a:ext cx="6492062" cy="5852095"/>
          </a:xfrm>
        </p:spPr>
        <p:txBody>
          <a:bodyPr/>
          <a:lstStyle/>
          <a:p>
            <a:pPr marL="342900" indent="-342900">
              <a:spcBef>
                <a:spcPct val="60000"/>
              </a:spcBef>
              <a:buFontTx/>
              <a:buNone/>
            </a:pPr>
            <a:r>
              <a:rPr lang="en-US" sz="2400" b="1" dirty="0" err="1" smtClean="0"/>
              <a:t>Livi</a:t>
            </a:r>
            <a:r>
              <a:rPr lang="en-US" sz="2400" b="1" dirty="0" smtClean="0"/>
              <a:t> Byer</a:t>
            </a:r>
            <a:endParaRPr lang="en-US" sz="2400" b="1" dirty="0"/>
          </a:p>
          <a:p>
            <a:pPr marL="342900" indent="-342900">
              <a:spcBef>
                <a:spcPct val="60000"/>
              </a:spcBef>
              <a:buFontTx/>
              <a:buNone/>
            </a:pPr>
            <a:r>
              <a:rPr lang="en-US" sz="2400" b="1" dirty="0" smtClean="0">
                <a:hlinkClick r:id="rId3"/>
              </a:rPr>
              <a:t>okb2102@barnard.edu</a:t>
            </a:r>
            <a:endParaRPr lang="en-US" sz="2400" b="1" dirty="0" smtClean="0"/>
          </a:p>
          <a:p>
            <a:pPr marL="342900" indent="-342900">
              <a:spcBef>
                <a:spcPct val="60000"/>
              </a:spcBef>
              <a:buFontTx/>
              <a:buNone/>
            </a:pPr>
            <a:r>
              <a:rPr lang="en-US" sz="2400" b="1" dirty="0" err="1" smtClean="0"/>
              <a:t>Chae</a:t>
            </a:r>
            <a:r>
              <a:rPr lang="en-US" sz="2400" b="1" dirty="0" smtClean="0"/>
              <a:t> </a:t>
            </a:r>
            <a:r>
              <a:rPr lang="en-US" sz="2400" b="1" dirty="0" err="1" smtClean="0"/>
              <a:t>Jubb</a:t>
            </a:r>
            <a:endParaRPr lang="en-US" sz="2400" b="1" dirty="0" smtClean="0"/>
          </a:p>
          <a:p>
            <a:pPr marL="342900" indent="-342900">
              <a:spcBef>
                <a:spcPct val="60000"/>
              </a:spcBef>
              <a:buNone/>
            </a:pPr>
            <a:r>
              <a:rPr lang="en-US" sz="2400" b="1" dirty="0" smtClean="0">
                <a:hlinkClick r:id="rId4"/>
              </a:rPr>
              <a:t>ecj2122@columbia.edu</a:t>
            </a:r>
            <a:endParaRPr lang="en-US" sz="2400" b="1" dirty="0"/>
          </a:p>
          <a:p>
            <a:pPr marL="342900" indent="-342900">
              <a:spcBef>
                <a:spcPct val="60000"/>
              </a:spcBef>
              <a:buFontTx/>
              <a:buNone/>
            </a:pPr>
            <a:r>
              <a:rPr lang="en-US" sz="2400" b="1" dirty="0" smtClean="0"/>
              <a:t>Aquila </a:t>
            </a:r>
            <a:r>
              <a:rPr lang="en-US" sz="2400" b="1" dirty="0" err="1" smtClean="0"/>
              <a:t>Khanam</a:t>
            </a:r>
            <a:endParaRPr lang="en-US" sz="2400" b="1" dirty="0"/>
          </a:p>
          <a:p>
            <a:pPr marL="342900" indent="-342900">
              <a:spcBef>
                <a:spcPct val="60000"/>
              </a:spcBef>
              <a:buNone/>
            </a:pPr>
            <a:r>
              <a:rPr lang="en-US" sz="2400" b="1" dirty="0" smtClean="0">
                <a:hlinkClick r:id="rId3"/>
              </a:rPr>
              <a:t>ak3654@columbia.edu</a:t>
            </a:r>
            <a:endParaRPr lang="en-US" sz="2400" b="1" dirty="0"/>
          </a:p>
          <a:p>
            <a:pPr marL="342900" indent="-342900">
              <a:spcBef>
                <a:spcPct val="60000"/>
              </a:spcBef>
              <a:buFontTx/>
              <a:buNone/>
            </a:pPr>
            <a:r>
              <a:rPr lang="en-US" sz="2400" b="1" dirty="0"/>
              <a:t>Daniel Park</a:t>
            </a:r>
          </a:p>
          <a:p>
            <a:pPr marL="342900" indent="-342900">
              <a:spcBef>
                <a:spcPct val="60000"/>
              </a:spcBef>
              <a:buNone/>
            </a:pPr>
            <a:r>
              <a:rPr lang="en-US" sz="2400" b="1" dirty="0">
                <a:hlinkClick r:id="rId4"/>
              </a:rPr>
              <a:t>sjp2172@columbia.edu</a:t>
            </a:r>
            <a:endParaRPr lang="en-US" sz="2400" b="1" dirty="0"/>
          </a:p>
          <a:p>
            <a:pPr marL="342900" indent="-342900">
              <a:spcBef>
                <a:spcPct val="60000"/>
              </a:spcBef>
              <a:buFontTx/>
              <a:buNone/>
            </a:pPr>
            <a:r>
              <a:rPr lang="en-US" sz="2400" b="1" dirty="0" smtClean="0"/>
              <a:t>Kevin Walters</a:t>
            </a:r>
            <a:endParaRPr lang="en-US" sz="2400" b="1" dirty="0"/>
          </a:p>
          <a:p>
            <a:pPr marL="342900" indent="-342900">
              <a:spcBef>
                <a:spcPct val="60000"/>
              </a:spcBef>
              <a:buNone/>
            </a:pPr>
            <a:r>
              <a:rPr lang="en-US" sz="2400" b="1" dirty="0" smtClean="0">
                <a:hlinkClick r:id="rId3"/>
              </a:rPr>
              <a:t>kmw2168@</a:t>
            </a:r>
            <a:r>
              <a:rPr lang="en-US" sz="2400" b="1" dirty="0">
                <a:hlinkClick r:id="rId3"/>
              </a:rPr>
              <a:t>columbia.edu</a:t>
            </a:r>
            <a:endParaRPr lang="en-US" sz="2400" b="1" dirty="0"/>
          </a:p>
          <a:p>
            <a:pPr marL="342900" indent="-342900">
              <a:spcBef>
                <a:spcPct val="60000"/>
              </a:spcBef>
              <a:buFontTx/>
              <a:buNone/>
            </a:pPr>
            <a:endParaRPr lang="en-US" sz="2400" b="1" dirty="0"/>
          </a:p>
          <a:p>
            <a:pPr marL="342900" indent="-342900">
              <a:spcBef>
                <a:spcPct val="60000"/>
              </a:spcBef>
              <a:buFontTx/>
              <a:buNone/>
            </a:pPr>
            <a:endParaRPr lang="en-US" sz="2400" b="1" dirty="0"/>
          </a:p>
        </p:txBody>
      </p:sp>
      <p:pic>
        <p:nvPicPr>
          <p:cNvPr id="2" name="Picture 1"/>
          <p:cNvPicPr>
            <a:picLocks noChangeAspect="1"/>
          </p:cNvPicPr>
          <p:nvPr/>
        </p:nvPicPr>
        <p:blipFill>
          <a:blip r:embed="rId5"/>
          <a:stretch>
            <a:fillRect/>
          </a:stretch>
        </p:blipFill>
        <p:spPr>
          <a:xfrm>
            <a:off x="7471198" y="5349219"/>
            <a:ext cx="951802" cy="995683"/>
          </a:xfrm>
          <a:prstGeom prst="rect">
            <a:avLst/>
          </a:prstGeom>
        </p:spPr>
      </p:pic>
      <p:pic>
        <p:nvPicPr>
          <p:cNvPr id="5" name="Picture 4" descr="getPhot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78161" y="4181241"/>
            <a:ext cx="951802" cy="951802"/>
          </a:xfrm>
          <a:prstGeom prst="rect">
            <a:avLst/>
          </a:prstGeom>
        </p:spPr>
      </p:pic>
      <p:pic>
        <p:nvPicPr>
          <p:cNvPr id="6" name="Picture 5" descr="getPhoto-1.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71198" y="1711852"/>
            <a:ext cx="941082" cy="1072278"/>
          </a:xfrm>
          <a:prstGeom prst="rect">
            <a:avLst/>
          </a:prstGeom>
        </p:spPr>
      </p:pic>
      <p:pic>
        <p:nvPicPr>
          <p:cNvPr id="7" name="Picture 6" descr="getPhoto-2.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29493" y="3059734"/>
            <a:ext cx="982787" cy="912682"/>
          </a:xfrm>
          <a:prstGeom prst="rect">
            <a:avLst/>
          </a:prstGeom>
        </p:spPr>
      </p:pic>
      <p:pic>
        <p:nvPicPr>
          <p:cNvPr id="8" name="Picture 7" descr="10488136_10204631462854673_8429472386091712936_n.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97890" y="542092"/>
            <a:ext cx="914390" cy="1169760"/>
          </a:xfrm>
          <a:prstGeom prst="rect">
            <a:avLst/>
          </a:prstGeom>
        </p:spPr>
      </p:pic>
    </p:spTree>
    <p:extLst>
      <p:ext uri="{BB962C8B-B14F-4D97-AF65-F5344CB8AC3E}">
        <p14:creationId xmlns:p14="http://schemas.microsoft.com/office/powerpoint/2010/main" val="344668450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42" name="Rectangle 2"/>
          <p:cNvSpPr>
            <a:spLocks noGrp="1" noChangeArrowheads="1"/>
          </p:cNvSpPr>
          <p:nvPr>
            <p:ph type="title"/>
          </p:nvPr>
        </p:nvSpPr>
        <p:spPr>
          <a:xfrm>
            <a:off x="182563" y="73025"/>
            <a:ext cx="8961437" cy="838200"/>
          </a:xfrm>
        </p:spPr>
        <p:txBody>
          <a:bodyPr/>
          <a:lstStyle/>
          <a:p>
            <a:r>
              <a:rPr lang="ja-JP" altLang="en-US" dirty="0">
                <a:latin typeface="Arial"/>
              </a:rPr>
              <a:t>“</a:t>
            </a:r>
            <a:r>
              <a:rPr lang="en-US" dirty="0"/>
              <a:t>99 Bottles of Beer</a:t>
            </a:r>
            <a:r>
              <a:rPr lang="ja-JP" altLang="en-US" dirty="0">
                <a:latin typeface="Arial"/>
              </a:rPr>
              <a:t>”</a:t>
            </a:r>
            <a:r>
              <a:rPr lang="en-US" dirty="0"/>
              <a:t> in </a:t>
            </a:r>
            <a:r>
              <a:rPr lang="en-US" dirty="0" smtClean="0"/>
              <a:t>Python 2.7</a:t>
            </a:r>
            <a:endParaRPr lang="en-US" dirty="0"/>
          </a:p>
        </p:txBody>
      </p:sp>
      <p:sp>
        <p:nvSpPr>
          <p:cNvPr id="1853443" name="Rectangle 3"/>
          <p:cNvSpPr>
            <a:spLocks noGrp="1" noChangeArrowheads="1"/>
          </p:cNvSpPr>
          <p:nvPr>
            <p:ph type="body" idx="1"/>
          </p:nvPr>
        </p:nvSpPr>
        <p:spPr>
          <a:xfrm>
            <a:off x="311150" y="911225"/>
            <a:ext cx="8453438" cy="5535613"/>
          </a:xfrm>
        </p:spPr>
        <p:txBody>
          <a:bodyPr/>
          <a:lstStyle/>
          <a:p>
            <a:pPr>
              <a:lnSpc>
                <a:spcPct val="80000"/>
              </a:lnSpc>
              <a:buFontTx/>
              <a:buNone/>
            </a:pPr>
            <a:endParaRPr lang="en-US" sz="1400" b="1" dirty="0">
              <a:latin typeface="Courier New" charset="0"/>
            </a:endParaRPr>
          </a:p>
          <a:p>
            <a:pPr>
              <a:lnSpc>
                <a:spcPct val="80000"/>
              </a:lnSpc>
              <a:buFontTx/>
              <a:buNone/>
            </a:pPr>
            <a:endParaRPr lang="en-US" sz="1400" b="1" dirty="0" smtClean="0">
              <a:latin typeface="Courier New" charset="0"/>
            </a:endParaRPr>
          </a:p>
          <a:p>
            <a:pPr>
              <a:lnSpc>
                <a:spcPct val="80000"/>
              </a:lnSpc>
              <a:buFontTx/>
              <a:buNone/>
            </a:pPr>
            <a:r>
              <a:rPr lang="en-US" sz="1400" b="1" dirty="0" smtClean="0">
                <a:latin typeface="Courier New" charset="0"/>
              </a:rPr>
              <a:t>for </a:t>
            </a:r>
            <a:r>
              <a:rPr lang="en-US" sz="1400" b="1" dirty="0">
                <a:latin typeface="Courier New" charset="0"/>
              </a:rPr>
              <a:t>quant in range(99, 0, -1):</a:t>
            </a:r>
          </a:p>
          <a:p>
            <a:pPr>
              <a:lnSpc>
                <a:spcPct val="80000"/>
              </a:lnSpc>
              <a:buFontTx/>
              <a:buNone/>
            </a:pPr>
            <a:r>
              <a:rPr lang="en-US" sz="1400" b="1" dirty="0">
                <a:latin typeface="Courier New" charset="0"/>
              </a:rPr>
              <a:t>  if quant &gt; 1:</a:t>
            </a:r>
          </a:p>
          <a:p>
            <a:pPr>
              <a:lnSpc>
                <a:spcPct val="80000"/>
              </a:lnSpc>
              <a:buFontTx/>
              <a:buNone/>
            </a:pPr>
            <a:r>
              <a:rPr lang="en-US" sz="1400" b="1" dirty="0">
                <a:latin typeface="Courier New" charset="0"/>
              </a:rPr>
              <a:t>    print quant, "bottles of beer on the wall,", quant, "bottles of beer."</a:t>
            </a:r>
          </a:p>
          <a:p>
            <a:pPr>
              <a:lnSpc>
                <a:spcPct val="80000"/>
              </a:lnSpc>
              <a:buFontTx/>
              <a:buNone/>
            </a:pPr>
            <a:r>
              <a:rPr lang="en-US" sz="1400" b="1" dirty="0">
                <a:latin typeface="Courier New" charset="0"/>
              </a:rPr>
              <a:t>    if quant &gt; 2: </a:t>
            </a:r>
          </a:p>
          <a:p>
            <a:pPr>
              <a:lnSpc>
                <a:spcPct val="80000"/>
              </a:lnSpc>
              <a:buFontTx/>
              <a:buNone/>
            </a:pPr>
            <a:r>
              <a:rPr lang="en-US" sz="1400" b="1" dirty="0">
                <a:latin typeface="Courier New" charset="0"/>
              </a:rPr>
              <a:t>      suffix = </a:t>
            </a:r>
            <a:r>
              <a:rPr lang="en-US" sz="1400" b="1" dirty="0" err="1">
                <a:latin typeface="Courier New" charset="0"/>
              </a:rPr>
              <a:t>str</a:t>
            </a:r>
            <a:r>
              <a:rPr lang="en-US" sz="1400" b="1" dirty="0">
                <a:latin typeface="Courier New" charset="0"/>
              </a:rPr>
              <a:t>(quant - 1) + " bottles of beer on the wall."</a:t>
            </a:r>
          </a:p>
          <a:p>
            <a:pPr>
              <a:lnSpc>
                <a:spcPct val="80000"/>
              </a:lnSpc>
              <a:buFontTx/>
              <a:buNone/>
            </a:pPr>
            <a:r>
              <a:rPr lang="en-US" sz="1400" b="1" dirty="0">
                <a:latin typeface="Courier New" charset="0"/>
              </a:rPr>
              <a:t>    else:</a:t>
            </a:r>
          </a:p>
          <a:p>
            <a:pPr>
              <a:lnSpc>
                <a:spcPct val="80000"/>
              </a:lnSpc>
              <a:buFontTx/>
              <a:buNone/>
            </a:pPr>
            <a:r>
              <a:rPr lang="en-US" sz="1400" b="1" dirty="0">
                <a:latin typeface="Courier New" charset="0"/>
              </a:rPr>
              <a:t>      suffix = "1 bottle of beer on the wall."</a:t>
            </a:r>
          </a:p>
          <a:p>
            <a:pPr>
              <a:lnSpc>
                <a:spcPct val="80000"/>
              </a:lnSpc>
              <a:buFontTx/>
              <a:buNone/>
            </a:pPr>
            <a:r>
              <a:rPr lang="en-US" sz="1400" b="1" dirty="0">
                <a:latin typeface="Courier New" charset="0"/>
              </a:rPr>
              <a:t>  </a:t>
            </a:r>
            <a:r>
              <a:rPr lang="en-US" sz="1400" b="1" dirty="0" err="1">
                <a:latin typeface="Courier New" charset="0"/>
              </a:rPr>
              <a:t>elif</a:t>
            </a:r>
            <a:r>
              <a:rPr lang="en-US" sz="1400" b="1" dirty="0">
                <a:latin typeface="Courier New" charset="0"/>
              </a:rPr>
              <a:t> quant == 1:</a:t>
            </a:r>
          </a:p>
          <a:p>
            <a:pPr>
              <a:lnSpc>
                <a:spcPct val="80000"/>
              </a:lnSpc>
              <a:buFontTx/>
              <a:buNone/>
            </a:pPr>
            <a:r>
              <a:rPr lang="en-US" sz="1400" b="1" dirty="0">
                <a:latin typeface="Courier New" charset="0"/>
              </a:rPr>
              <a:t>    print "1 bottle of beer on the wall, 1 bottle of beer." </a:t>
            </a:r>
          </a:p>
          <a:p>
            <a:pPr>
              <a:lnSpc>
                <a:spcPct val="80000"/>
              </a:lnSpc>
              <a:buFontTx/>
              <a:buNone/>
            </a:pPr>
            <a:r>
              <a:rPr lang="en-US" sz="1400" b="1" dirty="0">
                <a:latin typeface="Courier New" charset="0"/>
              </a:rPr>
              <a:t>    suffix = "no more beer on the wall!" </a:t>
            </a:r>
          </a:p>
          <a:p>
            <a:pPr>
              <a:lnSpc>
                <a:spcPct val="80000"/>
              </a:lnSpc>
              <a:buFontTx/>
              <a:buNone/>
            </a:pPr>
            <a:r>
              <a:rPr lang="en-US" sz="1400" b="1" dirty="0">
                <a:latin typeface="Courier New" charset="0"/>
              </a:rPr>
              <a:t>  print "Take one down, pass it around,", suffix </a:t>
            </a:r>
          </a:p>
          <a:p>
            <a:pPr>
              <a:lnSpc>
                <a:spcPct val="80000"/>
              </a:lnSpc>
              <a:buFontTx/>
              <a:buNone/>
            </a:pPr>
            <a:r>
              <a:rPr lang="en-US" sz="1400" b="1" dirty="0">
                <a:latin typeface="Courier New" charset="0"/>
              </a:rPr>
              <a:t>  print "--"</a:t>
            </a:r>
            <a:r>
              <a:rPr lang="en-US" sz="1600" dirty="0">
                <a:latin typeface="Courier New" charset="0"/>
              </a:rPr>
              <a:t> </a:t>
            </a:r>
            <a:endParaRPr lang="en-US" sz="1600" b="1" dirty="0">
              <a:latin typeface="Courier New" charset="0"/>
            </a:endParaRPr>
          </a:p>
          <a:p>
            <a:pPr>
              <a:lnSpc>
                <a:spcPct val="80000"/>
              </a:lnSpc>
              <a:buFontTx/>
              <a:buNone/>
            </a:pPr>
            <a:endParaRPr lang="en-US" sz="1600" b="1" dirty="0">
              <a:latin typeface="Courier New" charset="0"/>
            </a:endParaRPr>
          </a:p>
          <a:p>
            <a:pPr>
              <a:lnSpc>
                <a:spcPct val="80000"/>
              </a:lnSpc>
              <a:buFontTx/>
              <a:buNone/>
            </a:pPr>
            <a:endParaRPr lang="en-US" sz="1200" b="1" dirty="0" smtClean="0">
              <a:latin typeface="Courier New" charset="0"/>
            </a:endParaRPr>
          </a:p>
          <a:p>
            <a:pPr>
              <a:lnSpc>
                <a:spcPct val="80000"/>
              </a:lnSpc>
              <a:buFontTx/>
              <a:buNone/>
            </a:pPr>
            <a:endParaRPr lang="en-US" sz="1200" b="1" dirty="0">
              <a:latin typeface="Courier New" charset="0"/>
            </a:endParaRPr>
          </a:p>
          <a:p>
            <a:pPr>
              <a:lnSpc>
                <a:spcPct val="80000"/>
              </a:lnSpc>
              <a:buFontTx/>
              <a:buNone/>
            </a:pPr>
            <a:endParaRPr lang="en-US" sz="1200" b="1" dirty="0" smtClean="0">
              <a:latin typeface="Courier New" charset="0"/>
            </a:endParaRPr>
          </a:p>
          <a:p>
            <a:pPr>
              <a:lnSpc>
                <a:spcPct val="80000"/>
              </a:lnSpc>
              <a:buFontTx/>
              <a:buNone/>
            </a:pPr>
            <a:endParaRPr lang="en-US" sz="1200" b="1" dirty="0">
              <a:latin typeface="Courier New" charset="0"/>
            </a:endParaRPr>
          </a:p>
          <a:p>
            <a:pPr>
              <a:lnSpc>
                <a:spcPct val="80000"/>
              </a:lnSpc>
              <a:buFontTx/>
              <a:buNone/>
            </a:pPr>
            <a:endParaRPr lang="en-US" sz="1200" b="1" dirty="0">
              <a:latin typeface="Courier New" charset="0"/>
            </a:endParaRPr>
          </a:p>
          <a:p>
            <a:pPr>
              <a:lnSpc>
                <a:spcPct val="80000"/>
              </a:lnSpc>
              <a:buFontTx/>
              <a:buNone/>
            </a:pPr>
            <a:endParaRPr lang="en-US" sz="1200" b="1" dirty="0">
              <a:latin typeface="Courier New" charset="0"/>
            </a:endParaRPr>
          </a:p>
          <a:p>
            <a:pPr>
              <a:lnSpc>
                <a:spcPct val="80000"/>
              </a:lnSpc>
              <a:buFontTx/>
              <a:buNone/>
            </a:pPr>
            <a:endParaRPr lang="en-US" sz="1200" b="1" dirty="0">
              <a:latin typeface="Courier New" charset="0"/>
            </a:endParaRPr>
          </a:p>
          <a:p>
            <a:pPr algn="r">
              <a:lnSpc>
                <a:spcPct val="80000"/>
              </a:lnSpc>
              <a:buFontTx/>
              <a:buNone/>
            </a:pPr>
            <a:r>
              <a:rPr lang="en-US" sz="1200" b="1" dirty="0">
                <a:latin typeface="Courier New" charset="0"/>
              </a:rPr>
              <a:t>    </a:t>
            </a:r>
            <a:r>
              <a:rPr lang="en-US" sz="1400" b="1" dirty="0">
                <a:solidFill>
                  <a:schemeClr val="accent1"/>
                </a:solidFill>
              </a:rPr>
              <a:t>[</a:t>
            </a:r>
            <a:r>
              <a:rPr lang="en-US" sz="1400" b="1" dirty="0" err="1">
                <a:solidFill>
                  <a:schemeClr val="accent1"/>
                </a:solidFill>
              </a:rPr>
              <a:t>Gerold</a:t>
            </a:r>
            <a:r>
              <a:rPr lang="en-US" sz="1400" b="1" dirty="0">
                <a:solidFill>
                  <a:schemeClr val="accent1"/>
                </a:solidFill>
              </a:rPr>
              <a:t> </a:t>
            </a:r>
            <a:r>
              <a:rPr lang="en-US" sz="1400" b="1" dirty="0" err="1">
                <a:solidFill>
                  <a:schemeClr val="accent1"/>
                </a:solidFill>
              </a:rPr>
              <a:t>Penz</a:t>
            </a:r>
            <a:r>
              <a:rPr lang="en-US" sz="1400" b="1" dirty="0">
                <a:solidFill>
                  <a:schemeClr val="accent1"/>
                </a:solidFill>
              </a:rPr>
              <a:t>, http://www.99-bottles-of-beer.net/language-python-808.html]</a:t>
            </a:r>
          </a:p>
        </p:txBody>
      </p:sp>
      <p:pic>
        <p:nvPicPr>
          <p:cNvPr id="3" name="Picture 2"/>
          <p:cNvPicPr>
            <a:picLocks noChangeAspect="1"/>
          </p:cNvPicPr>
          <p:nvPr/>
        </p:nvPicPr>
        <p:blipFill>
          <a:blip r:embed="rId3"/>
          <a:stretch>
            <a:fillRect/>
          </a:stretch>
        </p:blipFill>
        <p:spPr>
          <a:xfrm>
            <a:off x="6126305" y="1064276"/>
            <a:ext cx="2679700" cy="901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986" name="Rectangle 2"/>
          <p:cNvSpPr>
            <a:spLocks noGrp="1" noChangeArrowheads="1"/>
          </p:cNvSpPr>
          <p:nvPr>
            <p:ph type="title"/>
          </p:nvPr>
        </p:nvSpPr>
        <p:spPr>
          <a:xfrm>
            <a:off x="182563" y="73025"/>
            <a:ext cx="9144000" cy="838200"/>
          </a:xfrm>
        </p:spPr>
        <p:txBody>
          <a:bodyPr/>
          <a:lstStyle/>
          <a:p>
            <a:r>
              <a:rPr lang="ja-JP" altLang="en-US" sz="2800">
                <a:latin typeface="Arial"/>
              </a:rPr>
              <a:t>“</a:t>
            </a:r>
            <a:r>
              <a:rPr lang="en-US" sz="2800"/>
              <a:t>99 Bottles of Beer</a:t>
            </a:r>
            <a:r>
              <a:rPr lang="ja-JP" altLang="en-US" sz="2800">
                <a:latin typeface="Arial"/>
              </a:rPr>
              <a:t>”</a:t>
            </a:r>
            <a:r>
              <a:rPr lang="en-US" sz="2800"/>
              <a:t> in the Whitespace language</a:t>
            </a:r>
          </a:p>
        </p:txBody>
      </p:sp>
      <p:sp>
        <p:nvSpPr>
          <p:cNvPr id="1321987" name="Rectangle 3"/>
          <p:cNvSpPr>
            <a:spLocks noGrp="1" noChangeArrowheads="1"/>
          </p:cNvSpPr>
          <p:nvPr>
            <p:ph type="body" idx="1"/>
          </p:nvPr>
        </p:nvSpPr>
        <p:spPr>
          <a:xfrm>
            <a:off x="311150" y="1216025"/>
            <a:ext cx="8453438" cy="5413375"/>
          </a:xfrm>
        </p:spPr>
        <p:txBody>
          <a:bodyPr/>
          <a:lstStyle/>
          <a:p>
            <a:pPr algn="r">
              <a:buFontTx/>
              <a:buNone/>
            </a:pPr>
            <a:endParaRPr lang="en-US" sz="1600" b="1">
              <a:solidFill>
                <a:schemeClr val="accent1"/>
              </a:solidFill>
            </a:endParaRPr>
          </a:p>
          <a:p>
            <a:pPr algn="r">
              <a:buFontTx/>
              <a:buNone/>
            </a:pPr>
            <a:endParaRPr lang="en-US" sz="1600" b="1">
              <a:solidFill>
                <a:schemeClr val="accent1"/>
              </a:solidFill>
            </a:endParaRPr>
          </a:p>
          <a:p>
            <a:pPr algn="r">
              <a:buFontTx/>
              <a:buNone/>
            </a:pPr>
            <a:endParaRPr lang="en-US" sz="1600" b="1">
              <a:solidFill>
                <a:schemeClr val="accent1"/>
              </a:solidFill>
            </a:endParaRPr>
          </a:p>
          <a:p>
            <a:pPr algn="r">
              <a:buFontTx/>
              <a:buNone/>
            </a:pPr>
            <a:endParaRPr lang="en-US" sz="1600" b="1">
              <a:solidFill>
                <a:schemeClr val="accent1"/>
              </a:solidFill>
            </a:endParaRPr>
          </a:p>
          <a:p>
            <a:pPr algn="r">
              <a:buFontTx/>
              <a:buNone/>
            </a:pPr>
            <a:endParaRPr lang="en-US" sz="1600" b="1">
              <a:solidFill>
                <a:schemeClr val="accent1"/>
              </a:solidFill>
            </a:endParaRPr>
          </a:p>
          <a:p>
            <a:pPr algn="r">
              <a:buFontTx/>
              <a:buNone/>
            </a:pPr>
            <a:endParaRPr lang="en-US" sz="1600" b="1">
              <a:solidFill>
                <a:schemeClr val="accent1"/>
              </a:solidFill>
            </a:endParaRPr>
          </a:p>
          <a:p>
            <a:pPr algn="r">
              <a:buFontTx/>
              <a:buNone/>
            </a:pPr>
            <a:endParaRPr lang="en-US" sz="1600" b="1">
              <a:solidFill>
                <a:schemeClr val="accent1"/>
              </a:solidFill>
            </a:endParaRPr>
          </a:p>
          <a:p>
            <a:pPr algn="r">
              <a:buFontTx/>
              <a:buNone/>
            </a:pPr>
            <a:endParaRPr lang="en-US" sz="1600" b="1">
              <a:solidFill>
                <a:schemeClr val="accent1"/>
              </a:solidFill>
            </a:endParaRPr>
          </a:p>
          <a:p>
            <a:pPr algn="r">
              <a:buFontTx/>
              <a:buNone/>
            </a:pPr>
            <a:endParaRPr lang="en-US" sz="1600" b="1">
              <a:solidFill>
                <a:schemeClr val="accent1"/>
              </a:solidFill>
            </a:endParaRPr>
          </a:p>
          <a:p>
            <a:pPr algn="r">
              <a:buFontTx/>
              <a:buNone/>
            </a:pPr>
            <a:endParaRPr lang="en-US" sz="1600" b="1">
              <a:solidFill>
                <a:schemeClr val="accent1"/>
              </a:solidFill>
            </a:endParaRPr>
          </a:p>
          <a:p>
            <a:pPr algn="r">
              <a:buFontTx/>
              <a:buNone/>
            </a:pPr>
            <a:endParaRPr lang="en-US" sz="1600" b="1">
              <a:solidFill>
                <a:schemeClr val="accent1"/>
              </a:solidFill>
            </a:endParaRPr>
          </a:p>
          <a:p>
            <a:pPr algn="r">
              <a:buFontTx/>
              <a:buNone/>
            </a:pPr>
            <a:endParaRPr lang="en-US" sz="1600" b="1">
              <a:solidFill>
                <a:schemeClr val="accent1"/>
              </a:solidFill>
            </a:endParaRPr>
          </a:p>
          <a:p>
            <a:pPr algn="r">
              <a:buFontTx/>
              <a:buNone/>
            </a:pPr>
            <a:endParaRPr lang="en-US" sz="1600" b="1">
              <a:solidFill>
                <a:schemeClr val="accent1"/>
              </a:solidFill>
            </a:endParaRPr>
          </a:p>
          <a:p>
            <a:pPr algn="r">
              <a:buFontTx/>
              <a:buNone/>
            </a:pPr>
            <a:endParaRPr lang="en-US" sz="1600" b="1">
              <a:solidFill>
                <a:schemeClr val="accent1"/>
              </a:solidFill>
            </a:endParaRPr>
          </a:p>
          <a:p>
            <a:pPr algn="r">
              <a:buFontTx/>
              <a:buNone/>
            </a:pPr>
            <a:endParaRPr lang="en-US" sz="1400" b="1">
              <a:solidFill>
                <a:schemeClr val="accent1"/>
              </a:solidFill>
            </a:endParaRPr>
          </a:p>
          <a:p>
            <a:pPr algn="r">
              <a:buFontTx/>
              <a:buNone/>
            </a:pPr>
            <a:r>
              <a:rPr lang="en-US" sz="1400" b="1">
                <a:solidFill>
                  <a:schemeClr val="accent1"/>
                </a:solidFill>
              </a:rPr>
              <a:t>[Andrew Kemp, </a:t>
            </a:r>
            <a:r>
              <a:rPr lang="en-US" sz="1600" b="1">
                <a:solidFill>
                  <a:schemeClr val="accent1"/>
                </a:solidFill>
              </a:rPr>
              <a:t>http://compsoc.dur.ac.uk/whitespace</a:t>
            </a:r>
            <a:r>
              <a:rPr lang="en-US" b="1"/>
              <a:t>/</a:t>
            </a:r>
            <a:r>
              <a:rPr lang="en-US" sz="1400" b="1">
                <a:solidFill>
                  <a:schemeClr val="accent1"/>
                </a:solidFill>
              </a:rPr>
              <a:t>]</a:t>
            </a:r>
            <a:r>
              <a:rPr lang="en-US" sz="1600" b="1">
                <a:solidFill>
                  <a:schemeClr val="accent1"/>
                </a:solidFill>
              </a:rPr>
              <a:t>         </a:t>
            </a:r>
            <a:r>
              <a:rPr lang="en-US" sz="1600"/>
              <a:t> </a:t>
            </a:r>
          </a:p>
          <a:p>
            <a:endParaRPr lang="en-US" sz="160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746" name="Rectangle 2"/>
          <p:cNvSpPr>
            <a:spLocks noGrp="1" noChangeArrowheads="1"/>
          </p:cNvSpPr>
          <p:nvPr>
            <p:ph type="title"/>
          </p:nvPr>
        </p:nvSpPr>
        <p:spPr/>
        <p:txBody>
          <a:bodyPr/>
          <a:lstStyle/>
          <a:p>
            <a:r>
              <a:rPr lang="en-US"/>
              <a:t>  Evolution of Programming Languages</a:t>
            </a:r>
          </a:p>
        </p:txBody>
      </p:sp>
      <p:sp>
        <p:nvSpPr>
          <p:cNvPr id="1311747" name="Rectangle 3"/>
          <p:cNvSpPr>
            <a:spLocks noGrp="1" noChangeArrowheads="1"/>
          </p:cNvSpPr>
          <p:nvPr>
            <p:ph type="body" sz="half" idx="1"/>
          </p:nvPr>
        </p:nvSpPr>
        <p:spPr>
          <a:xfrm>
            <a:off x="311150" y="1143000"/>
            <a:ext cx="2249488" cy="5029200"/>
          </a:xfrm>
        </p:spPr>
        <p:txBody>
          <a:bodyPr/>
          <a:lstStyle/>
          <a:p>
            <a:pPr algn="ctr">
              <a:buFontTx/>
              <a:buNone/>
            </a:pPr>
            <a:r>
              <a:rPr lang="en-US" sz="2400" b="1"/>
              <a:t>1970</a:t>
            </a:r>
          </a:p>
          <a:p>
            <a:pPr algn="ctr">
              <a:buFontTx/>
              <a:buNone/>
            </a:pPr>
            <a:r>
              <a:rPr lang="en-US" sz="2000" b="1">
                <a:solidFill>
                  <a:schemeClr val="tx2"/>
                </a:solidFill>
              </a:rPr>
              <a:t>Fortran</a:t>
            </a:r>
            <a:endParaRPr lang="en-US" sz="2000" b="1">
              <a:solidFill>
                <a:schemeClr val="accent1"/>
              </a:solidFill>
            </a:endParaRPr>
          </a:p>
          <a:p>
            <a:pPr algn="ctr">
              <a:buFontTx/>
              <a:buNone/>
            </a:pPr>
            <a:r>
              <a:rPr lang="en-US" sz="2000" b="1">
                <a:solidFill>
                  <a:schemeClr val="tx2"/>
                </a:solidFill>
              </a:rPr>
              <a:t>Lisp</a:t>
            </a:r>
          </a:p>
          <a:p>
            <a:pPr algn="ctr">
              <a:buFontTx/>
              <a:buNone/>
            </a:pPr>
            <a:r>
              <a:rPr lang="en-US" sz="2000" b="1">
                <a:solidFill>
                  <a:schemeClr val="tx2"/>
                </a:solidFill>
              </a:rPr>
              <a:t>Cobol</a:t>
            </a:r>
          </a:p>
          <a:p>
            <a:pPr algn="ctr">
              <a:buFontTx/>
              <a:buNone/>
            </a:pPr>
            <a:r>
              <a:rPr lang="en-US" sz="2000" b="1">
                <a:solidFill>
                  <a:schemeClr val="tx2"/>
                </a:solidFill>
              </a:rPr>
              <a:t>Algol</a:t>
            </a:r>
            <a:r>
              <a:rPr lang="en-US" sz="2000" b="1">
                <a:solidFill>
                  <a:schemeClr val="accent1"/>
                </a:solidFill>
              </a:rPr>
              <a:t> </a:t>
            </a:r>
            <a:r>
              <a:rPr lang="en-US" sz="2000" b="1">
                <a:solidFill>
                  <a:schemeClr val="tx2"/>
                </a:solidFill>
              </a:rPr>
              <a:t>60</a:t>
            </a:r>
          </a:p>
          <a:p>
            <a:pPr algn="ctr">
              <a:buFontTx/>
              <a:buNone/>
            </a:pPr>
            <a:r>
              <a:rPr lang="en-US" sz="2000" b="1">
                <a:solidFill>
                  <a:schemeClr val="tx2"/>
                </a:solidFill>
              </a:rPr>
              <a:t>APL</a:t>
            </a:r>
          </a:p>
          <a:p>
            <a:pPr algn="ctr">
              <a:buFontTx/>
              <a:buNone/>
            </a:pPr>
            <a:r>
              <a:rPr lang="en-US" sz="2000" b="1">
                <a:solidFill>
                  <a:schemeClr val="tx2"/>
                </a:solidFill>
              </a:rPr>
              <a:t>Snobol</a:t>
            </a:r>
            <a:r>
              <a:rPr lang="en-US" sz="2000" b="1">
                <a:solidFill>
                  <a:schemeClr val="accent1"/>
                </a:solidFill>
              </a:rPr>
              <a:t> </a:t>
            </a:r>
            <a:r>
              <a:rPr lang="en-US" sz="2000" b="1">
                <a:solidFill>
                  <a:schemeClr val="tx2"/>
                </a:solidFill>
              </a:rPr>
              <a:t>4	</a:t>
            </a:r>
            <a:endParaRPr lang="en-US" sz="2000" b="1">
              <a:solidFill>
                <a:schemeClr val="accent1"/>
              </a:solidFill>
            </a:endParaRPr>
          </a:p>
          <a:p>
            <a:pPr algn="ctr">
              <a:buFontTx/>
              <a:buNone/>
            </a:pPr>
            <a:r>
              <a:rPr lang="en-US" sz="2000" b="1">
                <a:solidFill>
                  <a:schemeClr val="tx2"/>
                </a:solidFill>
              </a:rPr>
              <a:t>Simula</a:t>
            </a:r>
            <a:r>
              <a:rPr lang="en-US" sz="2000" b="1">
                <a:solidFill>
                  <a:schemeClr val="accent1"/>
                </a:solidFill>
              </a:rPr>
              <a:t> </a:t>
            </a:r>
            <a:r>
              <a:rPr lang="en-US" sz="2000" b="1">
                <a:solidFill>
                  <a:schemeClr val="tx2"/>
                </a:solidFill>
              </a:rPr>
              <a:t>67</a:t>
            </a:r>
          </a:p>
          <a:p>
            <a:pPr algn="ctr">
              <a:buFontTx/>
              <a:buNone/>
            </a:pPr>
            <a:r>
              <a:rPr lang="en-US" sz="2000" b="1">
                <a:solidFill>
                  <a:schemeClr val="tx2"/>
                </a:solidFill>
              </a:rPr>
              <a:t>Basic</a:t>
            </a:r>
            <a:endParaRPr lang="en-US" sz="2000" b="1">
              <a:solidFill>
                <a:schemeClr val="accent1"/>
              </a:solidFill>
            </a:endParaRPr>
          </a:p>
          <a:p>
            <a:pPr algn="ctr">
              <a:buFontTx/>
              <a:buNone/>
            </a:pPr>
            <a:r>
              <a:rPr lang="en-US" sz="2000" b="1">
                <a:solidFill>
                  <a:schemeClr val="tx2"/>
                </a:solidFill>
              </a:rPr>
              <a:t>PL/1</a:t>
            </a:r>
            <a:endParaRPr lang="en-US" sz="2000" b="1">
              <a:solidFill>
                <a:schemeClr val="accent1"/>
              </a:solidFill>
            </a:endParaRPr>
          </a:p>
          <a:p>
            <a:pPr algn="ctr">
              <a:buFontTx/>
              <a:buNone/>
            </a:pPr>
            <a:r>
              <a:rPr lang="en-US" sz="2000" b="1">
                <a:solidFill>
                  <a:schemeClr val="tx2"/>
                </a:solidFill>
              </a:rPr>
              <a:t>Pascal</a:t>
            </a:r>
            <a:endParaRPr lang="en-US" sz="2000" b="1">
              <a:solidFill>
                <a:schemeClr val="accent1"/>
              </a:solidFill>
            </a:endParaRPr>
          </a:p>
          <a:p>
            <a:endParaRPr lang="en-US" sz="2400"/>
          </a:p>
        </p:txBody>
      </p:sp>
      <p:sp>
        <p:nvSpPr>
          <p:cNvPr id="1311748" name="Rectangle 4"/>
          <p:cNvSpPr>
            <a:spLocks noGrp="1" noChangeArrowheads="1"/>
          </p:cNvSpPr>
          <p:nvPr>
            <p:ph type="body" sz="half" idx="2"/>
          </p:nvPr>
        </p:nvSpPr>
        <p:spPr>
          <a:xfrm>
            <a:off x="2376488" y="1143000"/>
            <a:ext cx="2287587" cy="5413375"/>
          </a:xfrm>
        </p:spPr>
        <p:txBody>
          <a:bodyPr/>
          <a:lstStyle/>
          <a:p>
            <a:pPr algn="ctr">
              <a:buFontTx/>
              <a:buNone/>
            </a:pPr>
            <a:r>
              <a:rPr lang="en-US" sz="2400" b="1" dirty="0" smtClean="0"/>
              <a:t>2015</a:t>
            </a:r>
            <a:endParaRPr lang="en-US" sz="2000" b="1" dirty="0">
              <a:solidFill>
                <a:schemeClr val="accent1"/>
              </a:solidFill>
            </a:endParaRPr>
          </a:p>
          <a:p>
            <a:pPr algn="ctr">
              <a:buFontTx/>
              <a:buNone/>
            </a:pPr>
            <a:r>
              <a:rPr lang="en-US" sz="2000" b="1" dirty="0">
                <a:solidFill>
                  <a:schemeClr val="accent1"/>
                </a:solidFill>
              </a:rPr>
              <a:t>C</a:t>
            </a:r>
          </a:p>
          <a:p>
            <a:pPr algn="ctr">
              <a:buFontTx/>
              <a:buNone/>
            </a:pPr>
            <a:r>
              <a:rPr lang="en-US" sz="2000" b="1" dirty="0">
                <a:solidFill>
                  <a:schemeClr val="accent1"/>
                </a:solidFill>
              </a:rPr>
              <a:t>Java</a:t>
            </a:r>
          </a:p>
          <a:p>
            <a:pPr algn="ctr">
              <a:buFontTx/>
              <a:buNone/>
            </a:pPr>
            <a:r>
              <a:rPr lang="en-US" sz="2000" b="1" dirty="0">
                <a:solidFill>
                  <a:schemeClr val="accent1"/>
                </a:solidFill>
              </a:rPr>
              <a:t>Objective-C</a:t>
            </a:r>
          </a:p>
          <a:p>
            <a:pPr algn="ctr">
              <a:buFontTx/>
              <a:buNone/>
            </a:pPr>
            <a:r>
              <a:rPr lang="en-US" sz="2000" b="1" dirty="0">
                <a:solidFill>
                  <a:schemeClr val="accent1"/>
                </a:solidFill>
              </a:rPr>
              <a:t>C++</a:t>
            </a:r>
          </a:p>
          <a:p>
            <a:pPr algn="ctr">
              <a:buFontTx/>
              <a:buNone/>
            </a:pPr>
            <a:r>
              <a:rPr lang="en-US" sz="2000" b="1" dirty="0">
                <a:solidFill>
                  <a:schemeClr val="accent1"/>
                </a:solidFill>
              </a:rPr>
              <a:t>C#</a:t>
            </a:r>
          </a:p>
          <a:p>
            <a:pPr algn="ctr">
              <a:buFontTx/>
              <a:buNone/>
            </a:pPr>
            <a:r>
              <a:rPr lang="en-US" sz="2000" b="1" dirty="0">
                <a:solidFill>
                  <a:schemeClr val="accent1"/>
                </a:solidFill>
              </a:rPr>
              <a:t>PHP</a:t>
            </a:r>
          </a:p>
          <a:p>
            <a:pPr algn="ctr">
              <a:buFontTx/>
              <a:buNone/>
            </a:pPr>
            <a:r>
              <a:rPr lang="en-US" sz="2000" b="1" dirty="0" smtClean="0">
                <a:solidFill>
                  <a:schemeClr val="accent1"/>
                </a:solidFill>
              </a:rPr>
              <a:t>JavaScript</a:t>
            </a:r>
            <a:endParaRPr lang="en-US" sz="2000" b="1" dirty="0">
              <a:solidFill>
                <a:schemeClr val="accent1"/>
              </a:solidFill>
            </a:endParaRPr>
          </a:p>
          <a:p>
            <a:pPr algn="ctr">
              <a:buFontTx/>
              <a:buNone/>
            </a:pPr>
            <a:r>
              <a:rPr lang="en-US" sz="2000" b="1" dirty="0">
                <a:solidFill>
                  <a:schemeClr val="accent1"/>
                </a:solidFill>
              </a:rPr>
              <a:t>Python</a:t>
            </a:r>
          </a:p>
          <a:p>
            <a:pPr algn="ctr">
              <a:buFontTx/>
              <a:buNone/>
            </a:pPr>
            <a:r>
              <a:rPr lang="en-US" sz="2000" b="1" dirty="0" smtClean="0">
                <a:solidFill>
                  <a:schemeClr val="accent1"/>
                </a:solidFill>
              </a:rPr>
              <a:t>Perl</a:t>
            </a:r>
            <a:endParaRPr lang="en-US" sz="2000" b="1" dirty="0">
              <a:solidFill>
                <a:schemeClr val="accent1"/>
              </a:solidFill>
            </a:endParaRPr>
          </a:p>
          <a:p>
            <a:pPr algn="ctr">
              <a:buFontTx/>
              <a:buNone/>
            </a:pPr>
            <a:r>
              <a:rPr lang="en-US" sz="2000" b="1" dirty="0" smtClean="0">
                <a:solidFill>
                  <a:schemeClr val="accent1"/>
                </a:solidFill>
              </a:rPr>
              <a:t>PL/SQL</a:t>
            </a:r>
            <a:endParaRPr lang="en-US" sz="2000" b="1" dirty="0">
              <a:solidFill>
                <a:schemeClr val="accent1"/>
              </a:solidFill>
            </a:endParaRPr>
          </a:p>
          <a:p>
            <a:pPr algn="ctr">
              <a:buFontTx/>
              <a:buNone/>
            </a:pPr>
            <a:endParaRPr lang="en-US" sz="2000" b="1" dirty="0">
              <a:solidFill>
                <a:schemeClr val="accent1"/>
              </a:solidFill>
            </a:endParaRPr>
          </a:p>
          <a:p>
            <a:pPr algn="ctr">
              <a:spcBef>
                <a:spcPct val="0"/>
              </a:spcBef>
              <a:buClrTx/>
              <a:buSzTx/>
              <a:buFontTx/>
              <a:buNone/>
            </a:pPr>
            <a:r>
              <a:rPr lang="en-US" sz="1400" b="1" dirty="0">
                <a:solidFill>
                  <a:schemeClr val="accent1"/>
                </a:solidFill>
              </a:rPr>
              <a:t>TIOBE Index</a:t>
            </a:r>
          </a:p>
          <a:p>
            <a:pPr algn="ctr">
              <a:spcBef>
                <a:spcPct val="0"/>
              </a:spcBef>
              <a:buClrTx/>
              <a:buSzTx/>
              <a:buFontTx/>
              <a:buNone/>
            </a:pPr>
            <a:r>
              <a:rPr lang="en-US" sz="1400" b="1" dirty="0">
                <a:solidFill>
                  <a:schemeClr val="accent1"/>
                </a:solidFill>
              </a:rPr>
              <a:t> January </a:t>
            </a:r>
            <a:r>
              <a:rPr lang="en-US" sz="1400" b="1" dirty="0" smtClean="0">
                <a:solidFill>
                  <a:schemeClr val="accent1"/>
                </a:solidFill>
              </a:rPr>
              <a:t>2015</a:t>
            </a:r>
            <a:endParaRPr lang="en-US" sz="1400" b="1" dirty="0">
              <a:solidFill>
                <a:schemeClr val="accent1"/>
              </a:solidFill>
            </a:endParaRPr>
          </a:p>
        </p:txBody>
      </p:sp>
      <p:sp>
        <p:nvSpPr>
          <p:cNvPr id="1311749" name="Rectangle 5"/>
          <p:cNvSpPr>
            <a:spLocks noChangeArrowheads="1"/>
          </p:cNvSpPr>
          <p:nvPr/>
        </p:nvSpPr>
        <p:spPr bwMode="auto">
          <a:xfrm>
            <a:off x="4570413" y="1143000"/>
            <a:ext cx="2287587" cy="564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171450" indent="-171450">
              <a:spcBef>
                <a:spcPct val="34000"/>
              </a:spcBef>
              <a:buClr>
                <a:schemeClr val="accent1"/>
              </a:buClr>
              <a:buSzPct val="100000"/>
              <a:tabLst>
                <a:tab pos="1082675" algn="l"/>
              </a:tabLst>
            </a:pPr>
            <a:r>
              <a:rPr lang="en-US" sz="2400" b="1" dirty="0" smtClean="0"/>
              <a:t>2015</a:t>
            </a:r>
            <a:endParaRPr lang="en-US" b="1" dirty="0">
              <a:solidFill>
                <a:schemeClr val="accent1"/>
              </a:solidFill>
            </a:endParaRPr>
          </a:p>
          <a:p>
            <a:pPr marL="171450" indent="-171450">
              <a:spcBef>
                <a:spcPct val="34000"/>
              </a:spcBef>
              <a:buClr>
                <a:schemeClr val="accent1"/>
              </a:buClr>
              <a:buSzPct val="100000"/>
              <a:tabLst>
                <a:tab pos="1082675" algn="l"/>
              </a:tabLst>
            </a:pPr>
            <a:r>
              <a:rPr lang="en-US" b="1" dirty="0">
                <a:solidFill>
                  <a:schemeClr val="accent1"/>
                </a:solidFill>
              </a:rPr>
              <a:t>Java</a:t>
            </a:r>
          </a:p>
          <a:p>
            <a:pPr marL="171450" indent="-171450">
              <a:spcBef>
                <a:spcPct val="34000"/>
              </a:spcBef>
              <a:buClr>
                <a:schemeClr val="accent1"/>
              </a:buClr>
              <a:buSzPct val="100000"/>
              <a:tabLst>
                <a:tab pos="1082675" algn="l"/>
              </a:tabLst>
            </a:pPr>
            <a:r>
              <a:rPr lang="en-US" b="1" dirty="0">
                <a:solidFill>
                  <a:schemeClr val="accent1"/>
                </a:solidFill>
              </a:rPr>
              <a:t>PHP</a:t>
            </a:r>
          </a:p>
          <a:p>
            <a:pPr marL="171450" indent="-171450">
              <a:spcBef>
                <a:spcPct val="34000"/>
              </a:spcBef>
              <a:buClr>
                <a:schemeClr val="accent1"/>
              </a:buClr>
              <a:buSzPct val="100000"/>
              <a:tabLst>
                <a:tab pos="1082675" algn="l"/>
              </a:tabLst>
            </a:pPr>
            <a:r>
              <a:rPr lang="en-US" b="1" dirty="0">
                <a:solidFill>
                  <a:schemeClr val="accent1"/>
                </a:solidFill>
              </a:rPr>
              <a:t>Python</a:t>
            </a:r>
          </a:p>
          <a:p>
            <a:pPr marL="171450" indent="-171450">
              <a:spcBef>
                <a:spcPct val="34000"/>
              </a:spcBef>
              <a:buClr>
                <a:schemeClr val="accent1"/>
              </a:buClr>
              <a:buSzPct val="100000"/>
              <a:tabLst>
                <a:tab pos="1082675" algn="l"/>
              </a:tabLst>
            </a:pPr>
            <a:r>
              <a:rPr lang="en-US" b="1" dirty="0">
                <a:solidFill>
                  <a:schemeClr val="accent1"/>
                </a:solidFill>
              </a:rPr>
              <a:t>C#</a:t>
            </a:r>
          </a:p>
          <a:p>
            <a:pPr marL="171450" indent="-171450">
              <a:spcBef>
                <a:spcPct val="34000"/>
              </a:spcBef>
              <a:buClr>
                <a:schemeClr val="accent1"/>
              </a:buClr>
              <a:buSzPct val="100000"/>
              <a:tabLst>
                <a:tab pos="1082675" algn="l"/>
              </a:tabLst>
            </a:pPr>
            <a:r>
              <a:rPr lang="en-US" b="1" dirty="0">
                <a:solidFill>
                  <a:schemeClr val="accent1"/>
                </a:solidFill>
              </a:rPr>
              <a:t>C++</a:t>
            </a:r>
          </a:p>
          <a:p>
            <a:pPr marL="171450" indent="-171450">
              <a:spcBef>
                <a:spcPct val="34000"/>
              </a:spcBef>
              <a:buClr>
                <a:schemeClr val="accent1"/>
              </a:buClr>
              <a:buSzPct val="100000"/>
              <a:tabLst>
                <a:tab pos="1082675" algn="l"/>
              </a:tabLst>
            </a:pPr>
            <a:r>
              <a:rPr lang="en-US" b="1" dirty="0">
                <a:solidFill>
                  <a:schemeClr val="accent1"/>
                </a:solidFill>
              </a:rPr>
              <a:t>C</a:t>
            </a:r>
          </a:p>
          <a:p>
            <a:pPr marL="171450" indent="-171450">
              <a:spcBef>
                <a:spcPct val="34000"/>
              </a:spcBef>
              <a:buClr>
                <a:schemeClr val="accent1"/>
              </a:buClr>
              <a:buSzPct val="100000"/>
              <a:tabLst>
                <a:tab pos="1082675" algn="l"/>
              </a:tabLst>
            </a:pPr>
            <a:r>
              <a:rPr lang="en-US" b="1" dirty="0">
                <a:solidFill>
                  <a:schemeClr val="accent1"/>
                </a:solidFill>
              </a:rPr>
              <a:t>JavaScript</a:t>
            </a:r>
          </a:p>
          <a:p>
            <a:pPr marL="171450" indent="-171450">
              <a:spcBef>
                <a:spcPct val="34000"/>
              </a:spcBef>
              <a:buClr>
                <a:schemeClr val="accent1"/>
              </a:buClr>
              <a:buSzPct val="100000"/>
              <a:tabLst>
                <a:tab pos="1082675" algn="l"/>
              </a:tabLst>
            </a:pPr>
            <a:r>
              <a:rPr lang="en-US" b="1" dirty="0">
                <a:solidFill>
                  <a:schemeClr val="accent1"/>
                </a:solidFill>
              </a:rPr>
              <a:t>Objective-C</a:t>
            </a:r>
          </a:p>
          <a:p>
            <a:pPr marL="171450" indent="-171450">
              <a:spcBef>
                <a:spcPct val="34000"/>
              </a:spcBef>
              <a:buClr>
                <a:schemeClr val="accent1"/>
              </a:buClr>
              <a:buSzPct val="100000"/>
              <a:tabLst>
                <a:tab pos="1082675" algn="l"/>
              </a:tabLst>
            </a:pPr>
            <a:r>
              <a:rPr lang="en-US" b="1" dirty="0" smtClean="0">
                <a:solidFill>
                  <a:schemeClr val="accent1"/>
                </a:solidFill>
              </a:rPr>
              <a:t>Ruby</a:t>
            </a:r>
            <a:endParaRPr lang="en-US" b="1" dirty="0">
              <a:solidFill>
                <a:schemeClr val="accent1"/>
              </a:solidFill>
            </a:endParaRPr>
          </a:p>
          <a:p>
            <a:pPr marL="171450" indent="-171450">
              <a:spcBef>
                <a:spcPct val="34000"/>
              </a:spcBef>
              <a:buClr>
                <a:schemeClr val="accent1"/>
              </a:buClr>
              <a:buSzPct val="100000"/>
              <a:tabLst>
                <a:tab pos="1082675" algn="l"/>
              </a:tabLst>
            </a:pPr>
            <a:r>
              <a:rPr lang="en-US" b="1" dirty="0" smtClean="0">
                <a:solidFill>
                  <a:schemeClr val="accent1"/>
                </a:solidFill>
              </a:rPr>
              <a:t>Swift</a:t>
            </a:r>
            <a:endParaRPr lang="en-US" b="1" dirty="0">
              <a:solidFill>
                <a:schemeClr val="accent1"/>
              </a:solidFill>
            </a:endParaRPr>
          </a:p>
          <a:p>
            <a:pPr marL="171450" indent="-171450">
              <a:spcBef>
                <a:spcPct val="34000"/>
              </a:spcBef>
              <a:buClr>
                <a:schemeClr val="accent1"/>
              </a:buClr>
              <a:buSzPct val="100000"/>
              <a:tabLst>
                <a:tab pos="1082675" algn="l"/>
              </a:tabLst>
            </a:pPr>
            <a:endParaRPr lang="en-US" b="1" dirty="0">
              <a:solidFill>
                <a:schemeClr val="accent1"/>
              </a:solidFill>
            </a:endParaRPr>
          </a:p>
          <a:p>
            <a:pPr marL="171450" indent="-171450">
              <a:tabLst>
                <a:tab pos="1082675" algn="l"/>
              </a:tabLst>
            </a:pPr>
            <a:r>
              <a:rPr lang="en-US" sz="1400" b="1" dirty="0">
                <a:solidFill>
                  <a:schemeClr val="accent1"/>
                </a:solidFill>
              </a:rPr>
              <a:t>PYPL Index</a:t>
            </a:r>
          </a:p>
          <a:p>
            <a:pPr marL="171450" indent="-171450">
              <a:tabLst>
                <a:tab pos="1082675" algn="l"/>
              </a:tabLst>
            </a:pPr>
            <a:r>
              <a:rPr lang="en-US" sz="1400" b="1" dirty="0">
                <a:solidFill>
                  <a:schemeClr val="accent1"/>
                </a:solidFill>
              </a:rPr>
              <a:t> January </a:t>
            </a:r>
            <a:r>
              <a:rPr lang="en-US" sz="1400" b="1" dirty="0" smtClean="0">
                <a:solidFill>
                  <a:schemeClr val="accent1"/>
                </a:solidFill>
              </a:rPr>
              <a:t>2015</a:t>
            </a:r>
            <a:endParaRPr lang="en-US" sz="1600" dirty="0">
              <a:solidFill>
                <a:schemeClr val="accent1"/>
              </a:solidFill>
            </a:endParaRPr>
          </a:p>
        </p:txBody>
      </p:sp>
      <p:sp>
        <p:nvSpPr>
          <p:cNvPr id="1311750" name="Rectangle 6"/>
          <p:cNvSpPr>
            <a:spLocks noChangeArrowheads="1"/>
          </p:cNvSpPr>
          <p:nvPr/>
        </p:nvSpPr>
        <p:spPr bwMode="auto">
          <a:xfrm>
            <a:off x="6673850" y="1143000"/>
            <a:ext cx="2287588" cy="541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171450" indent="-171450">
              <a:spcBef>
                <a:spcPct val="34000"/>
              </a:spcBef>
              <a:buClr>
                <a:schemeClr val="accent1"/>
              </a:buClr>
              <a:buSzPct val="100000"/>
              <a:tabLst>
                <a:tab pos="1082675" algn="l"/>
              </a:tabLst>
            </a:pPr>
            <a:r>
              <a:rPr lang="en-US" sz="2400" b="1" dirty="0"/>
              <a:t>2014</a:t>
            </a:r>
            <a:endParaRPr lang="en-US" b="1" dirty="0">
              <a:solidFill>
                <a:schemeClr val="accent1"/>
              </a:solidFill>
            </a:endParaRPr>
          </a:p>
          <a:p>
            <a:pPr marL="171450" indent="-171450">
              <a:spcBef>
                <a:spcPct val="34000"/>
              </a:spcBef>
              <a:buClr>
                <a:schemeClr val="accent1"/>
              </a:buClr>
              <a:buSzPct val="100000"/>
              <a:tabLst>
                <a:tab pos="1082675" algn="l"/>
              </a:tabLst>
            </a:pPr>
            <a:r>
              <a:rPr lang="en-US" b="1" dirty="0" smtClean="0">
                <a:solidFill>
                  <a:schemeClr val="accent1"/>
                </a:solidFill>
              </a:rPr>
              <a:t>Java</a:t>
            </a:r>
            <a:endParaRPr lang="en-US" b="1" dirty="0">
              <a:solidFill>
                <a:schemeClr val="accent1"/>
              </a:solidFill>
            </a:endParaRPr>
          </a:p>
          <a:p>
            <a:pPr marL="171450" indent="-171450">
              <a:spcBef>
                <a:spcPct val="34000"/>
              </a:spcBef>
              <a:buClr>
                <a:schemeClr val="accent1"/>
              </a:buClr>
              <a:buSzPct val="100000"/>
              <a:tabLst>
                <a:tab pos="1082675" algn="l"/>
              </a:tabLst>
            </a:pPr>
            <a:r>
              <a:rPr lang="en-US" b="1" dirty="0">
                <a:solidFill>
                  <a:schemeClr val="accent1"/>
                </a:solidFill>
              </a:rPr>
              <a:t>C</a:t>
            </a:r>
          </a:p>
          <a:p>
            <a:pPr marL="171450" indent="-171450">
              <a:spcBef>
                <a:spcPct val="34000"/>
              </a:spcBef>
              <a:buClr>
                <a:schemeClr val="accent1"/>
              </a:buClr>
              <a:buSzPct val="100000"/>
              <a:tabLst>
                <a:tab pos="1082675" algn="l"/>
              </a:tabLst>
            </a:pPr>
            <a:r>
              <a:rPr lang="en-US" b="1" dirty="0" smtClean="0">
                <a:solidFill>
                  <a:schemeClr val="accent1"/>
                </a:solidFill>
              </a:rPr>
              <a:t>C++</a:t>
            </a:r>
            <a:endParaRPr lang="en-US" b="1" dirty="0">
              <a:solidFill>
                <a:schemeClr val="accent1"/>
              </a:solidFill>
            </a:endParaRPr>
          </a:p>
          <a:p>
            <a:pPr marL="171450" indent="-171450">
              <a:spcBef>
                <a:spcPct val="34000"/>
              </a:spcBef>
              <a:buClr>
                <a:schemeClr val="accent1"/>
              </a:buClr>
              <a:buSzPct val="100000"/>
              <a:tabLst>
                <a:tab pos="1082675" algn="l"/>
              </a:tabLst>
            </a:pPr>
            <a:r>
              <a:rPr lang="en-US" b="1" dirty="0" smtClean="0">
                <a:solidFill>
                  <a:schemeClr val="accent1"/>
                </a:solidFill>
              </a:rPr>
              <a:t>C#</a:t>
            </a:r>
            <a:endParaRPr lang="en-US" b="1" dirty="0">
              <a:solidFill>
                <a:schemeClr val="accent1"/>
              </a:solidFill>
            </a:endParaRPr>
          </a:p>
          <a:p>
            <a:pPr marL="171450" indent="-171450">
              <a:spcBef>
                <a:spcPct val="34000"/>
              </a:spcBef>
              <a:buClr>
                <a:schemeClr val="accent1"/>
              </a:buClr>
              <a:buSzPct val="100000"/>
              <a:tabLst>
                <a:tab pos="1082675" algn="l"/>
              </a:tabLst>
            </a:pPr>
            <a:r>
              <a:rPr lang="en-US" b="1" dirty="0" smtClean="0">
                <a:solidFill>
                  <a:schemeClr val="accent1"/>
                </a:solidFill>
              </a:rPr>
              <a:t>Python</a:t>
            </a:r>
            <a:endParaRPr lang="en-US" b="1" dirty="0">
              <a:solidFill>
                <a:schemeClr val="accent1"/>
              </a:solidFill>
            </a:endParaRPr>
          </a:p>
          <a:p>
            <a:pPr marL="171450" indent="-171450">
              <a:spcBef>
                <a:spcPct val="34000"/>
              </a:spcBef>
              <a:buClr>
                <a:schemeClr val="accent1"/>
              </a:buClr>
              <a:buSzPct val="100000"/>
              <a:tabLst>
                <a:tab pos="1082675" algn="l"/>
              </a:tabLst>
            </a:pPr>
            <a:r>
              <a:rPr lang="en-US" b="1" dirty="0" smtClean="0">
                <a:solidFill>
                  <a:schemeClr val="accent1"/>
                </a:solidFill>
              </a:rPr>
              <a:t>JavaScript</a:t>
            </a:r>
            <a:endParaRPr lang="en-US" b="1" dirty="0">
              <a:solidFill>
                <a:schemeClr val="accent1"/>
              </a:solidFill>
            </a:endParaRPr>
          </a:p>
          <a:p>
            <a:pPr marL="171450" indent="-171450">
              <a:spcBef>
                <a:spcPct val="34000"/>
              </a:spcBef>
              <a:buClr>
                <a:schemeClr val="accent1"/>
              </a:buClr>
              <a:buSzPct val="100000"/>
              <a:tabLst>
                <a:tab pos="1082675" algn="l"/>
              </a:tabLst>
            </a:pPr>
            <a:r>
              <a:rPr lang="en-US" b="1" dirty="0" smtClean="0">
                <a:solidFill>
                  <a:schemeClr val="accent1"/>
                </a:solidFill>
              </a:rPr>
              <a:t>PHP</a:t>
            </a:r>
            <a:endParaRPr lang="en-US" b="1" dirty="0">
              <a:solidFill>
                <a:schemeClr val="accent1"/>
              </a:solidFill>
            </a:endParaRPr>
          </a:p>
          <a:p>
            <a:pPr marL="171450" indent="-171450">
              <a:spcBef>
                <a:spcPct val="34000"/>
              </a:spcBef>
              <a:buClr>
                <a:schemeClr val="accent1"/>
              </a:buClr>
              <a:buSzPct val="100000"/>
              <a:tabLst>
                <a:tab pos="1082675" algn="l"/>
              </a:tabLst>
            </a:pPr>
            <a:r>
              <a:rPr lang="en-US" b="1" dirty="0" smtClean="0">
                <a:solidFill>
                  <a:schemeClr val="accent1"/>
                </a:solidFill>
              </a:rPr>
              <a:t>Ruby</a:t>
            </a:r>
            <a:endParaRPr lang="en-US" b="1" dirty="0">
              <a:solidFill>
                <a:schemeClr val="accent1"/>
              </a:solidFill>
            </a:endParaRPr>
          </a:p>
          <a:p>
            <a:pPr marL="171450" indent="-171450">
              <a:spcBef>
                <a:spcPct val="34000"/>
              </a:spcBef>
              <a:buClr>
                <a:schemeClr val="accent1"/>
              </a:buClr>
              <a:buSzPct val="100000"/>
              <a:tabLst>
                <a:tab pos="1082675" algn="l"/>
              </a:tabLst>
            </a:pPr>
            <a:r>
              <a:rPr lang="en-US" b="1" dirty="0" smtClean="0">
                <a:solidFill>
                  <a:schemeClr val="accent1"/>
                </a:solidFill>
              </a:rPr>
              <a:t>SQL</a:t>
            </a:r>
            <a:endParaRPr lang="en-US" b="1" dirty="0">
              <a:solidFill>
                <a:schemeClr val="accent1"/>
              </a:solidFill>
            </a:endParaRPr>
          </a:p>
          <a:p>
            <a:pPr marL="171450" indent="-171450">
              <a:spcBef>
                <a:spcPct val="34000"/>
              </a:spcBef>
              <a:buClr>
                <a:schemeClr val="accent1"/>
              </a:buClr>
              <a:buSzPct val="100000"/>
              <a:tabLst>
                <a:tab pos="1082675" algn="l"/>
              </a:tabLst>
            </a:pPr>
            <a:r>
              <a:rPr lang="en-US" b="1" dirty="0" smtClean="0">
                <a:solidFill>
                  <a:schemeClr val="accent1"/>
                </a:solidFill>
              </a:rPr>
              <a:t>MATLAB</a:t>
            </a:r>
            <a:endParaRPr lang="en-US" b="1" dirty="0">
              <a:solidFill>
                <a:schemeClr val="accent1"/>
              </a:solidFill>
            </a:endParaRPr>
          </a:p>
          <a:p>
            <a:pPr marL="171450" indent="-171450">
              <a:spcBef>
                <a:spcPct val="34000"/>
              </a:spcBef>
              <a:buClr>
                <a:schemeClr val="accent1"/>
              </a:buClr>
              <a:buSzPct val="100000"/>
              <a:tabLst>
                <a:tab pos="1082675" algn="l"/>
              </a:tabLst>
            </a:pPr>
            <a:endParaRPr lang="en-US" b="1" dirty="0">
              <a:solidFill>
                <a:schemeClr val="accent1"/>
              </a:solidFill>
            </a:endParaRPr>
          </a:p>
          <a:p>
            <a:pPr marL="171450" indent="-171450">
              <a:tabLst>
                <a:tab pos="1082675" algn="l"/>
              </a:tabLst>
            </a:pPr>
            <a:r>
              <a:rPr lang="en-US" sz="1400" b="1" dirty="0" smtClean="0">
                <a:solidFill>
                  <a:schemeClr val="accent1"/>
                </a:solidFill>
              </a:rPr>
              <a:t>IEEE Top 10 PLs</a:t>
            </a:r>
            <a:endParaRPr lang="en-US" sz="1400" b="1" dirty="0">
              <a:solidFill>
                <a:schemeClr val="accent1"/>
              </a:solidFill>
            </a:endParaRPr>
          </a:p>
          <a:p>
            <a:pPr marL="171450" indent="-171450">
              <a:tabLst>
                <a:tab pos="1082675" algn="l"/>
              </a:tabLst>
            </a:pPr>
            <a:r>
              <a:rPr lang="en-US" sz="1400" b="1" dirty="0">
                <a:solidFill>
                  <a:schemeClr val="accent1"/>
                </a:solidFill>
              </a:rPr>
              <a:t> </a:t>
            </a:r>
            <a:r>
              <a:rPr lang="en-US" sz="1400" b="1" dirty="0" smtClean="0">
                <a:solidFill>
                  <a:schemeClr val="accent1"/>
                </a:solidFill>
              </a:rPr>
              <a:t>Spectrum </a:t>
            </a:r>
            <a:r>
              <a:rPr lang="en-US" sz="1400" b="1" dirty="0">
                <a:solidFill>
                  <a:schemeClr val="accent1"/>
                </a:solidFill>
              </a:rPr>
              <a:t>2014</a:t>
            </a:r>
            <a:endParaRPr lang="en-US" sz="1600" dirty="0">
              <a:solidFill>
                <a:schemeClr val="accent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1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117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117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117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1174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1174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1174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1174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1174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11747">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11747">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11748">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11748">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11748">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11748">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11748">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11748">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11748">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11748">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11748">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11748">
                                            <p:txEl>
                                              <p:pRg st="9" end="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11748">
                                            <p:txEl>
                                              <p:pRg st="10" end="1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11748">
                                            <p:txEl>
                                              <p:pRg st="12" end="12"/>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11748">
                                            <p:txEl>
                                              <p:pRg st="13" end="13"/>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311749">
                                            <p:txEl>
                                              <p:pRg st="0" end="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11749">
                                            <p:txEl>
                                              <p:pRg st="1" end="1"/>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11749">
                                            <p:txEl>
                                              <p:pRg st="2" end="2"/>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311749">
                                            <p:txEl>
                                              <p:pRg st="3" end="3"/>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311749">
                                            <p:txEl>
                                              <p:pRg st="4" end="4"/>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311749">
                                            <p:txEl>
                                              <p:pRg st="5" end="5"/>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311749">
                                            <p:txEl>
                                              <p:pRg st="6" end="6"/>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311749">
                                            <p:txEl>
                                              <p:pRg st="7" end="7"/>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311749">
                                            <p:txEl>
                                              <p:pRg st="8" end="8"/>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311749">
                                            <p:txEl>
                                              <p:pRg st="9" end="9"/>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311749">
                                            <p:txEl>
                                              <p:pRg st="10" end="10"/>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311749">
                                            <p:txEl>
                                              <p:pRg st="12" end="12"/>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311749">
                                            <p:txEl>
                                              <p:pRg st="13" end="13"/>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311749">
                                            <p:txEl>
                                              <p:pRg st="12" end="12"/>
                                            </p:txEl>
                                          </p:spTgt>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nodeType="clickEffect">
                                  <p:stCondLst>
                                    <p:cond delay="0"/>
                                  </p:stCondLst>
                                  <p:childTnLst>
                                    <p:set>
                                      <p:cBhvr>
                                        <p:cTn id="88" dur="1" fill="hold">
                                          <p:stCondLst>
                                            <p:cond delay="0"/>
                                          </p:stCondLst>
                                        </p:cTn>
                                        <p:tgtEl>
                                          <p:spTgt spid="1311749">
                                            <p:txEl>
                                              <p:pRg st="13" end="13"/>
                                            </p:txEl>
                                          </p:spTgt>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311750">
                                            <p:txEl>
                                              <p:pRg st="0" end="0"/>
                                            </p:txEl>
                                          </p:spTgt>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311750">
                                            <p:txEl>
                                              <p:pRg st="1" end="1"/>
                                            </p:txEl>
                                          </p:spTgt>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311750">
                                            <p:txEl>
                                              <p:pRg st="2" end="2"/>
                                            </p:txEl>
                                          </p:spTgt>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311750">
                                            <p:txEl>
                                              <p:pRg st="3" end="3"/>
                                            </p:txEl>
                                          </p:spTgt>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311750">
                                            <p:txEl>
                                              <p:pRg st="4" end="4"/>
                                            </p:txEl>
                                          </p:spTgt>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311750">
                                            <p:txEl>
                                              <p:pRg st="5" end="5"/>
                                            </p:txEl>
                                          </p:spTgt>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311750">
                                            <p:txEl>
                                              <p:pRg st="6" end="6"/>
                                            </p:txEl>
                                          </p:spTgt>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311750">
                                            <p:txEl>
                                              <p:pRg st="7" end="7"/>
                                            </p:txEl>
                                          </p:spTgt>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311750">
                                            <p:txEl>
                                              <p:pRg st="8" end="8"/>
                                            </p:txEl>
                                          </p:spTgt>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311750">
                                            <p:txEl>
                                              <p:pRg st="9" end="9"/>
                                            </p:txEl>
                                          </p:spTgt>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311750">
                                            <p:txEl>
                                              <p:pRg st="10" end="10"/>
                                            </p:txEl>
                                          </p:spTgt>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311750">
                                            <p:txEl>
                                              <p:pRg st="12" end="12"/>
                                            </p:txEl>
                                          </p:spTgt>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311750">
                                            <p:txEl>
                                              <p:pRg st="13" end="13"/>
                                            </p:txEl>
                                          </p:spTgt>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31175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74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There So Many Languages?</a:t>
            </a:r>
            <a:endParaRPr lang="en-US" dirty="0"/>
          </a:p>
        </p:txBody>
      </p:sp>
      <p:sp>
        <p:nvSpPr>
          <p:cNvPr id="3" name="Content Placeholder 2"/>
          <p:cNvSpPr>
            <a:spLocks noGrp="1"/>
          </p:cNvSpPr>
          <p:nvPr>
            <p:ph idx="1"/>
          </p:nvPr>
        </p:nvSpPr>
        <p:spPr/>
        <p:txBody>
          <a:bodyPr/>
          <a:lstStyle/>
          <a:p>
            <a:r>
              <a:rPr lang="en-US" sz="2400" b="1" dirty="0" smtClean="0"/>
              <a:t>One language cannot serve all application areas well</a:t>
            </a:r>
          </a:p>
          <a:p>
            <a:pPr lvl="1"/>
            <a:r>
              <a:rPr lang="en-US" sz="2200" b="1" dirty="0" smtClean="0"/>
              <a:t> </a:t>
            </a:r>
            <a:r>
              <a:rPr lang="en-US" sz="2200" b="1" dirty="0" smtClean="0">
                <a:solidFill>
                  <a:schemeClr val="accent1"/>
                </a:solidFill>
              </a:rPr>
              <a:t>e.g., scientific computing needs floating point arithmetic</a:t>
            </a:r>
          </a:p>
          <a:p>
            <a:pPr lvl="1"/>
            <a:r>
              <a:rPr lang="en-US" sz="2200" b="1" dirty="0">
                <a:solidFill>
                  <a:schemeClr val="accent1"/>
                </a:solidFill>
              </a:rPr>
              <a:t> </a:t>
            </a:r>
            <a:r>
              <a:rPr lang="en-US" sz="2200" b="1" dirty="0" smtClean="0">
                <a:solidFill>
                  <a:schemeClr val="accent1"/>
                </a:solidFill>
              </a:rPr>
              <a:t>e.g., systems need fine-grained, real-time control</a:t>
            </a:r>
          </a:p>
          <a:p>
            <a:pPr lvl="1"/>
            <a:r>
              <a:rPr lang="en-US" sz="2200" b="1" dirty="0">
                <a:solidFill>
                  <a:schemeClr val="accent1"/>
                </a:solidFill>
              </a:rPr>
              <a:t> </a:t>
            </a:r>
            <a:r>
              <a:rPr lang="en-US" sz="2200" b="1" dirty="0" smtClean="0">
                <a:solidFill>
                  <a:schemeClr val="accent1"/>
                </a:solidFill>
              </a:rPr>
              <a:t>new application areas arise frequently (Internet, mobiles)</a:t>
            </a:r>
          </a:p>
          <a:p>
            <a:pPr lvl="1"/>
            <a:endParaRPr lang="en-US" sz="2200" b="1" dirty="0"/>
          </a:p>
          <a:p>
            <a:r>
              <a:rPr lang="en-US" sz="2400" b="1" dirty="0" smtClean="0"/>
              <a:t>Programmers often have strongly held opinions about</a:t>
            </a:r>
          </a:p>
          <a:p>
            <a:pPr lvl="1"/>
            <a:r>
              <a:rPr lang="en-US" sz="2200" b="1" dirty="0" smtClean="0"/>
              <a:t> </a:t>
            </a:r>
            <a:r>
              <a:rPr lang="en-US" sz="2200" b="1" dirty="0" smtClean="0">
                <a:solidFill>
                  <a:srgbClr val="00378A"/>
                </a:solidFill>
              </a:rPr>
              <a:t>what makes a good language</a:t>
            </a:r>
          </a:p>
          <a:p>
            <a:pPr lvl="1"/>
            <a:r>
              <a:rPr lang="en-US" sz="2200" b="1" dirty="0">
                <a:solidFill>
                  <a:srgbClr val="00378A"/>
                </a:solidFill>
              </a:rPr>
              <a:t> </a:t>
            </a:r>
            <a:r>
              <a:rPr lang="en-US" sz="2200" b="1" dirty="0" smtClean="0">
                <a:solidFill>
                  <a:srgbClr val="00378A"/>
                </a:solidFill>
              </a:rPr>
              <a:t>how programming should be done</a:t>
            </a:r>
          </a:p>
          <a:p>
            <a:pPr lvl="1"/>
            <a:endParaRPr lang="en-US" sz="2200" b="1" dirty="0"/>
          </a:p>
          <a:p>
            <a:r>
              <a:rPr lang="en-US" sz="2400" b="1" dirty="0" smtClean="0"/>
              <a:t>There is no universally accepted metric for a good language!</a:t>
            </a:r>
            <a:endParaRPr lang="en-US" sz="2400" b="1" dirty="0"/>
          </a:p>
          <a:p>
            <a:pPr lvl="1"/>
            <a:endParaRPr lang="en-US" sz="2200" b="1" dirty="0" smtClean="0"/>
          </a:p>
        </p:txBody>
      </p:sp>
    </p:spTree>
    <p:extLst>
      <p:ext uri="{BB962C8B-B14F-4D97-AF65-F5344CB8AC3E}">
        <p14:creationId xmlns:p14="http://schemas.microsoft.com/office/powerpoint/2010/main" val="422855352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4034" name="Rectangle 2"/>
          <p:cNvSpPr>
            <a:spLocks noGrp="1" noChangeArrowheads="1"/>
          </p:cNvSpPr>
          <p:nvPr>
            <p:ph type="title"/>
          </p:nvPr>
        </p:nvSpPr>
        <p:spPr>
          <a:xfrm>
            <a:off x="182563" y="73025"/>
            <a:ext cx="9144000" cy="838200"/>
          </a:xfrm>
        </p:spPr>
        <p:txBody>
          <a:bodyPr/>
          <a:lstStyle/>
          <a:p>
            <a:r>
              <a:rPr lang="en-US"/>
              <a:t>Evolutionary Forces on Languages</a:t>
            </a:r>
          </a:p>
        </p:txBody>
      </p:sp>
      <p:sp>
        <p:nvSpPr>
          <p:cNvPr id="1324035" name="Rectangle 3"/>
          <p:cNvSpPr>
            <a:spLocks noGrp="1" noChangeArrowheads="1"/>
          </p:cNvSpPr>
          <p:nvPr>
            <p:ph type="body" idx="1"/>
          </p:nvPr>
        </p:nvSpPr>
        <p:spPr>
          <a:xfrm>
            <a:off x="311150" y="911225"/>
            <a:ext cx="5815013" cy="5334000"/>
          </a:xfrm>
        </p:spPr>
        <p:txBody>
          <a:bodyPr/>
          <a:lstStyle/>
          <a:p>
            <a:pPr>
              <a:lnSpc>
                <a:spcPct val="50000"/>
              </a:lnSpc>
              <a:buFontTx/>
              <a:buNone/>
            </a:pPr>
            <a:endParaRPr lang="en-US" sz="2400" b="1" dirty="0"/>
          </a:p>
          <a:p>
            <a:pPr>
              <a:spcBef>
                <a:spcPct val="50000"/>
              </a:spcBef>
              <a:buFontTx/>
              <a:buNone/>
            </a:pPr>
            <a:r>
              <a:rPr lang="en-US" sz="2000" b="1" dirty="0"/>
              <a:t>Increasing diversity of applications</a:t>
            </a:r>
          </a:p>
          <a:p>
            <a:pPr>
              <a:spcBef>
                <a:spcPct val="50000"/>
              </a:spcBef>
              <a:buFontTx/>
              <a:buNone/>
            </a:pPr>
            <a:r>
              <a:rPr lang="en-US" sz="2000" b="1" dirty="0"/>
              <a:t>Stress on increasing programmer productivity and shortening time to market </a:t>
            </a:r>
          </a:p>
          <a:p>
            <a:pPr>
              <a:spcBef>
                <a:spcPct val="50000"/>
              </a:spcBef>
              <a:buFontTx/>
              <a:buNone/>
            </a:pPr>
            <a:r>
              <a:rPr lang="en-US" sz="2000" b="1" dirty="0"/>
              <a:t>Need to improve software security, reliability and maintainability</a:t>
            </a:r>
          </a:p>
          <a:p>
            <a:pPr>
              <a:spcBef>
                <a:spcPct val="50000"/>
              </a:spcBef>
              <a:buFontTx/>
              <a:buNone/>
            </a:pPr>
            <a:r>
              <a:rPr lang="en-US" sz="2000" b="1" dirty="0"/>
              <a:t>Emphasis on mobility and distribution</a:t>
            </a:r>
          </a:p>
          <a:p>
            <a:pPr>
              <a:spcBef>
                <a:spcPct val="50000"/>
              </a:spcBef>
              <a:buFontTx/>
              <a:buNone/>
            </a:pPr>
            <a:r>
              <a:rPr lang="en-US" sz="2000" b="1" dirty="0"/>
              <a:t>Support for parallelism and concurrency</a:t>
            </a:r>
          </a:p>
          <a:p>
            <a:pPr>
              <a:spcBef>
                <a:spcPct val="50000"/>
              </a:spcBef>
              <a:buFontTx/>
              <a:buNone/>
            </a:pPr>
            <a:r>
              <a:rPr lang="en-US" sz="2000" b="1" dirty="0"/>
              <a:t>New mechanisms for modularity</a:t>
            </a:r>
          </a:p>
          <a:p>
            <a:pPr>
              <a:spcBef>
                <a:spcPct val="50000"/>
              </a:spcBef>
              <a:buFontTx/>
              <a:buNone/>
            </a:pPr>
            <a:r>
              <a:rPr lang="en-US" sz="2000" b="1" dirty="0"/>
              <a:t>Trend toward multi-paradigm programming</a:t>
            </a:r>
          </a:p>
          <a:p>
            <a:pPr>
              <a:buFontTx/>
              <a:buNone/>
            </a:pPr>
            <a:endParaRPr lang="en-US" sz="2000" b="1" dirty="0"/>
          </a:p>
          <a:p>
            <a:pPr>
              <a:buFontTx/>
              <a:buNone/>
            </a:pPr>
            <a:endParaRPr lang="en-US" sz="2400" b="1" dirty="0"/>
          </a:p>
          <a:p>
            <a:pPr>
              <a:lnSpc>
                <a:spcPct val="50000"/>
              </a:lnSpc>
              <a:buFontTx/>
              <a:buNone/>
            </a:pPr>
            <a:endParaRPr lang="en-US" sz="2400" b="1" dirty="0"/>
          </a:p>
          <a:p>
            <a:pPr>
              <a:lnSpc>
                <a:spcPct val="50000"/>
              </a:lnSpc>
              <a:buFontTx/>
              <a:buNone/>
            </a:pPr>
            <a:endParaRPr lang="en-US" sz="2400" b="1" dirty="0"/>
          </a:p>
          <a:p>
            <a:pPr>
              <a:lnSpc>
                <a:spcPct val="50000"/>
              </a:lnSpc>
              <a:buFontTx/>
              <a:buNone/>
            </a:pPr>
            <a:endParaRPr lang="en-US" sz="2400" b="1" dirty="0"/>
          </a:p>
          <a:p>
            <a:pPr>
              <a:buFontTx/>
              <a:buNone/>
            </a:pPr>
            <a:endParaRPr lang="en-US" sz="2400" dirty="0">
              <a:solidFill>
                <a:schemeClr val="accent1"/>
              </a:solidFill>
            </a:endParaRPr>
          </a:p>
        </p:txBody>
      </p:sp>
      <p:sp>
        <p:nvSpPr>
          <p:cNvPr id="1324036" name="Text Box 4"/>
          <p:cNvSpPr txBox="1">
            <a:spLocks noChangeArrowheads="1"/>
          </p:cNvSpPr>
          <p:nvPr/>
        </p:nvSpPr>
        <p:spPr bwMode="auto">
          <a:xfrm>
            <a:off x="3657600" y="32496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sz="1800">
              <a:latin typeface="Consolas" charset="0"/>
            </a:endParaRPr>
          </a:p>
        </p:txBody>
      </p:sp>
      <p:pic>
        <p:nvPicPr>
          <p:cNvPr id="1324037" name="Picture 5" descr="j02008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188" y="1417638"/>
            <a:ext cx="243840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4578" name="Rectangle 2"/>
          <p:cNvSpPr>
            <a:spLocks noGrp="1" noChangeArrowheads="1"/>
          </p:cNvSpPr>
          <p:nvPr>
            <p:ph type="title"/>
          </p:nvPr>
        </p:nvSpPr>
        <p:spPr>
          <a:xfrm>
            <a:off x="196850" y="73025"/>
            <a:ext cx="9129713" cy="838200"/>
          </a:xfrm>
        </p:spPr>
        <p:txBody>
          <a:bodyPr/>
          <a:lstStyle/>
          <a:p>
            <a:r>
              <a:rPr lang="en-US" dirty="0"/>
              <a:t>Some </a:t>
            </a:r>
            <a:r>
              <a:rPr lang="en-US" dirty="0" smtClean="0"/>
              <a:t>New Languages to Watch</a:t>
            </a:r>
            <a:endParaRPr lang="en-US" dirty="0"/>
          </a:p>
        </p:txBody>
      </p:sp>
      <p:sp>
        <p:nvSpPr>
          <p:cNvPr id="1304579" name="Rectangle 3"/>
          <p:cNvSpPr>
            <a:spLocks noGrp="1" noChangeArrowheads="1"/>
          </p:cNvSpPr>
          <p:nvPr>
            <p:ph type="body" idx="1"/>
          </p:nvPr>
        </p:nvSpPr>
        <p:spPr>
          <a:xfrm>
            <a:off x="196850" y="919163"/>
            <a:ext cx="9129713" cy="5029200"/>
          </a:xfrm>
        </p:spPr>
        <p:txBody>
          <a:bodyPr/>
          <a:lstStyle/>
          <a:p>
            <a:pPr marL="342900" indent="-342900">
              <a:spcBef>
                <a:spcPct val="60000"/>
              </a:spcBef>
              <a:buFontTx/>
              <a:buNone/>
            </a:pPr>
            <a:endParaRPr lang="en-US" sz="2800" b="1" dirty="0" smtClean="0"/>
          </a:p>
          <a:p>
            <a:pPr marL="342900" indent="-342900">
              <a:spcBef>
                <a:spcPct val="60000"/>
              </a:spcBef>
              <a:buFontTx/>
              <a:buNone/>
            </a:pPr>
            <a:r>
              <a:rPr lang="en-US" sz="2800" b="1" dirty="0" smtClean="0"/>
              <a:t>Elm</a:t>
            </a:r>
          </a:p>
          <a:p>
            <a:pPr marL="627063" lvl="1" indent="-342900">
              <a:spcBef>
                <a:spcPct val="60000"/>
              </a:spcBef>
            </a:pPr>
            <a:r>
              <a:rPr lang="en-US" sz="2400" b="1" dirty="0" smtClean="0">
                <a:solidFill>
                  <a:schemeClr val="accent1"/>
                </a:solidFill>
              </a:rPr>
              <a:t>a functional </a:t>
            </a:r>
            <a:r>
              <a:rPr lang="en-US" sz="2400" b="1" dirty="0">
                <a:solidFill>
                  <a:schemeClr val="accent1"/>
                </a:solidFill>
              </a:rPr>
              <a:t>language for </a:t>
            </a:r>
            <a:r>
              <a:rPr lang="en-US" sz="2400" b="1" dirty="0" smtClean="0">
                <a:solidFill>
                  <a:schemeClr val="accent1"/>
                </a:solidFill>
              </a:rPr>
              <a:t>creating web GUIs</a:t>
            </a:r>
            <a:endParaRPr lang="en-US" sz="2400" b="1" dirty="0">
              <a:solidFill>
                <a:schemeClr val="accent1"/>
              </a:solidFill>
            </a:endParaRPr>
          </a:p>
          <a:p>
            <a:pPr marL="342900" indent="-342900">
              <a:spcBef>
                <a:spcPct val="60000"/>
              </a:spcBef>
              <a:buFontTx/>
              <a:buNone/>
            </a:pPr>
            <a:r>
              <a:rPr lang="en-US" sz="2800" b="1" dirty="0" smtClean="0"/>
              <a:t>Rust</a:t>
            </a:r>
          </a:p>
          <a:p>
            <a:pPr lvl="1">
              <a:spcBef>
                <a:spcPct val="60000"/>
              </a:spcBef>
            </a:pPr>
            <a:r>
              <a:rPr lang="en-US" sz="2200" b="1" dirty="0" smtClean="0"/>
              <a:t>  </a:t>
            </a:r>
            <a:r>
              <a:rPr lang="en-US" sz="2400" b="1" dirty="0" smtClean="0">
                <a:solidFill>
                  <a:srgbClr val="00378A"/>
                </a:solidFill>
              </a:rPr>
              <a:t>an efficient multi-paradigm systems language</a:t>
            </a:r>
            <a:endParaRPr lang="en-US" sz="2400" b="1" dirty="0">
              <a:solidFill>
                <a:srgbClr val="00378A"/>
              </a:solidFill>
            </a:endParaRPr>
          </a:p>
          <a:p>
            <a:pPr marL="342900" indent="-342900">
              <a:spcBef>
                <a:spcPct val="60000"/>
              </a:spcBef>
              <a:buFontTx/>
              <a:buNone/>
            </a:pPr>
            <a:r>
              <a:rPr lang="en-US" sz="2800" b="1" dirty="0" smtClean="0"/>
              <a:t>Swift</a:t>
            </a:r>
          </a:p>
          <a:p>
            <a:pPr marL="627063" lvl="1" indent="-342900">
              <a:spcBef>
                <a:spcPct val="60000"/>
              </a:spcBef>
            </a:pPr>
            <a:r>
              <a:rPr lang="en-US" sz="2400" b="1" dirty="0" smtClean="0">
                <a:solidFill>
                  <a:srgbClr val="00378A"/>
                </a:solidFill>
              </a:rPr>
              <a:t>Apple’s new language to </a:t>
            </a:r>
            <a:r>
              <a:rPr lang="en-US" sz="2400" b="1" smtClean="0">
                <a:solidFill>
                  <a:srgbClr val="00378A"/>
                </a:solidFill>
              </a:rPr>
              <a:t>replace Objective</a:t>
            </a:r>
            <a:r>
              <a:rPr lang="en-US" sz="2400" b="1" dirty="0" smtClean="0">
                <a:solidFill>
                  <a:srgbClr val="00378A"/>
                </a:solidFill>
              </a:rPr>
              <a:t>-C</a:t>
            </a:r>
            <a:endParaRPr lang="en-US" sz="2400" b="1" dirty="0">
              <a:solidFill>
                <a:srgbClr val="00378A"/>
              </a:solidFill>
            </a:endParaRPr>
          </a:p>
          <a:p>
            <a:pPr marL="342900" indent="-342900">
              <a:spcBef>
                <a:spcPct val="60000"/>
              </a:spcBef>
              <a:buFontTx/>
              <a:buNone/>
            </a:pPr>
            <a:endParaRPr lang="en-US" sz="2400" b="1" dirty="0">
              <a:solidFill>
                <a:srgbClr val="00378A"/>
              </a:solidFill>
            </a:endParaRPr>
          </a:p>
          <a:p>
            <a:pPr marL="342900" indent="-342900">
              <a:spcBef>
                <a:spcPct val="60000"/>
              </a:spcBef>
              <a:buFontTx/>
              <a:buNone/>
            </a:pPr>
            <a:endParaRPr lang="en-US" sz="2400" b="1" dirty="0"/>
          </a:p>
          <a:p>
            <a:pPr marL="342900" indent="-342900">
              <a:spcBef>
                <a:spcPct val="60000"/>
              </a:spcBef>
              <a:buFontTx/>
              <a:buNone/>
            </a:pPr>
            <a:endParaRPr lang="en-US" sz="2400" b="1" dirty="0"/>
          </a:p>
        </p:txBody>
      </p:sp>
    </p:spTree>
    <p:extLst>
      <p:ext uri="{BB962C8B-B14F-4D97-AF65-F5344CB8AC3E}">
        <p14:creationId xmlns:p14="http://schemas.microsoft.com/office/powerpoint/2010/main" val="48426312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082" name="Rectangle 2"/>
          <p:cNvSpPr>
            <a:spLocks noGrp="1" noChangeArrowheads="1"/>
          </p:cNvSpPr>
          <p:nvPr>
            <p:ph type="title"/>
          </p:nvPr>
        </p:nvSpPr>
        <p:spPr/>
        <p:txBody>
          <a:bodyPr/>
          <a:lstStyle/>
          <a:p>
            <a:r>
              <a:rPr lang="en-US" dirty="0" smtClean="0"/>
              <a:t>Example New Language: Elm</a:t>
            </a:r>
            <a:endParaRPr lang="en-US" dirty="0"/>
          </a:p>
        </p:txBody>
      </p:sp>
      <p:sp>
        <p:nvSpPr>
          <p:cNvPr id="1326083" name="Rectangle 3"/>
          <p:cNvSpPr>
            <a:spLocks noGrp="1" noChangeArrowheads="1"/>
          </p:cNvSpPr>
          <p:nvPr>
            <p:ph type="body" idx="1"/>
          </p:nvPr>
        </p:nvSpPr>
        <p:spPr>
          <a:xfrm>
            <a:off x="311150" y="1216025"/>
            <a:ext cx="8832850" cy="5413340"/>
          </a:xfrm>
        </p:spPr>
        <p:txBody>
          <a:bodyPr/>
          <a:lstStyle/>
          <a:p>
            <a:endParaRPr lang="en-US" sz="2400" b="1" dirty="0" smtClean="0"/>
          </a:p>
          <a:p>
            <a:r>
              <a:rPr lang="en-US" sz="2400" b="1" dirty="0" smtClean="0"/>
              <a:t>Elm </a:t>
            </a:r>
            <a:r>
              <a:rPr lang="en-US" sz="2400" b="1" dirty="0"/>
              <a:t>is a </a:t>
            </a:r>
            <a:r>
              <a:rPr lang="en-US" sz="2400" b="1" dirty="0" smtClean="0"/>
              <a:t>functional programming language for declaratively creating web browser based graphical user interfaces.</a:t>
            </a:r>
            <a:endParaRPr lang="en-US" sz="2400" b="1" dirty="0"/>
          </a:p>
          <a:p>
            <a:r>
              <a:rPr lang="en-US" sz="2400" b="1" dirty="0" smtClean="0"/>
              <a:t>It uses functional reactive programming and purely functional graphical layout to build user interfaces without any destructive updates.</a:t>
            </a:r>
            <a:endParaRPr lang="en-US" sz="2400" b="1" dirty="0"/>
          </a:p>
          <a:p>
            <a:r>
              <a:rPr lang="en-US" sz="2400" b="1" dirty="0" smtClean="0"/>
              <a:t>Elm was designed in 2012 by Evan </a:t>
            </a:r>
            <a:r>
              <a:rPr lang="en-US" sz="2400" b="1" dirty="0" err="1" smtClean="0"/>
              <a:t>Czaplicki</a:t>
            </a:r>
            <a:r>
              <a:rPr lang="en-US" sz="2400" b="1" dirty="0" smtClean="0"/>
              <a:t>.</a:t>
            </a:r>
            <a:endParaRPr lang="en-US" sz="2400" b="1" dirty="0"/>
          </a:p>
          <a:p>
            <a:r>
              <a:rPr lang="en-US" sz="2400" b="1" dirty="0" smtClean="0"/>
              <a:t>The key features in Elm are signals, immutability, static types, and interoperability with HTML, CSS, and JavaScript.</a:t>
            </a:r>
            <a:endParaRPr lang="en-US" sz="2400" b="1" dirty="0"/>
          </a:p>
        </p:txBody>
      </p:sp>
      <p:sp>
        <p:nvSpPr>
          <p:cNvPr id="1326085" name="Text Box 5"/>
          <p:cNvSpPr txBox="1">
            <a:spLocks noChangeArrowheads="1"/>
          </p:cNvSpPr>
          <p:nvPr/>
        </p:nvSpPr>
        <p:spPr bwMode="auto">
          <a:xfrm>
            <a:off x="7321690" y="6321588"/>
            <a:ext cx="11825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US" sz="1400" dirty="0" smtClean="0">
                <a:solidFill>
                  <a:schemeClr val="accent1"/>
                </a:solidFill>
              </a:rPr>
              <a:t>elm-</a:t>
            </a:r>
            <a:r>
              <a:rPr lang="en-US" sz="1400" dirty="0" err="1" smtClean="0">
                <a:solidFill>
                  <a:schemeClr val="accent1"/>
                </a:solidFill>
              </a:rPr>
              <a:t>lang.org</a:t>
            </a:r>
            <a:endParaRPr lang="en-US" sz="1400" dirty="0">
              <a:solidFill>
                <a:schemeClr val="accent1"/>
              </a:solidFill>
            </a:endParaRPr>
          </a:p>
        </p:txBody>
      </p:sp>
      <p:pic>
        <p:nvPicPr>
          <p:cNvPr id="5" name="Picture 4"/>
          <p:cNvPicPr>
            <a:picLocks noChangeAspect="1"/>
          </p:cNvPicPr>
          <p:nvPr/>
        </p:nvPicPr>
        <p:blipFill>
          <a:blip r:embed="rId3"/>
          <a:stretch>
            <a:fillRect/>
          </a:stretch>
        </p:blipFill>
        <p:spPr>
          <a:xfrm>
            <a:off x="7530052" y="228635"/>
            <a:ext cx="1554671" cy="1554671"/>
          </a:xfrm>
          <a:prstGeom prst="rect">
            <a:avLst/>
          </a:prstGeom>
        </p:spPr>
      </p:pic>
    </p:spTree>
    <p:extLst>
      <p:ext uri="{BB962C8B-B14F-4D97-AF65-F5344CB8AC3E}">
        <p14:creationId xmlns:p14="http://schemas.microsoft.com/office/powerpoint/2010/main" val="281173171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082" name="Rectangle 2"/>
          <p:cNvSpPr>
            <a:spLocks noGrp="1" noChangeArrowheads="1"/>
          </p:cNvSpPr>
          <p:nvPr>
            <p:ph type="title"/>
          </p:nvPr>
        </p:nvSpPr>
        <p:spPr/>
        <p:txBody>
          <a:bodyPr/>
          <a:lstStyle/>
          <a:p>
            <a:r>
              <a:rPr lang="en-US" dirty="0" smtClean="0"/>
              <a:t>Example New Language: Rust</a:t>
            </a:r>
            <a:endParaRPr lang="en-US" dirty="0"/>
          </a:p>
        </p:txBody>
      </p:sp>
      <p:sp>
        <p:nvSpPr>
          <p:cNvPr id="1326083" name="Rectangle 3"/>
          <p:cNvSpPr>
            <a:spLocks noGrp="1" noChangeArrowheads="1"/>
          </p:cNvSpPr>
          <p:nvPr>
            <p:ph type="body" idx="1"/>
          </p:nvPr>
        </p:nvSpPr>
        <p:spPr>
          <a:xfrm>
            <a:off x="311150" y="1216025"/>
            <a:ext cx="8832850" cy="5413340"/>
          </a:xfrm>
        </p:spPr>
        <p:txBody>
          <a:bodyPr/>
          <a:lstStyle/>
          <a:p>
            <a:endParaRPr lang="en-US" sz="2400" b="1" dirty="0" smtClean="0"/>
          </a:p>
          <a:p>
            <a:r>
              <a:rPr lang="en-US" sz="2400" b="1" dirty="0" smtClean="0"/>
              <a:t>Rust </a:t>
            </a:r>
            <a:r>
              <a:rPr lang="en-US" sz="2400" b="1" dirty="0"/>
              <a:t>is a general-purpose, </a:t>
            </a:r>
            <a:r>
              <a:rPr lang="en-US" sz="2400" b="1" dirty="0" smtClean="0"/>
              <a:t>multi-paradigm, compiled programming language.</a:t>
            </a:r>
            <a:endParaRPr lang="en-US" sz="2400" b="1" dirty="0"/>
          </a:p>
          <a:p>
            <a:r>
              <a:rPr lang="en-US" sz="2400" b="1" dirty="0" smtClean="0"/>
              <a:t>It is designed to be a safe, concurrent, practical language.</a:t>
            </a:r>
            <a:endParaRPr lang="en-US" sz="2400" b="1" dirty="0"/>
          </a:p>
          <a:p>
            <a:r>
              <a:rPr lang="en-US" sz="2400" b="1" dirty="0" smtClean="0"/>
              <a:t>First pre-alpha release of the Rust compiler was in 2012.</a:t>
            </a:r>
            <a:endParaRPr lang="en-US" sz="2400" b="1" dirty="0"/>
          </a:p>
          <a:p>
            <a:r>
              <a:rPr lang="en-US" sz="2400" b="1" dirty="0" smtClean="0"/>
              <a:t>It supports pure-functional, concurrent-actor, imperative-procedural, and object-oriented programming styles.</a:t>
            </a:r>
            <a:endParaRPr lang="en-US" sz="2400" b="1" dirty="0"/>
          </a:p>
          <a:p>
            <a:r>
              <a:rPr lang="en-US" sz="2400" b="1" dirty="0" smtClean="0"/>
              <a:t>Rust was originally designed by </a:t>
            </a:r>
            <a:r>
              <a:rPr lang="en-US" sz="2400" b="1" dirty="0" err="1" smtClean="0"/>
              <a:t>Graydon</a:t>
            </a:r>
            <a:r>
              <a:rPr lang="en-US" sz="2400" b="1" dirty="0" smtClean="0"/>
              <a:t> Hoare and is supported by Mozilla Research.</a:t>
            </a:r>
          </a:p>
          <a:p>
            <a:r>
              <a:rPr lang="en-US" sz="2400" b="1" dirty="0" smtClean="0">
                <a:solidFill>
                  <a:srgbClr val="000000"/>
                </a:solidFill>
              </a:rPr>
              <a:t>It advertises itself as “a systems programming language that runs blazingly fast, prevents almost all crashes, and eliminates data races.”</a:t>
            </a:r>
            <a:endParaRPr lang="en-US" sz="2400" b="1" dirty="0">
              <a:solidFill>
                <a:srgbClr val="000000"/>
              </a:solidFill>
            </a:endParaRPr>
          </a:p>
          <a:p>
            <a:pPr lvl="1"/>
            <a:endParaRPr lang="en-US" sz="2400" b="1" dirty="0">
              <a:solidFill>
                <a:srgbClr val="0066FF"/>
              </a:solidFill>
            </a:endParaRPr>
          </a:p>
        </p:txBody>
      </p:sp>
      <p:sp>
        <p:nvSpPr>
          <p:cNvPr id="1326085" name="Text Box 5"/>
          <p:cNvSpPr txBox="1">
            <a:spLocks noChangeArrowheads="1"/>
          </p:cNvSpPr>
          <p:nvPr/>
        </p:nvSpPr>
        <p:spPr bwMode="auto">
          <a:xfrm>
            <a:off x="6882755" y="6321588"/>
            <a:ext cx="16214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US" sz="1400" dirty="0" err="1" smtClean="0">
                <a:solidFill>
                  <a:schemeClr val="accent1"/>
                </a:solidFill>
              </a:rPr>
              <a:t>www.rust-lang.org</a:t>
            </a:r>
            <a:endParaRPr lang="en-US" sz="1400" dirty="0">
              <a:solidFill>
                <a:schemeClr val="accent1"/>
              </a:solidFill>
            </a:endParaRPr>
          </a:p>
        </p:txBody>
      </p:sp>
      <p:pic>
        <p:nvPicPr>
          <p:cNvPr id="3" name="Picture 2"/>
          <p:cNvPicPr>
            <a:picLocks noChangeAspect="1"/>
          </p:cNvPicPr>
          <p:nvPr/>
        </p:nvPicPr>
        <p:blipFill>
          <a:blip r:embed="rId3"/>
          <a:stretch>
            <a:fillRect/>
          </a:stretch>
        </p:blipFill>
        <p:spPr>
          <a:xfrm>
            <a:off x="7274146" y="-32172"/>
            <a:ext cx="1828800" cy="1828800"/>
          </a:xfrm>
          <a:prstGeom prst="rect">
            <a:avLst/>
          </a:prstGeom>
        </p:spPr>
      </p:pic>
    </p:spTree>
    <p:extLst>
      <p:ext uri="{BB962C8B-B14F-4D97-AF65-F5344CB8AC3E}">
        <p14:creationId xmlns:p14="http://schemas.microsoft.com/office/powerpoint/2010/main" val="222275249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082" name="Rectangle 2"/>
          <p:cNvSpPr>
            <a:spLocks noGrp="1" noChangeArrowheads="1"/>
          </p:cNvSpPr>
          <p:nvPr>
            <p:ph type="title"/>
          </p:nvPr>
        </p:nvSpPr>
        <p:spPr/>
        <p:txBody>
          <a:bodyPr/>
          <a:lstStyle/>
          <a:p>
            <a:r>
              <a:rPr lang="en-US" dirty="0" smtClean="0"/>
              <a:t>Example New Language: Swift</a:t>
            </a:r>
            <a:endParaRPr lang="en-US" dirty="0"/>
          </a:p>
        </p:txBody>
      </p:sp>
      <p:sp>
        <p:nvSpPr>
          <p:cNvPr id="1326083" name="Rectangle 3"/>
          <p:cNvSpPr>
            <a:spLocks noGrp="1" noChangeArrowheads="1"/>
          </p:cNvSpPr>
          <p:nvPr>
            <p:ph type="body" idx="1"/>
          </p:nvPr>
        </p:nvSpPr>
        <p:spPr>
          <a:xfrm>
            <a:off x="311150" y="1216025"/>
            <a:ext cx="8832850" cy="5413340"/>
          </a:xfrm>
        </p:spPr>
        <p:txBody>
          <a:bodyPr/>
          <a:lstStyle/>
          <a:p>
            <a:endParaRPr lang="en-US" sz="2400" b="1" dirty="0" smtClean="0"/>
          </a:p>
          <a:p>
            <a:r>
              <a:rPr lang="en-US" sz="2400" b="1" dirty="0" smtClean="0"/>
              <a:t>Swift </a:t>
            </a:r>
            <a:r>
              <a:rPr lang="en-US" sz="2400" b="1" dirty="0"/>
              <a:t>is </a:t>
            </a:r>
            <a:r>
              <a:rPr lang="en-US" sz="2400" b="1" dirty="0" smtClean="0"/>
              <a:t>Apple’s new programming language for </a:t>
            </a:r>
            <a:r>
              <a:rPr lang="en-US" sz="2400" b="1" dirty="0" err="1" smtClean="0"/>
              <a:t>iOS</a:t>
            </a:r>
            <a:r>
              <a:rPr lang="en-US" sz="2400" b="1" dirty="0" smtClean="0"/>
              <a:t> and OS X whose code is designed to work with Objective-C</a:t>
            </a:r>
            <a:endParaRPr lang="en-US" sz="2400" b="1" dirty="0"/>
          </a:p>
          <a:p>
            <a:r>
              <a:rPr lang="en-US" sz="2400" b="1" dirty="0" smtClean="0"/>
              <a:t>It was designed with code safety and performance in mind.</a:t>
            </a:r>
            <a:endParaRPr lang="en-US" sz="2400" b="1" dirty="0"/>
          </a:p>
          <a:p>
            <a:r>
              <a:rPr lang="en-US" sz="2400" b="1" dirty="0" smtClean="0"/>
              <a:t>Some of the features of Swift include</a:t>
            </a:r>
          </a:p>
          <a:p>
            <a:pPr lvl="1"/>
            <a:r>
              <a:rPr lang="en-US" sz="2200" b="1" dirty="0" smtClean="0"/>
              <a:t> named parameters</a:t>
            </a:r>
          </a:p>
          <a:p>
            <a:pPr lvl="1"/>
            <a:r>
              <a:rPr lang="en-US" sz="2200" b="1" dirty="0"/>
              <a:t> </a:t>
            </a:r>
            <a:r>
              <a:rPr lang="en-US" sz="2200" b="1" dirty="0" smtClean="0"/>
              <a:t>inferred types</a:t>
            </a:r>
          </a:p>
          <a:p>
            <a:pPr lvl="1"/>
            <a:r>
              <a:rPr lang="en-US" sz="2200" b="1" dirty="0"/>
              <a:t> </a:t>
            </a:r>
            <a:r>
              <a:rPr lang="en-US" sz="2200" b="1" dirty="0" smtClean="0"/>
              <a:t>modules</a:t>
            </a:r>
          </a:p>
          <a:p>
            <a:pPr lvl="1"/>
            <a:r>
              <a:rPr lang="en-US" sz="2200" b="1" dirty="0"/>
              <a:t> </a:t>
            </a:r>
            <a:r>
              <a:rPr lang="en-US" sz="2200" b="1" dirty="0" smtClean="0"/>
              <a:t>automatic memory management</a:t>
            </a:r>
          </a:p>
          <a:p>
            <a:pPr lvl="1"/>
            <a:r>
              <a:rPr lang="en-US" sz="2200" b="1" dirty="0"/>
              <a:t> </a:t>
            </a:r>
            <a:r>
              <a:rPr lang="en-US" sz="2200" b="1" dirty="0" smtClean="0"/>
              <a:t>closures with unified function pointers</a:t>
            </a:r>
          </a:p>
          <a:p>
            <a:pPr lvl="1"/>
            <a:r>
              <a:rPr lang="en-US" sz="2200" b="1" dirty="0"/>
              <a:t> </a:t>
            </a:r>
            <a:r>
              <a:rPr lang="en-US" sz="2200" b="1" dirty="0" smtClean="0"/>
              <a:t>functional programming patterns like map and filter</a:t>
            </a:r>
            <a:endParaRPr lang="en-US" sz="2200" b="1" dirty="0"/>
          </a:p>
          <a:p>
            <a:pPr lvl="1"/>
            <a:endParaRPr lang="en-US" sz="2400" b="1" dirty="0">
              <a:solidFill>
                <a:srgbClr val="0066FF"/>
              </a:solidFill>
            </a:endParaRPr>
          </a:p>
        </p:txBody>
      </p:sp>
      <p:sp>
        <p:nvSpPr>
          <p:cNvPr id="1326085" name="Text Box 5"/>
          <p:cNvSpPr txBox="1">
            <a:spLocks noChangeArrowheads="1"/>
          </p:cNvSpPr>
          <p:nvPr/>
        </p:nvSpPr>
        <p:spPr bwMode="auto">
          <a:xfrm>
            <a:off x="548526" y="6321588"/>
            <a:ext cx="839204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r>
              <a:rPr lang="en-US" sz="1400" dirty="0">
                <a:solidFill>
                  <a:schemeClr val="accent1"/>
                </a:solidFill>
              </a:rPr>
              <a:t>https://</a:t>
            </a:r>
            <a:r>
              <a:rPr lang="en-US" sz="1400" dirty="0" err="1">
                <a:solidFill>
                  <a:schemeClr val="accent1"/>
                </a:solidFill>
              </a:rPr>
              <a:t>developer.apple.com</a:t>
            </a:r>
            <a:r>
              <a:rPr lang="en-US" sz="1400" dirty="0">
                <a:solidFill>
                  <a:schemeClr val="accent1"/>
                </a:solidFill>
              </a:rPr>
              <a:t>/library/</a:t>
            </a:r>
            <a:r>
              <a:rPr lang="en-US" sz="1400" dirty="0" err="1">
                <a:solidFill>
                  <a:schemeClr val="accent1"/>
                </a:solidFill>
              </a:rPr>
              <a:t>ios</a:t>
            </a:r>
            <a:r>
              <a:rPr lang="en-US" sz="1400" dirty="0">
                <a:solidFill>
                  <a:schemeClr val="accent1"/>
                </a:solidFill>
              </a:rPr>
              <a:t>/documentation/Swift/Conceptual/</a:t>
            </a:r>
            <a:r>
              <a:rPr lang="en-US" sz="1400" dirty="0" err="1">
                <a:solidFill>
                  <a:schemeClr val="accent1"/>
                </a:solidFill>
              </a:rPr>
              <a:t>Swift_Programming_Language</a:t>
            </a:r>
            <a:r>
              <a:rPr lang="en-US" sz="1400" dirty="0">
                <a:solidFill>
                  <a:schemeClr val="accent1"/>
                </a:solidFill>
              </a:rPr>
              <a:t>/</a:t>
            </a:r>
          </a:p>
        </p:txBody>
      </p:sp>
      <p:pic>
        <p:nvPicPr>
          <p:cNvPr id="2" name="Picture 1"/>
          <p:cNvPicPr>
            <a:picLocks noChangeAspect="1"/>
          </p:cNvPicPr>
          <p:nvPr/>
        </p:nvPicPr>
        <p:blipFill>
          <a:blip r:embed="rId3"/>
          <a:stretch>
            <a:fillRect/>
          </a:stretch>
        </p:blipFill>
        <p:spPr>
          <a:xfrm>
            <a:off x="7315309" y="188673"/>
            <a:ext cx="1445103" cy="1445103"/>
          </a:xfrm>
          <a:prstGeom prst="rect">
            <a:avLst/>
          </a:prstGeom>
        </p:spPr>
      </p:pic>
    </p:spTree>
    <p:extLst>
      <p:ext uri="{BB962C8B-B14F-4D97-AF65-F5344CB8AC3E}">
        <p14:creationId xmlns:p14="http://schemas.microsoft.com/office/powerpoint/2010/main" val="300712805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6322" name="Rectangle 2"/>
          <p:cNvSpPr>
            <a:spLocks noGrp="1" noChangeArrowheads="1"/>
          </p:cNvSpPr>
          <p:nvPr>
            <p:ph type="title"/>
          </p:nvPr>
        </p:nvSpPr>
        <p:spPr>
          <a:xfrm>
            <a:off x="196850" y="73025"/>
            <a:ext cx="9129713" cy="838200"/>
          </a:xfrm>
        </p:spPr>
        <p:txBody>
          <a:bodyPr/>
          <a:lstStyle/>
          <a:p>
            <a:r>
              <a:rPr lang="en-US"/>
              <a:t>Models of Computation in Languages</a:t>
            </a:r>
          </a:p>
        </p:txBody>
      </p:sp>
      <p:sp>
        <p:nvSpPr>
          <p:cNvPr id="1336323" name="Rectangle 3"/>
          <p:cNvSpPr>
            <a:spLocks noGrp="1" noChangeArrowheads="1"/>
          </p:cNvSpPr>
          <p:nvPr>
            <p:ph type="body" idx="1"/>
          </p:nvPr>
        </p:nvSpPr>
        <p:spPr>
          <a:xfrm>
            <a:off x="196850" y="919163"/>
            <a:ext cx="9129713" cy="5029200"/>
          </a:xfrm>
        </p:spPr>
        <p:txBody>
          <a:bodyPr/>
          <a:lstStyle/>
          <a:p>
            <a:pPr marL="342900" indent="-342900">
              <a:spcBef>
                <a:spcPct val="60000"/>
              </a:spcBef>
              <a:buFontTx/>
              <a:buNone/>
            </a:pPr>
            <a:r>
              <a:rPr lang="en-US" sz="2800" b="1" smtClean="0"/>
              <a:t>Underlying </a:t>
            </a:r>
            <a:r>
              <a:rPr lang="en-US" sz="2800" b="1" dirty="0"/>
              <a:t>most programming languages is a model of computation:</a:t>
            </a:r>
            <a:endParaRPr lang="en-US" sz="2800" b="1" dirty="0">
              <a:solidFill>
                <a:schemeClr val="accent1"/>
              </a:solidFill>
            </a:endParaRPr>
          </a:p>
          <a:p>
            <a:pPr marL="342900" indent="-342900">
              <a:lnSpc>
                <a:spcPct val="140000"/>
              </a:lnSpc>
              <a:spcBef>
                <a:spcPct val="60000"/>
              </a:spcBef>
              <a:buFontTx/>
              <a:buNone/>
            </a:pPr>
            <a:r>
              <a:rPr lang="en-US" sz="2000" b="1" dirty="0">
                <a:solidFill>
                  <a:schemeClr val="accent1"/>
                </a:solidFill>
              </a:rPr>
              <a:t>	</a:t>
            </a:r>
            <a:r>
              <a:rPr lang="en-US" sz="2400" b="1" dirty="0">
                <a:solidFill>
                  <a:schemeClr val="accent1"/>
                </a:solidFill>
              </a:rPr>
              <a:t>Procedural: </a:t>
            </a:r>
            <a:r>
              <a:rPr lang="en-US" sz="2400" b="1" dirty="0">
                <a:solidFill>
                  <a:schemeClr val="tx2"/>
                </a:solidFill>
              </a:rPr>
              <a:t>Fortran (1957)</a:t>
            </a:r>
          </a:p>
          <a:p>
            <a:pPr marL="590550" lvl="1" indent="-304800">
              <a:lnSpc>
                <a:spcPct val="140000"/>
              </a:lnSpc>
              <a:spcBef>
                <a:spcPct val="60000"/>
              </a:spcBef>
              <a:buFontTx/>
              <a:buNone/>
            </a:pPr>
            <a:r>
              <a:rPr lang="en-US" sz="2400" b="1" dirty="0">
                <a:solidFill>
                  <a:schemeClr val="accent1"/>
                </a:solidFill>
              </a:rPr>
              <a:t> Functional: </a:t>
            </a:r>
            <a:r>
              <a:rPr lang="en-US" sz="2400" b="1" dirty="0">
                <a:solidFill>
                  <a:schemeClr val="tx2"/>
                </a:solidFill>
              </a:rPr>
              <a:t>Lisp (1958)</a:t>
            </a:r>
          </a:p>
          <a:p>
            <a:pPr marL="590550" lvl="1" indent="-304800">
              <a:lnSpc>
                <a:spcPct val="140000"/>
              </a:lnSpc>
              <a:spcBef>
                <a:spcPct val="60000"/>
              </a:spcBef>
              <a:buFontTx/>
              <a:buNone/>
            </a:pPr>
            <a:r>
              <a:rPr lang="en-US" sz="2400" b="1" dirty="0">
                <a:solidFill>
                  <a:schemeClr val="accent1"/>
                </a:solidFill>
              </a:rPr>
              <a:t> Object oriented: </a:t>
            </a:r>
            <a:r>
              <a:rPr lang="en-US" sz="2400" b="1" dirty="0" err="1">
                <a:solidFill>
                  <a:schemeClr val="tx2"/>
                </a:solidFill>
              </a:rPr>
              <a:t>Simula</a:t>
            </a:r>
            <a:r>
              <a:rPr lang="en-US" sz="2400" b="1" dirty="0">
                <a:solidFill>
                  <a:schemeClr val="tx2"/>
                </a:solidFill>
              </a:rPr>
              <a:t> (1967)</a:t>
            </a:r>
          </a:p>
          <a:p>
            <a:pPr marL="590550" lvl="1" indent="-304800">
              <a:lnSpc>
                <a:spcPct val="140000"/>
              </a:lnSpc>
              <a:spcBef>
                <a:spcPct val="60000"/>
              </a:spcBef>
              <a:buFontTx/>
              <a:buNone/>
            </a:pPr>
            <a:r>
              <a:rPr lang="en-US" sz="2400" b="1" dirty="0">
                <a:solidFill>
                  <a:schemeClr val="accent1"/>
                </a:solidFill>
              </a:rPr>
              <a:t> Logic: </a:t>
            </a:r>
            <a:r>
              <a:rPr lang="en-US" sz="2400" b="1" dirty="0">
                <a:solidFill>
                  <a:schemeClr val="tx2"/>
                </a:solidFill>
              </a:rPr>
              <a:t>Prolog</a:t>
            </a:r>
            <a:r>
              <a:rPr lang="en-US" sz="2400" b="1" dirty="0">
                <a:solidFill>
                  <a:schemeClr val="accent1"/>
                </a:solidFill>
              </a:rPr>
              <a:t> </a:t>
            </a:r>
            <a:r>
              <a:rPr lang="en-US" sz="2400" b="1" dirty="0">
                <a:solidFill>
                  <a:schemeClr val="tx2"/>
                </a:solidFill>
              </a:rPr>
              <a:t>(1972)</a:t>
            </a:r>
          </a:p>
          <a:p>
            <a:pPr marL="590550" lvl="1" indent="-304800">
              <a:lnSpc>
                <a:spcPct val="140000"/>
              </a:lnSpc>
              <a:spcBef>
                <a:spcPct val="60000"/>
              </a:spcBef>
              <a:buFontTx/>
              <a:buNone/>
            </a:pPr>
            <a:r>
              <a:rPr lang="en-US" sz="2400" b="1" dirty="0">
                <a:solidFill>
                  <a:schemeClr val="accent1"/>
                </a:solidFill>
              </a:rPr>
              <a:t> Relational algebra: </a:t>
            </a:r>
            <a:r>
              <a:rPr lang="en-US" sz="2400" b="1" dirty="0">
                <a:solidFill>
                  <a:schemeClr val="tx2"/>
                </a:solidFill>
              </a:rPr>
              <a:t>SQL (1974)</a:t>
            </a:r>
          </a:p>
        </p:txBody>
      </p:sp>
      <p:pic>
        <p:nvPicPr>
          <p:cNvPr id="13363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100" y="2422525"/>
            <a:ext cx="2590800" cy="343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4515" name="Rectangle 3"/>
          <p:cNvSpPr>
            <a:spLocks noGrp="1" noChangeArrowheads="1"/>
          </p:cNvSpPr>
          <p:nvPr>
            <p:ph type="body" idx="1"/>
          </p:nvPr>
        </p:nvSpPr>
        <p:spPr/>
        <p:txBody>
          <a:bodyPr/>
          <a:lstStyle/>
          <a:p>
            <a:pPr marL="342900" indent="-342900">
              <a:buFontTx/>
              <a:buAutoNum type="arabicPeriod"/>
            </a:pPr>
            <a:r>
              <a:rPr lang="en-US" sz="2400" b="1" dirty="0"/>
              <a:t>Theory</a:t>
            </a:r>
          </a:p>
          <a:p>
            <a:pPr marL="590550" lvl="1" indent="-304800">
              <a:buFontTx/>
              <a:buChar char="•"/>
            </a:pPr>
            <a:r>
              <a:rPr lang="en-US" sz="2400" b="1" dirty="0"/>
              <a:t>principles </a:t>
            </a:r>
            <a:r>
              <a:rPr lang="en-US" sz="2400" b="1" dirty="0" smtClean="0"/>
              <a:t>of </a:t>
            </a:r>
            <a:r>
              <a:rPr lang="en-US" sz="2400" b="1" dirty="0"/>
              <a:t>programming languages</a:t>
            </a:r>
          </a:p>
          <a:p>
            <a:pPr marL="590550" lvl="1" indent="-304800">
              <a:buFontTx/>
              <a:buChar char="•"/>
            </a:pPr>
            <a:r>
              <a:rPr lang="en-US" sz="2400" b="1" dirty="0"/>
              <a:t>fundamentals of compilers</a:t>
            </a:r>
          </a:p>
          <a:p>
            <a:pPr marL="590550" lvl="1" indent="-304800">
              <a:buFontTx/>
              <a:buChar char="•"/>
            </a:pPr>
            <a:r>
              <a:rPr lang="en-US" sz="2400" b="1" dirty="0" smtClean="0"/>
              <a:t>models </a:t>
            </a:r>
            <a:r>
              <a:rPr lang="en-US" sz="2400" b="1" dirty="0"/>
              <a:t>of </a:t>
            </a:r>
            <a:r>
              <a:rPr lang="en-US" sz="2400" b="1" dirty="0" smtClean="0"/>
              <a:t>computation in PLs</a:t>
            </a:r>
            <a:endParaRPr lang="en-US" sz="2400" b="1" dirty="0"/>
          </a:p>
          <a:p>
            <a:pPr marL="342900" indent="-342900">
              <a:buFontTx/>
              <a:buAutoNum type="arabicPeriod"/>
            </a:pPr>
            <a:endParaRPr lang="en-US" sz="2400" b="1" dirty="0"/>
          </a:p>
          <a:p>
            <a:pPr marL="342900" indent="-342900">
              <a:buFontTx/>
              <a:buAutoNum type="arabicPeriod"/>
            </a:pPr>
            <a:r>
              <a:rPr lang="en-US" sz="2400" b="1" dirty="0"/>
              <a:t>Practice</a:t>
            </a:r>
          </a:p>
          <a:p>
            <a:pPr marL="590550" lvl="1" indent="-304800">
              <a:buFontTx/>
              <a:buChar char="•"/>
            </a:pPr>
            <a:r>
              <a:rPr lang="en-US" sz="2400" b="1" dirty="0"/>
              <a:t>a semester-long programming project in which you will work in a team of five to </a:t>
            </a:r>
            <a:r>
              <a:rPr lang="en-US" sz="2400" b="1" dirty="0">
                <a:solidFill>
                  <a:schemeClr val="tx2"/>
                </a:solidFill>
              </a:rPr>
              <a:t>create</a:t>
            </a:r>
            <a:r>
              <a:rPr lang="en-US" sz="2400" b="1" dirty="0"/>
              <a:t> </a:t>
            </a:r>
            <a:r>
              <a:rPr lang="en-US" sz="2400" b="1" dirty="0">
                <a:solidFill>
                  <a:schemeClr val="tx2"/>
                </a:solidFill>
              </a:rPr>
              <a:t>and</a:t>
            </a:r>
            <a:r>
              <a:rPr lang="en-US" sz="2400" b="1" dirty="0"/>
              <a:t> </a:t>
            </a:r>
            <a:r>
              <a:rPr lang="en-US" sz="2400" b="1" dirty="0">
                <a:solidFill>
                  <a:schemeClr val="tx2"/>
                </a:solidFill>
              </a:rPr>
              <a:t>implement</a:t>
            </a:r>
            <a:r>
              <a:rPr lang="en-US" sz="2400" b="1" dirty="0"/>
              <a:t> </a:t>
            </a:r>
            <a:r>
              <a:rPr lang="en-US" sz="2400" b="1" dirty="0">
                <a:solidFill>
                  <a:schemeClr val="tx2"/>
                </a:solidFill>
              </a:rPr>
              <a:t>an innovative little language of your own design</a:t>
            </a:r>
            <a:r>
              <a:rPr lang="en-US" sz="2400" b="1" dirty="0"/>
              <a:t>. You will learn </a:t>
            </a:r>
            <a:r>
              <a:rPr lang="en-US" sz="2400" b="1" dirty="0">
                <a:solidFill>
                  <a:schemeClr val="tx2"/>
                </a:solidFill>
              </a:rPr>
              <a:t>computational thinking</a:t>
            </a:r>
            <a:r>
              <a:rPr lang="en-US" sz="2400" b="1" dirty="0"/>
              <a:t> as well as </a:t>
            </a:r>
            <a:r>
              <a:rPr lang="en-US" sz="2400" b="1" dirty="0">
                <a:solidFill>
                  <a:schemeClr val="tx2"/>
                </a:solidFill>
              </a:rPr>
              <a:t>project management, teamwork, and communication skills</a:t>
            </a:r>
            <a:r>
              <a:rPr lang="en-US" sz="2400" b="1" dirty="0"/>
              <a:t> that are useful in all aspects of any career.</a:t>
            </a:r>
          </a:p>
          <a:p>
            <a:pPr marL="342900" indent="-342900">
              <a:buFontTx/>
              <a:buAutoNum type="arabicPeriod"/>
            </a:pPr>
            <a:endParaRPr lang="en-US" sz="2000" b="1" dirty="0"/>
          </a:p>
        </p:txBody>
      </p:sp>
      <p:pic>
        <p:nvPicPr>
          <p:cNvPr id="13445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417638"/>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44517" name="Rectangle 5"/>
          <p:cNvSpPr>
            <a:spLocks noChangeArrowheads="1"/>
          </p:cNvSpPr>
          <p:nvPr/>
        </p:nvSpPr>
        <p:spPr bwMode="auto">
          <a:xfrm>
            <a:off x="196850" y="73025"/>
            <a:ext cx="9129713"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nchor="ctr"/>
          <a:lstStyle/>
          <a:p>
            <a:pPr algn="l">
              <a:lnSpc>
                <a:spcPct val="85000"/>
              </a:lnSpc>
            </a:pPr>
            <a:r>
              <a:rPr lang="en-US" sz="3200" b="1">
                <a:solidFill>
                  <a:schemeClr val="accent1"/>
                </a:solidFill>
              </a:rPr>
              <a:t>PLT in a Nutshell: What you will Learn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4451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445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178" name="Rectangle 2"/>
          <p:cNvSpPr>
            <a:spLocks noGrp="1" noChangeArrowheads="1"/>
          </p:cNvSpPr>
          <p:nvPr>
            <p:ph type="title"/>
          </p:nvPr>
        </p:nvSpPr>
        <p:spPr>
          <a:xfrm>
            <a:off x="0" y="73025"/>
            <a:ext cx="9144000" cy="838200"/>
          </a:xfrm>
        </p:spPr>
        <p:txBody>
          <a:bodyPr/>
          <a:lstStyle/>
          <a:p>
            <a:r>
              <a:rPr lang="en-US"/>
              <a:t>  Computational Thinking</a:t>
            </a:r>
          </a:p>
        </p:txBody>
      </p:sp>
      <p:sp>
        <p:nvSpPr>
          <p:cNvPr id="1330179" name="Text Box 3"/>
          <p:cNvSpPr txBox="1">
            <a:spLocks noChangeArrowheads="1"/>
          </p:cNvSpPr>
          <p:nvPr/>
        </p:nvSpPr>
        <p:spPr bwMode="auto">
          <a:xfrm>
            <a:off x="2651125" y="1143000"/>
            <a:ext cx="6311900"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sz="2400" b="1"/>
              <a:t>Computational thinking is a </a:t>
            </a:r>
            <a:r>
              <a:rPr lang="en-US" sz="2400" b="1">
                <a:solidFill>
                  <a:schemeClr val="tx2"/>
                </a:solidFill>
              </a:rPr>
              <a:t>fundamental skill for everyone</a:t>
            </a:r>
            <a:r>
              <a:rPr lang="en-US" sz="2400" b="1"/>
              <a:t>, not just for computer scientists. To reading, writing, and arithmetic, </a:t>
            </a:r>
            <a:r>
              <a:rPr lang="en-US" sz="2400" b="1">
                <a:solidFill>
                  <a:schemeClr val="tx2"/>
                </a:solidFill>
              </a:rPr>
              <a:t>we should add computational thinking to every child</a:t>
            </a:r>
            <a:r>
              <a:rPr lang="ja-JP" altLang="en-US" sz="2400" b="1">
                <a:solidFill>
                  <a:schemeClr val="tx2"/>
                </a:solidFill>
                <a:latin typeface="Arial"/>
              </a:rPr>
              <a:t>’</a:t>
            </a:r>
            <a:r>
              <a:rPr lang="en-US" sz="2400" b="1">
                <a:solidFill>
                  <a:schemeClr val="tx2"/>
                </a:solidFill>
              </a:rPr>
              <a:t>s analytical ability</a:t>
            </a:r>
            <a:r>
              <a:rPr lang="en-US" sz="2400" b="1"/>
              <a:t>. Just as the printing press facilitated the spread of the three Rs, what is appropriately incestuous about this vision is that computing and computers facilitate the spread of computational thinking.</a:t>
            </a:r>
          </a:p>
          <a:p>
            <a:pPr algn="l"/>
            <a:endParaRPr lang="en-US" sz="2400" b="1"/>
          </a:p>
          <a:p>
            <a:pPr algn="l"/>
            <a:endParaRPr lang="en-US" sz="2400" b="1"/>
          </a:p>
          <a:p>
            <a:pPr algn="r"/>
            <a:r>
              <a:rPr lang="en-US" sz="1400" b="1">
                <a:solidFill>
                  <a:schemeClr val="accent1"/>
                </a:solidFill>
              </a:rPr>
              <a:t>Jeannette M. Wing</a:t>
            </a:r>
          </a:p>
          <a:p>
            <a:pPr algn="r"/>
            <a:r>
              <a:rPr lang="en-US" sz="1400" b="1"/>
              <a:t>Computational Thinking</a:t>
            </a:r>
          </a:p>
          <a:p>
            <a:pPr algn="r"/>
            <a:r>
              <a:rPr lang="en-US" sz="1400" b="1" i="1"/>
              <a:t>CACM</a:t>
            </a:r>
            <a:r>
              <a:rPr lang="en-US" sz="1400" b="1"/>
              <a:t>, vol. 49, no. 3, pp. 33-35, 2006</a:t>
            </a:r>
          </a:p>
        </p:txBody>
      </p:sp>
      <p:pic>
        <p:nvPicPr>
          <p:cNvPr id="1330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8" y="1257300"/>
            <a:ext cx="1744662"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2226" name="Rectangle 2"/>
          <p:cNvSpPr>
            <a:spLocks noGrp="1" noChangeArrowheads="1"/>
          </p:cNvSpPr>
          <p:nvPr>
            <p:ph type="title"/>
          </p:nvPr>
        </p:nvSpPr>
        <p:spPr>
          <a:xfrm>
            <a:off x="196850" y="73025"/>
            <a:ext cx="9129713" cy="838200"/>
          </a:xfrm>
        </p:spPr>
        <p:txBody>
          <a:bodyPr/>
          <a:lstStyle/>
          <a:p>
            <a:r>
              <a:rPr lang="en-US"/>
              <a:t>What is Computational Thinking?</a:t>
            </a:r>
          </a:p>
        </p:txBody>
      </p:sp>
      <p:sp>
        <p:nvSpPr>
          <p:cNvPr id="1332227" name="Rectangle 3"/>
          <p:cNvSpPr>
            <a:spLocks noGrp="1" noChangeArrowheads="1"/>
          </p:cNvSpPr>
          <p:nvPr>
            <p:ph type="body" idx="1"/>
          </p:nvPr>
        </p:nvSpPr>
        <p:spPr>
          <a:xfrm>
            <a:off x="3108325" y="1050925"/>
            <a:ext cx="5576888" cy="4805363"/>
          </a:xfrm>
        </p:spPr>
        <p:txBody>
          <a:bodyPr/>
          <a:lstStyle/>
          <a:p>
            <a:pPr marL="342900" indent="-342900">
              <a:spcBef>
                <a:spcPct val="60000"/>
              </a:spcBef>
              <a:buFontTx/>
              <a:buNone/>
            </a:pPr>
            <a:r>
              <a:rPr lang="en-US" sz="2800" b="1"/>
              <a:t>   The thought processes involved in</a:t>
            </a:r>
            <a:r>
              <a:rPr lang="en-US" sz="2800" b="1">
                <a:solidFill>
                  <a:schemeClr val="tx2"/>
                </a:solidFill>
              </a:rPr>
              <a:t> formulating problems</a:t>
            </a:r>
            <a:r>
              <a:rPr lang="en-US" sz="2800" b="1"/>
              <a:t> so their solutions can be represented  as </a:t>
            </a:r>
            <a:r>
              <a:rPr lang="en-US" sz="2800" b="1">
                <a:solidFill>
                  <a:schemeClr val="tx2"/>
                </a:solidFill>
              </a:rPr>
              <a:t>computation steps and algorithms</a:t>
            </a:r>
            <a:r>
              <a:rPr lang="en-US" sz="2800" b="1"/>
              <a:t>.</a:t>
            </a:r>
          </a:p>
        </p:txBody>
      </p:sp>
      <p:pic>
        <p:nvPicPr>
          <p:cNvPr id="1332228" name="Picture 4" descr="The Thinker, Rodi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8" y="1143000"/>
            <a:ext cx="2382837" cy="3171825"/>
          </a:xfrm>
          <a:prstGeom prst="rect">
            <a:avLst/>
          </a:prstGeom>
          <a:noFill/>
          <a:extLst>
            <a:ext uri="{909E8E84-426E-40dd-AFC4-6F175D3DCCD1}">
              <a14:hiddenFill xmlns:a14="http://schemas.microsoft.com/office/drawing/2010/main">
                <a:solidFill>
                  <a:srgbClr val="FFFFFF"/>
                </a:solidFill>
              </a14:hiddenFill>
            </a:ext>
          </a:extLst>
        </p:spPr>
      </p:pic>
      <p:sp>
        <p:nvSpPr>
          <p:cNvPr id="1332229" name="Rectangle 5"/>
          <p:cNvSpPr>
            <a:spLocks noChangeArrowheads="1"/>
          </p:cNvSpPr>
          <p:nvPr/>
        </p:nvSpPr>
        <p:spPr bwMode="auto">
          <a:xfrm>
            <a:off x="1096963" y="5856288"/>
            <a:ext cx="8047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r"/>
            <a:r>
              <a:rPr lang="en-US" sz="1400" b="1">
                <a:solidFill>
                  <a:schemeClr val="accent1"/>
                </a:solidFill>
              </a:rPr>
              <a:t>Alfred V. Aho</a:t>
            </a:r>
          </a:p>
          <a:p>
            <a:pPr algn="r"/>
            <a:r>
              <a:rPr lang="en-US" sz="1400" b="1"/>
              <a:t>Computation and Computational Thinking</a:t>
            </a:r>
          </a:p>
          <a:p>
            <a:pPr algn="r"/>
            <a:r>
              <a:rPr lang="en-US" sz="1400" b="1" i="1"/>
              <a:t>The Computer Journal</a:t>
            </a:r>
            <a:r>
              <a:rPr lang="en-US" sz="1400" b="1"/>
              <a:t>, vol. 55, no. 7, pp. 832- 835, 2012</a:t>
            </a:r>
          </a:p>
          <a:p>
            <a:pPr algn="r"/>
            <a:endParaRPr lang="en-US" sz="180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370" name="Rectangle 2"/>
          <p:cNvSpPr>
            <a:spLocks noGrp="1" noChangeArrowheads="1"/>
          </p:cNvSpPr>
          <p:nvPr>
            <p:ph type="body" idx="1"/>
          </p:nvPr>
        </p:nvSpPr>
        <p:spPr>
          <a:xfrm>
            <a:off x="311150" y="1003300"/>
            <a:ext cx="8453438" cy="1785938"/>
          </a:xfrm>
        </p:spPr>
        <p:txBody>
          <a:bodyPr/>
          <a:lstStyle/>
          <a:p>
            <a:pPr>
              <a:lnSpc>
                <a:spcPct val="90000"/>
              </a:lnSpc>
              <a:buFontTx/>
              <a:buNone/>
            </a:pPr>
            <a:r>
              <a:rPr lang="en-US" sz="2400" b="1"/>
              <a:t>AWK is a scripting language designed to perform routine data-processing tasks on strings and numbers</a:t>
            </a:r>
          </a:p>
          <a:p>
            <a:pPr>
              <a:lnSpc>
                <a:spcPct val="40000"/>
              </a:lnSpc>
              <a:buFontTx/>
              <a:buNone/>
            </a:pPr>
            <a:endParaRPr lang="en-US" sz="2800" b="1"/>
          </a:p>
          <a:p>
            <a:pPr>
              <a:lnSpc>
                <a:spcPct val="110000"/>
              </a:lnSpc>
              <a:buFontTx/>
              <a:buNone/>
            </a:pPr>
            <a:r>
              <a:rPr lang="en-US" sz="2000" b="1">
                <a:solidFill>
                  <a:schemeClr val="accent1"/>
                </a:solidFill>
              </a:rPr>
              <a:t>Use case: given a list of name-value pairs, print the total value associated with each name.</a:t>
            </a:r>
            <a:endParaRPr lang="en-US" sz="2000" b="1">
              <a:solidFill>
                <a:schemeClr val="accent1"/>
              </a:solidFill>
              <a:latin typeface="Courier New" charset="0"/>
            </a:endParaRPr>
          </a:p>
          <a:p>
            <a:pPr>
              <a:lnSpc>
                <a:spcPct val="110000"/>
              </a:lnSpc>
              <a:buFontTx/>
              <a:buNone/>
            </a:pPr>
            <a:endParaRPr lang="en-US" sz="1400" b="1">
              <a:solidFill>
                <a:schemeClr val="accent1"/>
              </a:solidFill>
              <a:latin typeface="Courier New" charset="0"/>
            </a:endParaRPr>
          </a:p>
          <a:p>
            <a:pPr>
              <a:lnSpc>
                <a:spcPct val="80000"/>
              </a:lnSpc>
              <a:buFontTx/>
              <a:buNone/>
            </a:pPr>
            <a:endParaRPr lang="en-US" sz="1400" b="1">
              <a:solidFill>
                <a:schemeClr val="accent1"/>
              </a:solidFill>
              <a:latin typeface="Courier New" charset="0"/>
            </a:endParaRPr>
          </a:p>
          <a:p>
            <a:pPr algn="r">
              <a:lnSpc>
                <a:spcPct val="80000"/>
              </a:lnSpc>
              <a:buFontTx/>
              <a:buNone/>
            </a:pPr>
            <a:endParaRPr lang="en-US" sz="1400" b="1">
              <a:latin typeface="Courier New" charset="0"/>
            </a:endParaRPr>
          </a:p>
          <a:p>
            <a:pPr algn="r">
              <a:lnSpc>
                <a:spcPct val="80000"/>
              </a:lnSpc>
              <a:buFontTx/>
              <a:buNone/>
            </a:pPr>
            <a:r>
              <a:rPr lang="en-US" sz="1200" b="1">
                <a:latin typeface="Courier New" charset="0"/>
              </a:rPr>
              <a:t>    </a:t>
            </a:r>
            <a:endParaRPr lang="en-US" sz="1400" b="1">
              <a:solidFill>
                <a:schemeClr val="accent1"/>
              </a:solidFill>
            </a:endParaRPr>
          </a:p>
        </p:txBody>
      </p:sp>
      <p:sp>
        <p:nvSpPr>
          <p:cNvPr id="1338371" name="Rectangle 3"/>
          <p:cNvSpPr>
            <a:spLocks noGrp="1" noChangeArrowheads="1"/>
          </p:cNvSpPr>
          <p:nvPr>
            <p:ph type="title"/>
          </p:nvPr>
        </p:nvSpPr>
        <p:spPr>
          <a:xfrm>
            <a:off x="182563" y="73025"/>
            <a:ext cx="8124825" cy="838200"/>
          </a:xfrm>
        </p:spPr>
        <p:txBody>
          <a:bodyPr/>
          <a:lstStyle/>
          <a:p>
            <a:r>
              <a:rPr lang="en-US"/>
              <a:t>Computational Model of AWK</a:t>
            </a:r>
          </a:p>
        </p:txBody>
      </p:sp>
      <p:sp>
        <p:nvSpPr>
          <p:cNvPr id="1338372" name="Rectangle 4"/>
          <p:cNvSpPr>
            <a:spLocks noChangeArrowheads="1"/>
          </p:cNvSpPr>
          <p:nvPr/>
        </p:nvSpPr>
        <p:spPr bwMode="auto">
          <a:xfrm>
            <a:off x="2652713" y="5715000"/>
            <a:ext cx="1554162" cy="1006475"/>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r>
              <a:rPr lang="en-US" sz="1800" b="1">
                <a:latin typeface="Century Schoolbook" charset="0"/>
              </a:rPr>
              <a:t> </a:t>
            </a:r>
            <a:endParaRPr lang="en-US" sz="1800" b="1">
              <a:solidFill>
                <a:schemeClr val="tx2"/>
              </a:solidFill>
              <a:latin typeface="Century Schoolbook" charset="0"/>
            </a:endParaRPr>
          </a:p>
          <a:p>
            <a:pPr algn="l"/>
            <a:r>
              <a:rPr lang="en-US" sz="1800" b="1">
                <a:solidFill>
                  <a:schemeClr val="tx2"/>
                </a:solidFill>
                <a:latin typeface="Courier New" charset="0"/>
              </a:rPr>
              <a:t> eve 20</a:t>
            </a:r>
          </a:p>
          <a:p>
            <a:pPr algn="l"/>
            <a:r>
              <a:rPr lang="en-US" sz="1800" b="1">
                <a:solidFill>
                  <a:schemeClr val="tx2"/>
                </a:solidFill>
                <a:latin typeface="Courier New" charset="0"/>
              </a:rPr>
              <a:t> bob 15</a:t>
            </a:r>
          </a:p>
          <a:p>
            <a:pPr algn="l"/>
            <a:r>
              <a:rPr lang="en-US" sz="1800" b="1">
                <a:solidFill>
                  <a:schemeClr val="tx2"/>
                </a:solidFill>
                <a:latin typeface="Courier New" charset="0"/>
              </a:rPr>
              <a:t> alice 40</a:t>
            </a:r>
          </a:p>
          <a:p>
            <a:pPr algn="l"/>
            <a:endParaRPr lang="en-US" sz="1800">
              <a:latin typeface="Courier New" charset="0"/>
            </a:endParaRPr>
          </a:p>
        </p:txBody>
      </p:sp>
      <p:grpSp>
        <p:nvGrpSpPr>
          <p:cNvPr id="1338373" name="Group 5"/>
          <p:cNvGrpSpPr>
            <a:grpSpLocks noChangeAspect="1"/>
          </p:cNvGrpSpPr>
          <p:nvPr/>
        </p:nvGrpSpPr>
        <p:grpSpPr bwMode="auto">
          <a:xfrm>
            <a:off x="5119688" y="2606675"/>
            <a:ext cx="3843337" cy="2011363"/>
            <a:chOff x="3398" y="1469"/>
            <a:chExt cx="2247" cy="1267"/>
          </a:xfrm>
        </p:grpSpPr>
        <p:sp>
          <p:nvSpPr>
            <p:cNvPr id="1338374" name="AutoShape 6"/>
            <p:cNvSpPr>
              <a:spLocks noChangeAspect="1" noChangeArrowheads="1" noTextEdit="1"/>
            </p:cNvSpPr>
            <p:nvPr/>
          </p:nvSpPr>
          <p:spPr bwMode="auto">
            <a:xfrm>
              <a:off x="3398" y="1469"/>
              <a:ext cx="2247" cy="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38375" name="Freeform 7"/>
            <p:cNvSpPr>
              <a:spLocks/>
            </p:cNvSpPr>
            <p:nvPr/>
          </p:nvSpPr>
          <p:spPr bwMode="auto">
            <a:xfrm>
              <a:off x="3436" y="1496"/>
              <a:ext cx="2171" cy="1152"/>
            </a:xfrm>
            <a:custGeom>
              <a:avLst/>
              <a:gdLst>
                <a:gd name="T0" fmla="*/ 1087 w 2171"/>
                <a:gd name="T1" fmla="*/ 0 h 1152"/>
                <a:gd name="T2" fmla="*/ 868 w 2171"/>
                <a:gd name="T3" fmla="*/ 10 h 1152"/>
                <a:gd name="T4" fmla="*/ 664 w 2171"/>
                <a:gd name="T5" fmla="*/ 34 h 1152"/>
                <a:gd name="T6" fmla="*/ 479 w 2171"/>
                <a:gd name="T7" fmla="*/ 77 h 1152"/>
                <a:gd name="T8" fmla="*/ 317 w 2171"/>
                <a:gd name="T9" fmla="*/ 130 h 1152"/>
                <a:gd name="T10" fmla="*/ 185 w 2171"/>
                <a:gd name="T11" fmla="*/ 193 h 1152"/>
                <a:gd name="T12" fmla="*/ 87 w 2171"/>
                <a:gd name="T13" fmla="*/ 270 h 1152"/>
                <a:gd name="T14" fmla="*/ 49 w 2171"/>
                <a:gd name="T15" fmla="*/ 310 h 1152"/>
                <a:gd name="T16" fmla="*/ 22 w 2171"/>
                <a:gd name="T17" fmla="*/ 353 h 1152"/>
                <a:gd name="T18" fmla="*/ 7 w 2171"/>
                <a:gd name="T19" fmla="*/ 395 h 1152"/>
                <a:gd name="T20" fmla="*/ 0 w 2171"/>
                <a:gd name="T21" fmla="*/ 440 h 1152"/>
                <a:gd name="T22" fmla="*/ 4 w 2171"/>
                <a:gd name="T23" fmla="*/ 480 h 1152"/>
                <a:gd name="T24" fmla="*/ 34 w 2171"/>
                <a:gd name="T25" fmla="*/ 552 h 1152"/>
                <a:gd name="T26" fmla="*/ 90 w 2171"/>
                <a:gd name="T27" fmla="*/ 618 h 1152"/>
                <a:gd name="T28" fmla="*/ 173 w 2171"/>
                <a:gd name="T29" fmla="*/ 682 h 1152"/>
                <a:gd name="T30" fmla="*/ 279 w 2171"/>
                <a:gd name="T31" fmla="*/ 738 h 1152"/>
                <a:gd name="T32" fmla="*/ 408 w 2171"/>
                <a:gd name="T33" fmla="*/ 786 h 1152"/>
                <a:gd name="T34" fmla="*/ 547 w 2171"/>
                <a:gd name="T35" fmla="*/ 826 h 1152"/>
                <a:gd name="T36" fmla="*/ 706 w 2171"/>
                <a:gd name="T37" fmla="*/ 855 h 1152"/>
                <a:gd name="T38" fmla="*/ 559 w 2171"/>
                <a:gd name="T39" fmla="*/ 1152 h 1152"/>
                <a:gd name="T40" fmla="*/ 1065 w 2171"/>
                <a:gd name="T41" fmla="*/ 884 h 1152"/>
                <a:gd name="T42" fmla="*/ 1087 w 2171"/>
                <a:gd name="T43" fmla="*/ 884 h 1152"/>
                <a:gd name="T44" fmla="*/ 1306 w 2171"/>
                <a:gd name="T45" fmla="*/ 873 h 1152"/>
                <a:gd name="T46" fmla="*/ 1510 w 2171"/>
                <a:gd name="T47" fmla="*/ 850 h 1152"/>
                <a:gd name="T48" fmla="*/ 1695 w 2171"/>
                <a:gd name="T49" fmla="*/ 807 h 1152"/>
                <a:gd name="T50" fmla="*/ 1854 w 2171"/>
                <a:gd name="T51" fmla="*/ 754 h 1152"/>
                <a:gd name="T52" fmla="*/ 1986 w 2171"/>
                <a:gd name="T53" fmla="*/ 688 h 1152"/>
                <a:gd name="T54" fmla="*/ 2088 w 2171"/>
                <a:gd name="T55" fmla="*/ 613 h 1152"/>
                <a:gd name="T56" fmla="*/ 2122 w 2171"/>
                <a:gd name="T57" fmla="*/ 573 h 1152"/>
                <a:gd name="T58" fmla="*/ 2149 w 2171"/>
                <a:gd name="T59" fmla="*/ 531 h 1152"/>
                <a:gd name="T60" fmla="*/ 2167 w 2171"/>
                <a:gd name="T61" fmla="*/ 486 h 1152"/>
                <a:gd name="T62" fmla="*/ 2171 w 2171"/>
                <a:gd name="T63" fmla="*/ 440 h 1152"/>
                <a:gd name="T64" fmla="*/ 2171 w 2171"/>
                <a:gd name="T65" fmla="*/ 419 h 1152"/>
                <a:gd name="T66" fmla="*/ 2160 w 2171"/>
                <a:gd name="T67" fmla="*/ 374 h 1152"/>
                <a:gd name="T68" fmla="*/ 2137 w 2171"/>
                <a:gd name="T69" fmla="*/ 332 h 1152"/>
                <a:gd name="T70" fmla="*/ 2107 w 2171"/>
                <a:gd name="T71" fmla="*/ 289 h 1152"/>
                <a:gd name="T72" fmla="*/ 2043 w 2171"/>
                <a:gd name="T73" fmla="*/ 231 h 1152"/>
                <a:gd name="T74" fmla="*/ 1926 w 2171"/>
                <a:gd name="T75" fmla="*/ 162 h 1152"/>
                <a:gd name="T76" fmla="*/ 1778 w 2171"/>
                <a:gd name="T77" fmla="*/ 100 h 1152"/>
                <a:gd name="T78" fmla="*/ 1605 w 2171"/>
                <a:gd name="T79" fmla="*/ 53 h 1152"/>
                <a:gd name="T80" fmla="*/ 1408 w 2171"/>
                <a:gd name="T81" fmla="*/ 21 h 1152"/>
                <a:gd name="T82" fmla="*/ 1197 w 2171"/>
                <a:gd name="T83" fmla="*/ 2 h 1152"/>
                <a:gd name="T84" fmla="*/ 1087 w 2171"/>
                <a:gd name="T85"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71" h="1152">
                  <a:moveTo>
                    <a:pt x="1087" y="0"/>
                  </a:moveTo>
                  <a:lnTo>
                    <a:pt x="1087" y="0"/>
                  </a:lnTo>
                  <a:lnTo>
                    <a:pt x="974" y="2"/>
                  </a:lnTo>
                  <a:lnTo>
                    <a:pt x="868" y="10"/>
                  </a:lnTo>
                  <a:lnTo>
                    <a:pt x="763" y="21"/>
                  </a:lnTo>
                  <a:lnTo>
                    <a:pt x="664" y="34"/>
                  </a:lnTo>
                  <a:lnTo>
                    <a:pt x="570" y="53"/>
                  </a:lnTo>
                  <a:lnTo>
                    <a:pt x="479" y="77"/>
                  </a:lnTo>
                  <a:lnTo>
                    <a:pt x="396" y="100"/>
                  </a:lnTo>
                  <a:lnTo>
                    <a:pt x="317" y="130"/>
                  </a:lnTo>
                  <a:lnTo>
                    <a:pt x="249" y="162"/>
                  </a:lnTo>
                  <a:lnTo>
                    <a:pt x="185" y="193"/>
                  </a:lnTo>
                  <a:lnTo>
                    <a:pt x="132" y="231"/>
                  </a:lnTo>
                  <a:lnTo>
                    <a:pt x="87" y="270"/>
                  </a:lnTo>
                  <a:lnTo>
                    <a:pt x="68" y="289"/>
                  </a:lnTo>
                  <a:lnTo>
                    <a:pt x="49" y="310"/>
                  </a:lnTo>
                  <a:lnTo>
                    <a:pt x="34" y="332"/>
                  </a:lnTo>
                  <a:lnTo>
                    <a:pt x="22" y="353"/>
                  </a:lnTo>
                  <a:lnTo>
                    <a:pt x="11" y="374"/>
                  </a:lnTo>
                  <a:lnTo>
                    <a:pt x="7" y="395"/>
                  </a:lnTo>
                  <a:lnTo>
                    <a:pt x="0" y="419"/>
                  </a:lnTo>
                  <a:lnTo>
                    <a:pt x="0" y="440"/>
                  </a:lnTo>
                  <a:lnTo>
                    <a:pt x="0" y="440"/>
                  </a:lnTo>
                  <a:lnTo>
                    <a:pt x="4" y="480"/>
                  </a:lnTo>
                  <a:lnTo>
                    <a:pt x="15" y="515"/>
                  </a:lnTo>
                  <a:lnTo>
                    <a:pt x="34" y="552"/>
                  </a:lnTo>
                  <a:lnTo>
                    <a:pt x="60" y="587"/>
                  </a:lnTo>
                  <a:lnTo>
                    <a:pt x="90" y="618"/>
                  </a:lnTo>
                  <a:lnTo>
                    <a:pt x="132" y="650"/>
                  </a:lnTo>
                  <a:lnTo>
                    <a:pt x="173" y="682"/>
                  </a:lnTo>
                  <a:lnTo>
                    <a:pt x="226" y="711"/>
                  </a:lnTo>
                  <a:lnTo>
                    <a:pt x="279" y="738"/>
                  </a:lnTo>
                  <a:lnTo>
                    <a:pt x="340" y="762"/>
                  </a:lnTo>
                  <a:lnTo>
                    <a:pt x="408" y="786"/>
                  </a:lnTo>
                  <a:lnTo>
                    <a:pt x="476" y="807"/>
                  </a:lnTo>
                  <a:lnTo>
                    <a:pt x="547" y="826"/>
                  </a:lnTo>
                  <a:lnTo>
                    <a:pt x="627" y="842"/>
                  </a:lnTo>
                  <a:lnTo>
                    <a:pt x="706" y="855"/>
                  </a:lnTo>
                  <a:lnTo>
                    <a:pt x="793" y="868"/>
                  </a:lnTo>
                  <a:lnTo>
                    <a:pt x="559" y="1152"/>
                  </a:lnTo>
                  <a:lnTo>
                    <a:pt x="1065" y="884"/>
                  </a:lnTo>
                  <a:lnTo>
                    <a:pt x="1065" y="884"/>
                  </a:lnTo>
                  <a:lnTo>
                    <a:pt x="1087" y="884"/>
                  </a:lnTo>
                  <a:lnTo>
                    <a:pt x="1087" y="884"/>
                  </a:lnTo>
                  <a:lnTo>
                    <a:pt x="1197" y="881"/>
                  </a:lnTo>
                  <a:lnTo>
                    <a:pt x="1306" y="873"/>
                  </a:lnTo>
                  <a:lnTo>
                    <a:pt x="1408" y="863"/>
                  </a:lnTo>
                  <a:lnTo>
                    <a:pt x="1510" y="850"/>
                  </a:lnTo>
                  <a:lnTo>
                    <a:pt x="1605" y="831"/>
                  </a:lnTo>
                  <a:lnTo>
                    <a:pt x="1695" y="807"/>
                  </a:lnTo>
                  <a:lnTo>
                    <a:pt x="1778" y="783"/>
                  </a:lnTo>
                  <a:lnTo>
                    <a:pt x="1854" y="754"/>
                  </a:lnTo>
                  <a:lnTo>
                    <a:pt x="1926" y="722"/>
                  </a:lnTo>
                  <a:lnTo>
                    <a:pt x="1986" y="688"/>
                  </a:lnTo>
                  <a:lnTo>
                    <a:pt x="2043" y="653"/>
                  </a:lnTo>
                  <a:lnTo>
                    <a:pt x="2088" y="613"/>
                  </a:lnTo>
                  <a:lnTo>
                    <a:pt x="2107" y="595"/>
                  </a:lnTo>
                  <a:lnTo>
                    <a:pt x="2122" y="573"/>
                  </a:lnTo>
                  <a:lnTo>
                    <a:pt x="2137" y="552"/>
                  </a:lnTo>
                  <a:lnTo>
                    <a:pt x="2149" y="531"/>
                  </a:lnTo>
                  <a:lnTo>
                    <a:pt x="2160" y="510"/>
                  </a:lnTo>
                  <a:lnTo>
                    <a:pt x="2167" y="486"/>
                  </a:lnTo>
                  <a:lnTo>
                    <a:pt x="2171" y="464"/>
                  </a:lnTo>
                  <a:lnTo>
                    <a:pt x="2171" y="440"/>
                  </a:lnTo>
                  <a:lnTo>
                    <a:pt x="2171" y="440"/>
                  </a:lnTo>
                  <a:lnTo>
                    <a:pt x="2171" y="419"/>
                  </a:lnTo>
                  <a:lnTo>
                    <a:pt x="2167" y="395"/>
                  </a:lnTo>
                  <a:lnTo>
                    <a:pt x="2160" y="374"/>
                  </a:lnTo>
                  <a:lnTo>
                    <a:pt x="2149" y="353"/>
                  </a:lnTo>
                  <a:lnTo>
                    <a:pt x="2137" y="332"/>
                  </a:lnTo>
                  <a:lnTo>
                    <a:pt x="2122" y="310"/>
                  </a:lnTo>
                  <a:lnTo>
                    <a:pt x="2107" y="289"/>
                  </a:lnTo>
                  <a:lnTo>
                    <a:pt x="2088" y="270"/>
                  </a:lnTo>
                  <a:lnTo>
                    <a:pt x="2043" y="231"/>
                  </a:lnTo>
                  <a:lnTo>
                    <a:pt x="1986" y="193"/>
                  </a:lnTo>
                  <a:lnTo>
                    <a:pt x="1926" y="162"/>
                  </a:lnTo>
                  <a:lnTo>
                    <a:pt x="1854" y="130"/>
                  </a:lnTo>
                  <a:lnTo>
                    <a:pt x="1778" y="100"/>
                  </a:lnTo>
                  <a:lnTo>
                    <a:pt x="1695" y="77"/>
                  </a:lnTo>
                  <a:lnTo>
                    <a:pt x="1605" y="53"/>
                  </a:lnTo>
                  <a:lnTo>
                    <a:pt x="1510" y="34"/>
                  </a:lnTo>
                  <a:lnTo>
                    <a:pt x="1408" y="21"/>
                  </a:lnTo>
                  <a:lnTo>
                    <a:pt x="1306" y="10"/>
                  </a:lnTo>
                  <a:lnTo>
                    <a:pt x="1197" y="2"/>
                  </a:lnTo>
                  <a:lnTo>
                    <a:pt x="1087" y="0"/>
                  </a:lnTo>
                  <a:lnTo>
                    <a:pt x="10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376" name="Freeform 8"/>
            <p:cNvSpPr>
              <a:spLocks/>
            </p:cNvSpPr>
            <p:nvPr/>
          </p:nvSpPr>
          <p:spPr bwMode="auto">
            <a:xfrm>
              <a:off x="3406" y="1474"/>
              <a:ext cx="2231" cy="1257"/>
            </a:xfrm>
            <a:custGeom>
              <a:avLst/>
              <a:gdLst>
                <a:gd name="T0" fmla="*/ 332 w 2231"/>
                <a:gd name="T1" fmla="*/ 133 h 1257"/>
                <a:gd name="T2" fmla="*/ 188 w 2231"/>
                <a:gd name="T3" fmla="*/ 205 h 1257"/>
                <a:gd name="T4" fmla="*/ 109 w 2231"/>
                <a:gd name="T5" fmla="*/ 263 h 1257"/>
                <a:gd name="T6" fmla="*/ 68 w 2231"/>
                <a:gd name="T7" fmla="*/ 306 h 1257"/>
                <a:gd name="T8" fmla="*/ 34 w 2231"/>
                <a:gd name="T9" fmla="*/ 348 h 1257"/>
                <a:gd name="T10" fmla="*/ 11 w 2231"/>
                <a:gd name="T11" fmla="*/ 393 h 1257"/>
                <a:gd name="T12" fmla="*/ 0 w 2231"/>
                <a:gd name="T13" fmla="*/ 441 h 1257"/>
                <a:gd name="T14" fmla="*/ 0 w 2231"/>
                <a:gd name="T15" fmla="*/ 462 h 1257"/>
                <a:gd name="T16" fmla="*/ 15 w 2231"/>
                <a:gd name="T17" fmla="*/ 542 h 1257"/>
                <a:gd name="T18" fmla="*/ 60 w 2231"/>
                <a:gd name="T19" fmla="*/ 617 h 1257"/>
                <a:gd name="T20" fmla="*/ 136 w 2231"/>
                <a:gd name="T21" fmla="*/ 686 h 1257"/>
                <a:gd name="T22" fmla="*/ 237 w 2231"/>
                <a:gd name="T23" fmla="*/ 749 h 1257"/>
                <a:gd name="T24" fmla="*/ 290 w 2231"/>
                <a:gd name="T25" fmla="*/ 776 h 1257"/>
                <a:gd name="T26" fmla="*/ 411 w 2231"/>
                <a:gd name="T27" fmla="*/ 824 h 1257"/>
                <a:gd name="T28" fmla="*/ 547 w 2231"/>
                <a:gd name="T29" fmla="*/ 864 h 1257"/>
                <a:gd name="T30" fmla="*/ 694 w 2231"/>
                <a:gd name="T31" fmla="*/ 893 h 1257"/>
                <a:gd name="T32" fmla="*/ 774 w 2231"/>
                <a:gd name="T33" fmla="*/ 903 h 1257"/>
                <a:gd name="T34" fmla="*/ 487 w 2231"/>
                <a:gd name="T35" fmla="*/ 1257 h 1257"/>
                <a:gd name="T36" fmla="*/ 1106 w 2231"/>
                <a:gd name="T37" fmla="*/ 927 h 1257"/>
                <a:gd name="T38" fmla="*/ 1117 w 2231"/>
                <a:gd name="T39" fmla="*/ 927 h 1257"/>
                <a:gd name="T40" fmla="*/ 1333 w 2231"/>
                <a:gd name="T41" fmla="*/ 919 h 1257"/>
                <a:gd name="T42" fmla="*/ 1540 w 2231"/>
                <a:gd name="T43" fmla="*/ 893 h 1257"/>
                <a:gd name="T44" fmla="*/ 1729 w 2231"/>
                <a:gd name="T45" fmla="*/ 850 h 1257"/>
                <a:gd name="T46" fmla="*/ 1899 w 2231"/>
                <a:gd name="T47" fmla="*/ 795 h 1257"/>
                <a:gd name="T48" fmla="*/ 1975 w 2231"/>
                <a:gd name="T49" fmla="*/ 760 h 1257"/>
                <a:gd name="T50" fmla="*/ 2099 w 2231"/>
                <a:gd name="T51" fmla="*/ 686 h 1257"/>
                <a:gd name="T52" fmla="*/ 2148 w 2231"/>
                <a:gd name="T53" fmla="*/ 643 h 1257"/>
                <a:gd name="T54" fmla="*/ 2182 w 2231"/>
                <a:gd name="T55" fmla="*/ 601 h 1257"/>
                <a:gd name="T56" fmla="*/ 2213 w 2231"/>
                <a:gd name="T57" fmla="*/ 555 h 1257"/>
                <a:gd name="T58" fmla="*/ 2228 w 2231"/>
                <a:gd name="T59" fmla="*/ 510 h 1257"/>
                <a:gd name="T60" fmla="*/ 2231 w 2231"/>
                <a:gd name="T61" fmla="*/ 462 h 1257"/>
                <a:gd name="T62" fmla="*/ 2231 w 2231"/>
                <a:gd name="T63" fmla="*/ 441 h 1257"/>
                <a:gd name="T64" fmla="*/ 2220 w 2231"/>
                <a:gd name="T65" fmla="*/ 393 h 1257"/>
                <a:gd name="T66" fmla="*/ 2197 w 2231"/>
                <a:gd name="T67" fmla="*/ 348 h 1257"/>
                <a:gd name="T68" fmla="*/ 2167 w 2231"/>
                <a:gd name="T69" fmla="*/ 306 h 1257"/>
                <a:gd name="T70" fmla="*/ 2126 w 2231"/>
                <a:gd name="T71" fmla="*/ 263 h 1257"/>
                <a:gd name="T72" fmla="*/ 2043 w 2231"/>
                <a:gd name="T73" fmla="*/ 205 h 1257"/>
                <a:gd name="T74" fmla="*/ 1899 w 2231"/>
                <a:gd name="T75" fmla="*/ 133 h 1257"/>
                <a:gd name="T76" fmla="*/ 1816 w 2231"/>
                <a:gd name="T77" fmla="*/ 104 h 1257"/>
                <a:gd name="T78" fmla="*/ 1639 w 2231"/>
                <a:gd name="T79" fmla="*/ 53 h 1257"/>
                <a:gd name="T80" fmla="*/ 1438 w 2231"/>
                <a:gd name="T81" fmla="*/ 19 h 1257"/>
                <a:gd name="T82" fmla="*/ 1227 w 2231"/>
                <a:gd name="T83" fmla="*/ 3 h 1257"/>
                <a:gd name="T84" fmla="*/ 1117 w 2231"/>
                <a:gd name="T85" fmla="*/ 0 h 1257"/>
                <a:gd name="T86" fmla="*/ 898 w 2231"/>
                <a:gd name="T87" fmla="*/ 8 h 1257"/>
                <a:gd name="T88" fmla="*/ 691 w 2231"/>
                <a:gd name="T89" fmla="*/ 35 h 1257"/>
                <a:gd name="T90" fmla="*/ 502 w 2231"/>
                <a:gd name="T91" fmla="*/ 77 h 1257"/>
                <a:gd name="T92" fmla="*/ 332 w 2231"/>
                <a:gd name="T93" fmla="*/ 133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31" h="1257">
                  <a:moveTo>
                    <a:pt x="332" y="133"/>
                  </a:moveTo>
                  <a:lnTo>
                    <a:pt x="332" y="133"/>
                  </a:lnTo>
                  <a:lnTo>
                    <a:pt x="256" y="168"/>
                  </a:lnTo>
                  <a:lnTo>
                    <a:pt x="188" y="205"/>
                  </a:lnTo>
                  <a:lnTo>
                    <a:pt x="132" y="242"/>
                  </a:lnTo>
                  <a:lnTo>
                    <a:pt x="109" y="263"/>
                  </a:lnTo>
                  <a:lnTo>
                    <a:pt x="86" y="285"/>
                  </a:lnTo>
                  <a:lnTo>
                    <a:pt x="68" y="306"/>
                  </a:lnTo>
                  <a:lnTo>
                    <a:pt x="49" y="327"/>
                  </a:lnTo>
                  <a:lnTo>
                    <a:pt x="34" y="348"/>
                  </a:lnTo>
                  <a:lnTo>
                    <a:pt x="22" y="372"/>
                  </a:lnTo>
                  <a:lnTo>
                    <a:pt x="11" y="393"/>
                  </a:lnTo>
                  <a:lnTo>
                    <a:pt x="3" y="417"/>
                  </a:lnTo>
                  <a:lnTo>
                    <a:pt x="0" y="441"/>
                  </a:lnTo>
                  <a:lnTo>
                    <a:pt x="0" y="462"/>
                  </a:lnTo>
                  <a:lnTo>
                    <a:pt x="0" y="462"/>
                  </a:lnTo>
                  <a:lnTo>
                    <a:pt x="3" y="502"/>
                  </a:lnTo>
                  <a:lnTo>
                    <a:pt x="15" y="542"/>
                  </a:lnTo>
                  <a:lnTo>
                    <a:pt x="34" y="579"/>
                  </a:lnTo>
                  <a:lnTo>
                    <a:pt x="60" y="617"/>
                  </a:lnTo>
                  <a:lnTo>
                    <a:pt x="94" y="651"/>
                  </a:lnTo>
                  <a:lnTo>
                    <a:pt x="136" y="686"/>
                  </a:lnTo>
                  <a:lnTo>
                    <a:pt x="181" y="717"/>
                  </a:lnTo>
                  <a:lnTo>
                    <a:pt x="237" y="749"/>
                  </a:lnTo>
                  <a:lnTo>
                    <a:pt x="237" y="749"/>
                  </a:lnTo>
                  <a:lnTo>
                    <a:pt x="290" y="776"/>
                  </a:lnTo>
                  <a:lnTo>
                    <a:pt x="347" y="800"/>
                  </a:lnTo>
                  <a:lnTo>
                    <a:pt x="411" y="824"/>
                  </a:lnTo>
                  <a:lnTo>
                    <a:pt x="479" y="845"/>
                  </a:lnTo>
                  <a:lnTo>
                    <a:pt x="547" y="864"/>
                  </a:lnTo>
                  <a:lnTo>
                    <a:pt x="619" y="880"/>
                  </a:lnTo>
                  <a:lnTo>
                    <a:pt x="694" y="893"/>
                  </a:lnTo>
                  <a:lnTo>
                    <a:pt x="774" y="903"/>
                  </a:lnTo>
                  <a:lnTo>
                    <a:pt x="774" y="903"/>
                  </a:lnTo>
                  <a:lnTo>
                    <a:pt x="487" y="1257"/>
                  </a:lnTo>
                  <a:lnTo>
                    <a:pt x="487" y="1257"/>
                  </a:lnTo>
                  <a:lnTo>
                    <a:pt x="1106" y="927"/>
                  </a:lnTo>
                  <a:lnTo>
                    <a:pt x="1106" y="927"/>
                  </a:lnTo>
                  <a:lnTo>
                    <a:pt x="1117" y="927"/>
                  </a:lnTo>
                  <a:lnTo>
                    <a:pt x="1117" y="927"/>
                  </a:lnTo>
                  <a:lnTo>
                    <a:pt x="1227" y="925"/>
                  </a:lnTo>
                  <a:lnTo>
                    <a:pt x="1333" y="919"/>
                  </a:lnTo>
                  <a:lnTo>
                    <a:pt x="1438" y="909"/>
                  </a:lnTo>
                  <a:lnTo>
                    <a:pt x="1540" y="893"/>
                  </a:lnTo>
                  <a:lnTo>
                    <a:pt x="1639" y="874"/>
                  </a:lnTo>
                  <a:lnTo>
                    <a:pt x="1729" y="850"/>
                  </a:lnTo>
                  <a:lnTo>
                    <a:pt x="1816" y="824"/>
                  </a:lnTo>
                  <a:lnTo>
                    <a:pt x="1899" y="795"/>
                  </a:lnTo>
                  <a:lnTo>
                    <a:pt x="1899" y="795"/>
                  </a:lnTo>
                  <a:lnTo>
                    <a:pt x="1975" y="760"/>
                  </a:lnTo>
                  <a:lnTo>
                    <a:pt x="2043" y="723"/>
                  </a:lnTo>
                  <a:lnTo>
                    <a:pt x="2099" y="686"/>
                  </a:lnTo>
                  <a:lnTo>
                    <a:pt x="2126" y="664"/>
                  </a:lnTo>
                  <a:lnTo>
                    <a:pt x="2148" y="643"/>
                  </a:lnTo>
                  <a:lnTo>
                    <a:pt x="2167" y="622"/>
                  </a:lnTo>
                  <a:lnTo>
                    <a:pt x="2182" y="601"/>
                  </a:lnTo>
                  <a:lnTo>
                    <a:pt x="2197" y="579"/>
                  </a:lnTo>
                  <a:lnTo>
                    <a:pt x="2213" y="555"/>
                  </a:lnTo>
                  <a:lnTo>
                    <a:pt x="2220" y="534"/>
                  </a:lnTo>
                  <a:lnTo>
                    <a:pt x="2228" y="510"/>
                  </a:lnTo>
                  <a:lnTo>
                    <a:pt x="2231" y="486"/>
                  </a:lnTo>
                  <a:lnTo>
                    <a:pt x="2231" y="462"/>
                  </a:lnTo>
                  <a:lnTo>
                    <a:pt x="2231" y="462"/>
                  </a:lnTo>
                  <a:lnTo>
                    <a:pt x="2231" y="441"/>
                  </a:lnTo>
                  <a:lnTo>
                    <a:pt x="2228" y="417"/>
                  </a:lnTo>
                  <a:lnTo>
                    <a:pt x="2220" y="393"/>
                  </a:lnTo>
                  <a:lnTo>
                    <a:pt x="2213" y="372"/>
                  </a:lnTo>
                  <a:lnTo>
                    <a:pt x="2197" y="348"/>
                  </a:lnTo>
                  <a:lnTo>
                    <a:pt x="2182" y="327"/>
                  </a:lnTo>
                  <a:lnTo>
                    <a:pt x="2167" y="306"/>
                  </a:lnTo>
                  <a:lnTo>
                    <a:pt x="2148" y="285"/>
                  </a:lnTo>
                  <a:lnTo>
                    <a:pt x="2126" y="263"/>
                  </a:lnTo>
                  <a:lnTo>
                    <a:pt x="2099" y="242"/>
                  </a:lnTo>
                  <a:lnTo>
                    <a:pt x="2043" y="205"/>
                  </a:lnTo>
                  <a:lnTo>
                    <a:pt x="1975" y="168"/>
                  </a:lnTo>
                  <a:lnTo>
                    <a:pt x="1899" y="133"/>
                  </a:lnTo>
                  <a:lnTo>
                    <a:pt x="1899" y="133"/>
                  </a:lnTo>
                  <a:lnTo>
                    <a:pt x="1816" y="104"/>
                  </a:lnTo>
                  <a:lnTo>
                    <a:pt x="1729" y="77"/>
                  </a:lnTo>
                  <a:lnTo>
                    <a:pt x="1639" y="53"/>
                  </a:lnTo>
                  <a:lnTo>
                    <a:pt x="1540" y="35"/>
                  </a:lnTo>
                  <a:lnTo>
                    <a:pt x="1438" y="19"/>
                  </a:lnTo>
                  <a:lnTo>
                    <a:pt x="1333" y="8"/>
                  </a:lnTo>
                  <a:lnTo>
                    <a:pt x="1227" y="3"/>
                  </a:lnTo>
                  <a:lnTo>
                    <a:pt x="1117" y="0"/>
                  </a:lnTo>
                  <a:lnTo>
                    <a:pt x="1117" y="0"/>
                  </a:lnTo>
                  <a:lnTo>
                    <a:pt x="1008" y="3"/>
                  </a:lnTo>
                  <a:lnTo>
                    <a:pt x="898" y="8"/>
                  </a:lnTo>
                  <a:lnTo>
                    <a:pt x="793" y="19"/>
                  </a:lnTo>
                  <a:lnTo>
                    <a:pt x="691" y="35"/>
                  </a:lnTo>
                  <a:lnTo>
                    <a:pt x="596" y="53"/>
                  </a:lnTo>
                  <a:lnTo>
                    <a:pt x="502" y="77"/>
                  </a:lnTo>
                  <a:lnTo>
                    <a:pt x="415" y="104"/>
                  </a:lnTo>
                  <a:lnTo>
                    <a:pt x="332" y="133"/>
                  </a:lnTo>
                  <a:lnTo>
                    <a:pt x="332"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377" name="Freeform 9"/>
            <p:cNvSpPr>
              <a:spLocks/>
            </p:cNvSpPr>
            <p:nvPr/>
          </p:nvSpPr>
          <p:spPr bwMode="auto">
            <a:xfrm>
              <a:off x="3466" y="1517"/>
              <a:ext cx="2111" cy="1052"/>
            </a:xfrm>
            <a:custGeom>
              <a:avLst/>
              <a:gdLst>
                <a:gd name="T0" fmla="*/ 812 w 2111"/>
                <a:gd name="T1" fmla="*/ 831 h 1052"/>
                <a:gd name="T2" fmla="*/ 767 w 2111"/>
                <a:gd name="T3" fmla="*/ 826 h 1052"/>
                <a:gd name="T4" fmla="*/ 604 w 2111"/>
                <a:gd name="T5" fmla="*/ 799 h 1052"/>
                <a:gd name="T6" fmla="*/ 457 w 2111"/>
                <a:gd name="T7" fmla="*/ 767 h 1052"/>
                <a:gd name="T8" fmla="*/ 325 w 2111"/>
                <a:gd name="T9" fmla="*/ 725 h 1052"/>
                <a:gd name="T10" fmla="*/ 215 w 2111"/>
                <a:gd name="T11" fmla="*/ 674 h 1052"/>
                <a:gd name="T12" fmla="*/ 125 w 2111"/>
                <a:gd name="T13" fmla="*/ 616 h 1052"/>
                <a:gd name="T14" fmla="*/ 57 w 2111"/>
                <a:gd name="T15" fmla="*/ 555 h 1052"/>
                <a:gd name="T16" fmla="*/ 15 w 2111"/>
                <a:gd name="T17" fmla="*/ 489 h 1052"/>
                <a:gd name="T18" fmla="*/ 0 w 2111"/>
                <a:gd name="T19" fmla="*/ 419 h 1052"/>
                <a:gd name="T20" fmla="*/ 0 w 2111"/>
                <a:gd name="T21" fmla="*/ 398 h 1052"/>
                <a:gd name="T22" fmla="*/ 11 w 2111"/>
                <a:gd name="T23" fmla="*/ 356 h 1052"/>
                <a:gd name="T24" fmla="*/ 34 w 2111"/>
                <a:gd name="T25" fmla="*/ 316 h 1052"/>
                <a:gd name="T26" fmla="*/ 64 w 2111"/>
                <a:gd name="T27" fmla="*/ 276 h 1052"/>
                <a:gd name="T28" fmla="*/ 128 w 2111"/>
                <a:gd name="T29" fmla="*/ 220 h 1052"/>
                <a:gd name="T30" fmla="*/ 242 w 2111"/>
                <a:gd name="T31" fmla="*/ 154 h 1052"/>
                <a:gd name="T32" fmla="*/ 385 w 2111"/>
                <a:gd name="T33" fmla="*/ 95 h 1052"/>
                <a:gd name="T34" fmla="*/ 555 w 2111"/>
                <a:gd name="T35" fmla="*/ 50 h 1052"/>
                <a:gd name="T36" fmla="*/ 744 w 2111"/>
                <a:gd name="T37" fmla="*/ 18 h 1052"/>
                <a:gd name="T38" fmla="*/ 948 w 2111"/>
                <a:gd name="T39" fmla="*/ 2 h 1052"/>
                <a:gd name="T40" fmla="*/ 1057 w 2111"/>
                <a:gd name="T41" fmla="*/ 0 h 1052"/>
                <a:gd name="T42" fmla="*/ 1269 w 2111"/>
                <a:gd name="T43" fmla="*/ 8 h 1052"/>
                <a:gd name="T44" fmla="*/ 1465 w 2111"/>
                <a:gd name="T45" fmla="*/ 34 h 1052"/>
                <a:gd name="T46" fmla="*/ 1647 w 2111"/>
                <a:gd name="T47" fmla="*/ 72 h 1052"/>
                <a:gd name="T48" fmla="*/ 1801 w 2111"/>
                <a:gd name="T49" fmla="*/ 125 h 1052"/>
                <a:gd name="T50" fmla="*/ 1930 w 2111"/>
                <a:gd name="T51" fmla="*/ 186 h 1052"/>
                <a:gd name="T52" fmla="*/ 2028 w 2111"/>
                <a:gd name="T53" fmla="*/ 257 h 1052"/>
                <a:gd name="T54" fmla="*/ 2066 w 2111"/>
                <a:gd name="T55" fmla="*/ 295 h 1052"/>
                <a:gd name="T56" fmla="*/ 2092 w 2111"/>
                <a:gd name="T57" fmla="*/ 337 h 1052"/>
                <a:gd name="T58" fmla="*/ 2107 w 2111"/>
                <a:gd name="T59" fmla="*/ 377 h 1052"/>
                <a:gd name="T60" fmla="*/ 2111 w 2111"/>
                <a:gd name="T61" fmla="*/ 419 h 1052"/>
                <a:gd name="T62" fmla="*/ 2111 w 2111"/>
                <a:gd name="T63" fmla="*/ 443 h 1052"/>
                <a:gd name="T64" fmla="*/ 2100 w 2111"/>
                <a:gd name="T65" fmla="*/ 486 h 1052"/>
                <a:gd name="T66" fmla="*/ 2077 w 2111"/>
                <a:gd name="T67" fmla="*/ 526 h 1052"/>
                <a:gd name="T68" fmla="*/ 2047 w 2111"/>
                <a:gd name="T69" fmla="*/ 566 h 1052"/>
                <a:gd name="T70" fmla="*/ 1983 w 2111"/>
                <a:gd name="T71" fmla="*/ 621 h 1052"/>
                <a:gd name="T72" fmla="*/ 1869 w 2111"/>
                <a:gd name="T73" fmla="*/ 688 h 1052"/>
                <a:gd name="T74" fmla="*/ 1726 w 2111"/>
                <a:gd name="T75" fmla="*/ 746 h 1052"/>
                <a:gd name="T76" fmla="*/ 1560 w 2111"/>
                <a:gd name="T77" fmla="*/ 791 h 1052"/>
                <a:gd name="T78" fmla="*/ 1371 w 2111"/>
                <a:gd name="T79" fmla="*/ 823 h 1052"/>
                <a:gd name="T80" fmla="*/ 1163 w 2111"/>
                <a:gd name="T81" fmla="*/ 839 h 1052"/>
                <a:gd name="T82" fmla="*/ 1035 w 2111"/>
                <a:gd name="T83" fmla="*/ 842 h 1052"/>
                <a:gd name="T84" fmla="*/ 1027 w 2111"/>
                <a:gd name="T85" fmla="*/ 842 h 1052"/>
                <a:gd name="T86" fmla="*/ 627 w 2111"/>
                <a:gd name="T87" fmla="*/ 1052 h 1052"/>
                <a:gd name="T88" fmla="*/ 789 w 2111"/>
                <a:gd name="T89" fmla="*/ 858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11" h="1052">
                  <a:moveTo>
                    <a:pt x="789" y="858"/>
                  </a:moveTo>
                  <a:lnTo>
                    <a:pt x="812" y="831"/>
                  </a:lnTo>
                  <a:lnTo>
                    <a:pt x="767" y="826"/>
                  </a:lnTo>
                  <a:lnTo>
                    <a:pt x="767" y="826"/>
                  </a:lnTo>
                  <a:lnTo>
                    <a:pt x="684" y="815"/>
                  </a:lnTo>
                  <a:lnTo>
                    <a:pt x="604" y="799"/>
                  </a:lnTo>
                  <a:lnTo>
                    <a:pt x="529" y="783"/>
                  </a:lnTo>
                  <a:lnTo>
                    <a:pt x="457" y="767"/>
                  </a:lnTo>
                  <a:lnTo>
                    <a:pt x="389" y="746"/>
                  </a:lnTo>
                  <a:lnTo>
                    <a:pt x="325" y="725"/>
                  </a:lnTo>
                  <a:lnTo>
                    <a:pt x="268" y="698"/>
                  </a:lnTo>
                  <a:lnTo>
                    <a:pt x="215" y="674"/>
                  </a:lnTo>
                  <a:lnTo>
                    <a:pt x="166" y="645"/>
                  </a:lnTo>
                  <a:lnTo>
                    <a:pt x="125" y="616"/>
                  </a:lnTo>
                  <a:lnTo>
                    <a:pt x="87" y="587"/>
                  </a:lnTo>
                  <a:lnTo>
                    <a:pt x="57" y="555"/>
                  </a:lnTo>
                  <a:lnTo>
                    <a:pt x="34" y="523"/>
                  </a:lnTo>
                  <a:lnTo>
                    <a:pt x="15" y="489"/>
                  </a:lnTo>
                  <a:lnTo>
                    <a:pt x="4" y="457"/>
                  </a:lnTo>
                  <a:lnTo>
                    <a:pt x="0" y="419"/>
                  </a:lnTo>
                  <a:lnTo>
                    <a:pt x="0" y="419"/>
                  </a:lnTo>
                  <a:lnTo>
                    <a:pt x="0" y="398"/>
                  </a:lnTo>
                  <a:lnTo>
                    <a:pt x="8" y="377"/>
                  </a:lnTo>
                  <a:lnTo>
                    <a:pt x="11" y="356"/>
                  </a:lnTo>
                  <a:lnTo>
                    <a:pt x="23" y="337"/>
                  </a:lnTo>
                  <a:lnTo>
                    <a:pt x="34" y="316"/>
                  </a:lnTo>
                  <a:lnTo>
                    <a:pt x="49" y="295"/>
                  </a:lnTo>
                  <a:lnTo>
                    <a:pt x="64" y="276"/>
                  </a:lnTo>
                  <a:lnTo>
                    <a:pt x="83" y="257"/>
                  </a:lnTo>
                  <a:lnTo>
                    <a:pt x="128" y="220"/>
                  </a:lnTo>
                  <a:lnTo>
                    <a:pt x="181" y="186"/>
                  </a:lnTo>
                  <a:lnTo>
                    <a:pt x="242" y="154"/>
                  </a:lnTo>
                  <a:lnTo>
                    <a:pt x="310" y="125"/>
                  </a:lnTo>
                  <a:lnTo>
                    <a:pt x="385" y="95"/>
                  </a:lnTo>
                  <a:lnTo>
                    <a:pt x="464" y="72"/>
                  </a:lnTo>
                  <a:lnTo>
                    <a:pt x="555" y="50"/>
                  </a:lnTo>
                  <a:lnTo>
                    <a:pt x="646" y="34"/>
                  </a:lnTo>
                  <a:lnTo>
                    <a:pt x="744" y="18"/>
                  </a:lnTo>
                  <a:lnTo>
                    <a:pt x="842" y="8"/>
                  </a:lnTo>
                  <a:lnTo>
                    <a:pt x="948" y="2"/>
                  </a:lnTo>
                  <a:lnTo>
                    <a:pt x="1057" y="0"/>
                  </a:lnTo>
                  <a:lnTo>
                    <a:pt x="1057" y="0"/>
                  </a:lnTo>
                  <a:lnTo>
                    <a:pt x="1163" y="2"/>
                  </a:lnTo>
                  <a:lnTo>
                    <a:pt x="1269" y="8"/>
                  </a:lnTo>
                  <a:lnTo>
                    <a:pt x="1371" y="18"/>
                  </a:lnTo>
                  <a:lnTo>
                    <a:pt x="1465" y="34"/>
                  </a:lnTo>
                  <a:lnTo>
                    <a:pt x="1560" y="50"/>
                  </a:lnTo>
                  <a:lnTo>
                    <a:pt x="1647" y="72"/>
                  </a:lnTo>
                  <a:lnTo>
                    <a:pt x="1726" y="95"/>
                  </a:lnTo>
                  <a:lnTo>
                    <a:pt x="1801" y="125"/>
                  </a:lnTo>
                  <a:lnTo>
                    <a:pt x="1869" y="154"/>
                  </a:lnTo>
                  <a:lnTo>
                    <a:pt x="1930" y="186"/>
                  </a:lnTo>
                  <a:lnTo>
                    <a:pt x="1983" y="220"/>
                  </a:lnTo>
                  <a:lnTo>
                    <a:pt x="2028" y="257"/>
                  </a:lnTo>
                  <a:lnTo>
                    <a:pt x="2047" y="276"/>
                  </a:lnTo>
                  <a:lnTo>
                    <a:pt x="2066" y="295"/>
                  </a:lnTo>
                  <a:lnTo>
                    <a:pt x="2077" y="316"/>
                  </a:lnTo>
                  <a:lnTo>
                    <a:pt x="2092" y="337"/>
                  </a:lnTo>
                  <a:lnTo>
                    <a:pt x="2100" y="356"/>
                  </a:lnTo>
                  <a:lnTo>
                    <a:pt x="2107" y="377"/>
                  </a:lnTo>
                  <a:lnTo>
                    <a:pt x="2111" y="398"/>
                  </a:lnTo>
                  <a:lnTo>
                    <a:pt x="2111" y="419"/>
                  </a:lnTo>
                  <a:lnTo>
                    <a:pt x="2111" y="419"/>
                  </a:lnTo>
                  <a:lnTo>
                    <a:pt x="2111" y="443"/>
                  </a:lnTo>
                  <a:lnTo>
                    <a:pt x="2107" y="465"/>
                  </a:lnTo>
                  <a:lnTo>
                    <a:pt x="2100" y="486"/>
                  </a:lnTo>
                  <a:lnTo>
                    <a:pt x="2092" y="504"/>
                  </a:lnTo>
                  <a:lnTo>
                    <a:pt x="2077" y="526"/>
                  </a:lnTo>
                  <a:lnTo>
                    <a:pt x="2066" y="547"/>
                  </a:lnTo>
                  <a:lnTo>
                    <a:pt x="2047" y="566"/>
                  </a:lnTo>
                  <a:lnTo>
                    <a:pt x="2028" y="584"/>
                  </a:lnTo>
                  <a:lnTo>
                    <a:pt x="1983" y="621"/>
                  </a:lnTo>
                  <a:lnTo>
                    <a:pt x="1930" y="656"/>
                  </a:lnTo>
                  <a:lnTo>
                    <a:pt x="1869" y="688"/>
                  </a:lnTo>
                  <a:lnTo>
                    <a:pt x="1801" y="717"/>
                  </a:lnTo>
                  <a:lnTo>
                    <a:pt x="1726" y="746"/>
                  </a:lnTo>
                  <a:lnTo>
                    <a:pt x="1647" y="770"/>
                  </a:lnTo>
                  <a:lnTo>
                    <a:pt x="1560" y="791"/>
                  </a:lnTo>
                  <a:lnTo>
                    <a:pt x="1465" y="807"/>
                  </a:lnTo>
                  <a:lnTo>
                    <a:pt x="1371" y="823"/>
                  </a:lnTo>
                  <a:lnTo>
                    <a:pt x="1269" y="834"/>
                  </a:lnTo>
                  <a:lnTo>
                    <a:pt x="1163" y="839"/>
                  </a:lnTo>
                  <a:lnTo>
                    <a:pt x="1057" y="842"/>
                  </a:lnTo>
                  <a:lnTo>
                    <a:pt x="1035" y="842"/>
                  </a:lnTo>
                  <a:lnTo>
                    <a:pt x="1027" y="842"/>
                  </a:lnTo>
                  <a:lnTo>
                    <a:pt x="1027" y="842"/>
                  </a:lnTo>
                  <a:lnTo>
                    <a:pt x="627" y="1052"/>
                  </a:lnTo>
                  <a:lnTo>
                    <a:pt x="627" y="1052"/>
                  </a:lnTo>
                  <a:lnTo>
                    <a:pt x="789" y="858"/>
                  </a:lnTo>
                  <a:lnTo>
                    <a:pt x="789" y="858"/>
                  </a:lnTo>
                  <a:close/>
                </a:path>
              </a:pathLst>
            </a:custGeom>
            <a:solidFill>
              <a:srgbClr val="C3E8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378" name="Freeform 10"/>
            <p:cNvSpPr>
              <a:spLocks/>
            </p:cNvSpPr>
            <p:nvPr/>
          </p:nvSpPr>
          <p:spPr bwMode="auto">
            <a:xfrm>
              <a:off x="3526" y="1559"/>
              <a:ext cx="1991" cy="850"/>
            </a:xfrm>
            <a:custGeom>
              <a:avLst/>
              <a:gdLst>
                <a:gd name="T0" fmla="*/ 846 w 1991"/>
                <a:gd name="T1" fmla="*/ 755 h 850"/>
                <a:gd name="T2" fmla="*/ 718 w 1991"/>
                <a:gd name="T3" fmla="*/ 741 h 850"/>
                <a:gd name="T4" fmla="*/ 567 w 1991"/>
                <a:gd name="T5" fmla="*/ 717 h 850"/>
                <a:gd name="T6" fmla="*/ 431 w 1991"/>
                <a:gd name="T7" fmla="*/ 688 h 850"/>
                <a:gd name="T8" fmla="*/ 306 w 1991"/>
                <a:gd name="T9" fmla="*/ 648 h 850"/>
                <a:gd name="T10" fmla="*/ 204 w 1991"/>
                <a:gd name="T11" fmla="*/ 603 h 850"/>
                <a:gd name="T12" fmla="*/ 117 w 1991"/>
                <a:gd name="T13" fmla="*/ 553 h 850"/>
                <a:gd name="T14" fmla="*/ 53 w 1991"/>
                <a:gd name="T15" fmla="*/ 497 h 850"/>
                <a:gd name="T16" fmla="*/ 16 w 1991"/>
                <a:gd name="T17" fmla="*/ 439 h 850"/>
                <a:gd name="T18" fmla="*/ 0 w 1991"/>
                <a:gd name="T19" fmla="*/ 377 h 850"/>
                <a:gd name="T20" fmla="*/ 4 w 1991"/>
                <a:gd name="T21" fmla="*/ 359 h 850"/>
                <a:gd name="T22" fmla="*/ 12 w 1991"/>
                <a:gd name="T23" fmla="*/ 322 h 850"/>
                <a:gd name="T24" fmla="*/ 34 w 1991"/>
                <a:gd name="T25" fmla="*/ 285 h 850"/>
                <a:gd name="T26" fmla="*/ 80 w 1991"/>
                <a:gd name="T27" fmla="*/ 234 h 850"/>
                <a:gd name="T28" fmla="*/ 174 w 1991"/>
                <a:gd name="T29" fmla="*/ 170 h 850"/>
                <a:gd name="T30" fmla="*/ 295 w 1991"/>
                <a:gd name="T31" fmla="*/ 112 h 850"/>
                <a:gd name="T32" fmla="*/ 446 w 1991"/>
                <a:gd name="T33" fmla="*/ 67 h 850"/>
                <a:gd name="T34" fmla="*/ 612 w 1991"/>
                <a:gd name="T35" fmla="*/ 32 h 850"/>
                <a:gd name="T36" fmla="*/ 797 w 1991"/>
                <a:gd name="T37" fmla="*/ 8 h 850"/>
                <a:gd name="T38" fmla="*/ 997 w 1991"/>
                <a:gd name="T39" fmla="*/ 0 h 850"/>
                <a:gd name="T40" fmla="*/ 1096 w 1991"/>
                <a:gd name="T41" fmla="*/ 3 h 850"/>
                <a:gd name="T42" fmla="*/ 1288 w 1991"/>
                <a:gd name="T43" fmla="*/ 19 h 850"/>
                <a:gd name="T44" fmla="*/ 1466 w 1991"/>
                <a:gd name="T45" fmla="*/ 48 h 850"/>
                <a:gd name="T46" fmla="*/ 1624 w 1991"/>
                <a:gd name="T47" fmla="*/ 88 h 850"/>
                <a:gd name="T48" fmla="*/ 1760 w 1991"/>
                <a:gd name="T49" fmla="*/ 141 h 850"/>
                <a:gd name="T50" fmla="*/ 1870 w 1991"/>
                <a:gd name="T51" fmla="*/ 200 h 850"/>
                <a:gd name="T52" fmla="*/ 1945 w 1991"/>
                <a:gd name="T53" fmla="*/ 269 h 850"/>
                <a:gd name="T54" fmla="*/ 1972 w 1991"/>
                <a:gd name="T55" fmla="*/ 303 h 850"/>
                <a:gd name="T56" fmla="*/ 1987 w 1991"/>
                <a:gd name="T57" fmla="*/ 340 h 850"/>
                <a:gd name="T58" fmla="*/ 1991 w 1991"/>
                <a:gd name="T59" fmla="*/ 377 h 850"/>
                <a:gd name="T60" fmla="*/ 1991 w 1991"/>
                <a:gd name="T61" fmla="*/ 399 h 850"/>
                <a:gd name="T62" fmla="*/ 1979 w 1991"/>
                <a:gd name="T63" fmla="*/ 436 h 850"/>
                <a:gd name="T64" fmla="*/ 1960 w 1991"/>
                <a:gd name="T65" fmla="*/ 473 h 850"/>
                <a:gd name="T66" fmla="*/ 1911 w 1991"/>
                <a:gd name="T67" fmla="*/ 524 h 850"/>
                <a:gd name="T68" fmla="*/ 1817 w 1991"/>
                <a:gd name="T69" fmla="*/ 587 h 850"/>
                <a:gd name="T70" fmla="*/ 1696 w 1991"/>
                <a:gd name="T71" fmla="*/ 646 h 850"/>
                <a:gd name="T72" fmla="*/ 1549 w 1991"/>
                <a:gd name="T73" fmla="*/ 691 h 850"/>
                <a:gd name="T74" fmla="*/ 1379 w 1991"/>
                <a:gd name="T75" fmla="*/ 725 h 850"/>
                <a:gd name="T76" fmla="*/ 1194 w 1991"/>
                <a:gd name="T77" fmla="*/ 749 h 850"/>
                <a:gd name="T78" fmla="*/ 997 w 1991"/>
                <a:gd name="T79" fmla="*/ 757 h 850"/>
                <a:gd name="T80" fmla="*/ 979 w 1991"/>
                <a:gd name="T81" fmla="*/ 757 h 850"/>
                <a:gd name="T82" fmla="*/ 945 w 1991"/>
                <a:gd name="T83" fmla="*/ 757 h 850"/>
                <a:gd name="T84" fmla="*/ 771 w 1991"/>
                <a:gd name="T85" fmla="*/ 850 h 850"/>
                <a:gd name="T86" fmla="*/ 782 w 1991"/>
                <a:gd name="T87" fmla="*/ 837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1" h="850">
                  <a:moveTo>
                    <a:pt x="782" y="837"/>
                  </a:moveTo>
                  <a:lnTo>
                    <a:pt x="846" y="755"/>
                  </a:lnTo>
                  <a:lnTo>
                    <a:pt x="718" y="741"/>
                  </a:lnTo>
                  <a:lnTo>
                    <a:pt x="718" y="741"/>
                  </a:lnTo>
                  <a:lnTo>
                    <a:pt x="639" y="731"/>
                  </a:lnTo>
                  <a:lnTo>
                    <a:pt x="567" y="717"/>
                  </a:lnTo>
                  <a:lnTo>
                    <a:pt x="495" y="704"/>
                  </a:lnTo>
                  <a:lnTo>
                    <a:pt x="431" y="688"/>
                  </a:lnTo>
                  <a:lnTo>
                    <a:pt x="367" y="670"/>
                  </a:lnTo>
                  <a:lnTo>
                    <a:pt x="306" y="648"/>
                  </a:lnTo>
                  <a:lnTo>
                    <a:pt x="253" y="627"/>
                  </a:lnTo>
                  <a:lnTo>
                    <a:pt x="204" y="603"/>
                  </a:lnTo>
                  <a:lnTo>
                    <a:pt x="159" y="579"/>
                  </a:lnTo>
                  <a:lnTo>
                    <a:pt x="117" y="553"/>
                  </a:lnTo>
                  <a:lnTo>
                    <a:pt x="83" y="526"/>
                  </a:lnTo>
                  <a:lnTo>
                    <a:pt x="53" y="497"/>
                  </a:lnTo>
                  <a:lnTo>
                    <a:pt x="31" y="468"/>
                  </a:lnTo>
                  <a:lnTo>
                    <a:pt x="16" y="439"/>
                  </a:lnTo>
                  <a:lnTo>
                    <a:pt x="4" y="409"/>
                  </a:lnTo>
                  <a:lnTo>
                    <a:pt x="0" y="377"/>
                  </a:lnTo>
                  <a:lnTo>
                    <a:pt x="0" y="377"/>
                  </a:lnTo>
                  <a:lnTo>
                    <a:pt x="4" y="359"/>
                  </a:lnTo>
                  <a:lnTo>
                    <a:pt x="8" y="340"/>
                  </a:lnTo>
                  <a:lnTo>
                    <a:pt x="12" y="322"/>
                  </a:lnTo>
                  <a:lnTo>
                    <a:pt x="23" y="303"/>
                  </a:lnTo>
                  <a:lnTo>
                    <a:pt x="34" y="285"/>
                  </a:lnTo>
                  <a:lnTo>
                    <a:pt x="46" y="269"/>
                  </a:lnTo>
                  <a:lnTo>
                    <a:pt x="80" y="234"/>
                  </a:lnTo>
                  <a:lnTo>
                    <a:pt x="125" y="200"/>
                  </a:lnTo>
                  <a:lnTo>
                    <a:pt x="174" y="170"/>
                  </a:lnTo>
                  <a:lnTo>
                    <a:pt x="231" y="141"/>
                  </a:lnTo>
                  <a:lnTo>
                    <a:pt x="295" y="112"/>
                  </a:lnTo>
                  <a:lnTo>
                    <a:pt x="367" y="88"/>
                  </a:lnTo>
                  <a:lnTo>
                    <a:pt x="446" y="67"/>
                  </a:lnTo>
                  <a:lnTo>
                    <a:pt x="525" y="48"/>
                  </a:lnTo>
                  <a:lnTo>
                    <a:pt x="612" y="32"/>
                  </a:lnTo>
                  <a:lnTo>
                    <a:pt x="703" y="19"/>
                  </a:lnTo>
                  <a:lnTo>
                    <a:pt x="797" y="8"/>
                  </a:lnTo>
                  <a:lnTo>
                    <a:pt x="895" y="3"/>
                  </a:lnTo>
                  <a:lnTo>
                    <a:pt x="997" y="0"/>
                  </a:lnTo>
                  <a:lnTo>
                    <a:pt x="997" y="0"/>
                  </a:lnTo>
                  <a:lnTo>
                    <a:pt x="1096" y="3"/>
                  </a:lnTo>
                  <a:lnTo>
                    <a:pt x="1194" y="8"/>
                  </a:lnTo>
                  <a:lnTo>
                    <a:pt x="1288" y="19"/>
                  </a:lnTo>
                  <a:lnTo>
                    <a:pt x="1379" y="32"/>
                  </a:lnTo>
                  <a:lnTo>
                    <a:pt x="1466" y="48"/>
                  </a:lnTo>
                  <a:lnTo>
                    <a:pt x="1549" y="67"/>
                  </a:lnTo>
                  <a:lnTo>
                    <a:pt x="1624" y="88"/>
                  </a:lnTo>
                  <a:lnTo>
                    <a:pt x="1696" y="112"/>
                  </a:lnTo>
                  <a:lnTo>
                    <a:pt x="1760" y="141"/>
                  </a:lnTo>
                  <a:lnTo>
                    <a:pt x="1817" y="170"/>
                  </a:lnTo>
                  <a:lnTo>
                    <a:pt x="1870" y="200"/>
                  </a:lnTo>
                  <a:lnTo>
                    <a:pt x="1911" y="234"/>
                  </a:lnTo>
                  <a:lnTo>
                    <a:pt x="1945" y="269"/>
                  </a:lnTo>
                  <a:lnTo>
                    <a:pt x="1960" y="285"/>
                  </a:lnTo>
                  <a:lnTo>
                    <a:pt x="1972" y="303"/>
                  </a:lnTo>
                  <a:lnTo>
                    <a:pt x="1979" y="322"/>
                  </a:lnTo>
                  <a:lnTo>
                    <a:pt x="1987" y="340"/>
                  </a:lnTo>
                  <a:lnTo>
                    <a:pt x="1991" y="359"/>
                  </a:lnTo>
                  <a:lnTo>
                    <a:pt x="1991" y="377"/>
                  </a:lnTo>
                  <a:lnTo>
                    <a:pt x="1991" y="377"/>
                  </a:lnTo>
                  <a:lnTo>
                    <a:pt x="1991" y="399"/>
                  </a:lnTo>
                  <a:lnTo>
                    <a:pt x="1987" y="417"/>
                  </a:lnTo>
                  <a:lnTo>
                    <a:pt x="1979" y="436"/>
                  </a:lnTo>
                  <a:lnTo>
                    <a:pt x="1972" y="455"/>
                  </a:lnTo>
                  <a:lnTo>
                    <a:pt x="1960" y="473"/>
                  </a:lnTo>
                  <a:lnTo>
                    <a:pt x="1945" y="489"/>
                  </a:lnTo>
                  <a:lnTo>
                    <a:pt x="1911" y="524"/>
                  </a:lnTo>
                  <a:lnTo>
                    <a:pt x="1870" y="558"/>
                  </a:lnTo>
                  <a:lnTo>
                    <a:pt x="1817" y="587"/>
                  </a:lnTo>
                  <a:lnTo>
                    <a:pt x="1760" y="617"/>
                  </a:lnTo>
                  <a:lnTo>
                    <a:pt x="1696" y="646"/>
                  </a:lnTo>
                  <a:lnTo>
                    <a:pt x="1624" y="670"/>
                  </a:lnTo>
                  <a:lnTo>
                    <a:pt x="1549" y="691"/>
                  </a:lnTo>
                  <a:lnTo>
                    <a:pt x="1466" y="710"/>
                  </a:lnTo>
                  <a:lnTo>
                    <a:pt x="1379" y="725"/>
                  </a:lnTo>
                  <a:lnTo>
                    <a:pt x="1288" y="739"/>
                  </a:lnTo>
                  <a:lnTo>
                    <a:pt x="1194" y="749"/>
                  </a:lnTo>
                  <a:lnTo>
                    <a:pt x="1096" y="755"/>
                  </a:lnTo>
                  <a:lnTo>
                    <a:pt x="997" y="757"/>
                  </a:lnTo>
                  <a:lnTo>
                    <a:pt x="997" y="757"/>
                  </a:lnTo>
                  <a:lnTo>
                    <a:pt x="979" y="757"/>
                  </a:lnTo>
                  <a:lnTo>
                    <a:pt x="979" y="757"/>
                  </a:lnTo>
                  <a:lnTo>
                    <a:pt x="945" y="757"/>
                  </a:lnTo>
                  <a:lnTo>
                    <a:pt x="945" y="757"/>
                  </a:lnTo>
                  <a:lnTo>
                    <a:pt x="771" y="850"/>
                  </a:lnTo>
                  <a:lnTo>
                    <a:pt x="771" y="850"/>
                  </a:lnTo>
                  <a:lnTo>
                    <a:pt x="782" y="837"/>
                  </a:lnTo>
                  <a:lnTo>
                    <a:pt x="782" y="8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33837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0" y="4251325"/>
            <a:ext cx="2200275" cy="219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38380" name="Rectangle 12"/>
          <p:cNvSpPr>
            <a:spLocks noChangeArrowheads="1"/>
          </p:cNvSpPr>
          <p:nvPr/>
        </p:nvSpPr>
        <p:spPr bwMode="auto">
          <a:xfrm>
            <a:off x="2652713" y="3062288"/>
            <a:ext cx="1554162" cy="1189037"/>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r>
              <a:rPr lang="en-US" sz="1800" b="1">
                <a:solidFill>
                  <a:schemeClr val="tx2"/>
                </a:solidFill>
                <a:latin typeface="Courier New" charset="0"/>
              </a:rPr>
              <a:t> alice 10</a:t>
            </a:r>
          </a:p>
          <a:p>
            <a:pPr algn="l"/>
            <a:r>
              <a:rPr lang="en-US" sz="1800" b="1">
                <a:solidFill>
                  <a:schemeClr val="tx2"/>
                </a:solidFill>
                <a:latin typeface="Courier New" charset="0"/>
              </a:rPr>
              <a:t> eve 20</a:t>
            </a:r>
          </a:p>
          <a:p>
            <a:pPr algn="l"/>
            <a:r>
              <a:rPr lang="en-US" sz="1800" b="1">
                <a:solidFill>
                  <a:schemeClr val="tx2"/>
                </a:solidFill>
                <a:latin typeface="Courier New" charset="0"/>
              </a:rPr>
              <a:t> bob 15</a:t>
            </a:r>
          </a:p>
          <a:p>
            <a:pPr algn="l"/>
            <a:r>
              <a:rPr lang="en-US" sz="1800" b="1">
                <a:solidFill>
                  <a:schemeClr val="tx2"/>
                </a:solidFill>
                <a:latin typeface="Courier New" charset="0"/>
              </a:rPr>
              <a:t> alice 30</a:t>
            </a:r>
          </a:p>
          <a:p>
            <a:pPr algn="l"/>
            <a:endParaRPr lang="en-US" sz="1800">
              <a:latin typeface="Courier New" charset="0"/>
            </a:endParaRPr>
          </a:p>
        </p:txBody>
      </p:sp>
      <p:sp>
        <p:nvSpPr>
          <p:cNvPr id="1338381" name="Rectangle 13"/>
          <p:cNvSpPr>
            <a:spLocks noChangeArrowheads="1"/>
          </p:cNvSpPr>
          <p:nvPr/>
        </p:nvSpPr>
        <p:spPr bwMode="auto">
          <a:xfrm>
            <a:off x="311150" y="4618038"/>
            <a:ext cx="6218238" cy="822325"/>
          </a:xfrm>
          <a:prstGeom prst="rect">
            <a:avLst/>
          </a:prstGeom>
          <a:solidFill>
            <a:srgbClr val="99FF33"/>
          </a:solidFill>
          <a:ln w="12700" cap="rnd">
            <a:solidFill>
              <a:schemeClr val="tx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endParaRPr lang="en-US" sz="1800" b="1">
              <a:latin typeface="Courier New" charset="0"/>
            </a:endParaRPr>
          </a:p>
          <a:p>
            <a:pPr algn="l"/>
            <a:r>
              <a:rPr lang="en-US" sz="1800" b="1">
                <a:latin typeface="Courier New" charset="0"/>
              </a:rPr>
              <a:t>     { total[$1] += $2 }</a:t>
            </a:r>
          </a:p>
          <a:p>
            <a:pPr algn="l"/>
            <a:r>
              <a:rPr lang="en-US" sz="1800" b="1">
                <a:latin typeface="Courier New" charset="0"/>
              </a:rPr>
              <a:t> END { for (x in total) print x, total[x] }</a:t>
            </a:r>
          </a:p>
          <a:p>
            <a:pPr algn="l"/>
            <a:endParaRPr lang="en-US" sz="1800">
              <a:latin typeface="Courier New" charset="0"/>
            </a:endParaRPr>
          </a:p>
        </p:txBody>
      </p:sp>
      <p:cxnSp>
        <p:nvCxnSpPr>
          <p:cNvPr id="1338382" name="AutoShape 14"/>
          <p:cNvCxnSpPr>
            <a:cxnSpLocks noChangeShapeType="1"/>
          </p:cNvCxnSpPr>
          <p:nvPr/>
        </p:nvCxnSpPr>
        <p:spPr bwMode="auto">
          <a:xfrm>
            <a:off x="3381547" y="5443538"/>
            <a:ext cx="1588" cy="363537"/>
          </a:xfrm>
          <a:prstGeom prst="straightConnector1">
            <a:avLst/>
          </a:prstGeom>
          <a:noFill/>
          <a:ln w="127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38383" name="Line 15"/>
          <p:cNvSpPr>
            <a:spLocks noChangeShapeType="1"/>
          </p:cNvSpPr>
          <p:nvPr/>
        </p:nvSpPr>
        <p:spPr bwMode="auto">
          <a:xfrm>
            <a:off x="3382963" y="4252913"/>
            <a:ext cx="0" cy="365125"/>
          </a:xfrm>
          <a:prstGeom prst="line">
            <a:avLst/>
          </a:prstGeom>
          <a:noFill/>
          <a:ln w="127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8384" name="Text Box 16"/>
          <p:cNvSpPr txBox="1">
            <a:spLocks noChangeArrowheads="1"/>
          </p:cNvSpPr>
          <p:nvPr/>
        </p:nvSpPr>
        <p:spPr bwMode="auto">
          <a:xfrm>
            <a:off x="5653088" y="2878138"/>
            <a:ext cx="29781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1"/>
              <a:t>An AWK program</a:t>
            </a:r>
          </a:p>
          <a:p>
            <a:r>
              <a:rPr lang="en-US" sz="1800" b="1"/>
              <a:t>is a sequence of</a:t>
            </a:r>
          </a:p>
          <a:p>
            <a:r>
              <a:rPr lang="en-US" sz="1800" b="1"/>
              <a:t>pattern-action statements</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2466" name="Rectangle 2"/>
          <p:cNvSpPr>
            <a:spLocks noGrp="1" noChangeArrowheads="1"/>
          </p:cNvSpPr>
          <p:nvPr>
            <p:ph type="title"/>
          </p:nvPr>
        </p:nvSpPr>
        <p:spPr>
          <a:xfrm>
            <a:off x="196850" y="73025"/>
            <a:ext cx="9129713" cy="838200"/>
          </a:xfrm>
        </p:spPr>
        <p:txBody>
          <a:bodyPr/>
          <a:lstStyle/>
          <a:p>
            <a:r>
              <a:rPr lang="en-US"/>
              <a:t>A Good Way to Learn Computational Thinking</a:t>
            </a:r>
          </a:p>
        </p:txBody>
      </p:sp>
      <p:sp>
        <p:nvSpPr>
          <p:cNvPr id="1342467" name="Rectangle 3"/>
          <p:cNvSpPr>
            <a:spLocks noGrp="1" noChangeArrowheads="1"/>
          </p:cNvSpPr>
          <p:nvPr>
            <p:ph type="body" idx="1"/>
          </p:nvPr>
        </p:nvSpPr>
        <p:spPr>
          <a:xfrm>
            <a:off x="196850" y="919163"/>
            <a:ext cx="8855075" cy="5029200"/>
          </a:xfrm>
        </p:spPr>
        <p:txBody>
          <a:bodyPr/>
          <a:lstStyle/>
          <a:p>
            <a:pPr marL="342900" indent="-342900">
              <a:spcBef>
                <a:spcPct val="60000"/>
              </a:spcBef>
              <a:buFontTx/>
              <a:buNone/>
            </a:pPr>
            <a:endParaRPr lang="en-US" sz="2400" b="1">
              <a:solidFill>
                <a:schemeClr val="tx2"/>
              </a:solidFill>
            </a:endParaRPr>
          </a:p>
          <a:p>
            <a:pPr marL="342900" indent="-342900" algn="ctr">
              <a:spcBef>
                <a:spcPct val="60000"/>
              </a:spcBef>
              <a:buFontTx/>
              <a:buNone/>
            </a:pPr>
            <a:endParaRPr lang="en-US" sz="2400" b="1">
              <a:solidFill>
                <a:schemeClr val="tx2"/>
              </a:solidFill>
            </a:endParaRPr>
          </a:p>
          <a:p>
            <a:pPr marL="342900" indent="-342900" algn="ctr">
              <a:spcBef>
                <a:spcPct val="60000"/>
              </a:spcBef>
              <a:buFontTx/>
              <a:buNone/>
            </a:pPr>
            <a:endParaRPr lang="en-US" sz="2400" b="1">
              <a:solidFill>
                <a:schemeClr val="tx2"/>
              </a:solidFill>
            </a:endParaRPr>
          </a:p>
          <a:p>
            <a:pPr marL="342900" indent="-342900" algn="ctr">
              <a:spcBef>
                <a:spcPct val="60000"/>
              </a:spcBef>
              <a:buFontTx/>
              <a:buNone/>
            </a:pPr>
            <a:r>
              <a:rPr lang="en-US" sz="2800" b="1"/>
              <a:t>Design and implement your own</a:t>
            </a:r>
          </a:p>
          <a:p>
            <a:pPr marL="342900" indent="-342900" algn="ctr">
              <a:spcBef>
                <a:spcPct val="60000"/>
              </a:spcBef>
              <a:buFontTx/>
              <a:buNone/>
            </a:pPr>
            <a:r>
              <a:rPr lang="en-US" sz="2800" b="1"/>
              <a:t>programming language!</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6146" name="Rectangle 2"/>
          <p:cNvSpPr>
            <a:spLocks noGrp="1" noChangeArrowheads="1"/>
          </p:cNvSpPr>
          <p:nvPr>
            <p:ph type="title"/>
          </p:nvPr>
        </p:nvSpPr>
        <p:spPr>
          <a:xfrm>
            <a:off x="196850" y="73025"/>
            <a:ext cx="9129713" cy="838200"/>
          </a:xfrm>
        </p:spPr>
        <p:txBody>
          <a:bodyPr/>
          <a:lstStyle/>
          <a:p>
            <a:r>
              <a:rPr lang="en-US" sz="2800"/>
              <a:t>Programming Languages:</a:t>
            </a:r>
            <a:br>
              <a:rPr lang="en-US" sz="2800"/>
            </a:br>
            <a:r>
              <a:rPr lang="en-US" sz="2800"/>
              <a:t>Domains of Application</a:t>
            </a:r>
          </a:p>
        </p:txBody>
      </p:sp>
      <p:sp>
        <p:nvSpPr>
          <p:cNvPr id="1286147" name="Rectangle 3"/>
          <p:cNvSpPr>
            <a:spLocks noGrp="1" noChangeArrowheads="1"/>
          </p:cNvSpPr>
          <p:nvPr>
            <p:ph type="body" idx="1"/>
          </p:nvPr>
        </p:nvSpPr>
        <p:spPr>
          <a:xfrm>
            <a:off x="196850" y="919163"/>
            <a:ext cx="9129713" cy="5029200"/>
          </a:xfrm>
        </p:spPr>
        <p:txBody>
          <a:bodyPr/>
          <a:lstStyle/>
          <a:p>
            <a:pPr marL="590550" lvl="1" indent="-304800">
              <a:buFontTx/>
              <a:buNone/>
            </a:pPr>
            <a:r>
              <a:rPr lang="en-US" sz="2400" b="1"/>
              <a:t>Scientific </a:t>
            </a:r>
          </a:p>
          <a:p>
            <a:pPr marL="841375" lvl="2" indent="-266700"/>
            <a:r>
              <a:rPr lang="en-US" sz="2400" b="1">
                <a:solidFill>
                  <a:schemeClr val="tx2"/>
                </a:solidFill>
              </a:rPr>
              <a:t>Fortran </a:t>
            </a:r>
          </a:p>
          <a:p>
            <a:pPr marL="590550" lvl="1" indent="-304800">
              <a:buFontTx/>
              <a:buNone/>
            </a:pPr>
            <a:r>
              <a:rPr lang="en-US" sz="2400" b="1"/>
              <a:t>Business </a:t>
            </a:r>
          </a:p>
          <a:p>
            <a:pPr marL="841375" lvl="2" indent="-266700"/>
            <a:r>
              <a:rPr lang="en-US" sz="2400" b="1">
                <a:solidFill>
                  <a:schemeClr val="tx2"/>
                </a:solidFill>
              </a:rPr>
              <a:t>COBOL</a:t>
            </a:r>
            <a:r>
              <a:rPr lang="en-US" sz="2400" b="1"/>
              <a:t> </a:t>
            </a:r>
          </a:p>
          <a:p>
            <a:pPr marL="590550" lvl="1" indent="-304800">
              <a:buFontTx/>
              <a:buNone/>
            </a:pPr>
            <a:r>
              <a:rPr lang="en-US" sz="2400" b="1"/>
              <a:t>Artificial intelligence </a:t>
            </a:r>
          </a:p>
          <a:p>
            <a:pPr marL="841375" lvl="2" indent="-266700"/>
            <a:r>
              <a:rPr lang="en-US" sz="2400" b="1">
                <a:solidFill>
                  <a:schemeClr val="tx2"/>
                </a:solidFill>
              </a:rPr>
              <a:t>LISP </a:t>
            </a:r>
          </a:p>
          <a:p>
            <a:pPr marL="590550" lvl="1" indent="-304800">
              <a:buFontTx/>
              <a:buNone/>
            </a:pPr>
            <a:r>
              <a:rPr lang="en-US" sz="2400" b="1"/>
              <a:t>Systems </a:t>
            </a:r>
          </a:p>
          <a:p>
            <a:pPr marL="841375" lvl="2" indent="-266700"/>
            <a:r>
              <a:rPr lang="en-US" sz="2400" b="1">
                <a:solidFill>
                  <a:schemeClr val="tx2"/>
                </a:solidFill>
              </a:rPr>
              <a:t>C </a:t>
            </a:r>
          </a:p>
          <a:p>
            <a:pPr marL="590550" lvl="1" indent="-304800">
              <a:buFontTx/>
              <a:buNone/>
            </a:pPr>
            <a:r>
              <a:rPr lang="en-US" sz="2400" b="1"/>
              <a:t>Web </a:t>
            </a:r>
          </a:p>
          <a:p>
            <a:pPr marL="841375" lvl="2" indent="-266700"/>
            <a:r>
              <a:rPr lang="en-US" sz="2400" b="1">
                <a:solidFill>
                  <a:schemeClr val="tx2"/>
                </a:solidFill>
              </a:rPr>
              <a:t>Java</a:t>
            </a:r>
            <a:r>
              <a:rPr lang="en-US" sz="2400" b="1">
                <a:solidFill>
                  <a:schemeClr val="accent1"/>
                </a:solidFill>
              </a:rPr>
              <a:t> </a:t>
            </a:r>
          </a:p>
          <a:p>
            <a:pPr marL="590550" lvl="1" indent="-304800">
              <a:buFontTx/>
              <a:buNone/>
            </a:pPr>
            <a:r>
              <a:rPr lang="en-US" sz="2400" b="1"/>
              <a:t>General purpose </a:t>
            </a:r>
          </a:p>
          <a:p>
            <a:pPr marL="841375" lvl="2" indent="-266700"/>
            <a:r>
              <a:rPr lang="en-US" sz="2400" b="1">
                <a:solidFill>
                  <a:schemeClr val="tx2"/>
                </a:solidFill>
              </a:rPr>
              <a:t>C++</a:t>
            </a:r>
            <a:r>
              <a:rPr lang="en-US" sz="2400" b="1"/>
              <a:t> </a:t>
            </a:r>
          </a:p>
          <a:p>
            <a:pPr marL="342900" indent="-342900">
              <a:spcBef>
                <a:spcPct val="60000"/>
              </a:spcBef>
              <a:buFontTx/>
              <a:buNone/>
            </a:pPr>
            <a:endParaRPr lang="en-US" sz="2400" b="1">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8434" name="Rectangle 2"/>
          <p:cNvSpPr>
            <a:spLocks noGrp="1" noChangeArrowheads="1"/>
          </p:cNvSpPr>
          <p:nvPr>
            <p:ph type="title"/>
          </p:nvPr>
        </p:nvSpPr>
        <p:spPr>
          <a:xfrm>
            <a:off x="196850" y="73025"/>
            <a:ext cx="9129713" cy="838200"/>
          </a:xfrm>
        </p:spPr>
        <p:txBody>
          <a:bodyPr/>
          <a:lstStyle/>
          <a:p>
            <a:r>
              <a:rPr lang="en-US"/>
              <a:t>Kinds of Languages - 1</a:t>
            </a:r>
          </a:p>
        </p:txBody>
      </p:sp>
      <p:sp>
        <p:nvSpPr>
          <p:cNvPr id="1298435" name="Rectangle 3"/>
          <p:cNvSpPr>
            <a:spLocks noGrp="1" noChangeArrowheads="1"/>
          </p:cNvSpPr>
          <p:nvPr>
            <p:ph type="body" idx="1"/>
          </p:nvPr>
        </p:nvSpPr>
        <p:spPr>
          <a:xfrm>
            <a:off x="196850" y="919163"/>
            <a:ext cx="9129713" cy="5345112"/>
          </a:xfrm>
        </p:spPr>
        <p:txBody>
          <a:bodyPr/>
          <a:lstStyle/>
          <a:p>
            <a:pPr marL="342900" indent="-342900">
              <a:lnSpc>
                <a:spcPct val="90000"/>
              </a:lnSpc>
              <a:buFontTx/>
              <a:buNone/>
            </a:pPr>
            <a:r>
              <a:rPr lang="en-US" sz="2400" b="1"/>
              <a:t>Imperative</a:t>
            </a:r>
            <a:r>
              <a:rPr lang="en-US" b="1"/>
              <a:t> </a:t>
            </a:r>
          </a:p>
          <a:p>
            <a:pPr marL="590550" lvl="1" indent="-304800">
              <a:lnSpc>
                <a:spcPct val="90000"/>
              </a:lnSpc>
            </a:pPr>
            <a:r>
              <a:rPr lang="en-US" sz="1800" b="1">
                <a:solidFill>
                  <a:schemeClr val="accent1"/>
                </a:solidFill>
              </a:rPr>
              <a:t>Specifies how a computation is to be done. </a:t>
            </a:r>
          </a:p>
          <a:p>
            <a:pPr marL="590550" lvl="1" indent="-304800">
              <a:lnSpc>
                <a:spcPct val="90000"/>
              </a:lnSpc>
            </a:pPr>
            <a:r>
              <a:rPr lang="en-US" sz="1800" b="1">
                <a:solidFill>
                  <a:schemeClr val="tx2"/>
                </a:solidFill>
              </a:rPr>
              <a:t>Examples: C, C++, C#, Fortran, Java</a:t>
            </a:r>
            <a:r>
              <a:rPr lang="en-US" sz="1800" b="1">
                <a:solidFill>
                  <a:schemeClr val="accent1"/>
                </a:solidFill>
              </a:rPr>
              <a:t> </a:t>
            </a:r>
          </a:p>
          <a:p>
            <a:pPr marL="342900" indent="-342900">
              <a:lnSpc>
                <a:spcPct val="90000"/>
              </a:lnSpc>
              <a:buFontTx/>
              <a:buNone/>
            </a:pPr>
            <a:endParaRPr lang="en-US" b="1"/>
          </a:p>
          <a:p>
            <a:pPr marL="342900" indent="-342900">
              <a:lnSpc>
                <a:spcPct val="90000"/>
              </a:lnSpc>
              <a:buFontTx/>
              <a:buNone/>
            </a:pPr>
            <a:r>
              <a:rPr lang="en-US" sz="2400" b="1"/>
              <a:t>Declarative</a:t>
            </a:r>
            <a:r>
              <a:rPr lang="en-US" b="1"/>
              <a:t> </a:t>
            </a:r>
          </a:p>
          <a:p>
            <a:pPr marL="590550" lvl="1" indent="-304800">
              <a:lnSpc>
                <a:spcPct val="90000"/>
              </a:lnSpc>
            </a:pPr>
            <a:r>
              <a:rPr lang="en-US" sz="1800" b="1">
                <a:solidFill>
                  <a:schemeClr val="accent1"/>
                </a:solidFill>
              </a:rPr>
              <a:t>Specifies what computation is to be done. </a:t>
            </a:r>
          </a:p>
          <a:p>
            <a:pPr marL="590550" lvl="1" indent="-304800">
              <a:lnSpc>
                <a:spcPct val="90000"/>
              </a:lnSpc>
            </a:pPr>
            <a:r>
              <a:rPr lang="en-US" sz="1800" b="1">
                <a:solidFill>
                  <a:schemeClr val="tx2"/>
                </a:solidFill>
              </a:rPr>
              <a:t>Examples: Haskell, ML, Prolog</a:t>
            </a:r>
            <a:r>
              <a:rPr lang="en-US" sz="1800" b="1"/>
              <a:t> </a:t>
            </a:r>
          </a:p>
          <a:p>
            <a:pPr marL="342900" indent="-342900">
              <a:lnSpc>
                <a:spcPct val="90000"/>
              </a:lnSpc>
              <a:buFontTx/>
              <a:buNone/>
            </a:pPr>
            <a:endParaRPr lang="en-US" b="1"/>
          </a:p>
          <a:p>
            <a:pPr marL="342900" indent="-342900">
              <a:lnSpc>
                <a:spcPct val="90000"/>
              </a:lnSpc>
              <a:buFontTx/>
              <a:buNone/>
            </a:pPr>
            <a:r>
              <a:rPr lang="en-US" sz="2400" b="1"/>
              <a:t>von Neumann</a:t>
            </a:r>
            <a:r>
              <a:rPr lang="en-US" b="1"/>
              <a:t> </a:t>
            </a:r>
          </a:p>
          <a:p>
            <a:pPr marL="590550" lvl="1" indent="-304800">
              <a:lnSpc>
                <a:spcPct val="90000"/>
              </a:lnSpc>
            </a:pPr>
            <a:r>
              <a:rPr lang="en-US" sz="1800" b="1">
                <a:solidFill>
                  <a:schemeClr val="accent1"/>
                </a:solidFill>
              </a:rPr>
              <a:t>One whose computational model is based on the von Neumann architecture. </a:t>
            </a:r>
          </a:p>
          <a:p>
            <a:pPr marL="590550" lvl="1" indent="-304800">
              <a:lnSpc>
                <a:spcPct val="90000"/>
              </a:lnSpc>
            </a:pPr>
            <a:r>
              <a:rPr lang="en-US" sz="1800" b="1">
                <a:solidFill>
                  <a:schemeClr val="accent1"/>
                </a:solidFill>
              </a:rPr>
              <a:t>Basic means of computation is through the modification of variables (computing via side effects). </a:t>
            </a:r>
          </a:p>
          <a:p>
            <a:pPr marL="590550" lvl="1" indent="-304800">
              <a:lnSpc>
                <a:spcPct val="90000"/>
              </a:lnSpc>
            </a:pPr>
            <a:r>
              <a:rPr lang="en-US" sz="1800" b="1">
                <a:solidFill>
                  <a:schemeClr val="accent1"/>
                </a:solidFill>
              </a:rPr>
              <a:t>Statements influence subsequent computations by changing the value of memory. </a:t>
            </a:r>
          </a:p>
          <a:p>
            <a:pPr marL="590550" lvl="1" indent="-304800">
              <a:lnSpc>
                <a:spcPct val="90000"/>
              </a:lnSpc>
            </a:pPr>
            <a:r>
              <a:rPr lang="en-US" sz="1800" b="1">
                <a:solidFill>
                  <a:schemeClr val="tx2"/>
                </a:solidFill>
              </a:rPr>
              <a:t>Examples: C, C++, C#, Fortran, Java</a:t>
            </a:r>
            <a:r>
              <a:rPr lang="en-US" sz="1800">
                <a:solidFill>
                  <a:schemeClr val="accent1"/>
                </a:solidFill>
              </a:rPr>
              <a:t> </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9458" name="Rectangle 2"/>
          <p:cNvSpPr>
            <a:spLocks noGrp="1" noChangeArrowheads="1"/>
          </p:cNvSpPr>
          <p:nvPr>
            <p:ph type="title"/>
          </p:nvPr>
        </p:nvSpPr>
        <p:spPr>
          <a:xfrm>
            <a:off x="196850" y="73025"/>
            <a:ext cx="9129713" cy="838200"/>
          </a:xfrm>
        </p:spPr>
        <p:txBody>
          <a:bodyPr/>
          <a:lstStyle/>
          <a:p>
            <a:r>
              <a:rPr lang="en-US"/>
              <a:t>Kinds of Languages - 2</a:t>
            </a:r>
          </a:p>
        </p:txBody>
      </p:sp>
      <p:sp>
        <p:nvSpPr>
          <p:cNvPr id="1299459" name="Rectangle 3"/>
          <p:cNvSpPr>
            <a:spLocks noGrp="1" noChangeArrowheads="1"/>
          </p:cNvSpPr>
          <p:nvPr>
            <p:ph type="body" idx="1"/>
          </p:nvPr>
        </p:nvSpPr>
        <p:spPr>
          <a:xfrm>
            <a:off x="196850" y="919163"/>
            <a:ext cx="9129713" cy="5029200"/>
          </a:xfrm>
        </p:spPr>
        <p:txBody>
          <a:bodyPr/>
          <a:lstStyle/>
          <a:p>
            <a:pPr marL="342900" indent="-342900">
              <a:lnSpc>
                <a:spcPct val="90000"/>
              </a:lnSpc>
              <a:buFontTx/>
              <a:buNone/>
            </a:pPr>
            <a:r>
              <a:rPr lang="en-US" sz="2400" b="1" dirty="0"/>
              <a:t>Object-oriented</a:t>
            </a:r>
            <a:r>
              <a:rPr lang="en-US" sz="2400" dirty="0"/>
              <a:t> </a:t>
            </a:r>
          </a:p>
          <a:p>
            <a:pPr marL="590550" lvl="1" indent="-304800">
              <a:lnSpc>
                <a:spcPct val="90000"/>
              </a:lnSpc>
            </a:pPr>
            <a:r>
              <a:rPr lang="en-US" sz="1800" b="1" dirty="0">
                <a:solidFill>
                  <a:schemeClr val="accent1"/>
                </a:solidFill>
              </a:rPr>
              <a:t>Program consists of interacting objects. </a:t>
            </a:r>
          </a:p>
          <a:p>
            <a:pPr marL="590550" lvl="1" indent="-304800">
              <a:lnSpc>
                <a:spcPct val="90000"/>
              </a:lnSpc>
            </a:pPr>
            <a:r>
              <a:rPr lang="en-US" sz="1800" b="1" dirty="0">
                <a:solidFill>
                  <a:schemeClr val="accent1"/>
                </a:solidFill>
              </a:rPr>
              <a:t>Each object has its own internal state and executable functions (methods) to manage that state. </a:t>
            </a:r>
          </a:p>
          <a:p>
            <a:pPr marL="590550" lvl="1" indent="-304800">
              <a:lnSpc>
                <a:spcPct val="90000"/>
              </a:lnSpc>
            </a:pPr>
            <a:r>
              <a:rPr lang="en-US" sz="1800" b="1" dirty="0">
                <a:solidFill>
                  <a:schemeClr val="accent1"/>
                </a:solidFill>
              </a:rPr>
              <a:t>Object-oriented programming is based on encapsulation, modularity, polymorphism, and inheritance. </a:t>
            </a:r>
          </a:p>
          <a:p>
            <a:pPr marL="590550" lvl="1" indent="-304800">
              <a:lnSpc>
                <a:spcPct val="90000"/>
              </a:lnSpc>
            </a:pPr>
            <a:r>
              <a:rPr lang="en-US" sz="1800" b="1" dirty="0">
                <a:solidFill>
                  <a:schemeClr val="tx2"/>
                </a:solidFill>
              </a:rPr>
              <a:t>Examples: C++, C#, Java, </a:t>
            </a:r>
            <a:r>
              <a:rPr lang="en-US" sz="1800" b="1" dirty="0" err="1">
                <a:solidFill>
                  <a:schemeClr val="tx2"/>
                </a:solidFill>
              </a:rPr>
              <a:t>OCaml</a:t>
            </a:r>
            <a:r>
              <a:rPr lang="en-US" sz="1800" b="1" dirty="0">
                <a:solidFill>
                  <a:schemeClr val="tx2"/>
                </a:solidFill>
              </a:rPr>
              <a:t>, </a:t>
            </a:r>
            <a:r>
              <a:rPr lang="en-US" sz="1800" b="1" dirty="0" err="1">
                <a:solidFill>
                  <a:schemeClr val="tx2"/>
                </a:solidFill>
              </a:rPr>
              <a:t>Simula</a:t>
            </a:r>
            <a:r>
              <a:rPr lang="en-US" sz="1800" b="1" dirty="0">
                <a:solidFill>
                  <a:schemeClr val="tx2"/>
                </a:solidFill>
              </a:rPr>
              <a:t> 67, Smalltalk</a:t>
            </a:r>
            <a:r>
              <a:rPr lang="en-US" sz="1800" b="1" dirty="0">
                <a:solidFill>
                  <a:schemeClr val="accent1"/>
                </a:solidFill>
              </a:rPr>
              <a:t> </a:t>
            </a:r>
          </a:p>
          <a:p>
            <a:pPr marL="342900" indent="-342900">
              <a:lnSpc>
                <a:spcPct val="90000"/>
              </a:lnSpc>
              <a:buFontTx/>
              <a:buNone/>
            </a:pPr>
            <a:r>
              <a:rPr lang="en-US" sz="2400" b="1" dirty="0"/>
              <a:t>Scripting </a:t>
            </a:r>
          </a:p>
          <a:p>
            <a:pPr marL="590550" lvl="1" indent="-304800">
              <a:lnSpc>
                <a:spcPct val="90000"/>
              </a:lnSpc>
            </a:pPr>
            <a:r>
              <a:rPr lang="en-US" sz="1800" b="1" dirty="0" smtClean="0">
                <a:solidFill>
                  <a:schemeClr val="accent1"/>
                </a:solidFill>
              </a:rPr>
              <a:t>A dynamic </a:t>
            </a:r>
            <a:r>
              <a:rPr lang="en-US" sz="1800" b="1" dirty="0">
                <a:solidFill>
                  <a:schemeClr val="accent1"/>
                </a:solidFill>
              </a:rPr>
              <a:t>interpreted language with high-level operators for "gluing together" computations. </a:t>
            </a:r>
          </a:p>
          <a:p>
            <a:pPr marL="590550" lvl="1" indent="-304800">
              <a:lnSpc>
                <a:spcPct val="90000"/>
              </a:lnSpc>
            </a:pPr>
            <a:r>
              <a:rPr lang="en-US" sz="1800" b="1" dirty="0">
                <a:solidFill>
                  <a:schemeClr val="tx2"/>
                </a:solidFill>
              </a:rPr>
              <a:t>Examples: AWK, Perl, PHP, Python, Ruby</a:t>
            </a:r>
            <a:r>
              <a:rPr lang="en-US" sz="1800" b="1" dirty="0">
                <a:solidFill>
                  <a:schemeClr val="accent1"/>
                </a:solidFill>
              </a:rPr>
              <a:t> </a:t>
            </a:r>
          </a:p>
          <a:p>
            <a:pPr marL="342900" indent="-342900">
              <a:lnSpc>
                <a:spcPct val="90000"/>
              </a:lnSpc>
              <a:buFontTx/>
              <a:buNone/>
            </a:pPr>
            <a:r>
              <a:rPr lang="en-US" sz="2400" b="1" dirty="0"/>
              <a:t>Functional</a:t>
            </a:r>
            <a:r>
              <a:rPr lang="en-US" b="1" dirty="0"/>
              <a:t> </a:t>
            </a:r>
          </a:p>
          <a:p>
            <a:pPr marL="590550" lvl="1" indent="-304800">
              <a:lnSpc>
                <a:spcPct val="90000"/>
              </a:lnSpc>
            </a:pPr>
            <a:r>
              <a:rPr lang="en-US" sz="1800" b="1" dirty="0">
                <a:solidFill>
                  <a:schemeClr val="accent1"/>
                </a:solidFill>
              </a:rPr>
              <a:t>One whose computational model is based on the recursive definition of functions </a:t>
            </a:r>
            <a:r>
              <a:rPr lang="en-US" sz="1800" b="1" dirty="0" smtClean="0">
                <a:solidFill>
                  <a:schemeClr val="accent1"/>
                </a:solidFill>
              </a:rPr>
              <a:t>(the lambda </a:t>
            </a:r>
            <a:r>
              <a:rPr lang="en-US" sz="1800" b="1" dirty="0">
                <a:solidFill>
                  <a:schemeClr val="accent1"/>
                </a:solidFill>
              </a:rPr>
              <a:t>calculus). </a:t>
            </a:r>
          </a:p>
          <a:p>
            <a:pPr marL="590550" lvl="1" indent="-304800">
              <a:lnSpc>
                <a:spcPct val="90000"/>
              </a:lnSpc>
            </a:pPr>
            <a:r>
              <a:rPr lang="en-US" sz="1800" b="1" dirty="0">
                <a:solidFill>
                  <a:schemeClr val="tx2"/>
                </a:solidFill>
              </a:rPr>
              <a:t>Examples: Haskell, Lisp, ML</a:t>
            </a:r>
            <a:endParaRPr lang="en-US" sz="1800" b="1" dirty="0">
              <a:solidFill>
                <a:schemeClr val="accent1"/>
              </a:solidFill>
            </a:endParaRPr>
          </a:p>
          <a:p>
            <a:pPr marL="342900" indent="-342900">
              <a:lnSpc>
                <a:spcPct val="90000"/>
              </a:lnSpc>
              <a:buFontTx/>
              <a:buNone/>
            </a:pPr>
            <a:endParaRPr lang="en-US" b="1" dirty="0">
              <a:solidFill>
                <a:schemeClr val="accent1"/>
              </a:solidFill>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482" name="Rectangle 2"/>
          <p:cNvSpPr>
            <a:spLocks noGrp="1" noChangeArrowheads="1"/>
          </p:cNvSpPr>
          <p:nvPr>
            <p:ph type="title"/>
          </p:nvPr>
        </p:nvSpPr>
        <p:spPr>
          <a:xfrm>
            <a:off x="196850" y="73025"/>
            <a:ext cx="9129713" cy="838200"/>
          </a:xfrm>
        </p:spPr>
        <p:txBody>
          <a:bodyPr/>
          <a:lstStyle/>
          <a:p>
            <a:r>
              <a:rPr lang="en-US"/>
              <a:t>Kinds of Languages - 3</a:t>
            </a:r>
          </a:p>
        </p:txBody>
      </p:sp>
      <p:sp>
        <p:nvSpPr>
          <p:cNvPr id="1300483" name="Rectangle 3"/>
          <p:cNvSpPr>
            <a:spLocks noGrp="1" noChangeArrowheads="1"/>
          </p:cNvSpPr>
          <p:nvPr>
            <p:ph type="body" idx="1"/>
          </p:nvPr>
        </p:nvSpPr>
        <p:spPr>
          <a:xfrm>
            <a:off x="196850" y="919163"/>
            <a:ext cx="9129713" cy="5527675"/>
          </a:xfrm>
        </p:spPr>
        <p:txBody>
          <a:bodyPr/>
          <a:lstStyle/>
          <a:p>
            <a:pPr marL="342900" indent="-342900">
              <a:lnSpc>
                <a:spcPct val="80000"/>
              </a:lnSpc>
              <a:buFontTx/>
              <a:buNone/>
            </a:pPr>
            <a:r>
              <a:rPr lang="en-US" sz="2000" b="1" dirty="0"/>
              <a:t>Parallel </a:t>
            </a:r>
          </a:p>
          <a:p>
            <a:pPr marL="590550" lvl="1" indent="-304800">
              <a:lnSpc>
                <a:spcPct val="80000"/>
              </a:lnSpc>
            </a:pPr>
            <a:r>
              <a:rPr lang="en-US" sz="1800" b="1" dirty="0">
                <a:solidFill>
                  <a:schemeClr val="accent1"/>
                </a:solidFill>
              </a:rPr>
              <a:t>One that allows a computation to run concurrently on multiple processors.</a:t>
            </a:r>
            <a:r>
              <a:rPr lang="en-US" sz="1800" b="1" dirty="0"/>
              <a:t> </a:t>
            </a:r>
          </a:p>
          <a:p>
            <a:pPr marL="590550" lvl="1" indent="-304800">
              <a:lnSpc>
                <a:spcPct val="80000"/>
              </a:lnSpc>
            </a:pPr>
            <a:r>
              <a:rPr lang="en-US" sz="1800" b="1" dirty="0">
                <a:solidFill>
                  <a:schemeClr val="tx2"/>
                </a:solidFill>
              </a:rPr>
              <a:t>Examples</a:t>
            </a:r>
            <a:r>
              <a:rPr lang="en-US" sz="1800" b="1" dirty="0"/>
              <a:t> </a:t>
            </a:r>
          </a:p>
          <a:p>
            <a:pPr marL="841375" lvl="2" indent="-266700">
              <a:lnSpc>
                <a:spcPct val="80000"/>
              </a:lnSpc>
              <a:buClr>
                <a:schemeClr val="tx2"/>
              </a:buClr>
            </a:pPr>
            <a:r>
              <a:rPr lang="en-US" sz="1800" b="1" dirty="0">
                <a:solidFill>
                  <a:schemeClr val="tx2"/>
                </a:solidFill>
              </a:rPr>
              <a:t>Libraries: POSIX threads, MPI </a:t>
            </a:r>
          </a:p>
          <a:p>
            <a:pPr marL="841375" lvl="2" indent="-266700">
              <a:lnSpc>
                <a:spcPct val="80000"/>
              </a:lnSpc>
              <a:buClr>
                <a:schemeClr val="tx2"/>
              </a:buClr>
            </a:pPr>
            <a:r>
              <a:rPr lang="en-US" sz="1800" b="1" dirty="0">
                <a:solidFill>
                  <a:schemeClr val="tx2"/>
                </a:solidFill>
              </a:rPr>
              <a:t>Languages: Ada, </a:t>
            </a:r>
            <a:r>
              <a:rPr lang="en-US" sz="1800" b="1" dirty="0" err="1">
                <a:solidFill>
                  <a:schemeClr val="tx2"/>
                </a:solidFill>
              </a:rPr>
              <a:t>Cilk</a:t>
            </a:r>
            <a:r>
              <a:rPr lang="en-US" sz="1800" b="1" dirty="0">
                <a:solidFill>
                  <a:schemeClr val="tx2"/>
                </a:solidFill>
              </a:rPr>
              <a:t>, </a:t>
            </a:r>
            <a:r>
              <a:rPr lang="en-US" sz="1800" b="1" dirty="0" err="1">
                <a:solidFill>
                  <a:schemeClr val="tx2"/>
                </a:solidFill>
              </a:rPr>
              <a:t>OpenCL</a:t>
            </a:r>
            <a:r>
              <a:rPr lang="en-US" sz="1800" b="1" dirty="0">
                <a:solidFill>
                  <a:schemeClr val="tx2"/>
                </a:solidFill>
              </a:rPr>
              <a:t>, Chapel, X10 </a:t>
            </a:r>
          </a:p>
          <a:p>
            <a:pPr marL="841375" lvl="2" indent="-266700">
              <a:lnSpc>
                <a:spcPct val="80000"/>
              </a:lnSpc>
              <a:buClr>
                <a:schemeClr val="tx2"/>
              </a:buClr>
            </a:pPr>
            <a:r>
              <a:rPr lang="en-US" sz="1800" b="1" dirty="0">
                <a:solidFill>
                  <a:schemeClr val="tx2"/>
                </a:solidFill>
              </a:rPr>
              <a:t>Architecture: CUDA (parallel programming architecture for GPUs)</a:t>
            </a:r>
            <a:r>
              <a:rPr lang="en-US" sz="1800" b="1" dirty="0"/>
              <a:t> </a:t>
            </a:r>
          </a:p>
          <a:p>
            <a:pPr marL="342900" indent="-342900">
              <a:lnSpc>
                <a:spcPct val="80000"/>
              </a:lnSpc>
              <a:buFontTx/>
              <a:buNone/>
            </a:pPr>
            <a:r>
              <a:rPr lang="en-US" sz="2000" b="1" dirty="0"/>
              <a:t>Domain specific</a:t>
            </a:r>
            <a:r>
              <a:rPr lang="en-US" sz="1600" b="1" dirty="0"/>
              <a:t> </a:t>
            </a:r>
          </a:p>
          <a:p>
            <a:pPr marL="590550" lvl="1" indent="-304800">
              <a:lnSpc>
                <a:spcPct val="80000"/>
              </a:lnSpc>
            </a:pPr>
            <a:r>
              <a:rPr lang="en-US" sz="1800" b="1" dirty="0">
                <a:solidFill>
                  <a:schemeClr val="accent1"/>
                </a:solidFill>
              </a:rPr>
              <a:t>Many areas have special-purpose languages to facilitate the creation of applications. </a:t>
            </a:r>
          </a:p>
          <a:p>
            <a:pPr marL="590550" lvl="1" indent="-304800">
              <a:lnSpc>
                <a:spcPct val="80000"/>
              </a:lnSpc>
            </a:pPr>
            <a:r>
              <a:rPr lang="en-US" sz="1800" b="1" dirty="0">
                <a:solidFill>
                  <a:schemeClr val="tx2"/>
                </a:solidFill>
              </a:rPr>
              <a:t>Examples </a:t>
            </a:r>
          </a:p>
          <a:p>
            <a:pPr marL="841375" lvl="2" indent="-266700">
              <a:lnSpc>
                <a:spcPct val="80000"/>
              </a:lnSpc>
              <a:buClr>
                <a:schemeClr val="tx2"/>
              </a:buClr>
            </a:pPr>
            <a:r>
              <a:rPr lang="en-US" sz="1800" b="1" dirty="0">
                <a:solidFill>
                  <a:schemeClr val="tx2"/>
                </a:solidFill>
              </a:rPr>
              <a:t>YACC for creating parsers </a:t>
            </a:r>
          </a:p>
          <a:p>
            <a:pPr marL="841375" lvl="2" indent="-266700">
              <a:lnSpc>
                <a:spcPct val="80000"/>
              </a:lnSpc>
              <a:buClr>
                <a:schemeClr val="tx2"/>
              </a:buClr>
            </a:pPr>
            <a:r>
              <a:rPr lang="en-US" sz="1800" b="1" dirty="0">
                <a:solidFill>
                  <a:schemeClr val="tx2"/>
                </a:solidFill>
              </a:rPr>
              <a:t>LEX for creating lexical analyzers </a:t>
            </a:r>
          </a:p>
          <a:p>
            <a:pPr marL="841375" lvl="2" indent="-266700">
              <a:lnSpc>
                <a:spcPct val="80000"/>
              </a:lnSpc>
              <a:buClr>
                <a:schemeClr val="tx2"/>
              </a:buClr>
            </a:pPr>
            <a:r>
              <a:rPr lang="en-US" sz="1800" b="1" dirty="0">
                <a:solidFill>
                  <a:schemeClr val="tx2"/>
                </a:solidFill>
              </a:rPr>
              <a:t>MATLAB for numerical computations </a:t>
            </a:r>
          </a:p>
          <a:p>
            <a:pPr marL="841375" lvl="2" indent="-266700">
              <a:lnSpc>
                <a:spcPct val="80000"/>
              </a:lnSpc>
              <a:buClr>
                <a:schemeClr val="tx2"/>
              </a:buClr>
            </a:pPr>
            <a:r>
              <a:rPr lang="en-US" sz="1800" b="1" dirty="0">
                <a:solidFill>
                  <a:schemeClr val="tx2"/>
                </a:solidFill>
              </a:rPr>
              <a:t>SQL for database applications </a:t>
            </a:r>
          </a:p>
          <a:p>
            <a:pPr marL="342900" indent="-342900">
              <a:lnSpc>
                <a:spcPct val="80000"/>
              </a:lnSpc>
              <a:buFontTx/>
              <a:buNone/>
            </a:pPr>
            <a:r>
              <a:rPr lang="en-US" sz="2000" b="1" dirty="0"/>
              <a:t>Markup </a:t>
            </a:r>
          </a:p>
          <a:p>
            <a:pPr marL="590550" lvl="1" indent="-304800">
              <a:lnSpc>
                <a:spcPct val="80000"/>
              </a:lnSpc>
            </a:pPr>
            <a:r>
              <a:rPr lang="en-US" sz="1800" b="1" dirty="0">
                <a:solidFill>
                  <a:schemeClr val="accent1"/>
                </a:solidFill>
              </a:rPr>
              <a:t>Not programming languages in the sense of being Turing complete, but widely used for document preparation. </a:t>
            </a:r>
          </a:p>
          <a:p>
            <a:pPr marL="590550" lvl="1" indent="-304800">
              <a:lnSpc>
                <a:spcPct val="80000"/>
              </a:lnSpc>
            </a:pPr>
            <a:r>
              <a:rPr lang="en-US" sz="1800" b="1" dirty="0">
                <a:solidFill>
                  <a:schemeClr val="tx2"/>
                </a:solidFill>
              </a:rPr>
              <a:t>Examples: HTML, XHTML, XML</a:t>
            </a:r>
            <a:r>
              <a:rPr lang="en-US" sz="1800" b="1" dirty="0"/>
              <a:t> </a:t>
            </a:r>
          </a:p>
          <a:p>
            <a:pPr marL="342900" indent="-342900">
              <a:lnSpc>
                <a:spcPct val="80000"/>
              </a:lnSpc>
              <a:buFontTx/>
              <a:buNone/>
            </a:pPr>
            <a:endParaRPr lang="en-US" b="1" dirty="0">
              <a:solidFill>
                <a:schemeClr val="accent1"/>
              </a:solidFill>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2354" name="Rectangle 2"/>
          <p:cNvSpPr>
            <a:spLocks noGrp="1" noChangeArrowheads="1"/>
          </p:cNvSpPr>
          <p:nvPr>
            <p:ph type="title"/>
          </p:nvPr>
        </p:nvSpPr>
        <p:spPr>
          <a:xfrm>
            <a:off x="196850" y="73025"/>
            <a:ext cx="9129713" cy="838200"/>
          </a:xfrm>
        </p:spPr>
        <p:txBody>
          <a:bodyPr/>
          <a:lstStyle/>
          <a:p>
            <a:r>
              <a:rPr lang="en-US"/>
              <a:t>Language Design Issues to Think About</a:t>
            </a:r>
          </a:p>
        </p:txBody>
      </p:sp>
      <p:sp>
        <p:nvSpPr>
          <p:cNvPr id="1252355" name="Rectangle 3"/>
          <p:cNvSpPr>
            <a:spLocks noGrp="1" noChangeArrowheads="1"/>
          </p:cNvSpPr>
          <p:nvPr>
            <p:ph type="body" idx="1"/>
          </p:nvPr>
        </p:nvSpPr>
        <p:spPr>
          <a:xfrm>
            <a:off x="196850" y="919163"/>
            <a:ext cx="9129713" cy="5618162"/>
          </a:xfrm>
        </p:spPr>
        <p:txBody>
          <a:bodyPr/>
          <a:lstStyle/>
          <a:p>
            <a:pPr marL="342900" indent="-342900">
              <a:spcBef>
                <a:spcPct val="60000"/>
              </a:spcBef>
            </a:pPr>
            <a:r>
              <a:rPr lang="en-US" sz="2000" b="1" dirty="0"/>
              <a:t>Application domain</a:t>
            </a:r>
          </a:p>
          <a:p>
            <a:pPr marL="590550" lvl="1" indent="-304800">
              <a:spcBef>
                <a:spcPct val="60000"/>
              </a:spcBef>
            </a:pPr>
            <a:r>
              <a:rPr lang="en-US" sz="1800" b="1" dirty="0">
                <a:solidFill>
                  <a:schemeClr val="accent1"/>
                </a:solidFill>
              </a:rPr>
              <a:t>exploit domain restrictions for expressiveness, performance</a:t>
            </a:r>
          </a:p>
          <a:p>
            <a:pPr marL="342900" indent="-342900">
              <a:spcBef>
                <a:spcPct val="60000"/>
              </a:spcBef>
            </a:pPr>
            <a:r>
              <a:rPr lang="en-US" sz="2000" b="1" dirty="0"/>
              <a:t>Computational model</a:t>
            </a:r>
          </a:p>
          <a:p>
            <a:pPr marL="590550" lvl="1" indent="-304800">
              <a:spcBef>
                <a:spcPct val="60000"/>
              </a:spcBef>
            </a:pPr>
            <a:r>
              <a:rPr lang="en-US" sz="1800" b="1" dirty="0">
                <a:solidFill>
                  <a:srgbClr val="00378A"/>
                </a:solidFill>
              </a:rPr>
              <a:t>simplicity, ease of expression</a:t>
            </a:r>
          </a:p>
          <a:p>
            <a:pPr marL="590550" lvl="1" indent="-304800">
              <a:spcBef>
                <a:spcPct val="60000"/>
              </a:spcBef>
            </a:pPr>
            <a:r>
              <a:rPr lang="en-US" sz="1800" b="1" dirty="0">
                <a:solidFill>
                  <a:srgbClr val="00378A"/>
                </a:solidFill>
              </a:rPr>
              <a:t>incorporate a few primitives that can be elegantly combined to solve large classes of problems</a:t>
            </a:r>
          </a:p>
          <a:p>
            <a:pPr marL="342900" indent="-342900">
              <a:spcBef>
                <a:spcPct val="60000"/>
              </a:spcBef>
            </a:pPr>
            <a:r>
              <a:rPr lang="en-US" sz="2000" b="1" dirty="0"/>
              <a:t>Abstraction mechanisms</a:t>
            </a:r>
          </a:p>
          <a:p>
            <a:pPr lvl="1">
              <a:spcBef>
                <a:spcPct val="60000"/>
              </a:spcBef>
            </a:pPr>
            <a:r>
              <a:rPr lang="en-US" sz="1800" b="1" dirty="0" smtClean="0">
                <a:solidFill>
                  <a:srgbClr val="00378A"/>
                </a:solidFill>
              </a:rPr>
              <a:t> reuse</a:t>
            </a:r>
            <a:r>
              <a:rPr lang="en-US" sz="1800" b="1" dirty="0">
                <a:solidFill>
                  <a:srgbClr val="00378A"/>
                </a:solidFill>
              </a:rPr>
              <a:t>, </a:t>
            </a:r>
            <a:r>
              <a:rPr lang="en-US" sz="1800" b="1" dirty="0" err="1">
                <a:solidFill>
                  <a:srgbClr val="00378A"/>
                </a:solidFill>
              </a:rPr>
              <a:t>suggestivity</a:t>
            </a:r>
            <a:endParaRPr lang="en-US" sz="1800" b="1" dirty="0">
              <a:solidFill>
                <a:srgbClr val="00378A"/>
              </a:solidFill>
            </a:endParaRPr>
          </a:p>
          <a:p>
            <a:pPr marL="342900" indent="-342900">
              <a:spcBef>
                <a:spcPct val="60000"/>
              </a:spcBef>
            </a:pPr>
            <a:r>
              <a:rPr lang="en-US" sz="2000" b="1" dirty="0"/>
              <a:t>Type system</a:t>
            </a:r>
          </a:p>
          <a:p>
            <a:pPr marL="590550" lvl="1" indent="-304800">
              <a:spcBef>
                <a:spcPct val="60000"/>
              </a:spcBef>
            </a:pPr>
            <a:r>
              <a:rPr lang="en-US" sz="1800" b="1" dirty="0">
                <a:solidFill>
                  <a:srgbClr val="00378A"/>
                </a:solidFill>
              </a:rPr>
              <a:t>reliability, security</a:t>
            </a:r>
          </a:p>
          <a:p>
            <a:pPr marL="342900" indent="-342900">
              <a:spcBef>
                <a:spcPct val="60000"/>
              </a:spcBef>
            </a:pPr>
            <a:r>
              <a:rPr lang="en-US" sz="2000" b="1" dirty="0"/>
              <a:t>Usability</a:t>
            </a:r>
          </a:p>
          <a:p>
            <a:pPr marL="590550" lvl="1" indent="-304800">
              <a:spcBef>
                <a:spcPct val="60000"/>
              </a:spcBef>
            </a:pPr>
            <a:r>
              <a:rPr lang="en-US" sz="1800" b="1" dirty="0" smtClean="0">
                <a:solidFill>
                  <a:srgbClr val="00378A"/>
                </a:solidFill>
              </a:rPr>
              <a:t>learnability, readability</a:t>
            </a:r>
            <a:r>
              <a:rPr lang="en-US" sz="1800" b="1" dirty="0">
                <a:solidFill>
                  <a:srgbClr val="00378A"/>
                </a:solidFill>
              </a:rPr>
              <a:t>, </a:t>
            </a:r>
            <a:r>
              <a:rPr lang="en-US" sz="1800" b="1" dirty="0" err="1" smtClean="0">
                <a:solidFill>
                  <a:srgbClr val="00378A"/>
                </a:solidFill>
              </a:rPr>
              <a:t>writability</a:t>
            </a:r>
            <a:r>
              <a:rPr lang="en-US" sz="1800" b="1" dirty="0" smtClean="0">
                <a:solidFill>
                  <a:srgbClr val="00378A"/>
                </a:solidFill>
              </a:rPr>
              <a:t>, maintainability, </a:t>
            </a:r>
            <a:r>
              <a:rPr lang="en-US" sz="1800" b="1" dirty="0">
                <a:solidFill>
                  <a:srgbClr val="00378A"/>
                </a:solidFill>
              </a:rPr>
              <a:t>efficiency</a:t>
            </a:r>
          </a:p>
          <a:p>
            <a:pPr marL="342900" indent="-342900">
              <a:spcBef>
                <a:spcPct val="60000"/>
              </a:spcBef>
              <a:buFontTx/>
              <a:buNone/>
            </a:pPr>
            <a:endParaRPr lang="en-US" sz="2400" b="1" dirty="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02" name="Rectangle 2"/>
          <p:cNvSpPr>
            <a:spLocks noGrp="1" noChangeArrowheads="1"/>
          </p:cNvSpPr>
          <p:nvPr>
            <p:ph type="title"/>
          </p:nvPr>
        </p:nvSpPr>
        <p:spPr/>
        <p:txBody>
          <a:bodyPr/>
          <a:lstStyle/>
          <a:p>
            <a:r>
              <a:rPr lang="en-US" dirty="0" smtClean="0"/>
              <a:t>Example Language Whitepaper:</a:t>
            </a:r>
            <a:br>
              <a:rPr lang="en-US" dirty="0" smtClean="0"/>
            </a:br>
            <a:r>
              <a:rPr lang="en-US" dirty="0" smtClean="0"/>
              <a:t>The </a:t>
            </a:r>
            <a:r>
              <a:rPr lang="en-US" dirty="0"/>
              <a:t>Buzzwords of Java</a:t>
            </a:r>
          </a:p>
        </p:txBody>
      </p:sp>
      <p:sp>
        <p:nvSpPr>
          <p:cNvPr id="1843203" name="Rectangle 3"/>
          <p:cNvSpPr>
            <a:spLocks noGrp="1" noChangeArrowheads="1"/>
          </p:cNvSpPr>
          <p:nvPr>
            <p:ph type="body" idx="1"/>
          </p:nvPr>
        </p:nvSpPr>
        <p:spPr>
          <a:xfrm>
            <a:off x="311150" y="868362"/>
            <a:ext cx="8453438" cy="5375275"/>
          </a:xfrm>
        </p:spPr>
        <p:txBody>
          <a:bodyPr/>
          <a:lstStyle/>
          <a:p>
            <a:pPr>
              <a:buFontTx/>
              <a:buNone/>
            </a:pPr>
            <a:endParaRPr lang="en-US" sz="2000" b="1" dirty="0" smtClean="0"/>
          </a:p>
          <a:p>
            <a:pPr>
              <a:buFontTx/>
              <a:buNone/>
            </a:pPr>
            <a:r>
              <a:rPr lang="en-US" sz="2000" b="1" dirty="0" smtClean="0"/>
              <a:t>Java</a:t>
            </a:r>
            <a:r>
              <a:rPr lang="en-US" sz="2000" b="1" dirty="0"/>
              <a:t>: A</a:t>
            </a:r>
          </a:p>
          <a:p>
            <a:pPr lvl="1"/>
            <a:r>
              <a:rPr lang="en-US" sz="2000" b="1" dirty="0">
                <a:solidFill>
                  <a:schemeClr val="accent1"/>
                </a:solidFill>
              </a:rPr>
              <a:t>simple,</a:t>
            </a:r>
          </a:p>
          <a:p>
            <a:pPr lvl="1"/>
            <a:r>
              <a:rPr lang="en-US" sz="2000" b="1" dirty="0">
                <a:solidFill>
                  <a:schemeClr val="accent1"/>
                </a:solidFill>
              </a:rPr>
              <a:t>object-oriented,</a:t>
            </a:r>
          </a:p>
          <a:p>
            <a:pPr lvl="1"/>
            <a:r>
              <a:rPr lang="en-US" sz="2000" b="1" dirty="0">
                <a:solidFill>
                  <a:schemeClr val="accent1"/>
                </a:solidFill>
              </a:rPr>
              <a:t>familiar,</a:t>
            </a:r>
          </a:p>
          <a:p>
            <a:pPr lvl="1"/>
            <a:r>
              <a:rPr lang="en-US" sz="2000" b="1" dirty="0">
                <a:solidFill>
                  <a:schemeClr val="accent1"/>
                </a:solidFill>
              </a:rPr>
              <a:t>robust,</a:t>
            </a:r>
          </a:p>
          <a:p>
            <a:pPr lvl="1"/>
            <a:r>
              <a:rPr lang="en-US" sz="2000" b="1" dirty="0">
                <a:solidFill>
                  <a:schemeClr val="accent1"/>
                </a:solidFill>
              </a:rPr>
              <a:t>secure,</a:t>
            </a:r>
          </a:p>
          <a:p>
            <a:pPr lvl="1"/>
            <a:r>
              <a:rPr lang="en-US" sz="2000" b="1" dirty="0">
                <a:solidFill>
                  <a:schemeClr val="accent1"/>
                </a:solidFill>
              </a:rPr>
              <a:t>architecture neutral,</a:t>
            </a:r>
          </a:p>
          <a:p>
            <a:pPr lvl="1"/>
            <a:r>
              <a:rPr lang="en-US" sz="2000" b="1" dirty="0">
                <a:solidFill>
                  <a:schemeClr val="accent1"/>
                </a:solidFill>
              </a:rPr>
              <a:t>portable,</a:t>
            </a:r>
          </a:p>
          <a:p>
            <a:pPr lvl="1"/>
            <a:r>
              <a:rPr lang="en-US" sz="2000" b="1" dirty="0">
                <a:solidFill>
                  <a:schemeClr val="accent1"/>
                </a:solidFill>
              </a:rPr>
              <a:t>high-performance,</a:t>
            </a:r>
          </a:p>
          <a:p>
            <a:pPr lvl="1"/>
            <a:r>
              <a:rPr lang="en-US" sz="2000" b="1" dirty="0">
                <a:solidFill>
                  <a:schemeClr val="accent1"/>
                </a:solidFill>
              </a:rPr>
              <a:t>interpreted</a:t>
            </a:r>
          </a:p>
          <a:p>
            <a:pPr lvl="1"/>
            <a:r>
              <a:rPr lang="en-US" sz="2000" b="1" dirty="0">
                <a:solidFill>
                  <a:schemeClr val="accent1"/>
                </a:solidFill>
              </a:rPr>
              <a:t>threaded,</a:t>
            </a:r>
          </a:p>
          <a:p>
            <a:pPr lvl="1"/>
            <a:r>
              <a:rPr lang="en-US" sz="2000" b="1" dirty="0">
                <a:solidFill>
                  <a:schemeClr val="accent1"/>
                </a:solidFill>
              </a:rPr>
              <a:t>dynamic</a:t>
            </a:r>
            <a:endParaRPr lang="en-US" sz="2000" b="1" dirty="0"/>
          </a:p>
          <a:p>
            <a:pPr>
              <a:buFontTx/>
              <a:buNone/>
            </a:pPr>
            <a:r>
              <a:rPr lang="en-US" sz="2000" b="1" dirty="0"/>
              <a:t>  language.</a:t>
            </a:r>
            <a:r>
              <a:rPr lang="en-US" sz="2000" dirty="0"/>
              <a:t> </a:t>
            </a:r>
          </a:p>
        </p:txBody>
      </p:sp>
      <p:sp>
        <p:nvSpPr>
          <p:cNvPr id="1843204" name="Text Box 4"/>
          <p:cNvSpPr txBox="1">
            <a:spLocks noChangeArrowheads="1"/>
          </p:cNvSpPr>
          <p:nvPr/>
        </p:nvSpPr>
        <p:spPr bwMode="auto">
          <a:xfrm>
            <a:off x="3016250" y="6243638"/>
            <a:ext cx="5953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b="1">
                <a:hlinkClick r:id="rId3"/>
              </a:rPr>
              <a:t>http://www.oracle.com/technetwork/java/index-136113.html</a:t>
            </a:r>
            <a:r>
              <a:rPr lang="en-US"/>
              <a:t> </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418" name="Rectangle 2"/>
          <p:cNvSpPr>
            <a:spLocks noGrp="1" noChangeArrowheads="1"/>
          </p:cNvSpPr>
          <p:nvPr>
            <p:ph type="title"/>
          </p:nvPr>
        </p:nvSpPr>
        <p:spPr>
          <a:xfrm>
            <a:off x="182563" y="73025"/>
            <a:ext cx="8582025" cy="838200"/>
          </a:xfrm>
        </p:spPr>
        <p:txBody>
          <a:bodyPr/>
          <a:lstStyle/>
          <a:p>
            <a:r>
              <a:rPr lang="en-US" sz="2800"/>
              <a:t>Theory in Practice: Regular Expression Pattern Matching in Perl, Python, Ruby vs. AWK</a:t>
            </a:r>
          </a:p>
        </p:txBody>
      </p:sp>
      <p:sp>
        <p:nvSpPr>
          <p:cNvPr id="1340419" name="Rectangle 3"/>
          <p:cNvSpPr>
            <a:spLocks noGrp="1" noChangeArrowheads="1"/>
          </p:cNvSpPr>
          <p:nvPr>
            <p:ph type="body" idx="1"/>
          </p:nvPr>
        </p:nvSpPr>
        <p:spPr>
          <a:xfrm>
            <a:off x="311150" y="1042988"/>
            <a:ext cx="8453438" cy="5334000"/>
          </a:xfrm>
        </p:spPr>
        <p:txBody>
          <a:bodyPr/>
          <a:lstStyle/>
          <a:p>
            <a:pPr>
              <a:buFontTx/>
              <a:buNone/>
            </a:pPr>
            <a:r>
              <a:rPr lang="en-US" sz="2400" b="1"/>
              <a:t>Time to check whether </a:t>
            </a:r>
            <a:r>
              <a:rPr lang="en-US" sz="2400" b="1" i="1"/>
              <a:t>a</a:t>
            </a:r>
            <a:r>
              <a:rPr lang="en-US" sz="2400" b="1"/>
              <a:t>?</a:t>
            </a:r>
            <a:r>
              <a:rPr lang="en-US" sz="2400" b="1" i="1" baseline="30000"/>
              <a:t>n</a:t>
            </a:r>
            <a:r>
              <a:rPr lang="en-US" sz="2400" b="1" i="1"/>
              <a:t>a</a:t>
            </a:r>
            <a:r>
              <a:rPr lang="en-US" sz="2400" b="1" i="1" baseline="30000"/>
              <a:t>n</a:t>
            </a:r>
            <a:r>
              <a:rPr lang="en-US" sz="2400" b="1" i="1"/>
              <a:t> </a:t>
            </a:r>
            <a:r>
              <a:rPr lang="en-US" sz="2400" b="1"/>
              <a:t>matches </a:t>
            </a:r>
            <a:r>
              <a:rPr lang="en-US" sz="2400" b="1" i="1"/>
              <a:t>a</a:t>
            </a:r>
            <a:r>
              <a:rPr lang="en-US" sz="2400" b="1" i="1" baseline="30000"/>
              <a:t>n</a:t>
            </a:r>
          </a:p>
        </p:txBody>
      </p:sp>
      <p:sp>
        <p:nvSpPr>
          <p:cNvPr id="1340420" name="Text Box 4"/>
          <p:cNvSpPr txBox="1">
            <a:spLocks noChangeArrowheads="1"/>
          </p:cNvSpPr>
          <p:nvPr/>
        </p:nvSpPr>
        <p:spPr bwMode="auto">
          <a:xfrm>
            <a:off x="3840163" y="33432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sz="1800"/>
          </a:p>
        </p:txBody>
      </p:sp>
      <p:pic>
        <p:nvPicPr>
          <p:cNvPr id="13404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857375"/>
            <a:ext cx="7419975"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40422" name="Text Box 6"/>
          <p:cNvSpPr txBox="1">
            <a:spLocks noChangeArrowheads="1"/>
          </p:cNvSpPr>
          <p:nvPr/>
        </p:nvSpPr>
        <p:spPr bwMode="auto">
          <a:xfrm>
            <a:off x="1828800" y="5562600"/>
            <a:ext cx="57610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400" b="1">
                <a:latin typeface="Times New Roman" charset="0"/>
              </a:rPr>
              <a:t>regular expression and text size </a:t>
            </a:r>
            <a:r>
              <a:rPr lang="en-US" sz="1400" b="1" i="1">
                <a:latin typeface="Times New Roman" charset="0"/>
              </a:rPr>
              <a:t>n</a:t>
            </a:r>
          </a:p>
        </p:txBody>
      </p:sp>
      <p:sp>
        <p:nvSpPr>
          <p:cNvPr id="1340423" name="Text Box 7"/>
          <p:cNvSpPr txBox="1">
            <a:spLocks noChangeArrowheads="1"/>
          </p:cNvSpPr>
          <p:nvPr/>
        </p:nvSpPr>
        <p:spPr bwMode="auto">
          <a:xfrm>
            <a:off x="311150" y="6108700"/>
            <a:ext cx="87407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r>
              <a:rPr lang="en-US" sz="1600" b="1">
                <a:solidFill>
                  <a:schemeClr val="accent1"/>
                </a:solidFill>
              </a:rPr>
              <a:t>Russ Cox, </a:t>
            </a:r>
            <a:r>
              <a:rPr lang="en-US" sz="1600" b="1" i="1">
                <a:solidFill>
                  <a:schemeClr val="accent1"/>
                </a:solidFill>
              </a:rPr>
              <a:t>Regular expression matching can be simple and fast (but is slow in Java, Perl, PHP, Python, Ruby, ...)</a:t>
            </a:r>
            <a:r>
              <a:rPr lang="en-US" sz="1600" b="1">
                <a:solidFill>
                  <a:schemeClr val="accent1"/>
                </a:solidFill>
              </a:rPr>
              <a:t>   [http://swtch.com/~rsc/regexp/regexp1.html, 2007]</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2530" name="Rectangle 2"/>
          <p:cNvSpPr>
            <a:spLocks noGrp="1" noChangeArrowheads="1"/>
          </p:cNvSpPr>
          <p:nvPr>
            <p:ph type="title"/>
          </p:nvPr>
        </p:nvSpPr>
        <p:spPr>
          <a:xfrm>
            <a:off x="196850" y="73025"/>
            <a:ext cx="9129713" cy="838200"/>
          </a:xfrm>
        </p:spPr>
        <p:txBody>
          <a:bodyPr/>
          <a:lstStyle/>
          <a:p>
            <a:r>
              <a:rPr lang="en-US" dirty="0"/>
              <a:t>To Do</a:t>
            </a:r>
          </a:p>
        </p:txBody>
      </p:sp>
      <p:sp>
        <p:nvSpPr>
          <p:cNvPr id="1302531" name="Rectangle 3"/>
          <p:cNvSpPr>
            <a:spLocks noGrp="1" noChangeArrowheads="1"/>
          </p:cNvSpPr>
          <p:nvPr>
            <p:ph type="body" idx="1"/>
          </p:nvPr>
        </p:nvSpPr>
        <p:spPr>
          <a:xfrm>
            <a:off x="196850" y="919163"/>
            <a:ext cx="8947150" cy="5029200"/>
          </a:xfrm>
        </p:spPr>
        <p:txBody>
          <a:bodyPr/>
          <a:lstStyle/>
          <a:p>
            <a:pPr marL="342900" indent="-342900">
              <a:spcBef>
                <a:spcPct val="60000"/>
              </a:spcBef>
              <a:buFontTx/>
              <a:buNone/>
            </a:pPr>
            <a:r>
              <a:rPr lang="en-US" sz="2400" b="1" dirty="0"/>
              <a:t>1. Start thinking of what kind of language you want to design and for what class of applications.</a:t>
            </a:r>
          </a:p>
          <a:p>
            <a:pPr marL="342900" indent="-342900">
              <a:spcBef>
                <a:spcPct val="60000"/>
              </a:spcBef>
              <a:buFontTx/>
              <a:buNone/>
            </a:pPr>
            <a:r>
              <a:rPr lang="en-US" sz="2400" b="1" dirty="0"/>
              <a:t>	</a:t>
            </a:r>
            <a:r>
              <a:rPr lang="en-US" sz="2400" b="1" dirty="0">
                <a:solidFill>
                  <a:schemeClr val="accent1"/>
                </a:solidFill>
              </a:rPr>
              <a:t>Use Piazza to publicize your background and </a:t>
            </a:r>
            <a:r>
              <a:rPr lang="en-US" sz="2400" b="1" dirty="0" smtClean="0">
                <a:solidFill>
                  <a:schemeClr val="accent1"/>
                </a:solidFill>
              </a:rPr>
              <a:t>interests to find compatible teammates.</a:t>
            </a:r>
            <a:endParaRPr lang="en-US" sz="2400" b="1" dirty="0">
              <a:solidFill>
                <a:schemeClr val="accent1"/>
              </a:solidFill>
            </a:endParaRPr>
          </a:p>
          <a:p>
            <a:pPr marL="342900" indent="-342900">
              <a:spcBef>
                <a:spcPct val="60000"/>
              </a:spcBef>
              <a:buFontTx/>
              <a:buNone/>
            </a:pPr>
            <a:r>
              <a:rPr lang="en-US" sz="2400" b="1" dirty="0"/>
              <a:t>2. Form or join a </a:t>
            </a:r>
            <a:r>
              <a:rPr lang="en-US" sz="2400" b="1" dirty="0" smtClean="0"/>
              <a:t>five-person project </a:t>
            </a:r>
            <a:r>
              <a:rPr lang="en-US" sz="2400" b="1" dirty="0"/>
              <a:t>team immediately.</a:t>
            </a:r>
          </a:p>
          <a:p>
            <a:pPr marL="342900" indent="-342900">
              <a:spcBef>
                <a:spcPct val="60000"/>
              </a:spcBef>
              <a:buFontTx/>
              <a:buNone/>
            </a:pPr>
            <a:r>
              <a:rPr lang="en-US" sz="2400" b="1" dirty="0"/>
              <a:t>	</a:t>
            </a:r>
            <a:r>
              <a:rPr lang="en-US" sz="2400" b="1" dirty="0">
                <a:solidFill>
                  <a:schemeClr val="accent1"/>
                </a:solidFill>
              </a:rPr>
              <a:t>Contact </a:t>
            </a:r>
            <a:r>
              <a:rPr lang="en-US" sz="2400" b="1" dirty="0" err="1" smtClean="0">
                <a:solidFill>
                  <a:schemeClr val="accent1"/>
                </a:solidFill>
              </a:rPr>
              <a:t>Livi</a:t>
            </a:r>
            <a:r>
              <a:rPr lang="en-US" sz="2400" b="1" dirty="0" smtClean="0">
                <a:solidFill>
                  <a:schemeClr val="accent1"/>
                </a:solidFill>
              </a:rPr>
              <a:t> Byer (</a:t>
            </a:r>
            <a:r>
              <a:rPr lang="en-US" sz="2400" b="1" dirty="0" smtClean="0">
                <a:hlinkClick r:id="rId3"/>
              </a:rPr>
              <a:t>okb2102@barnard.edu</a:t>
            </a:r>
            <a:r>
              <a:rPr lang="en-US" sz="2400" b="1" dirty="0" smtClean="0">
                <a:solidFill>
                  <a:schemeClr val="accent1"/>
                </a:solidFill>
              </a:rPr>
              <a:t>) </a:t>
            </a:r>
            <a:r>
              <a:rPr lang="en-US" sz="2400" b="1" smtClean="0">
                <a:solidFill>
                  <a:schemeClr val="accent1"/>
                </a:solidFill>
              </a:rPr>
              <a:t>after Jan 30 </a:t>
            </a:r>
            <a:r>
              <a:rPr lang="en-US" sz="2400" b="1" dirty="0" smtClean="0">
                <a:solidFill>
                  <a:schemeClr val="accent1"/>
                </a:solidFill>
              </a:rPr>
              <a:t>if you need help forming or joining a team.</a:t>
            </a:r>
          </a:p>
          <a:p>
            <a:pPr marL="342900" indent="-342900">
              <a:spcBef>
                <a:spcPct val="60000"/>
              </a:spcBef>
              <a:buFontTx/>
              <a:buNone/>
            </a:pPr>
            <a:r>
              <a:rPr lang="en-US" sz="2400" b="1" dirty="0" smtClean="0"/>
              <a:t>3. Once you have formed your project team, let </a:t>
            </a:r>
            <a:r>
              <a:rPr lang="en-US" sz="2400" b="1" dirty="0" err="1" smtClean="0"/>
              <a:t>Livi</a:t>
            </a:r>
            <a:r>
              <a:rPr lang="en-US" sz="2400" b="1" dirty="0" smtClean="0"/>
              <a:t> know the name of your team and the names of its members.</a:t>
            </a:r>
            <a:endParaRPr lang="en-US" sz="2400" b="1" dirty="0" smtClean="0">
              <a:solidFill>
                <a:schemeClr val="accent1"/>
              </a:solidFill>
            </a:endParaRPr>
          </a:p>
          <a:p>
            <a:pPr marL="342900" indent="-342900">
              <a:spcBef>
                <a:spcPct val="60000"/>
              </a:spcBef>
              <a:buFontTx/>
              <a:buNone/>
            </a:pPr>
            <a:endParaRPr lang="en-US" sz="2400" b="1" dirty="0">
              <a:solidFill>
                <a:schemeClr val="accent1"/>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9698" name="Rectangle 2"/>
          <p:cNvSpPr>
            <a:spLocks noGrp="1" noChangeArrowheads="1"/>
          </p:cNvSpPr>
          <p:nvPr>
            <p:ph type="title"/>
          </p:nvPr>
        </p:nvSpPr>
        <p:spPr>
          <a:xfrm>
            <a:off x="196850" y="73025"/>
            <a:ext cx="9129713" cy="838200"/>
          </a:xfrm>
        </p:spPr>
        <p:txBody>
          <a:bodyPr/>
          <a:lstStyle/>
          <a:p>
            <a:r>
              <a:rPr lang="en-US"/>
              <a:t>Software in Our World Today</a:t>
            </a:r>
          </a:p>
        </p:txBody>
      </p:sp>
      <p:sp>
        <p:nvSpPr>
          <p:cNvPr id="1309699" name="Rectangle 3"/>
          <p:cNvSpPr>
            <a:spLocks noGrp="1" noChangeArrowheads="1"/>
          </p:cNvSpPr>
          <p:nvPr>
            <p:ph type="body" idx="1"/>
          </p:nvPr>
        </p:nvSpPr>
        <p:spPr>
          <a:xfrm>
            <a:off x="196850" y="919163"/>
            <a:ext cx="9129713" cy="5435600"/>
          </a:xfrm>
        </p:spPr>
        <p:txBody>
          <a:bodyPr/>
          <a:lstStyle/>
          <a:p>
            <a:pPr marL="342900" indent="-342900">
              <a:spcBef>
                <a:spcPct val="0"/>
              </a:spcBef>
              <a:buFontTx/>
              <a:buNone/>
            </a:pPr>
            <a:r>
              <a:rPr lang="en-US" sz="2800" b="1"/>
              <a:t>How much software does the world use today?</a:t>
            </a:r>
          </a:p>
          <a:p>
            <a:pPr marL="342900" indent="-342900">
              <a:spcBef>
                <a:spcPct val="0"/>
              </a:spcBef>
              <a:buFontTx/>
              <a:buNone/>
            </a:pPr>
            <a:endParaRPr lang="en-US" sz="2800" b="1"/>
          </a:p>
          <a:p>
            <a:pPr marL="841375" lvl="2" indent="-266700">
              <a:spcBef>
                <a:spcPct val="0"/>
              </a:spcBef>
              <a:buFontTx/>
              <a:buNone/>
            </a:pPr>
            <a:r>
              <a:rPr lang="en-US" sz="2400" b="1">
                <a:solidFill>
                  <a:schemeClr val="tx2"/>
                </a:solidFill>
              </a:rPr>
              <a:t>Guesstimate: more than one trillion lines of source code</a:t>
            </a:r>
          </a:p>
          <a:p>
            <a:pPr marL="342900" indent="-342900">
              <a:spcBef>
                <a:spcPct val="0"/>
              </a:spcBef>
              <a:buFontTx/>
              <a:buNone/>
            </a:pPr>
            <a:endParaRPr lang="en-US" sz="2800" b="1">
              <a:solidFill>
                <a:schemeClr val="tx2"/>
              </a:solidFill>
            </a:endParaRPr>
          </a:p>
          <a:p>
            <a:pPr marL="342900" indent="-342900">
              <a:spcBef>
                <a:spcPct val="0"/>
              </a:spcBef>
              <a:buFontTx/>
              <a:buNone/>
            </a:pPr>
            <a:r>
              <a:rPr lang="en-US" sz="2800" b="1"/>
              <a:t>What is the sunk cost of the legacy software base?</a:t>
            </a:r>
          </a:p>
          <a:p>
            <a:pPr marL="342900" indent="-342900">
              <a:spcBef>
                <a:spcPct val="0"/>
              </a:spcBef>
              <a:buFontTx/>
              <a:buNone/>
            </a:pPr>
            <a:endParaRPr lang="en-US" sz="2800" b="1"/>
          </a:p>
          <a:p>
            <a:pPr marL="841375" lvl="2" indent="-266700">
              <a:spcBef>
                <a:spcPct val="0"/>
              </a:spcBef>
              <a:buFontTx/>
              <a:buNone/>
            </a:pPr>
            <a:r>
              <a:rPr lang="en-US" sz="2400" b="1">
                <a:solidFill>
                  <a:schemeClr val="tx2"/>
                </a:solidFill>
              </a:rPr>
              <a:t>$100 per line of finished, tested source code</a:t>
            </a:r>
          </a:p>
          <a:p>
            <a:pPr marL="342900" indent="-342900">
              <a:spcBef>
                <a:spcPct val="0"/>
              </a:spcBef>
              <a:buFontTx/>
              <a:buNone/>
            </a:pPr>
            <a:endParaRPr lang="en-US" sz="2800" b="1"/>
          </a:p>
          <a:p>
            <a:pPr marL="342900" indent="-342900">
              <a:spcBef>
                <a:spcPct val="0"/>
              </a:spcBef>
              <a:buFontTx/>
              <a:buNone/>
            </a:pPr>
            <a:r>
              <a:rPr lang="en-US" sz="2800" b="1"/>
              <a:t>How many bugs are there in the legacy base?</a:t>
            </a:r>
          </a:p>
          <a:p>
            <a:pPr marL="342900" indent="-342900">
              <a:spcBef>
                <a:spcPct val="0"/>
              </a:spcBef>
              <a:buFontTx/>
              <a:buNone/>
            </a:pPr>
            <a:endParaRPr lang="en-US" sz="2800" b="1"/>
          </a:p>
          <a:p>
            <a:pPr marL="841375" lvl="2" indent="-266700">
              <a:spcBef>
                <a:spcPct val="0"/>
              </a:spcBef>
              <a:buFontTx/>
              <a:buNone/>
            </a:pPr>
            <a:r>
              <a:rPr lang="en-US" sz="2400" b="1">
                <a:solidFill>
                  <a:schemeClr val="tx2"/>
                </a:solidFill>
              </a:rPr>
              <a:t>10 to 10,000 defects per million lines of source code</a:t>
            </a:r>
            <a:endParaRPr lang="en-US" sz="2800" b="1">
              <a:solidFill>
                <a:schemeClr val="accent1"/>
              </a:solidFill>
            </a:endParaRPr>
          </a:p>
        </p:txBody>
      </p:sp>
      <p:sp>
        <p:nvSpPr>
          <p:cNvPr id="1309700" name="Text Box 4"/>
          <p:cNvSpPr txBox="1">
            <a:spLocks noChangeArrowheads="1"/>
          </p:cNvSpPr>
          <p:nvPr/>
        </p:nvSpPr>
        <p:spPr bwMode="auto">
          <a:xfrm>
            <a:off x="4184650" y="5807075"/>
            <a:ext cx="461486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457200" indent="-457200" algn="l">
              <a:defRPr sz="2400">
                <a:solidFill>
                  <a:schemeClr val="tx1"/>
                </a:solidFill>
                <a:latin typeface="Times New Roman" charset="0"/>
                <a:ea typeface="ＭＳ Ｐゴシック" charset="0"/>
              </a:defRPr>
            </a:lvl1pPr>
            <a:lvl2pPr marL="914400" indent="-457200" algn="l">
              <a:defRPr sz="2400">
                <a:solidFill>
                  <a:schemeClr val="tx1"/>
                </a:solidFill>
                <a:latin typeface="Times New Roman" charset="0"/>
                <a:ea typeface="ＭＳ Ｐゴシック" charset="0"/>
              </a:defRPr>
            </a:lvl2pPr>
            <a:lvl3pPr marL="1371600" indent="-457200" algn="l">
              <a:defRPr sz="2400">
                <a:solidFill>
                  <a:schemeClr val="tx1"/>
                </a:solidFill>
                <a:latin typeface="Times New Roman" charset="0"/>
                <a:ea typeface="ＭＳ Ｐゴシック" charset="0"/>
              </a:defRPr>
            </a:lvl3pPr>
            <a:lvl4pPr marL="1828800" indent="-457200" algn="l">
              <a:defRPr sz="2400">
                <a:solidFill>
                  <a:schemeClr val="tx1"/>
                </a:solidFill>
                <a:latin typeface="Times New Roman" charset="0"/>
                <a:ea typeface="ＭＳ Ｐゴシック" charset="0"/>
              </a:defRPr>
            </a:lvl4pPr>
            <a:lvl5pPr marL="2286000" indent="-457200" algn="l">
              <a:defRPr sz="2400">
                <a:solidFill>
                  <a:schemeClr val="tx1"/>
                </a:solidFill>
                <a:latin typeface="Times New Roman" charset="0"/>
                <a:ea typeface="ＭＳ Ｐゴシック" charset="0"/>
              </a:defRPr>
            </a:lvl5pPr>
            <a:lvl6pPr marL="2743200" indent="-457200" eaLnBrk="0" fontAlgn="base" hangingPunct="0">
              <a:spcBef>
                <a:spcPct val="0"/>
              </a:spcBef>
              <a:spcAft>
                <a:spcPct val="0"/>
              </a:spcAft>
              <a:defRPr sz="2400">
                <a:solidFill>
                  <a:schemeClr val="tx1"/>
                </a:solidFill>
                <a:latin typeface="Times New Roman" charset="0"/>
                <a:ea typeface="ＭＳ Ｐゴシック" charset="0"/>
              </a:defRPr>
            </a:lvl6pPr>
            <a:lvl7pPr marL="3200400" indent="-457200" eaLnBrk="0" fontAlgn="base" hangingPunct="0">
              <a:spcBef>
                <a:spcPct val="0"/>
              </a:spcBef>
              <a:spcAft>
                <a:spcPct val="0"/>
              </a:spcAft>
              <a:defRPr sz="2400">
                <a:solidFill>
                  <a:schemeClr val="tx1"/>
                </a:solidFill>
                <a:latin typeface="Times New Roman" charset="0"/>
                <a:ea typeface="ＭＳ Ｐゴシック" charset="0"/>
              </a:defRPr>
            </a:lvl7pPr>
            <a:lvl8pPr marL="3657600" indent="-457200" eaLnBrk="0" fontAlgn="base" hangingPunct="0">
              <a:spcBef>
                <a:spcPct val="0"/>
              </a:spcBef>
              <a:spcAft>
                <a:spcPct val="0"/>
              </a:spcAft>
              <a:defRPr sz="2400">
                <a:solidFill>
                  <a:schemeClr val="tx1"/>
                </a:solidFill>
                <a:latin typeface="Times New Roman" charset="0"/>
                <a:ea typeface="ＭＳ Ｐゴシック" charset="0"/>
              </a:defRPr>
            </a:lvl8pPr>
            <a:lvl9pPr marL="4114800" indent="-457200" eaLnBrk="0" fontAlgn="base" hangingPunct="0">
              <a:spcBef>
                <a:spcPct val="0"/>
              </a:spcBef>
              <a:spcAft>
                <a:spcPct val="0"/>
              </a:spcAft>
              <a:defRPr sz="2400">
                <a:solidFill>
                  <a:schemeClr val="tx1"/>
                </a:solidFill>
                <a:latin typeface="Times New Roman" charset="0"/>
                <a:ea typeface="ＭＳ Ｐゴシック" charset="0"/>
              </a:defRPr>
            </a:lvl9pPr>
          </a:lstStyle>
          <a:p>
            <a:pPr algn="r"/>
            <a:r>
              <a:rPr lang="en-US" sz="1400" b="1">
                <a:solidFill>
                  <a:schemeClr val="accent1"/>
                </a:solidFill>
                <a:latin typeface="Arial" charset="0"/>
              </a:rPr>
              <a:t>A. V. Aho</a:t>
            </a:r>
          </a:p>
          <a:p>
            <a:pPr algn="r"/>
            <a:r>
              <a:rPr lang="en-US" sz="1400" b="1">
                <a:solidFill>
                  <a:schemeClr val="accent1"/>
                </a:solidFill>
                <a:latin typeface="Arial" charset="0"/>
              </a:rPr>
              <a:t>Software and the Future of Programming Languages</a:t>
            </a:r>
          </a:p>
          <a:p>
            <a:pPr algn="r"/>
            <a:r>
              <a:rPr lang="en-US" sz="1400" b="1">
                <a:solidFill>
                  <a:schemeClr val="accent1"/>
                </a:solidFill>
                <a:latin typeface="Arial" charset="0"/>
              </a:rPr>
              <a:t>Science, February 27, 2004, pp. 1131-1133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0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96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969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0969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09699">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096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969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6274" name="Rectangle 2"/>
          <p:cNvSpPr>
            <a:spLocks noGrp="1" noChangeArrowheads="1"/>
          </p:cNvSpPr>
          <p:nvPr>
            <p:ph type="title"/>
          </p:nvPr>
        </p:nvSpPr>
        <p:spPr>
          <a:xfrm>
            <a:off x="196850" y="73025"/>
            <a:ext cx="9129713" cy="838200"/>
          </a:xfrm>
        </p:spPr>
        <p:txBody>
          <a:bodyPr/>
          <a:lstStyle/>
          <a:p>
            <a:r>
              <a:rPr lang="en-US"/>
              <a:t>What is a Programming Language?</a:t>
            </a:r>
          </a:p>
        </p:txBody>
      </p:sp>
      <p:sp>
        <p:nvSpPr>
          <p:cNvPr id="1846275" name="Rectangle 3"/>
          <p:cNvSpPr>
            <a:spLocks noGrp="1" noChangeArrowheads="1"/>
          </p:cNvSpPr>
          <p:nvPr>
            <p:ph type="body" idx="1"/>
          </p:nvPr>
        </p:nvSpPr>
        <p:spPr>
          <a:xfrm>
            <a:off x="196850" y="919163"/>
            <a:ext cx="9129713" cy="5029200"/>
          </a:xfrm>
        </p:spPr>
        <p:txBody>
          <a:bodyPr/>
          <a:lstStyle/>
          <a:p>
            <a:pPr marL="342900" indent="-342900">
              <a:spcBef>
                <a:spcPct val="60000"/>
              </a:spcBef>
              <a:buFontTx/>
              <a:buNone/>
            </a:pPr>
            <a:r>
              <a:rPr lang="en-US" sz="2400" b="1" dirty="0"/>
              <a:t>A programming language is a </a:t>
            </a:r>
            <a:r>
              <a:rPr lang="en-US" sz="2400" b="1" dirty="0">
                <a:solidFill>
                  <a:schemeClr val="accent1"/>
                </a:solidFill>
              </a:rPr>
              <a:t>notation</a:t>
            </a:r>
            <a:r>
              <a:rPr lang="en-US" sz="2400" b="1" dirty="0"/>
              <a:t> that a person can understand and a computer can execute for specifying computational tasks</a:t>
            </a:r>
            <a:r>
              <a:rPr lang="en-US" sz="2400" b="1" dirty="0" smtClean="0"/>
              <a:t>. There is an implication that a programming language should be Turing-complete.</a:t>
            </a:r>
            <a:endParaRPr lang="en-US" sz="2400" b="1" dirty="0"/>
          </a:p>
          <a:p>
            <a:pPr marL="342900" indent="-342900">
              <a:spcBef>
                <a:spcPct val="60000"/>
              </a:spcBef>
              <a:buFontTx/>
              <a:buNone/>
            </a:pPr>
            <a:r>
              <a:rPr lang="en-US" sz="2400" b="1" dirty="0"/>
              <a:t>Every programming language has a </a:t>
            </a:r>
            <a:r>
              <a:rPr lang="en-US" sz="2400" b="1" dirty="0">
                <a:solidFill>
                  <a:schemeClr val="accent1"/>
                </a:solidFill>
              </a:rPr>
              <a:t>syntax</a:t>
            </a:r>
            <a:r>
              <a:rPr lang="en-US" sz="2400" b="1" dirty="0"/>
              <a:t> and </a:t>
            </a:r>
            <a:r>
              <a:rPr lang="en-US" sz="2400" b="1" dirty="0">
                <a:solidFill>
                  <a:schemeClr val="accent1"/>
                </a:solidFill>
              </a:rPr>
              <a:t>semantics</a:t>
            </a:r>
            <a:r>
              <a:rPr lang="en-US" sz="2400" b="1" dirty="0"/>
              <a:t>.</a:t>
            </a:r>
          </a:p>
          <a:p>
            <a:pPr marL="590550" lvl="1" indent="-304800">
              <a:spcBef>
                <a:spcPct val="60000"/>
              </a:spcBef>
            </a:pPr>
            <a:r>
              <a:rPr lang="en-US" sz="2000" b="1" dirty="0">
                <a:solidFill>
                  <a:schemeClr val="accent1"/>
                </a:solidFill>
              </a:rPr>
              <a:t>The syntax specifies </a:t>
            </a:r>
            <a:r>
              <a:rPr lang="en-US" sz="2000" b="1" dirty="0">
                <a:solidFill>
                  <a:schemeClr val="tx2"/>
                </a:solidFill>
              </a:rPr>
              <a:t>how</a:t>
            </a:r>
            <a:r>
              <a:rPr lang="en-US" sz="2000" b="1" dirty="0">
                <a:solidFill>
                  <a:schemeClr val="accent1"/>
                </a:solidFill>
              </a:rPr>
              <a:t> a concept is expressed.</a:t>
            </a:r>
          </a:p>
          <a:p>
            <a:pPr marL="590550" lvl="1" indent="-304800">
              <a:spcBef>
                <a:spcPct val="60000"/>
              </a:spcBef>
            </a:pPr>
            <a:r>
              <a:rPr lang="en-US" sz="2000" b="1" dirty="0">
                <a:solidFill>
                  <a:schemeClr val="accent1"/>
                </a:solidFill>
              </a:rPr>
              <a:t>Much of the syntax can be described by a grammar:</a:t>
            </a:r>
          </a:p>
          <a:p>
            <a:pPr marL="841375" lvl="2" indent="-266700">
              <a:spcBef>
                <a:spcPct val="60000"/>
              </a:spcBef>
            </a:pPr>
            <a:r>
              <a:rPr lang="en-US" sz="1800" b="1" i="1" dirty="0">
                <a:solidFill>
                  <a:schemeClr val="accent1"/>
                </a:solidFill>
              </a:rPr>
              <a:t>statement</a:t>
            </a:r>
            <a:r>
              <a:rPr lang="en-US" sz="1800" b="1" dirty="0">
                <a:solidFill>
                  <a:schemeClr val="tx2"/>
                </a:solidFill>
              </a:rPr>
              <a:t> </a:t>
            </a:r>
            <a:r>
              <a:rPr lang="en-US" sz="1800" b="1" dirty="0">
                <a:solidFill>
                  <a:schemeClr val="tx2"/>
                </a:solidFill>
                <a:cs typeface="Arial" charset="0"/>
              </a:rPr>
              <a:t>→ while ( </a:t>
            </a:r>
            <a:r>
              <a:rPr lang="en-US" sz="1800" b="1" i="1" dirty="0">
                <a:solidFill>
                  <a:schemeClr val="accent1"/>
                </a:solidFill>
                <a:cs typeface="Arial" charset="0"/>
              </a:rPr>
              <a:t>expression</a:t>
            </a:r>
            <a:r>
              <a:rPr lang="en-US" sz="1800" b="1" dirty="0">
                <a:solidFill>
                  <a:schemeClr val="tx2"/>
                </a:solidFill>
                <a:cs typeface="Arial" charset="0"/>
              </a:rPr>
              <a:t> ) </a:t>
            </a:r>
            <a:r>
              <a:rPr lang="en-US" sz="1800" b="1" i="1" dirty="0">
                <a:solidFill>
                  <a:schemeClr val="accent1"/>
                </a:solidFill>
                <a:cs typeface="Arial" charset="0"/>
              </a:rPr>
              <a:t>statement</a:t>
            </a:r>
          </a:p>
          <a:p>
            <a:pPr marL="841375" lvl="2" indent="-266700">
              <a:spcBef>
                <a:spcPct val="60000"/>
              </a:spcBef>
            </a:pPr>
            <a:r>
              <a:rPr lang="en-US" sz="1800" b="1" dirty="0">
                <a:solidFill>
                  <a:schemeClr val="accent1"/>
                </a:solidFill>
              </a:rPr>
              <a:t>Need to worry about ambiguity: </a:t>
            </a:r>
            <a:r>
              <a:rPr lang="ja-JP" altLang="en-US" sz="1800" b="1" dirty="0">
                <a:solidFill>
                  <a:schemeClr val="tx2"/>
                </a:solidFill>
                <a:latin typeface="Arial"/>
              </a:rPr>
              <a:t>“</a:t>
            </a:r>
            <a:r>
              <a:rPr lang="en-US" sz="1800" b="1" dirty="0">
                <a:solidFill>
                  <a:schemeClr val="tx2"/>
                </a:solidFill>
              </a:rPr>
              <a:t>Time flies like an arrow.</a:t>
            </a:r>
            <a:r>
              <a:rPr lang="ja-JP" altLang="en-US" sz="1800" b="1" dirty="0">
                <a:solidFill>
                  <a:schemeClr val="tx2"/>
                </a:solidFill>
                <a:latin typeface="Arial"/>
              </a:rPr>
              <a:t>”</a:t>
            </a:r>
            <a:endParaRPr lang="en-US" sz="1800" b="1" dirty="0">
              <a:solidFill>
                <a:schemeClr val="tx2"/>
              </a:solidFill>
            </a:endParaRPr>
          </a:p>
          <a:p>
            <a:pPr marL="590550" lvl="1" indent="-304800">
              <a:spcBef>
                <a:spcPct val="60000"/>
              </a:spcBef>
            </a:pPr>
            <a:r>
              <a:rPr lang="en-US" sz="2000" b="1" dirty="0">
                <a:solidFill>
                  <a:schemeClr val="accent1"/>
                </a:solidFill>
              </a:rPr>
              <a:t>The semantics specifies what the concept </a:t>
            </a:r>
            <a:r>
              <a:rPr lang="en-US" sz="2000" b="1" dirty="0">
                <a:solidFill>
                  <a:schemeClr val="tx2"/>
                </a:solidFill>
              </a:rPr>
              <a:t>means</a:t>
            </a:r>
            <a:r>
              <a:rPr lang="en-US" sz="2000" b="1" dirty="0">
                <a:solidFill>
                  <a:schemeClr val="accent1"/>
                </a:solidFill>
              </a:rPr>
              <a:t> or does.</a:t>
            </a:r>
          </a:p>
          <a:p>
            <a:pPr marL="841375" lvl="2" indent="-266700">
              <a:spcBef>
                <a:spcPct val="60000"/>
              </a:spcBef>
            </a:pPr>
            <a:r>
              <a:rPr lang="en-US" sz="1800" b="1" dirty="0">
                <a:solidFill>
                  <a:schemeClr val="accent1"/>
                </a:solidFill>
              </a:rPr>
              <a:t>Semantics is usually specified in English.</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62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62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627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627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4627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46275">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8462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78978" name="Rectangle 2"/>
          <p:cNvSpPr>
            <a:spLocks noGrp="1" noChangeArrowheads="1"/>
          </p:cNvSpPr>
          <p:nvPr>
            <p:ph type="title"/>
          </p:nvPr>
        </p:nvSpPr>
        <p:spPr>
          <a:xfrm>
            <a:off x="196850" y="73025"/>
            <a:ext cx="9129713" cy="838200"/>
          </a:xfrm>
        </p:spPr>
        <p:txBody>
          <a:bodyPr/>
          <a:lstStyle/>
          <a:p>
            <a:r>
              <a:rPr lang="en-US"/>
              <a:t>Course Schedule</a:t>
            </a:r>
          </a:p>
        </p:txBody>
      </p:sp>
      <p:sp>
        <p:nvSpPr>
          <p:cNvPr id="1278979" name="Rectangle 3"/>
          <p:cNvSpPr>
            <a:spLocks noGrp="1" noChangeArrowheads="1"/>
          </p:cNvSpPr>
          <p:nvPr>
            <p:ph type="body" idx="1"/>
          </p:nvPr>
        </p:nvSpPr>
        <p:spPr>
          <a:xfrm>
            <a:off x="196850" y="919163"/>
            <a:ext cx="9129713" cy="5029200"/>
          </a:xfrm>
        </p:spPr>
        <p:txBody>
          <a:bodyPr/>
          <a:lstStyle/>
          <a:p>
            <a:pPr marL="342900" indent="-342900">
              <a:spcBef>
                <a:spcPct val="60000"/>
              </a:spcBef>
              <a:buFontTx/>
              <a:buNone/>
            </a:pPr>
            <a:r>
              <a:rPr lang="en-US" sz="2800" b="1" dirty="0" smtClean="0"/>
              <a:t>Lectures</a:t>
            </a:r>
            <a:r>
              <a:rPr lang="en-US" sz="2800" b="1" dirty="0"/>
              <a:t>: </a:t>
            </a:r>
            <a:r>
              <a:rPr lang="en-US" sz="2800" b="1" dirty="0">
                <a:solidFill>
                  <a:schemeClr val="accent1"/>
                </a:solidFill>
              </a:rPr>
              <a:t>Mondays &amp; Wednesdays, 2:40</a:t>
            </a:r>
            <a:r>
              <a:rPr lang="en-US" sz="2800" b="1" dirty="0">
                <a:solidFill>
                  <a:schemeClr val="accent1"/>
                </a:solidFill>
                <a:cs typeface="Arial" charset="0"/>
              </a:rPr>
              <a:t>−</a:t>
            </a:r>
            <a:r>
              <a:rPr lang="en-US" sz="2800" b="1" dirty="0">
                <a:solidFill>
                  <a:schemeClr val="accent1"/>
                </a:solidFill>
              </a:rPr>
              <a:t>3:55pm,</a:t>
            </a:r>
          </a:p>
          <a:p>
            <a:pPr marL="342900" indent="-342900">
              <a:spcBef>
                <a:spcPct val="60000"/>
              </a:spcBef>
              <a:buFontTx/>
              <a:buNone/>
            </a:pPr>
            <a:r>
              <a:rPr lang="en-US" sz="2800" b="1" dirty="0">
                <a:solidFill>
                  <a:schemeClr val="accent1"/>
                </a:solidFill>
              </a:rPr>
              <a:t>		      </a:t>
            </a:r>
            <a:r>
              <a:rPr lang="en-US" sz="2800" b="1" dirty="0" smtClean="0">
                <a:solidFill>
                  <a:schemeClr val="accent1"/>
                </a:solidFill>
              </a:rPr>
              <a:t>833 </a:t>
            </a:r>
            <a:r>
              <a:rPr lang="en-US" sz="2800" b="1" dirty="0" err="1" smtClean="0">
                <a:solidFill>
                  <a:schemeClr val="accent1"/>
                </a:solidFill>
              </a:rPr>
              <a:t>Mudd</a:t>
            </a:r>
            <a:endParaRPr lang="en-US" sz="2800" b="1" dirty="0">
              <a:solidFill>
                <a:schemeClr val="accent1"/>
              </a:solidFill>
            </a:endParaRPr>
          </a:p>
          <a:p>
            <a:pPr marL="342900" indent="-342900">
              <a:spcBef>
                <a:spcPct val="60000"/>
              </a:spcBef>
              <a:buFontTx/>
              <a:buNone/>
            </a:pPr>
            <a:r>
              <a:rPr lang="en-US" sz="2800" b="1" dirty="0"/>
              <a:t>Midterm: </a:t>
            </a:r>
            <a:r>
              <a:rPr lang="en-US" sz="2800" b="1" dirty="0">
                <a:solidFill>
                  <a:srgbClr val="00378A"/>
                </a:solidFill>
              </a:rPr>
              <a:t>Wednesday, March </a:t>
            </a:r>
            <a:r>
              <a:rPr lang="en-US" sz="2800" b="1" dirty="0" smtClean="0">
                <a:solidFill>
                  <a:srgbClr val="00378A"/>
                </a:solidFill>
              </a:rPr>
              <a:t>11, 2015</a:t>
            </a:r>
            <a:r>
              <a:rPr lang="en-US" sz="2800" b="1" dirty="0" smtClean="0"/>
              <a:t> </a:t>
            </a:r>
            <a:endParaRPr lang="en-US" sz="2800" b="1" dirty="0"/>
          </a:p>
          <a:p>
            <a:pPr marL="342900" indent="-342900">
              <a:spcBef>
                <a:spcPct val="60000"/>
              </a:spcBef>
              <a:buFontTx/>
              <a:buNone/>
            </a:pPr>
            <a:r>
              <a:rPr lang="en-US" sz="2800" b="1" dirty="0"/>
              <a:t>Spring recess: </a:t>
            </a:r>
            <a:r>
              <a:rPr lang="en-US" sz="2800" b="1" dirty="0">
                <a:solidFill>
                  <a:srgbClr val="00378A"/>
                </a:solidFill>
              </a:rPr>
              <a:t>March </a:t>
            </a:r>
            <a:r>
              <a:rPr lang="en-US" sz="2800" b="1" dirty="0" smtClean="0">
                <a:solidFill>
                  <a:srgbClr val="00378A"/>
                </a:solidFill>
              </a:rPr>
              <a:t>16-20, 2015</a:t>
            </a:r>
            <a:endParaRPr lang="en-US" sz="2800" b="1" dirty="0">
              <a:solidFill>
                <a:srgbClr val="00378A"/>
              </a:solidFill>
            </a:endParaRPr>
          </a:p>
          <a:p>
            <a:pPr marL="342900" indent="-342900">
              <a:spcBef>
                <a:spcPct val="60000"/>
              </a:spcBef>
              <a:buFontTx/>
              <a:buNone/>
            </a:pPr>
            <a:r>
              <a:rPr lang="en-US" sz="2800" b="1" dirty="0"/>
              <a:t>Final: Monday, </a:t>
            </a:r>
            <a:r>
              <a:rPr lang="en-US" sz="2800" b="1" dirty="0">
                <a:solidFill>
                  <a:srgbClr val="00378A"/>
                </a:solidFill>
              </a:rPr>
              <a:t>May </a:t>
            </a:r>
            <a:r>
              <a:rPr lang="en-US" sz="2800" b="1" dirty="0" smtClean="0">
                <a:solidFill>
                  <a:srgbClr val="00378A"/>
                </a:solidFill>
              </a:rPr>
              <a:t>4, 2015</a:t>
            </a:r>
          </a:p>
          <a:p>
            <a:pPr marL="342900" indent="-342900">
              <a:spcBef>
                <a:spcPct val="60000"/>
              </a:spcBef>
              <a:buFontTx/>
              <a:buNone/>
            </a:pPr>
            <a:r>
              <a:rPr lang="en-US" sz="2800" b="1" dirty="0" smtClean="0"/>
              <a:t>Final project report: </a:t>
            </a:r>
            <a:r>
              <a:rPr lang="en-US" sz="2800" b="1" dirty="0">
                <a:solidFill>
                  <a:srgbClr val="00378A"/>
                </a:solidFill>
              </a:rPr>
              <a:t>D</a:t>
            </a:r>
            <a:r>
              <a:rPr lang="en-US" sz="2800" b="1" dirty="0" smtClean="0">
                <a:solidFill>
                  <a:srgbClr val="00378A"/>
                </a:solidFill>
              </a:rPr>
              <a:t>ue on </a:t>
            </a:r>
            <a:r>
              <a:rPr lang="en-US" sz="2800" b="1" dirty="0" err="1" smtClean="0">
                <a:solidFill>
                  <a:srgbClr val="00378A"/>
                </a:solidFill>
              </a:rPr>
              <a:t>Courseworks</a:t>
            </a:r>
            <a:r>
              <a:rPr lang="en-US" sz="2800" b="1" dirty="0" smtClean="0">
                <a:solidFill>
                  <a:srgbClr val="00378A"/>
                </a:solidFill>
              </a:rPr>
              <a:t>, May 10/15</a:t>
            </a:r>
            <a:endParaRPr lang="en-US" sz="2800" b="1" dirty="0">
              <a:solidFill>
                <a:srgbClr val="00378A"/>
              </a:solidFill>
            </a:endParaRPr>
          </a:p>
          <a:p>
            <a:pPr marL="342900" indent="-342900">
              <a:spcBef>
                <a:spcPct val="60000"/>
              </a:spcBef>
              <a:buFontTx/>
              <a:buNone/>
            </a:pPr>
            <a:r>
              <a:rPr lang="en-US" sz="2800" b="1" dirty="0"/>
              <a:t>Project demos: </a:t>
            </a:r>
            <a:r>
              <a:rPr lang="en-US" sz="2800" b="1" dirty="0">
                <a:solidFill>
                  <a:srgbClr val="00378A"/>
                </a:solidFill>
              </a:rPr>
              <a:t>Mon - Wed, May </a:t>
            </a:r>
            <a:r>
              <a:rPr lang="en-US" sz="2800" b="1" dirty="0" smtClean="0">
                <a:solidFill>
                  <a:srgbClr val="00378A"/>
                </a:solidFill>
              </a:rPr>
              <a:t>11-13, 2015</a:t>
            </a:r>
            <a:endParaRPr lang="en-US" sz="2800" b="1" dirty="0">
              <a:solidFill>
                <a:srgbClr val="00378A"/>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196" name="Rectangle 4"/>
          <p:cNvSpPr>
            <a:spLocks noGrp="1" noChangeArrowheads="1"/>
          </p:cNvSpPr>
          <p:nvPr>
            <p:ph type="title"/>
          </p:nvPr>
        </p:nvSpPr>
        <p:spPr/>
        <p:txBody>
          <a:bodyPr/>
          <a:lstStyle/>
          <a:p>
            <a:r>
              <a:rPr lang="en-US"/>
              <a:t> Course Syllabus</a:t>
            </a:r>
          </a:p>
        </p:txBody>
      </p:sp>
      <p:sp>
        <p:nvSpPr>
          <p:cNvPr id="1288197" name="Rectangle 5"/>
          <p:cNvSpPr>
            <a:spLocks noGrp="1" noChangeArrowheads="1"/>
          </p:cNvSpPr>
          <p:nvPr>
            <p:ph type="body" sz="half" idx="1"/>
          </p:nvPr>
        </p:nvSpPr>
        <p:spPr/>
        <p:txBody>
          <a:bodyPr/>
          <a:lstStyle/>
          <a:p>
            <a:r>
              <a:rPr lang="en-US" sz="2400" b="1" dirty="0"/>
              <a:t>Computational thinking</a:t>
            </a:r>
          </a:p>
          <a:p>
            <a:r>
              <a:rPr lang="en-US" sz="2400" b="1" dirty="0" smtClean="0"/>
              <a:t>Structure and kinds </a:t>
            </a:r>
            <a:r>
              <a:rPr lang="en-US" sz="2400" b="1" dirty="0"/>
              <a:t>of programming languages</a:t>
            </a:r>
          </a:p>
          <a:p>
            <a:r>
              <a:rPr lang="en-US" sz="2400" b="1" dirty="0"/>
              <a:t>Principles of </a:t>
            </a:r>
            <a:r>
              <a:rPr lang="en-US" sz="2400" b="1" dirty="0" smtClean="0"/>
              <a:t>compilers</a:t>
            </a:r>
          </a:p>
          <a:p>
            <a:r>
              <a:rPr lang="en-US" sz="2400" b="1" dirty="0" smtClean="0"/>
              <a:t>Lexical </a:t>
            </a:r>
            <a:r>
              <a:rPr lang="en-US" sz="2400" b="1" dirty="0"/>
              <a:t>analysis</a:t>
            </a:r>
          </a:p>
          <a:p>
            <a:r>
              <a:rPr lang="en-US" sz="2400" b="1" dirty="0"/>
              <a:t>Syntax </a:t>
            </a:r>
            <a:r>
              <a:rPr lang="en-US" sz="2400" b="1" dirty="0" smtClean="0"/>
              <a:t>analysis</a:t>
            </a:r>
          </a:p>
          <a:p>
            <a:r>
              <a:rPr lang="en-US" sz="2400" b="1" dirty="0"/>
              <a:t>Compiler </a:t>
            </a:r>
            <a:r>
              <a:rPr lang="en-US" sz="2400" b="1" dirty="0" smtClean="0"/>
              <a:t>tools</a:t>
            </a:r>
          </a:p>
          <a:p>
            <a:r>
              <a:rPr lang="en-US" sz="2400" b="1" dirty="0"/>
              <a:t>Syntax-directed translation</a:t>
            </a:r>
          </a:p>
          <a:p>
            <a:endParaRPr lang="en-US" sz="2400" b="1" dirty="0"/>
          </a:p>
          <a:p>
            <a:pPr marL="0" indent="0">
              <a:buNone/>
            </a:pPr>
            <a:endParaRPr lang="en-US" sz="2400" b="1" dirty="0"/>
          </a:p>
        </p:txBody>
      </p:sp>
      <p:sp>
        <p:nvSpPr>
          <p:cNvPr id="1288198" name="Rectangle 6"/>
          <p:cNvSpPr>
            <a:spLocks noGrp="1" noChangeArrowheads="1"/>
          </p:cNvSpPr>
          <p:nvPr>
            <p:ph type="body" sz="half" idx="2"/>
          </p:nvPr>
        </p:nvSpPr>
        <p:spPr>
          <a:xfrm>
            <a:off x="4613275" y="1216025"/>
            <a:ext cx="4530725" cy="5029200"/>
          </a:xfrm>
        </p:spPr>
        <p:txBody>
          <a:bodyPr/>
          <a:lstStyle/>
          <a:p>
            <a:r>
              <a:rPr lang="en-US" sz="2400" b="1" dirty="0" smtClean="0"/>
              <a:t>Types and type-checking algorithms</a:t>
            </a:r>
            <a:endParaRPr lang="en-US" sz="2400" b="1" dirty="0"/>
          </a:p>
          <a:p>
            <a:r>
              <a:rPr lang="en-US" sz="2400" b="1" dirty="0"/>
              <a:t>Semantic analysis</a:t>
            </a:r>
          </a:p>
          <a:p>
            <a:r>
              <a:rPr lang="en-US" sz="2400" b="1" dirty="0"/>
              <a:t>Run-time </a:t>
            </a:r>
            <a:r>
              <a:rPr lang="en-US" sz="2400" b="1" dirty="0" smtClean="0"/>
              <a:t>organization</a:t>
            </a:r>
          </a:p>
          <a:p>
            <a:r>
              <a:rPr lang="en-US" sz="2400" b="1" dirty="0" smtClean="0"/>
              <a:t>Intermediate code generation</a:t>
            </a:r>
            <a:endParaRPr lang="en-US" sz="2400" b="1" dirty="0"/>
          </a:p>
          <a:p>
            <a:r>
              <a:rPr lang="en-US" sz="2400" b="1" dirty="0"/>
              <a:t>Code generation</a:t>
            </a:r>
          </a:p>
          <a:p>
            <a:r>
              <a:rPr lang="en-US" sz="2400" b="1" dirty="0"/>
              <a:t>Code </a:t>
            </a:r>
            <a:r>
              <a:rPr lang="en-US" sz="2400" b="1" dirty="0" smtClean="0"/>
              <a:t>optimization</a:t>
            </a:r>
          </a:p>
          <a:p>
            <a:r>
              <a:rPr lang="en-US" sz="2400" b="1" dirty="0" smtClean="0"/>
              <a:t>The lambda calculus</a:t>
            </a:r>
            <a:endParaRPr lang="en-US" sz="2400" b="1" dirty="0"/>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ALFRED20AHO@ADJJFMNFUVWXYL42" val="3073"/>
  <p:tag name="DEFAULTDISPLAYSOURCE" val="\documentclass{article}\pagestyle{empty}&#10;\begin{document}&#10;&#10;\end{document}&#10;"/>
  <p:tag name="EMBEDFONTS" val="1"/>
</p:tagLst>
</file>

<file path=ppt/theme/theme1.xml><?xml version="1.0" encoding="utf-8"?>
<a:theme xmlns:a="http://schemas.openxmlformats.org/drawingml/2006/main" name="Council Format">
  <a:themeElements>
    <a:clrScheme name="">
      <a:dk1>
        <a:srgbClr val="000000"/>
      </a:dk1>
      <a:lt1>
        <a:srgbClr val="FFFFFF"/>
      </a:lt1>
      <a:dk2>
        <a:srgbClr val="E84A09"/>
      </a:dk2>
      <a:lt2>
        <a:srgbClr val="727377"/>
      </a:lt2>
      <a:accent1>
        <a:srgbClr val="00378A"/>
      </a:accent1>
      <a:accent2>
        <a:srgbClr val="EC9D00"/>
      </a:accent2>
      <a:accent3>
        <a:srgbClr val="FFFFFF"/>
      </a:accent3>
      <a:accent4>
        <a:srgbClr val="000000"/>
      </a:accent4>
      <a:accent5>
        <a:srgbClr val="AAAEC4"/>
      </a:accent5>
      <a:accent6>
        <a:srgbClr val="D68E00"/>
      </a:accent6>
      <a:hlink>
        <a:srgbClr val="690057"/>
      </a:hlink>
      <a:folHlink>
        <a:srgbClr val="006147"/>
      </a:folHlink>
    </a:clrScheme>
    <a:fontScheme name="Council Forma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rnd"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rnd"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Council Form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uncil Forma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uncil Forma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uncil Forma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uncil Forma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uncil Forma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uncil Forma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15793129</TotalTime>
  <Pages>17</Pages>
  <Words>4289</Words>
  <Application>Microsoft Macintosh PowerPoint</Application>
  <PresentationFormat>Custom</PresentationFormat>
  <Paragraphs>598</Paragraphs>
  <Slides>50</Slides>
  <Notes>44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Council Format</vt:lpstr>
      <vt:lpstr>Equation</vt:lpstr>
      <vt:lpstr>Programming Languages and Translators COMS W4115 </vt:lpstr>
      <vt:lpstr>Welcome to PLT Spring 2015!</vt:lpstr>
      <vt:lpstr>    The TAs</vt:lpstr>
      <vt:lpstr>PowerPoint Presentation</vt:lpstr>
      <vt:lpstr>Theory in Practice: Regular Expression Pattern Matching in Perl, Python, Ruby vs. AWK</vt:lpstr>
      <vt:lpstr>Software in Our World Today</vt:lpstr>
      <vt:lpstr>What is a Programming Language?</vt:lpstr>
      <vt:lpstr>Course Schedule</vt:lpstr>
      <vt:lpstr> Course Syllabus</vt:lpstr>
      <vt:lpstr>Textbook</vt:lpstr>
      <vt:lpstr>Course Requirements</vt:lpstr>
      <vt:lpstr>Course Prerequisites</vt:lpstr>
      <vt:lpstr>What does this C program do?</vt:lpstr>
      <vt:lpstr>From the ISO-C Standard ISO/IEC 9899:TC3</vt:lpstr>
      <vt:lpstr>From the ISO-C Standard</vt:lpstr>
      <vt:lpstr>The Course Project</vt:lpstr>
      <vt:lpstr>Project Timeline 2015</vt:lpstr>
      <vt:lpstr>Final Project Report Sections</vt:lpstr>
      <vt:lpstr>Project Roles and Responsibilities</vt:lpstr>
      <vt:lpstr>Some Previous PLT Languages</vt:lpstr>
      <vt:lpstr>  W2W: PLT Spring 2012</vt:lpstr>
      <vt:lpstr>  What to Wear - 1</vt:lpstr>
      <vt:lpstr>  What to Wear - 2</vt:lpstr>
      <vt:lpstr>  What to Wear - 3</vt:lpstr>
      <vt:lpstr>  What to Wear - 4</vt:lpstr>
      <vt:lpstr>Programming Languages Today</vt:lpstr>
      <vt:lpstr>“99 Bottles of Beer”</vt:lpstr>
      <vt:lpstr>“99 Bottles of Beer” in AWK</vt:lpstr>
      <vt:lpstr>“99 Bottles of Beer” in AWK (bottled version)</vt:lpstr>
      <vt:lpstr>“99 Bottles of Beer” in Python 2.7</vt:lpstr>
      <vt:lpstr>“99 Bottles of Beer” in the Whitespace language</vt:lpstr>
      <vt:lpstr>  Evolution of Programming Languages</vt:lpstr>
      <vt:lpstr>Why Are There So Many Languages?</vt:lpstr>
      <vt:lpstr>Evolutionary Forces on Languages</vt:lpstr>
      <vt:lpstr>Some New Languages to Watch</vt:lpstr>
      <vt:lpstr>Example New Language: Elm</vt:lpstr>
      <vt:lpstr>Example New Language: Rust</vt:lpstr>
      <vt:lpstr>Example New Language: Swift</vt:lpstr>
      <vt:lpstr>Models of Computation in Languages</vt:lpstr>
      <vt:lpstr>  Computational Thinking</vt:lpstr>
      <vt:lpstr>What is Computational Thinking?</vt:lpstr>
      <vt:lpstr>Computational Model of AWK</vt:lpstr>
      <vt:lpstr>A Good Way to Learn Computational Thinking</vt:lpstr>
      <vt:lpstr>Programming Languages: Domains of Application</vt:lpstr>
      <vt:lpstr>Kinds of Languages - 1</vt:lpstr>
      <vt:lpstr>Kinds of Languages - 2</vt:lpstr>
      <vt:lpstr>Kinds of Languages - 3</vt:lpstr>
      <vt:lpstr>Language Design Issues to Think About</vt:lpstr>
      <vt:lpstr>Example Language Whitepaper: The Buzzwords of Java</vt:lpstr>
      <vt:lpstr>To Do</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January 22, 2014</dc:title>
  <dc:subject/>
  <dc:creator>Al Aho</dc:creator>
  <cp:keywords/>
  <dc:description/>
  <cp:lastModifiedBy>Alfred Aho</cp:lastModifiedBy>
  <cp:revision>1071</cp:revision>
  <cp:lastPrinted>2000-10-27T15:49:34Z</cp:lastPrinted>
  <dcterms:created xsi:type="dcterms:W3CDTF">1998-11-02T15:20:37Z</dcterms:created>
  <dcterms:modified xsi:type="dcterms:W3CDTF">2015-01-21T00:31:32Z</dcterms:modified>
</cp:coreProperties>
</file>