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30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31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2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33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33" r:id="rId3"/>
    <p:sldId id="434" r:id="rId4"/>
    <p:sldId id="334" r:id="rId5"/>
    <p:sldId id="439" r:id="rId6"/>
    <p:sldId id="498" r:id="rId7"/>
    <p:sldId id="497" r:id="rId8"/>
    <p:sldId id="499" r:id="rId9"/>
    <p:sldId id="431" r:id="rId10"/>
    <p:sldId id="432" r:id="rId11"/>
    <p:sldId id="409" r:id="rId12"/>
    <p:sldId id="493" r:id="rId13"/>
    <p:sldId id="440" r:id="rId14"/>
    <p:sldId id="492" r:id="rId15"/>
    <p:sldId id="496" r:id="rId16"/>
    <p:sldId id="451" r:id="rId17"/>
    <p:sldId id="453" r:id="rId18"/>
    <p:sldId id="428" r:id="rId19"/>
    <p:sldId id="429" r:id="rId20"/>
    <p:sldId id="360" r:id="rId21"/>
    <p:sldId id="362" r:id="rId22"/>
    <p:sldId id="469" r:id="rId23"/>
    <p:sldId id="425" r:id="rId24"/>
    <p:sldId id="413" r:id="rId25"/>
    <p:sldId id="414" r:id="rId26"/>
    <p:sldId id="490" r:id="rId27"/>
    <p:sldId id="458" r:id="rId28"/>
    <p:sldId id="459" r:id="rId29"/>
    <p:sldId id="460" r:id="rId30"/>
    <p:sldId id="461" r:id="rId31"/>
    <p:sldId id="462" r:id="rId32"/>
    <p:sldId id="481" r:id="rId33"/>
    <p:sldId id="464" r:id="rId34"/>
    <p:sldId id="465" r:id="rId35"/>
    <p:sldId id="466" r:id="rId36"/>
    <p:sldId id="467" r:id="rId37"/>
    <p:sldId id="261" r:id="rId38"/>
    <p:sldId id="262" r:id="rId39"/>
    <p:sldId id="288" r:id="rId40"/>
    <p:sldId id="289" r:id="rId41"/>
    <p:sldId id="290" r:id="rId42"/>
    <p:sldId id="477" r:id="rId43"/>
    <p:sldId id="485" r:id="rId44"/>
    <p:sldId id="487" r:id="rId45"/>
    <p:sldId id="482" r:id="rId46"/>
    <p:sldId id="489" r:id="rId47"/>
    <p:sldId id="483" r:id="rId48"/>
    <p:sldId id="484" r:id="rId49"/>
    <p:sldId id="476" r:id="rId50"/>
    <p:sldId id="488" r:id="rId51"/>
    <p:sldId id="43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6" autoAdjust="0"/>
    <p:restoredTop sz="94667" autoAdjust="0"/>
  </p:normalViewPr>
  <p:slideViewPr>
    <p:cSldViewPr snapToObjects="1">
      <p:cViewPr>
        <p:scale>
          <a:sx n="75" d="100"/>
          <a:sy n="75" d="100"/>
        </p:scale>
        <p:origin x="-488" y="-376"/>
      </p:cViewPr>
      <p:guideLst>
        <p:guide orient="horz" pos="3648"/>
        <p:guide pos="47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6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6B5B8-94E7-7148-BDAB-87878B5D7DAF}" type="datetimeFigureOut">
              <a:rPr lang="en-US" smtClean="0"/>
              <a:t>12/2/17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A735-8446-6641-AF76-7FDFD045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6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AF5E-E684-F842-AECC-4FFC18BFBF48}" type="datetimeFigureOut">
              <a:rPr lang="en-US" smtClean="0"/>
              <a:t>12/2/17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7C0C-24FE-4F48-AF6A-064D544E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3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7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5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800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4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88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72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0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3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1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6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0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80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80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5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47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5059" y="1216025"/>
            <a:ext cx="8287966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153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546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6025"/>
            <a:ext cx="40671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4375" y="1216025"/>
            <a:ext cx="4068763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4375" y="3806825"/>
            <a:ext cx="4068763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 Aho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939A-FF13-CB46-BE97-E363E3FFA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9" r:id="rId5"/>
    <p:sldLayoutId id="2147483660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@cs.columbia.edu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cs.columbia.edu/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20" Type="http://schemas.openxmlformats.org/officeDocument/2006/relationships/oleObject" Target="../embeddings/oleObject5.bin"/><Relationship Id="rId21" Type="http://schemas.openxmlformats.org/officeDocument/2006/relationships/image" Target="../media/image19.wmf"/><Relationship Id="rId22" Type="http://schemas.openxmlformats.org/officeDocument/2006/relationships/oleObject" Target="../embeddings/oleObject6.bin"/><Relationship Id="rId23" Type="http://schemas.openxmlformats.org/officeDocument/2006/relationships/image" Target="../media/image20.w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2" Type="http://schemas.openxmlformats.org/officeDocument/2006/relationships/image" Target="../media/image23.emf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16.wmf"/><Relationship Id="rId16" Type="http://schemas.openxmlformats.org/officeDocument/2006/relationships/oleObject" Target="../embeddings/oleObject3.bin"/><Relationship Id="rId17" Type="http://schemas.openxmlformats.org/officeDocument/2006/relationships/image" Target="../media/image17.wmf"/><Relationship Id="rId18" Type="http://schemas.openxmlformats.org/officeDocument/2006/relationships/oleObject" Target="../embeddings/oleObject4.bin"/><Relationship Id="rId1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26.xml"/><Relationship Id="rId8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1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4.xml"/><Relationship Id="rId6" Type="http://schemas.openxmlformats.org/officeDocument/2006/relationships/image" Target="../media/image50.wmf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67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From Algorithms to Software</a:t>
            </a:r>
            <a:endParaRPr lang="en-US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822193"/>
            <a:ext cx="3505200" cy="83622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NEC Foundation </a:t>
            </a:r>
          </a:p>
          <a:p>
            <a:pPr algn="r"/>
            <a:r>
              <a:rPr 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November 30, 2017</a:t>
            </a:r>
            <a:endParaRPr lang="en-US" sz="20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51" y="1103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513" y="850900"/>
            <a:ext cx="8393112" cy="13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Al Aho</a:t>
            </a:r>
          </a:p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  <a:hlinkClick r:id="rId3"/>
              </a:rPr>
              <a:t>aho@cs.columbia.edu</a:t>
            </a:r>
            <a:endParaRPr lang="en-US" sz="28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algn="l">
              <a:lnSpc>
                <a:spcPct val="83000"/>
              </a:lnSpc>
            </a:pPr>
            <a:endParaRPr lang="en-US" i="1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5" y="6096831"/>
            <a:ext cx="488009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 descr="cscutit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17" y="5822193"/>
            <a:ext cx="2393695" cy="9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Algorithms are the Essence of Computation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648200" cy="52133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The study of algorithms is at the very heart of computer science.</a:t>
            </a: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2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Alfred </a:t>
            </a:r>
            <a:r>
              <a:rPr lang="en-US" sz="1200" b="1" dirty="0">
                <a:solidFill>
                  <a:srgbClr val="4F81BD"/>
                </a:solidFill>
                <a:latin typeface="Comic Sans MS"/>
                <a:cs typeface="Comic Sans MS"/>
              </a:rPr>
              <a:t>V. </a:t>
            </a:r>
            <a:r>
              <a:rPr lang="en-US" sz="12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Aho, John E. </a:t>
            </a:r>
            <a:r>
              <a:rPr lang="en-US" sz="12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Hopcroft</a:t>
            </a:r>
            <a:r>
              <a:rPr lang="en-US" sz="12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, and Jeffrey D. Ullman</a:t>
            </a:r>
            <a:endParaRPr lang="en-US" sz="12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2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The Design and Analysis of Computer Algorithms</a:t>
            </a:r>
            <a:endParaRPr lang="en-US" sz="1200" b="1" i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2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Addison Wesley, 1974</a:t>
            </a:r>
            <a:endParaRPr lang="en-US" sz="1200" dirty="0" smtClean="0">
              <a:solidFill>
                <a:srgbClr val="4F81B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0874"/>
            <a:ext cx="3276600" cy="48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8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Widely Used Models of Computation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1257300" lvl="2" indent="-457200">
              <a:lnSpc>
                <a:spcPct val="15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Person with pencil and paper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Random </a:t>
            </a:r>
            <a:r>
              <a:rPr lang="en-US" sz="3200" b="1" dirty="0">
                <a:latin typeface="Comic Sans MS"/>
                <a:cs typeface="Comic Sans MS"/>
              </a:rPr>
              <a:t>access </a:t>
            </a:r>
            <a:r>
              <a:rPr lang="en-US" sz="3200" b="1" dirty="0" smtClean="0">
                <a:latin typeface="Comic Sans MS"/>
                <a:cs typeface="Comic Sans MS"/>
              </a:rPr>
              <a:t>machines</a:t>
            </a:r>
            <a:endParaRPr lang="en-US" sz="3200" b="1" dirty="0">
              <a:latin typeface="Comic Sans MS"/>
              <a:cs typeface="Comic Sans MS"/>
            </a:endParaRPr>
          </a:p>
          <a:p>
            <a:pPr marL="1257300" lvl="2" indent="-457200">
              <a:lnSpc>
                <a:spcPct val="15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The lambda calculus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Circuits with Boolean gates</a:t>
            </a:r>
            <a:r>
              <a:rPr lang="en-US" b="1" dirty="0">
                <a:latin typeface="Comic Sans MS"/>
                <a:cs typeface="Comic Sans MS"/>
              </a:rPr>
              <a:t>	</a:t>
            </a:r>
            <a:endParaRPr lang="en-US" b="1" dirty="0" smtClean="0">
              <a:latin typeface="Comic Sans MS"/>
              <a:cs typeface="Comic Sans MS"/>
            </a:endParaRPr>
          </a:p>
          <a:p>
            <a:endParaRPr lang="en-US" sz="2000" b="1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Algorithm Design Techniques</a:t>
            </a: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latin typeface="Comic Sans MS"/>
                <a:cs typeface="Comic Sans MS"/>
              </a:rPr>
              <a:t>Recursion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Euclid’s algorithm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latin typeface="Comic Sans MS"/>
                <a:cs typeface="Comic Sans MS"/>
              </a:rPr>
              <a:t>Divide-and-conquer</a:t>
            </a:r>
            <a:endParaRPr lang="en-US" b="1" dirty="0">
              <a:latin typeface="Comic Sans MS"/>
              <a:cs typeface="Comic Sans MS"/>
            </a:endParaRPr>
          </a:p>
          <a:p>
            <a:pPr marL="857250" lvl="1" indent="-457200">
              <a:lnSpc>
                <a:spcPct val="120000"/>
              </a:lnSpc>
            </a:pP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Fast Fourier transform</a:t>
            </a:r>
            <a:endParaRPr lang="en-US" b="1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latin typeface="Comic Sans MS"/>
                <a:cs typeface="Comic Sans MS"/>
              </a:rPr>
              <a:t>Dynamic programming</a:t>
            </a:r>
            <a:endParaRPr lang="en-US" b="1" dirty="0">
              <a:latin typeface="Comic Sans MS"/>
              <a:cs typeface="Comic Sans MS"/>
            </a:endParaRPr>
          </a:p>
          <a:p>
            <a:pPr marL="857250" lvl="1" indent="-457200">
              <a:lnSpc>
                <a:spcPct val="120000"/>
              </a:lnSpc>
            </a:pP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Longest common subsequence</a:t>
            </a:r>
            <a:endParaRPr lang="en-US" b="1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endParaRPr lang="en-US" sz="1200" b="1" dirty="0" smtClean="0">
              <a:solidFill>
                <a:srgbClr val="4F81BD"/>
              </a:solidFill>
            </a:endParaRPr>
          </a:p>
          <a:p>
            <a:pPr marL="0" indent="0" algn="r">
              <a:buNone/>
            </a:pPr>
            <a:endParaRPr lang="en-US" sz="1200" b="1" dirty="0">
              <a:solidFill>
                <a:srgbClr val="4F81BD"/>
              </a:solidFill>
            </a:endParaRPr>
          </a:p>
          <a:p>
            <a:pPr marL="0" indent="0" algn="r">
              <a:buNone/>
            </a:pPr>
            <a:r>
              <a:rPr lang="en-US" sz="1200" b="1" dirty="0" smtClean="0">
                <a:solidFill>
                  <a:srgbClr val="4F81BD"/>
                </a:solidFill>
              </a:rPr>
              <a:t>Alfred </a:t>
            </a:r>
            <a:r>
              <a:rPr lang="en-US" sz="1200" b="1" dirty="0">
                <a:solidFill>
                  <a:srgbClr val="4F81BD"/>
                </a:solidFill>
              </a:rPr>
              <a:t>V. Aho, John E. </a:t>
            </a:r>
            <a:r>
              <a:rPr lang="en-US" sz="1200" b="1" dirty="0" err="1">
                <a:solidFill>
                  <a:srgbClr val="4F81BD"/>
                </a:solidFill>
              </a:rPr>
              <a:t>Hopcroft</a:t>
            </a:r>
            <a:r>
              <a:rPr lang="en-US" sz="1200" b="1" dirty="0">
                <a:solidFill>
                  <a:srgbClr val="4F81BD"/>
                </a:solidFill>
              </a:rPr>
              <a:t>, and Jeffrey D. Ullman</a:t>
            </a:r>
          </a:p>
          <a:p>
            <a:pPr marL="0" indent="0" algn="r">
              <a:buNone/>
            </a:pPr>
            <a:r>
              <a:rPr lang="en-US" sz="1200" b="1" i="1" dirty="0">
                <a:solidFill>
                  <a:srgbClr val="4F81BD"/>
                </a:solidFill>
              </a:rPr>
              <a:t>The Design and Analysis of Computer Algorithms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4F81BD"/>
                </a:solidFill>
              </a:rPr>
              <a:t>Addison Wesley, 1974</a:t>
            </a:r>
            <a:endParaRPr lang="en-US" sz="1200" dirty="0">
              <a:solidFill>
                <a:srgbClr val="4F81BD"/>
              </a:solidFill>
            </a:endParaRPr>
          </a:p>
          <a:p>
            <a:pPr marL="857250" lvl="1" indent="-457200"/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Euclid’s Algorithm: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Finding the greatest common divisor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of two integers</a:t>
            </a: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6" name="Picture 5" descr="220px-Euklid-von-Alexandria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9327"/>
            <a:ext cx="1561135" cy="1852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653126"/>
            <a:ext cx="7086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ucida Console"/>
                <a:cs typeface="Lucida Console"/>
              </a:rPr>
              <a:t>euclid</a:t>
            </a:r>
            <a:r>
              <a:rPr lang="en-US" sz="2400" dirty="0">
                <a:latin typeface="Lucida Console"/>
                <a:cs typeface="Lucida Console"/>
              </a:rPr>
              <a:t>(</a:t>
            </a:r>
            <a:r>
              <a:rPr lang="en-US" sz="2400" dirty="0" err="1">
                <a:latin typeface="Lucida Console"/>
                <a:cs typeface="Lucida Console"/>
              </a:rPr>
              <a:t>m</a:t>
            </a:r>
            <a:r>
              <a:rPr lang="en-US" sz="2400" dirty="0" err="1" smtClean="0">
                <a:latin typeface="Lucida Console"/>
                <a:cs typeface="Lucida Console"/>
              </a:rPr>
              <a:t>,n</a:t>
            </a:r>
            <a:r>
              <a:rPr lang="en-US" sz="2400" dirty="0">
                <a:latin typeface="Lucida Console"/>
                <a:cs typeface="Lucida Console"/>
              </a:rPr>
              <a:t>)</a:t>
            </a:r>
            <a:br>
              <a:rPr lang="en-US" sz="2400" dirty="0">
                <a:latin typeface="Lucida Console"/>
                <a:cs typeface="Lucida Console"/>
              </a:rPr>
            </a:br>
            <a:r>
              <a:rPr lang="en-US" sz="2400" dirty="0">
                <a:latin typeface="Lucida Console"/>
                <a:cs typeface="Lucida Console"/>
              </a:rPr>
              <a:t>   if n </a:t>
            </a:r>
            <a:r>
              <a:rPr lang="en-US" sz="2400" dirty="0" smtClean="0">
                <a:latin typeface="Lucida Console"/>
                <a:cs typeface="Lucida Console"/>
              </a:rPr>
              <a:t>== </a:t>
            </a:r>
            <a:r>
              <a:rPr lang="en-US" sz="2400" dirty="0">
                <a:latin typeface="Lucida Console"/>
                <a:cs typeface="Lucida Console"/>
              </a:rPr>
              <a:t>0 </a:t>
            </a:r>
            <a:r>
              <a:rPr lang="en-US" sz="2400" dirty="0" smtClean="0">
                <a:latin typeface="Lucida Console"/>
                <a:cs typeface="Lucida Console"/>
              </a:rPr>
              <a:t>then</a:t>
            </a:r>
          </a:p>
          <a:p>
            <a:r>
              <a:rPr lang="en-US" sz="2400" dirty="0">
                <a:latin typeface="Lucida Console"/>
                <a:cs typeface="Lucida Console"/>
              </a:rPr>
              <a:t> </a:t>
            </a:r>
            <a:r>
              <a:rPr lang="en-US" sz="2400" dirty="0" smtClean="0">
                <a:latin typeface="Lucida Console"/>
                <a:cs typeface="Lucida Console"/>
              </a:rPr>
              <a:t>     return m</a:t>
            </a:r>
          </a:p>
          <a:p>
            <a:r>
              <a:rPr lang="en-US" sz="2400" dirty="0">
                <a:latin typeface="Lucida Console"/>
                <a:cs typeface="Lucida Console"/>
              </a:rPr>
              <a:t> </a:t>
            </a:r>
            <a:r>
              <a:rPr lang="en-US" sz="2400" dirty="0" smtClean="0">
                <a:latin typeface="Lucida Console"/>
                <a:cs typeface="Lucida Console"/>
              </a:rPr>
              <a:t>  else</a:t>
            </a:r>
          </a:p>
          <a:p>
            <a:r>
              <a:rPr lang="en-US" sz="2400" dirty="0">
                <a:latin typeface="Lucida Console"/>
                <a:cs typeface="Lucida Console"/>
              </a:rPr>
              <a:t> </a:t>
            </a:r>
            <a:r>
              <a:rPr lang="en-US" sz="2400" dirty="0" smtClean="0">
                <a:latin typeface="Lucida Console"/>
                <a:cs typeface="Lucida Console"/>
              </a:rPr>
              <a:t>     return </a:t>
            </a:r>
            <a:r>
              <a:rPr lang="en-US" sz="2400" dirty="0" err="1">
                <a:latin typeface="Lucida Console"/>
                <a:cs typeface="Lucida Console"/>
              </a:rPr>
              <a:t>euclid</a:t>
            </a:r>
            <a:r>
              <a:rPr lang="en-US" sz="2400" dirty="0">
                <a:latin typeface="Lucida Console"/>
                <a:cs typeface="Lucida Console"/>
              </a:rPr>
              <a:t>(n, m mod n)</a:t>
            </a:r>
            <a:br>
              <a:rPr lang="en-US" sz="2400" dirty="0">
                <a:latin typeface="Lucida Console"/>
                <a:cs typeface="Lucida Console"/>
              </a:rPr>
            </a:br>
            <a:r>
              <a:rPr lang="en-US" sz="2400" dirty="0">
                <a:latin typeface="Lucida Console"/>
                <a:cs typeface="Lucida Console"/>
              </a:rPr>
              <a:t/>
            </a:r>
            <a:br>
              <a:rPr lang="en-US" sz="2400" dirty="0">
                <a:latin typeface="Lucida Console"/>
                <a:cs typeface="Lucida Console"/>
              </a:rPr>
            </a:br>
            <a:endParaRPr lang="en-US" sz="2400" dirty="0" smtClean="0">
              <a:latin typeface="Lucida Console"/>
              <a:cs typeface="Lucida Console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8583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m </a:t>
            </a:r>
            <a:r>
              <a:rPr lang="en-US" sz="2400" dirty="0">
                <a:latin typeface="Comic Sans MS"/>
                <a:cs typeface="Comic Sans MS"/>
              </a:rPr>
              <a:t>mod n </a:t>
            </a:r>
            <a:r>
              <a:rPr lang="en-US" sz="2400" dirty="0">
                <a:solidFill>
                  <a:srgbClr val="1F497D"/>
                </a:solidFill>
                <a:latin typeface="Comic Sans MS"/>
                <a:cs typeface="Comic Sans MS"/>
              </a:rPr>
              <a:t>is the remainder when m is divided by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</a:p>
          <a:p>
            <a:endParaRPr lang="en-US" sz="24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E.g</a:t>
            </a:r>
            <a:r>
              <a:rPr lang="en-US" sz="2400" dirty="0">
                <a:solidFill>
                  <a:srgbClr val="1F497D"/>
                </a:solidFill>
                <a:latin typeface="Comic Sans MS"/>
                <a:cs typeface="Comic Sans MS"/>
              </a:rPr>
              <a:t>.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: </a:t>
            </a:r>
            <a:r>
              <a:rPr lang="en-US" sz="2000" dirty="0" err="1" smtClean="0">
                <a:latin typeface="Lucida Console"/>
                <a:cs typeface="Lucida Console"/>
              </a:rPr>
              <a:t>euclid</a:t>
            </a:r>
            <a:r>
              <a:rPr lang="en-US" sz="2000" dirty="0">
                <a:latin typeface="Lucida Console"/>
                <a:cs typeface="Lucida Console"/>
              </a:rPr>
              <a:t>(16,12) = </a:t>
            </a:r>
            <a:r>
              <a:rPr lang="en-US" sz="2000" dirty="0" err="1">
                <a:latin typeface="Lucida Console"/>
                <a:cs typeface="Lucida Console"/>
              </a:rPr>
              <a:t>euclid</a:t>
            </a:r>
            <a:r>
              <a:rPr lang="en-US" sz="2000" dirty="0">
                <a:latin typeface="Lucida Console"/>
                <a:cs typeface="Lucida Console"/>
              </a:rPr>
              <a:t>(12, 4) = </a:t>
            </a:r>
            <a:r>
              <a:rPr lang="en-US" sz="2000" dirty="0" err="1">
                <a:latin typeface="Lucida Console"/>
                <a:cs typeface="Lucida Console"/>
              </a:rPr>
              <a:t>euclid</a:t>
            </a:r>
            <a:r>
              <a:rPr lang="en-US" sz="2000" dirty="0">
                <a:latin typeface="Lucida Console"/>
                <a:cs typeface="Lucida Console"/>
              </a:rPr>
              <a:t>(4, 0) = 4</a:t>
            </a:r>
            <a:br>
              <a:rPr lang="en-US" sz="2000" dirty="0">
                <a:latin typeface="Lucida Console"/>
                <a:cs typeface="Lucida Console"/>
              </a:rPr>
            </a:br>
            <a:endParaRPr lang="en-US" sz="2000" b="1" dirty="0">
              <a:latin typeface="Lucida Console"/>
              <a:cs typeface="Lucida Conso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8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Computational Complexity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T(n)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= maximum amount of time required to solve any</a:t>
            </a:r>
          </a:p>
          <a:p>
            <a:pPr marL="0" indent="0">
              <a:buNone/>
            </a:pP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        problem of size n</a:t>
            </a:r>
          </a:p>
          <a:p>
            <a:pPr marL="0" indent="0">
              <a:buNone/>
            </a:pPr>
            <a:endParaRPr lang="en-US" sz="2400" b="1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Examples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Sort n numbers: T(n) is O(n log n)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Multiply two n x n matrices: T(n) is O(n</a:t>
            </a:r>
            <a:r>
              <a:rPr lang="en-US" sz="20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3</a:t>
            </a: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Satisfiability</a:t>
            </a: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of a </a:t>
            </a:r>
            <a:r>
              <a:rPr lang="en-US" sz="2000" b="1" dirty="0">
                <a:solidFill>
                  <a:srgbClr val="1F497D"/>
                </a:solidFill>
              </a:rPr>
              <a:t>B</a:t>
            </a: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oolean expression of size n: T(n) is O(2</a:t>
            </a:r>
            <a:r>
              <a:rPr lang="en-US" sz="20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 marL="857250" lvl="1" indent="-457200">
              <a:buFont typeface="+mj-lt"/>
              <a:buAutoNum type="arabicPeriod"/>
            </a:pPr>
            <a:endParaRPr lang="en-US" sz="1200" b="1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Finding Patterns in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763000" cy="5135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dirty="0" err="1" smtClean="0"/>
              <a:t>grep</a:t>
            </a:r>
            <a:r>
              <a:rPr lang="en-US" sz="2800" b="1" dirty="0" smtClean="0"/>
              <a:t> programs on Unix/Linux: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err="1" smtClean="0"/>
              <a:t>grep</a:t>
            </a:r>
            <a:r>
              <a:rPr lang="en-US" sz="2400" b="1" dirty="0" smtClean="0"/>
              <a:t> ‘pattern’ file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Ken Thompson algorithm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time complexity: O(p x n)</a:t>
            </a:r>
            <a:endParaRPr lang="en-US" b="1" dirty="0">
              <a:solidFill>
                <a:schemeClr val="tx2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400" b="1" dirty="0" err="1" smtClean="0"/>
              <a:t>fgrep</a:t>
            </a:r>
            <a:r>
              <a:rPr lang="en-US" sz="2400" b="1" dirty="0" smtClean="0"/>
              <a:t> ‘set of keywords’ file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rgbClr val="1F497D"/>
                </a:solidFill>
              </a:rPr>
              <a:t>Aho-</a:t>
            </a:r>
            <a:r>
              <a:rPr lang="en-US" b="1" dirty="0" err="1" smtClean="0">
                <a:solidFill>
                  <a:srgbClr val="1F497D"/>
                </a:solidFill>
              </a:rPr>
              <a:t>Corasick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algorithm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rgbClr val="1F497D"/>
                </a:solidFill>
              </a:rPr>
              <a:t>time complexity: O(p + n)</a:t>
            </a:r>
            <a:endParaRPr lang="en-US" b="1" dirty="0">
              <a:solidFill>
                <a:srgbClr val="1F497D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400" b="1" dirty="0" err="1" smtClean="0"/>
              <a:t>egrep</a:t>
            </a:r>
            <a:r>
              <a:rPr lang="en-US" sz="2400" b="1" dirty="0" smtClean="0"/>
              <a:t> ‘POSIX regular expression’ file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rgbClr val="1F497D"/>
                </a:solidFill>
              </a:rPr>
              <a:t>dynamically cached deterministic finite automaton</a:t>
            </a:r>
          </a:p>
          <a:p>
            <a:pPr lvl="2">
              <a:buFont typeface="Wingdings" charset="2"/>
              <a:buChar char="§"/>
            </a:pPr>
            <a:r>
              <a:rPr lang="en-US" b="1" dirty="0" smtClean="0">
                <a:solidFill>
                  <a:srgbClr val="1F497D"/>
                </a:solidFill>
              </a:rPr>
              <a:t>observed </a:t>
            </a:r>
            <a:r>
              <a:rPr lang="en-US" b="1" smtClean="0">
                <a:solidFill>
                  <a:srgbClr val="1F497D"/>
                </a:solidFill>
              </a:rPr>
              <a:t>time complexity </a:t>
            </a:r>
            <a:r>
              <a:rPr lang="en-US" b="1" dirty="0" smtClean="0">
                <a:solidFill>
                  <a:srgbClr val="1F497D"/>
                </a:solidFill>
              </a:rPr>
              <a:t>O(p + n)</a:t>
            </a:r>
          </a:p>
          <a:p>
            <a:pPr marL="0" indent="0" algn="r">
              <a:buNone/>
            </a:pPr>
            <a:r>
              <a:rPr lang="en-US" sz="1400" b="1" dirty="0" smtClean="0">
                <a:solidFill>
                  <a:srgbClr val="4F81BD"/>
                </a:solidFill>
              </a:rPr>
              <a:t>A. </a:t>
            </a:r>
            <a:r>
              <a:rPr lang="en-US" sz="1400" b="1" dirty="0">
                <a:solidFill>
                  <a:srgbClr val="4F81BD"/>
                </a:solidFill>
              </a:rPr>
              <a:t>V. </a:t>
            </a:r>
            <a:r>
              <a:rPr lang="en-US" sz="1400" b="1" dirty="0" smtClean="0">
                <a:solidFill>
                  <a:srgbClr val="4F81BD"/>
                </a:solidFill>
              </a:rPr>
              <a:t>Aho</a:t>
            </a:r>
            <a:endParaRPr lang="en-US" sz="1400" b="1" dirty="0">
              <a:solidFill>
                <a:srgbClr val="4F81BD"/>
              </a:solidFill>
            </a:endParaRPr>
          </a:p>
          <a:p>
            <a:pPr marL="0" indent="0" algn="r">
              <a:buNone/>
            </a:pPr>
            <a:r>
              <a:rPr lang="en-US" sz="1400" b="1" i="1" dirty="0" smtClean="0">
                <a:solidFill>
                  <a:srgbClr val="4F81BD"/>
                </a:solidFill>
              </a:rPr>
              <a:t>Algorithms for Finding Patterns in Strings</a:t>
            </a:r>
            <a:endParaRPr lang="en-US" sz="1400" b="1" i="1" dirty="0">
              <a:solidFill>
                <a:srgbClr val="4F81BD"/>
              </a:solidFill>
            </a:endParaRPr>
          </a:p>
          <a:p>
            <a:pPr marL="0" indent="0" algn="r">
              <a:buNone/>
            </a:pPr>
            <a:r>
              <a:rPr lang="en-US" sz="1400" b="1" dirty="0" smtClean="0">
                <a:solidFill>
                  <a:srgbClr val="4F81BD"/>
                </a:solidFill>
              </a:rPr>
              <a:t>Handbook of Theoretical Computer Science, Vol. A, 1990</a:t>
            </a:r>
            <a:endParaRPr lang="en-US" sz="1400" dirty="0">
              <a:solidFill>
                <a:srgbClr val="4F81BD"/>
              </a:solidFill>
            </a:endParaRPr>
          </a:p>
          <a:p>
            <a:pPr lvl="2">
              <a:buFont typeface="Wingdings" charset="2"/>
              <a:buChar char="§"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rogramming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L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anguages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919163"/>
            <a:ext cx="8951003" cy="5029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Programming languages </a:t>
            </a:r>
            <a:r>
              <a:rPr lang="en-US" sz="2400" b="1" dirty="0" smtClean="0">
                <a:latin typeface="Comic Sans MS"/>
                <a:cs typeface="Comic Sans MS"/>
              </a:rPr>
              <a:t>are notations for describing algorithms to people and to machines.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/>
              <a:t>A l</a:t>
            </a:r>
            <a:r>
              <a:rPr lang="en-US" sz="2400" b="1" dirty="0" smtClean="0">
                <a:latin typeface="Comic Sans MS"/>
                <a:cs typeface="Comic Sans MS"/>
              </a:rPr>
              <a:t>anguage may </a:t>
            </a:r>
            <a:r>
              <a:rPr lang="en-US" sz="2400" b="1" dirty="0" smtClean="0"/>
              <a:t>support one or more </a:t>
            </a:r>
            <a:r>
              <a:rPr lang="en-US" sz="2400" b="1" dirty="0" smtClean="0">
                <a:solidFill>
                  <a:schemeClr val="tx2"/>
                </a:solidFill>
              </a:rPr>
              <a:t>programming paradigms</a:t>
            </a:r>
            <a:r>
              <a:rPr lang="en-US" sz="2400" b="1" dirty="0" smtClean="0"/>
              <a:t>:</a:t>
            </a:r>
            <a:endParaRPr lang="en-US" sz="24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	</a:t>
            </a:r>
            <a:r>
              <a:rPr lang="en-US" sz="2400" b="1" dirty="0" smtClean="0">
                <a:latin typeface="Comic Sans MS"/>
                <a:cs typeface="Comic Sans MS"/>
              </a:rPr>
              <a:t>Procedural: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C, C++, C#, Java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Declarative: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SQL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Functional: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Haskell, </a:t>
            </a:r>
            <a:r>
              <a:rPr lang="en-US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OCaml</a:t>
            </a:r>
            <a:endParaRPr lang="en-US" sz="24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None/>
              <a:defRPr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Object oriented: </a:t>
            </a:r>
            <a:r>
              <a:rPr lang="en-US" sz="2400" b="1" dirty="0" err="1" smtClean="0">
                <a:solidFill>
                  <a:srgbClr val="1F497D"/>
                </a:solidFill>
              </a:rPr>
              <a:t>Simula</a:t>
            </a:r>
            <a:r>
              <a:rPr lang="en-US" sz="2400" b="1" dirty="0" smtClean="0">
                <a:solidFill>
                  <a:srgbClr val="1F497D"/>
                </a:solidFill>
              </a:rPr>
              <a:t> 67, C++</a:t>
            </a:r>
            <a:endParaRPr lang="en-US" sz="24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Scripting: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AWK, Perl, Python, Ruby</a:t>
            </a:r>
          </a:p>
        </p:txBody>
      </p:sp>
      <p:pic>
        <p:nvPicPr>
          <p:cNvPr id="968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3429000"/>
            <a:ext cx="1606231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Comic Sans MS"/>
                <a:cs typeface="Comic Sans MS"/>
              </a:rPr>
              <a:t>AWK is </a:t>
            </a:r>
            <a:r>
              <a:rPr lang="en-US" sz="2400" b="1" dirty="0" smtClean="0">
                <a:latin typeface="Comic Sans MS"/>
                <a:cs typeface="Comic Sans MS"/>
              </a:rPr>
              <a:t>a scripting language for routine </a:t>
            </a:r>
            <a:r>
              <a:rPr lang="en-US" sz="2400" b="1" dirty="0">
                <a:latin typeface="Comic Sans MS"/>
                <a:cs typeface="Comic Sans MS"/>
              </a:rPr>
              <a:t>data-processing </a:t>
            </a:r>
            <a:r>
              <a:rPr lang="en-US" sz="2400" b="1" dirty="0" smtClean="0">
                <a:latin typeface="Comic Sans MS"/>
                <a:cs typeface="Comic Sans MS"/>
              </a:rPr>
              <a:t>tasks designed by Al Aho, Brian Kernighan, Peter Weinberger at Bell Labs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Each co-designer had a slightly different motivation: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Aho wanted a generalized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grep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Kernighan wanted a programmable editor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Weinberger wanted a database query tool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Each co-designer wanted a simple,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easy-to-use language</a:t>
            </a:r>
            <a:endParaRPr lang="en-US" sz="2400" dirty="0"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sz="2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The AWK Programming Language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66" y="3048000"/>
            <a:ext cx="2317634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An AWK program is a sequence of pattern-action statements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 smtClean="0">
                <a:solidFill>
                  <a:srgbClr val="00378A"/>
                </a:solidFill>
                <a:latin typeface="Courier New"/>
                <a:cs typeface="Courier New"/>
              </a:rPr>
              <a:t>pattern { action }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>
                <a:solidFill>
                  <a:srgbClr val="00378A"/>
                </a:solidFill>
                <a:latin typeface="Courier New"/>
                <a:cs typeface="Courier New"/>
              </a:rPr>
              <a:t>pattern { action </a:t>
            </a:r>
            <a:r>
              <a:rPr lang="en-US" sz="2100" b="1" dirty="0" smtClean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 smtClean="0">
                <a:latin typeface="Courier New"/>
                <a:cs typeface="Courier New"/>
              </a:rPr>
              <a:t>. . .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Each pattern is a </a:t>
            </a:r>
            <a:r>
              <a:rPr lang="en-US" sz="2400" b="1" dirty="0"/>
              <a:t>B</a:t>
            </a:r>
            <a:r>
              <a:rPr lang="en-US" sz="2400" b="1" dirty="0" smtClean="0">
                <a:latin typeface="Comic Sans MS"/>
                <a:cs typeface="Comic Sans MS"/>
              </a:rPr>
              <a:t>oolean combination of regular, numeric, and string expressions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An action is a C-like program</a:t>
            </a:r>
          </a:p>
          <a:p>
            <a:pPr marL="457200" lvl="1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 If there is no </a:t>
            </a:r>
            <a:r>
              <a:rPr lang="en-US" sz="2200" b="1" dirty="0">
                <a:solidFill>
                  <a:srgbClr val="00378A"/>
                </a:solidFill>
                <a:latin typeface="Courier New"/>
                <a:cs typeface="Courier New"/>
              </a:rPr>
              <a:t>{ action </a:t>
            </a:r>
            <a:r>
              <a:rPr lang="en-US" sz="2200" b="1" dirty="0" smtClean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, the default is to print the line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nvocation</a:t>
            </a:r>
          </a:p>
          <a:p>
            <a:pPr marL="579437" lvl="2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awk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‘program’ [file1 file2 . . . ] </a:t>
            </a:r>
          </a:p>
          <a:p>
            <a:pPr marL="579437" lvl="2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awk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–f </a:t>
            </a: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progfile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[file1 file2 . . . ]</a:t>
            </a:r>
          </a:p>
          <a:p>
            <a:pPr marL="0" indent="-3175">
              <a:lnSpc>
                <a:spcPct val="110000"/>
              </a:lnSpc>
              <a:buNone/>
            </a:pPr>
            <a:endParaRPr lang="en-US" sz="2800" dirty="0" smtClean="0">
              <a:solidFill>
                <a:srgbClr val="00378A"/>
              </a:solidFill>
              <a:latin typeface="Courier New"/>
              <a:cs typeface="Courier New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Structure of an AWK Program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5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/>
          <a:lstStyle/>
          <a:p>
            <a:pPr marL="0" indent="-3175">
              <a:lnSpc>
                <a:spcPct val="110000"/>
              </a:lnSpc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each file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for each line of the current file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for each pattern in the AWK program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    if the pattern matches the input line then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      execute the associated action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AWK’s Model of Computation: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Pattern-Action Programming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3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global-digital-snapshot-jan-2017-796x4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18"/>
            <a:ext cx="9144000" cy="51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Comic Sans MS"/>
                <a:cs typeface="Comic Sans MS"/>
              </a:rPr>
              <a:t>Print the total number of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1F497D"/>
                </a:solidFill>
                <a:latin typeface="Courier New"/>
                <a:cs typeface="Courier New"/>
              </a:rPr>
              <a:t>END { print NR }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200" dirty="0" smtClean="0">
              <a:solidFill>
                <a:srgbClr val="00378A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Comic Sans MS"/>
                <a:cs typeface="Comic Sans MS"/>
              </a:rPr>
              <a:t>Print the last field of every input line</a:t>
            </a:r>
          </a:p>
          <a:p>
            <a:pPr marL="1206500" lvl="6" indent="0">
              <a:lnSpc>
                <a:spcPct val="80000"/>
              </a:lnSpc>
              <a:spcBef>
                <a:spcPct val="34000"/>
              </a:spcBef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{ </a:t>
            </a:r>
            <a:r>
              <a:rPr lang="en-US" sz="2000" b="1" dirty="0">
                <a:solidFill>
                  <a:srgbClr val="00378A"/>
                </a:solidFill>
                <a:latin typeface="Courier New"/>
                <a:cs typeface="Courier New"/>
              </a:rPr>
              <a:t>print 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$NF </a:t>
            </a:r>
            <a:r>
              <a:rPr lang="en-US" sz="2000" b="1" dirty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Comic Sans MS"/>
                <a:cs typeface="Comic Sans MS"/>
              </a:rPr>
              <a:t>Print each input line preceded by its line number</a:t>
            </a:r>
            <a:endParaRPr lang="en-US" sz="1800" b="1" dirty="0" smtClean="0">
              <a:latin typeface="Comic Sans MS"/>
              <a:cs typeface="Comic Sans MS"/>
            </a:endParaRP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{ print NR, $0 }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/>
              <a:t>Print all non-empty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NF &gt; 0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Comic Sans MS"/>
                <a:cs typeface="Comic Sans MS"/>
              </a:rPr>
              <a:t>Print all unique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!x[$0]++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Some Useful AWK “One-liners”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89" y="73025"/>
            <a:ext cx="8873521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Comparison: Regular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Expression Pattern 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Matching</a:t>
            </a:r>
            <a:b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in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Perl, 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Python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vs. 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AWK, </a:t>
            </a:r>
            <a:r>
              <a:rPr lang="en-US" sz="28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grep</a:t>
            </a:r>
            <a:endParaRPr lang="en-US" sz="280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59" y="1042988"/>
            <a:ext cx="8287966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Time to check whether </a:t>
            </a:r>
            <a:r>
              <a:rPr lang="en-US" sz="2400" b="1" i="1" dirty="0" err="1">
                <a:latin typeface="Comic Sans MS"/>
                <a:cs typeface="Comic Sans MS"/>
              </a:rPr>
              <a:t>a</a:t>
            </a:r>
            <a:r>
              <a:rPr lang="en-US" sz="2400" b="1" dirty="0" err="1">
                <a:latin typeface="Comic Sans MS"/>
                <a:cs typeface="Comic Sans MS"/>
              </a:rPr>
              <a:t>?</a:t>
            </a:r>
            <a:r>
              <a:rPr lang="en-US" sz="2400" b="1" i="1" baseline="30000" dirty="0" err="1">
                <a:latin typeface="Comic Sans MS"/>
                <a:cs typeface="Comic Sans MS"/>
              </a:rPr>
              <a:t>n</a:t>
            </a:r>
            <a:r>
              <a:rPr lang="en-US" sz="2400" b="1" i="1" dirty="0" err="1">
                <a:latin typeface="Comic Sans MS"/>
                <a:cs typeface="Comic Sans MS"/>
              </a:rPr>
              <a:t>a</a:t>
            </a:r>
            <a:r>
              <a:rPr lang="en-US" sz="2400" b="1" i="1" baseline="30000" dirty="0" err="1">
                <a:latin typeface="Comic Sans MS"/>
                <a:cs typeface="Comic Sans MS"/>
              </a:rPr>
              <a:t>n</a:t>
            </a:r>
            <a:r>
              <a:rPr lang="en-US" sz="2400" b="1" i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matches </a:t>
            </a:r>
            <a:r>
              <a:rPr lang="en-US" sz="2400" b="1" i="1" dirty="0">
                <a:latin typeface="Comic Sans MS"/>
                <a:cs typeface="Comic Sans MS"/>
              </a:rPr>
              <a:t>a</a:t>
            </a:r>
            <a:r>
              <a:rPr lang="en-US" sz="2400" b="1" i="1" baseline="30000" dirty="0">
                <a:latin typeface="Comic Sans MS"/>
                <a:cs typeface="Comic Sans MS"/>
              </a:rPr>
              <a:t>n</a:t>
            </a:r>
          </a:p>
        </p:txBody>
      </p:sp>
      <p:sp>
        <p:nvSpPr>
          <p:cNvPr id="1340420" name="Text Box 4"/>
          <p:cNvSpPr txBox="1">
            <a:spLocks noChangeArrowheads="1"/>
          </p:cNvSpPr>
          <p:nvPr/>
        </p:nvSpPr>
        <p:spPr bwMode="auto">
          <a:xfrm>
            <a:off x="3762934" y="334327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34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6" y="1857375"/>
            <a:ext cx="727473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1793002" y="5562600"/>
            <a:ext cx="56482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Times New Roman" charset="0"/>
              </a:rPr>
              <a:t>regular expression and text size </a:t>
            </a:r>
            <a:r>
              <a:rPr lang="en-US" sz="1400" b="1" i="1">
                <a:latin typeface="Times New Roman" charset="0"/>
              </a:rPr>
              <a:t>n</a:t>
            </a:r>
          </a:p>
        </p:txBody>
      </p:sp>
      <p:sp>
        <p:nvSpPr>
          <p:cNvPr id="1340423" name="Text Box 7"/>
          <p:cNvSpPr txBox="1">
            <a:spLocks noChangeArrowheads="1"/>
          </p:cNvSpPr>
          <p:nvPr/>
        </p:nvSpPr>
        <p:spPr bwMode="auto">
          <a:xfrm>
            <a:off x="305060" y="6108701"/>
            <a:ext cx="856967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 smtClean="0">
                <a:solidFill>
                  <a:srgbClr val="4F81BD"/>
                </a:solidFill>
                <a:latin typeface="Comic Sans MS"/>
                <a:cs typeface="Comic Sans MS"/>
              </a:rPr>
              <a:t>Russ Cox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, Regular expression matching can be simple and fast (but is slow in Java, Perl, </a:t>
            </a:r>
            <a:r>
              <a:rPr lang="en-US" sz="1600" dirty="0" smtClean="0">
                <a:solidFill>
                  <a:srgbClr val="4F81BD"/>
                </a:solidFill>
                <a:latin typeface="Comic Sans MS"/>
                <a:cs typeface="Comic Sans MS"/>
              </a:rPr>
              <a:t>PHP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, Python</a:t>
            </a:r>
            <a:r>
              <a:rPr lang="en-US" sz="1600" dirty="0" smtClean="0">
                <a:solidFill>
                  <a:srgbClr val="4F81BD"/>
                </a:solidFill>
                <a:latin typeface="Comic Sans MS"/>
                <a:cs typeface="Comic Sans MS"/>
              </a:rPr>
              <a:t>, 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...)   [http://</a:t>
            </a:r>
            <a:r>
              <a:rPr lang="en-US" sz="1600" dirty="0" err="1">
                <a:solidFill>
                  <a:srgbClr val="4F81BD"/>
                </a:solidFill>
                <a:latin typeface="Comic Sans MS"/>
                <a:cs typeface="Comic Sans MS"/>
              </a:rPr>
              <a:t>swtch.com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/~</a:t>
            </a:r>
            <a:r>
              <a:rPr lang="en-US" sz="1600" dirty="0" err="1">
                <a:solidFill>
                  <a:srgbClr val="4F81BD"/>
                </a:solidFill>
                <a:latin typeface="Comic Sans MS"/>
                <a:cs typeface="Comic Sans MS"/>
              </a:rPr>
              <a:t>rsc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/</a:t>
            </a:r>
            <a:r>
              <a:rPr lang="en-US" sz="1600" dirty="0" err="1">
                <a:solidFill>
                  <a:srgbClr val="4F81BD"/>
                </a:solidFill>
                <a:latin typeface="Comic Sans MS"/>
                <a:cs typeface="Comic Sans MS"/>
              </a:rPr>
              <a:t>regexp</a:t>
            </a:r>
            <a:r>
              <a:rPr lang="en-US" sz="1600" dirty="0">
                <a:solidFill>
                  <a:srgbClr val="4F81BD"/>
                </a:solidFill>
                <a:latin typeface="Comic Sans MS"/>
                <a:cs typeface="Comic Sans MS"/>
              </a:rPr>
              <a:t>/regexp1.html, 2007</a:t>
            </a:r>
            <a:r>
              <a:rPr lang="en-US" sz="1600" dirty="0">
                <a:solidFill>
                  <a:srgbClr val="1F497D"/>
                </a:solidFill>
                <a:latin typeface="Comic Sans MS"/>
                <a:cs typeface="Comic Sans MS"/>
              </a:rPr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Translation of Programming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L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anguages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grpSp>
        <p:nvGrpSpPr>
          <p:cNvPr id="26627" name="Group 16"/>
          <p:cNvGrpSpPr>
            <a:grpSpLocks/>
          </p:cNvGrpSpPr>
          <p:nvPr/>
        </p:nvGrpSpPr>
        <p:grpSpPr bwMode="auto">
          <a:xfrm>
            <a:off x="896502" y="1508126"/>
            <a:ext cx="6902747" cy="3292475"/>
            <a:chOff x="691" y="1094"/>
            <a:chExt cx="4435" cy="2074"/>
          </a:xfrm>
        </p:grpSpPr>
        <p:sp>
          <p:nvSpPr>
            <p:cNvPr id="988164" name="Rectangle 4"/>
            <p:cNvSpPr>
              <a:spLocks noChangeArrowheads="1"/>
            </p:cNvSpPr>
            <p:nvPr/>
          </p:nvSpPr>
          <p:spPr bwMode="auto">
            <a:xfrm>
              <a:off x="2016" y="1526"/>
              <a:ext cx="1785" cy="121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>
                  <a:latin typeface="Arial" charset="0"/>
                  <a:cs typeface="+mn-cs"/>
                </a:rPr>
                <a:t>Compiler</a:t>
              </a:r>
            </a:p>
          </p:txBody>
        </p:sp>
        <p:sp>
          <p:nvSpPr>
            <p:cNvPr id="988165" name="Rectangle 5"/>
            <p:cNvSpPr>
              <a:spLocks noChangeArrowheads="1"/>
            </p:cNvSpPr>
            <p:nvPr/>
          </p:nvSpPr>
          <p:spPr bwMode="auto">
            <a:xfrm>
              <a:off x="691" y="1843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source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program</a:t>
              </a:r>
            </a:p>
          </p:txBody>
        </p:sp>
        <p:sp>
          <p:nvSpPr>
            <p:cNvPr id="988168" name="Rectangle 8"/>
            <p:cNvSpPr>
              <a:spLocks noChangeArrowheads="1"/>
            </p:cNvSpPr>
            <p:nvPr/>
          </p:nvSpPr>
          <p:spPr bwMode="auto">
            <a:xfrm>
              <a:off x="4262" y="1843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target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program</a:t>
              </a:r>
            </a:p>
          </p:txBody>
        </p:sp>
        <p:cxnSp>
          <p:nvCxnSpPr>
            <p:cNvPr id="988169" name="AutoShape 9"/>
            <p:cNvCxnSpPr>
              <a:cxnSpLocks noChangeShapeType="1"/>
              <a:stCxn id="988165" idx="3"/>
              <a:endCxn id="988164" idx="1"/>
            </p:cNvCxnSpPr>
            <p:nvPr/>
          </p:nvCxnSpPr>
          <p:spPr bwMode="auto">
            <a:xfrm>
              <a:off x="1555" y="2131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8170" name="AutoShape 10"/>
            <p:cNvCxnSpPr>
              <a:cxnSpLocks noChangeShapeType="1"/>
              <a:stCxn id="988164" idx="3"/>
              <a:endCxn id="988168" idx="1"/>
            </p:cNvCxnSpPr>
            <p:nvPr/>
          </p:nvCxnSpPr>
          <p:spPr bwMode="auto">
            <a:xfrm>
              <a:off x="3801" y="2131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88171" name="Rectangle 11"/>
            <p:cNvSpPr>
              <a:spLocks noChangeArrowheads="1"/>
            </p:cNvSpPr>
            <p:nvPr/>
          </p:nvSpPr>
          <p:spPr bwMode="auto">
            <a:xfrm>
              <a:off x="4262" y="1094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cs typeface="+mn-cs"/>
                </a:rPr>
                <a:t>input</a:t>
              </a:r>
            </a:p>
          </p:txBody>
        </p:sp>
        <p:sp>
          <p:nvSpPr>
            <p:cNvPr id="988172" name="Rectangle 12"/>
            <p:cNvSpPr>
              <a:spLocks noChangeArrowheads="1"/>
            </p:cNvSpPr>
            <p:nvPr/>
          </p:nvSpPr>
          <p:spPr bwMode="auto">
            <a:xfrm>
              <a:off x="4262" y="2736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cs typeface="+mn-cs"/>
                </a:rPr>
                <a:t>output</a:t>
              </a:r>
            </a:p>
          </p:txBody>
        </p:sp>
        <p:cxnSp>
          <p:nvCxnSpPr>
            <p:cNvPr id="988173" name="AutoShape 13"/>
            <p:cNvCxnSpPr>
              <a:cxnSpLocks noChangeShapeType="1"/>
              <a:stCxn id="988171" idx="2"/>
              <a:endCxn id="988168" idx="0"/>
            </p:cNvCxnSpPr>
            <p:nvPr/>
          </p:nvCxnSpPr>
          <p:spPr bwMode="auto">
            <a:xfrm>
              <a:off x="4694" y="1526"/>
              <a:ext cx="0" cy="3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8174" name="AutoShape 14"/>
            <p:cNvCxnSpPr>
              <a:cxnSpLocks noChangeShapeType="1"/>
              <a:stCxn id="988168" idx="2"/>
              <a:endCxn id="988172" idx="0"/>
            </p:cNvCxnSpPr>
            <p:nvPr/>
          </p:nvCxnSpPr>
          <p:spPr bwMode="auto">
            <a:xfrm>
              <a:off x="4694" y="2419"/>
              <a:ext cx="0" cy="3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6628" name="Picture 15" descr="d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94" y="4800600"/>
            <a:ext cx="11828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The Dragon Books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+mj-ea"/>
                <a:cs typeface="Comic Sans MS"/>
              </a:rPr>
              <a:t>Captured the Enormous </a:t>
            </a: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/>
            </a:r>
            <a:b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Synergy Between Theory and Compiler Design</a:t>
            </a: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33" y="1295400"/>
            <a:ext cx="2338767" cy="3405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85333"/>
            <a:ext cx="2306821" cy="3485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6833"/>
            <a:ext cx="2364588" cy="357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31" y="5562600"/>
            <a:ext cx="2592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1977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finite automata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grammars</a:t>
            </a:r>
          </a:p>
          <a:p>
            <a:r>
              <a:rPr lang="en-US" sz="1400" b="1" dirty="0" err="1">
                <a:solidFill>
                  <a:srgbClr val="1F497D"/>
                </a:solidFill>
                <a:latin typeface="Comic Sans MS"/>
                <a:cs typeface="Comic Sans MS"/>
              </a:rPr>
              <a:t>l</a:t>
            </a:r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ex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&amp; </a:t>
            </a:r>
            <a:r>
              <a:rPr lang="en-US" sz="1400" b="1" dirty="0" err="1">
                <a:solidFill>
                  <a:srgbClr val="1F497D"/>
                </a:solidFill>
                <a:latin typeface="Comic Sans MS"/>
                <a:cs typeface="Comic Sans MS"/>
              </a:rPr>
              <a:t>y</a:t>
            </a:r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acc</a:t>
            </a:r>
            <a:endParaRPr lang="en-US" sz="14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syntax-directed translation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9225" y="5105400"/>
            <a:ext cx="20601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1986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type checking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run-time organization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automatic code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generation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562600"/>
            <a:ext cx="2667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2007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garbage collection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optimization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parallelism</a:t>
            </a:r>
          </a:p>
          <a:p>
            <a:pPr algn="ctr"/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interprocedural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analysis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506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Phases of a Compiler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3316743" y="2606676"/>
            <a:ext cx="1179057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Semantic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4751768" y="2606676"/>
            <a:ext cx="1075489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latin typeface="Arial" charset="0"/>
                <a:cs typeface="+mn-cs"/>
              </a:rPr>
              <a:t>Interm</a:t>
            </a:r>
            <a:r>
              <a:rPr lang="en-US" b="1" dirty="0"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sp>
        <p:nvSpPr>
          <p:cNvPr id="1075206" name="Rectangle 6"/>
          <p:cNvSpPr>
            <a:spLocks noChangeArrowheads="1"/>
          </p:cNvSpPr>
          <p:nvPr/>
        </p:nvSpPr>
        <p:spPr bwMode="auto">
          <a:xfrm>
            <a:off x="1883276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7" name="Rectangle 7"/>
          <p:cNvSpPr>
            <a:spLocks noChangeArrowheads="1"/>
          </p:cNvSpPr>
          <p:nvPr/>
        </p:nvSpPr>
        <p:spPr bwMode="auto">
          <a:xfrm>
            <a:off x="448251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8" name="Rectangle 8"/>
          <p:cNvSpPr>
            <a:spLocks noChangeArrowheads="1"/>
          </p:cNvSpPr>
          <p:nvPr/>
        </p:nvSpPr>
        <p:spPr bwMode="auto">
          <a:xfrm>
            <a:off x="6185234" y="2606676"/>
            <a:ext cx="1206165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Optimizer</a:t>
            </a:r>
          </a:p>
        </p:txBody>
      </p:sp>
      <p:sp>
        <p:nvSpPr>
          <p:cNvPr id="1075209" name="Rectangle 9"/>
          <p:cNvSpPr>
            <a:spLocks noChangeArrowheads="1"/>
          </p:cNvSpPr>
          <p:nvPr/>
        </p:nvSpPr>
        <p:spPr bwMode="auto">
          <a:xfrm>
            <a:off x="7606252" y="2606676"/>
            <a:ext cx="1075489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cxnSp>
        <p:nvCxnSpPr>
          <p:cNvPr id="1075210" name="AutoShape 10"/>
          <p:cNvCxnSpPr>
            <a:cxnSpLocks noChangeShapeType="1"/>
            <a:stCxn id="1075207" idx="3"/>
            <a:endCxn id="1075206" idx="1"/>
          </p:cNvCxnSpPr>
          <p:nvPr/>
        </p:nvCxnSpPr>
        <p:spPr bwMode="auto">
          <a:xfrm>
            <a:off x="1523741" y="3155950"/>
            <a:ext cx="3595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1" name="AutoShape 11"/>
          <p:cNvCxnSpPr>
            <a:cxnSpLocks noChangeShapeType="1"/>
            <a:stCxn id="1075206" idx="3"/>
            <a:endCxn id="1075204" idx="1"/>
          </p:cNvCxnSpPr>
          <p:nvPr/>
        </p:nvCxnSpPr>
        <p:spPr bwMode="auto">
          <a:xfrm>
            <a:off x="2958766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2" name="AutoShape 12"/>
          <p:cNvCxnSpPr>
            <a:cxnSpLocks noChangeShapeType="1"/>
            <a:stCxn id="1075204" idx="3"/>
            <a:endCxn id="1075205" idx="1"/>
          </p:cNvCxnSpPr>
          <p:nvPr/>
        </p:nvCxnSpPr>
        <p:spPr bwMode="auto">
          <a:xfrm>
            <a:off x="4495800" y="3155158"/>
            <a:ext cx="25596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3" name="AutoShape 13"/>
          <p:cNvCxnSpPr>
            <a:cxnSpLocks noChangeShapeType="1"/>
            <a:stCxn id="1075205" idx="3"/>
            <a:endCxn id="1075208" idx="1"/>
          </p:cNvCxnSpPr>
          <p:nvPr/>
        </p:nvCxnSpPr>
        <p:spPr bwMode="auto">
          <a:xfrm>
            <a:off x="5827257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4" name="AutoShape 14"/>
          <p:cNvCxnSpPr>
            <a:cxnSpLocks noChangeShapeType="1"/>
            <a:stCxn id="1075208" idx="3"/>
            <a:endCxn id="1075209" idx="1"/>
          </p:cNvCxnSpPr>
          <p:nvPr/>
        </p:nvCxnSpPr>
        <p:spPr bwMode="auto">
          <a:xfrm>
            <a:off x="7391399" y="3155158"/>
            <a:ext cx="21485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215" name="Rectangle 15"/>
          <p:cNvSpPr>
            <a:spLocks noChangeArrowheads="1"/>
          </p:cNvSpPr>
          <p:nvPr/>
        </p:nvSpPr>
        <p:spPr bwMode="auto">
          <a:xfrm>
            <a:off x="448251" y="1600200"/>
            <a:ext cx="107549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source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5216" name="Line 16"/>
          <p:cNvSpPr>
            <a:spLocks noChangeShapeType="1"/>
          </p:cNvSpPr>
          <p:nvPr/>
        </p:nvSpPr>
        <p:spPr bwMode="auto">
          <a:xfrm>
            <a:off x="986774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1254479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token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stream</a:t>
            </a:r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2689503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4124527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annotated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1075220" name="Rectangle 20"/>
          <p:cNvSpPr>
            <a:spLocks noChangeArrowheads="1"/>
          </p:cNvSpPr>
          <p:nvPr/>
        </p:nvSpPr>
        <p:spPr bwMode="auto">
          <a:xfrm>
            <a:off x="5557996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1075221" name="Rectangle 21"/>
          <p:cNvSpPr>
            <a:spLocks noChangeArrowheads="1"/>
          </p:cNvSpPr>
          <p:nvPr/>
        </p:nvSpPr>
        <p:spPr bwMode="auto">
          <a:xfrm>
            <a:off x="6993020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1075222" name="Rectangle 22"/>
          <p:cNvSpPr>
            <a:spLocks noChangeArrowheads="1"/>
          </p:cNvSpPr>
          <p:nvPr/>
        </p:nvSpPr>
        <p:spPr bwMode="auto">
          <a:xfrm>
            <a:off x="7606252" y="1600200"/>
            <a:ext cx="107548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target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5223" name="Line 23"/>
          <p:cNvSpPr>
            <a:spLocks noChangeShapeType="1"/>
          </p:cNvSpPr>
          <p:nvPr/>
        </p:nvSpPr>
        <p:spPr bwMode="auto">
          <a:xfrm flipV="1">
            <a:off x="8144775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224" name="Rectangle 24"/>
          <p:cNvSpPr>
            <a:spLocks noChangeArrowheads="1"/>
          </p:cNvSpPr>
          <p:nvPr/>
        </p:nvSpPr>
        <p:spPr bwMode="auto">
          <a:xfrm>
            <a:off x="448251" y="4953000"/>
            <a:ext cx="8233491" cy="63976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  <a:cs typeface="+mn-cs"/>
              </a:rPr>
              <a:t>Symbol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0981" y="5791200"/>
            <a:ext cx="65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Alfred 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V. 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Aho, Monica S. Lam, Ravi </a:t>
            </a:r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Sethi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and Jeffrey D. Ullman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r"/>
            <a:r>
              <a:rPr lang="en-US" sz="14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Compilers: Principles, Techniques, &amp; Tools</a:t>
            </a:r>
          </a:p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Addison Wesley, 2007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60" y="73025"/>
            <a:ext cx="8838941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Front End Compiler Component Generators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5288734" y="4251326"/>
            <a:ext cx="1614014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4181" name="Rectangle 5"/>
          <p:cNvSpPr>
            <a:spLocks noChangeArrowheads="1"/>
          </p:cNvSpPr>
          <p:nvPr/>
        </p:nvSpPr>
        <p:spPr bwMode="auto">
          <a:xfrm>
            <a:off x="1971992" y="4251326"/>
            <a:ext cx="1614013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cxnSp>
        <p:nvCxnSpPr>
          <p:cNvPr id="1074182" name="AutoShape 6"/>
          <p:cNvCxnSpPr>
            <a:cxnSpLocks noChangeShapeType="1"/>
            <a:stCxn id="1074181" idx="3"/>
            <a:endCxn id="1074180" idx="1"/>
          </p:cNvCxnSpPr>
          <p:nvPr/>
        </p:nvCxnSpPr>
        <p:spPr bwMode="auto">
          <a:xfrm>
            <a:off x="3586005" y="4800600"/>
            <a:ext cx="1702729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4183" name="AutoShape 7"/>
          <p:cNvCxnSpPr>
            <a:cxnSpLocks noChangeShapeType="1"/>
          </p:cNvCxnSpPr>
          <p:nvPr/>
        </p:nvCxnSpPr>
        <p:spPr bwMode="auto">
          <a:xfrm>
            <a:off x="6902748" y="4789488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84" name="Rectangle 8"/>
          <p:cNvSpPr>
            <a:spLocks noChangeArrowheads="1"/>
          </p:cNvSpPr>
          <p:nvPr/>
        </p:nvSpPr>
        <p:spPr bwMode="auto">
          <a:xfrm>
            <a:off x="305060" y="4433889"/>
            <a:ext cx="107549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source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4185" name="Rectangle 9"/>
          <p:cNvSpPr>
            <a:spLocks noChangeArrowheads="1"/>
          </p:cNvSpPr>
          <p:nvPr/>
        </p:nvSpPr>
        <p:spPr bwMode="auto">
          <a:xfrm>
            <a:off x="3943982" y="4433889"/>
            <a:ext cx="89650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token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stream</a:t>
            </a:r>
          </a:p>
        </p:txBody>
      </p:sp>
      <p:sp>
        <p:nvSpPr>
          <p:cNvPr id="1074186" name="Rectangle 10"/>
          <p:cNvSpPr>
            <a:spLocks noChangeArrowheads="1"/>
          </p:cNvSpPr>
          <p:nvPr/>
        </p:nvSpPr>
        <p:spPr bwMode="auto">
          <a:xfrm>
            <a:off x="7260725" y="4422775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cxnSp>
        <p:nvCxnSpPr>
          <p:cNvPr id="1074187" name="AutoShape 11"/>
          <p:cNvCxnSpPr>
            <a:cxnSpLocks noChangeShapeType="1"/>
          </p:cNvCxnSpPr>
          <p:nvPr/>
        </p:nvCxnSpPr>
        <p:spPr bwMode="auto">
          <a:xfrm>
            <a:off x="1614014" y="4784725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971992" y="2239964"/>
            <a:ext cx="1614013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Generator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</a:t>
            </a:r>
          </a:p>
        </p:txBody>
      </p:sp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5288734" y="2239964"/>
            <a:ext cx="1614014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Generator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YACC</a:t>
            </a:r>
          </a:p>
        </p:txBody>
      </p:sp>
      <p:sp>
        <p:nvSpPr>
          <p:cNvPr id="1074190" name="Line 14"/>
          <p:cNvSpPr>
            <a:spLocks noChangeShapeType="1"/>
          </p:cNvSpPr>
          <p:nvPr/>
        </p:nvSpPr>
        <p:spPr bwMode="auto">
          <a:xfrm>
            <a:off x="2779776" y="3519489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1" name="Line 15"/>
          <p:cNvSpPr>
            <a:spLocks noChangeShapeType="1"/>
          </p:cNvSpPr>
          <p:nvPr/>
        </p:nvSpPr>
        <p:spPr bwMode="auto">
          <a:xfrm>
            <a:off x="6096519" y="3519489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2" name="Rectangle 16"/>
          <p:cNvSpPr>
            <a:spLocks noChangeArrowheads="1"/>
          </p:cNvSpPr>
          <p:nvPr/>
        </p:nvSpPr>
        <p:spPr bwMode="auto">
          <a:xfrm>
            <a:off x="1971992" y="1216025"/>
            <a:ext cx="16140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lex</a:t>
            </a:r>
            <a:endParaRPr lang="en-US" b="1" dirty="0">
              <a:solidFill>
                <a:srgbClr val="1F497D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specification</a:t>
            </a:r>
          </a:p>
        </p:txBody>
      </p:sp>
      <p:sp>
        <p:nvSpPr>
          <p:cNvPr id="1074193" name="Rectangle 17"/>
          <p:cNvSpPr>
            <a:spLocks noChangeArrowheads="1"/>
          </p:cNvSpPr>
          <p:nvPr/>
        </p:nvSpPr>
        <p:spPr bwMode="auto">
          <a:xfrm>
            <a:off x="5288734" y="1233489"/>
            <a:ext cx="1614014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yacc</a:t>
            </a:r>
            <a:endParaRPr lang="en-US" b="1" dirty="0">
              <a:solidFill>
                <a:srgbClr val="1F497D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specification</a:t>
            </a:r>
          </a:p>
        </p:txBody>
      </p:sp>
      <p:sp>
        <p:nvSpPr>
          <p:cNvPr id="1074194" name="Line 18"/>
          <p:cNvSpPr>
            <a:spLocks noChangeShapeType="1"/>
          </p:cNvSpPr>
          <p:nvPr/>
        </p:nvSpPr>
        <p:spPr bwMode="auto">
          <a:xfrm>
            <a:off x="2779776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5" name="Line 19"/>
          <p:cNvSpPr>
            <a:spLocks noChangeShapeType="1"/>
          </p:cNvSpPr>
          <p:nvPr/>
        </p:nvSpPr>
        <p:spPr bwMode="auto">
          <a:xfrm>
            <a:off x="6096519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389" y="5966936"/>
            <a:ext cx="33112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Michael E. </a:t>
            </a:r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Lesk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and Eric Schmidt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Lex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– A Lexical Analyzer Generator</a:t>
            </a:r>
          </a:p>
          <a:p>
            <a:pPr algn="ct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CSTR 39, Bell Labs 1975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966936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Stephen C. Johnson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Yacc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-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Yet Another Compiler Compiler</a:t>
            </a:r>
          </a:p>
          <a:p>
            <a:pPr algn="ct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CSTR 32, Bell Labs, 1975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Quantum Computing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Study of computational systems that use quantum mechanical phenomena such as superposition and entanglement to perform operations on data</a:t>
            </a:r>
          </a:p>
          <a:p>
            <a:r>
              <a:rPr lang="en-US" b="1" dirty="0" smtClean="0"/>
              <a:t>Promising application areas include integer factorization, simulation of quantum many-body systems, quantum chemistry, machine learning</a:t>
            </a:r>
          </a:p>
          <a:p>
            <a:r>
              <a:rPr lang="en-US" b="1" dirty="0" smtClean="0"/>
              <a:t>Field is still in its infancy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73025"/>
            <a:ext cx="8950325" cy="10699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Towards a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M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odel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of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Computation for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omputing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4" y="1143000"/>
            <a:ext cx="8778875" cy="4805363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 algn="ctr">
              <a:spcBef>
                <a:spcPct val="80000"/>
              </a:spcBef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The </a:t>
            </a:r>
            <a:r>
              <a:rPr lang="en-US" sz="2800" b="1" dirty="0" smtClean="0">
                <a:latin typeface="Comic Sans MS"/>
                <a:cs typeface="Comic Sans MS"/>
              </a:rPr>
              <a:t>four </a:t>
            </a:r>
            <a:r>
              <a:rPr lang="en-US" sz="2800" b="1" dirty="0">
                <a:latin typeface="Comic Sans MS"/>
                <a:cs typeface="Comic Sans MS"/>
              </a:rPr>
              <a:t>p</a:t>
            </a:r>
            <a:r>
              <a:rPr lang="en-US" sz="2800" b="1" dirty="0" smtClean="0">
                <a:latin typeface="Comic Sans MS"/>
                <a:cs typeface="Comic Sans MS"/>
              </a:rPr>
              <a:t>ostulates </a:t>
            </a:r>
            <a:r>
              <a:rPr lang="en-US" sz="2800" b="1" dirty="0">
                <a:latin typeface="Comic Sans MS"/>
                <a:cs typeface="Comic Sans MS"/>
              </a:rPr>
              <a:t>of </a:t>
            </a:r>
            <a:r>
              <a:rPr lang="en-US" sz="2800" b="1" dirty="0" smtClean="0">
                <a:latin typeface="Comic Sans MS"/>
                <a:cs typeface="Comic Sans MS"/>
              </a:rPr>
              <a:t>quantum </a:t>
            </a:r>
            <a:r>
              <a:rPr lang="en-US" sz="2800" b="1" dirty="0">
                <a:latin typeface="Comic Sans MS"/>
                <a:cs typeface="Comic Sans MS"/>
              </a:rPr>
              <a:t>m</a:t>
            </a:r>
            <a:r>
              <a:rPr lang="en-US" sz="2800" b="1" dirty="0" smtClean="0">
                <a:latin typeface="Comic Sans MS"/>
                <a:cs typeface="Comic Sans MS"/>
              </a:rPr>
              <a:t>echanics</a:t>
            </a:r>
            <a:endParaRPr lang="en-US" sz="2800" b="1" dirty="0">
              <a:latin typeface="Comic Sans MS"/>
              <a:cs typeface="Comic Sans MS"/>
            </a:endParaRPr>
          </a:p>
          <a:p>
            <a:pPr marL="342900" indent="-342900" algn="ctr">
              <a:spcBef>
                <a:spcPct val="80000"/>
              </a:spcBef>
              <a:buFontTx/>
              <a:buAutoNum type="arabicPeriod"/>
            </a:pPr>
            <a:endParaRPr lang="en-US" sz="2400" b="1" dirty="0"/>
          </a:p>
        </p:txBody>
      </p:sp>
      <p:sp>
        <p:nvSpPr>
          <p:cNvPr id="1225732" name="Text Box 4"/>
          <p:cNvSpPr txBox="1">
            <a:spLocks noChangeArrowheads="1"/>
          </p:cNvSpPr>
          <p:nvPr/>
        </p:nvSpPr>
        <p:spPr bwMode="auto">
          <a:xfrm>
            <a:off x="2985026" y="5708650"/>
            <a:ext cx="59875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M. A. Nielsen and I. L. Chuang</a:t>
            </a:r>
          </a:p>
          <a:p>
            <a:pPr algn="r"/>
            <a:r>
              <a:rPr lang="en-US" sz="1400" b="1" i="1" dirty="0">
                <a:solidFill>
                  <a:srgbClr val="4F81BD"/>
                </a:solidFill>
                <a:latin typeface="Comic Sans MS"/>
                <a:cs typeface="Comic Sans MS"/>
              </a:rPr>
              <a:t>Quantum Computation and Quantum Information</a:t>
            </a:r>
          </a:p>
          <a:p>
            <a:pPr algn="r"/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Cambridge University Press, 2000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Postulate 1: State Space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919163"/>
            <a:ext cx="8288337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FontTx/>
              <a:buNone/>
            </a:pPr>
            <a:endParaRPr lang="en-US" sz="2400" b="1" dirty="0"/>
          </a:p>
          <a:p>
            <a:pPr marL="342900" indent="-342900">
              <a:spcBef>
                <a:spcPct val="60000"/>
              </a:spcBef>
              <a:buFontTx/>
              <a:buNone/>
            </a:pPr>
            <a:endParaRPr lang="en-US" b="1" dirty="0"/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4464050" y="323215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338138" y="1905000"/>
            <a:ext cx="86229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Comic Sans MS"/>
                <a:cs typeface="Comic Sans MS"/>
              </a:rPr>
              <a:t>Associated to any isolated physical system is a complex vector space with an inner product (that is, a Hilbert space) known as 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state space</a:t>
            </a:r>
            <a:r>
              <a:rPr lang="en-US" sz="2400" b="1" dirty="0" smtClean="0">
                <a:latin typeface="Comic Sans MS"/>
                <a:cs typeface="Comic Sans MS"/>
              </a:rPr>
              <a:t> of the system.</a:t>
            </a:r>
          </a:p>
          <a:p>
            <a:pPr algn="l"/>
            <a:endParaRPr lang="en-US" sz="2400" b="1" dirty="0">
              <a:latin typeface="Comic Sans MS"/>
              <a:cs typeface="Comic Sans MS"/>
            </a:endParaRPr>
          </a:p>
          <a:p>
            <a:pPr algn="l"/>
            <a:r>
              <a:rPr lang="en-US" sz="2400" b="1" dirty="0" smtClean="0">
                <a:latin typeface="Comic Sans MS"/>
                <a:cs typeface="Comic Sans MS"/>
              </a:rPr>
              <a:t>The system is completely described by its state vector, which is a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unit 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vector </a:t>
            </a:r>
            <a:r>
              <a:rPr lang="en-US" sz="2400" b="1" dirty="0" smtClean="0">
                <a:latin typeface="Comic Sans MS"/>
                <a:cs typeface="Comic Sans MS"/>
              </a:rPr>
              <a:t>in the system’s state space.</a:t>
            </a:r>
            <a:endParaRPr lang="en-US" sz="24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1F497D"/>
                </a:solidFill>
                <a:latin typeface="Comic Sans MS"/>
                <a:cs typeface="Comic Sans MS"/>
              </a:rPr>
              <a:t>Qubit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: quantum bit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8640763" cy="5029200"/>
          </a:xfrm>
        </p:spPr>
        <p:txBody>
          <a:bodyPr/>
          <a:lstStyle/>
          <a:p>
            <a:r>
              <a:rPr lang="en-US" sz="2000" b="1" dirty="0">
                <a:latin typeface="Comic Sans MS"/>
                <a:cs typeface="Comic Sans MS"/>
              </a:rPr>
              <a:t>The state of a quantum bit can be described by a </a:t>
            </a:r>
            <a:r>
              <a:rPr lang="en-US" sz="2000" b="1" dirty="0">
                <a:solidFill>
                  <a:schemeClr val="tx2"/>
                </a:solidFill>
                <a:latin typeface="Comic Sans MS"/>
                <a:cs typeface="Comic Sans MS"/>
              </a:rPr>
              <a:t>unit vector</a:t>
            </a:r>
            <a:r>
              <a:rPr lang="en-US" sz="2000" b="1" dirty="0">
                <a:latin typeface="Comic Sans MS"/>
                <a:cs typeface="Comic Sans MS"/>
              </a:rPr>
              <a:t> in a 2-dimensional complex Hilbert space (in Dirac notation)</a:t>
            </a:r>
          </a:p>
          <a:p>
            <a:endParaRPr lang="en-US" sz="2000" b="1" dirty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  <a:p>
            <a:pPr>
              <a:buFontTx/>
              <a:buNone/>
            </a:pPr>
            <a:r>
              <a:rPr lang="en-US" sz="2000" b="1" dirty="0">
                <a:latin typeface="Comic Sans MS"/>
                <a:cs typeface="Comic Sans MS"/>
              </a:rPr>
              <a:t>  </a:t>
            </a:r>
            <a:r>
              <a:rPr lang="en-US" sz="2000" b="1" dirty="0" smtClean="0">
                <a:latin typeface="Comic Sans MS"/>
                <a:cs typeface="Comic Sans MS"/>
              </a:rPr>
              <a:t> where </a:t>
            </a:r>
            <a:r>
              <a:rPr lang="el-GR" sz="2000" b="1" i="1" dirty="0">
                <a:latin typeface="Comic Sans MS"/>
                <a:cs typeface="Comic Sans MS"/>
              </a:rPr>
              <a:t>α</a:t>
            </a:r>
            <a:r>
              <a:rPr lang="en-US" sz="2000" b="1" dirty="0">
                <a:latin typeface="Comic Sans MS"/>
                <a:cs typeface="Comic Sans MS"/>
              </a:rPr>
              <a:t> and </a:t>
            </a:r>
            <a:r>
              <a:rPr lang="el-GR" sz="2000" b="1" i="1" dirty="0">
                <a:latin typeface="Comic Sans MS"/>
                <a:cs typeface="Comic Sans MS"/>
              </a:rPr>
              <a:t>β</a:t>
            </a:r>
            <a:r>
              <a:rPr lang="en-US" sz="2000" b="1" dirty="0">
                <a:latin typeface="Comic Sans MS"/>
                <a:cs typeface="Comic Sans MS"/>
              </a:rPr>
              <a:t> are complex coefficients called the </a:t>
            </a:r>
            <a:r>
              <a:rPr lang="en-US" sz="2000" b="1" dirty="0">
                <a:solidFill>
                  <a:schemeClr val="tx2"/>
                </a:solidFill>
                <a:latin typeface="Comic Sans MS"/>
                <a:cs typeface="Comic Sans MS"/>
              </a:rPr>
              <a:t>amplitudes</a:t>
            </a:r>
            <a:r>
              <a:rPr lang="en-US" sz="2000" b="1" dirty="0">
                <a:latin typeface="Comic Sans MS"/>
                <a:cs typeface="Comic Sans MS"/>
              </a:rPr>
              <a:t> of the </a:t>
            </a:r>
            <a:r>
              <a:rPr lang="en-US" sz="2000" b="1" dirty="0" smtClean="0">
                <a:latin typeface="Comic Sans MS"/>
                <a:cs typeface="Comic Sans MS"/>
              </a:rPr>
              <a:t>basis states     and    , and </a:t>
            </a:r>
            <a:endParaRPr lang="en-US" sz="2000" b="1" dirty="0"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endParaRPr lang="en-US" sz="2000" b="1" dirty="0">
              <a:latin typeface="Comic Sans MS"/>
              <a:cs typeface="Comic Sans MS"/>
            </a:endParaRPr>
          </a:p>
          <a:p>
            <a:endParaRPr lang="en-US" sz="2000" b="1" dirty="0">
              <a:latin typeface="Comic Sans MS"/>
              <a:cs typeface="Comic Sans MS"/>
            </a:endParaRPr>
          </a:p>
          <a:p>
            <a:endParaRPr lang="en-US" sz="2000" b="1" dirty="0">
              <a:latin typeface="Comic Sans MS"/>
              <a:cs typeface="Comic Sans MS"/>
            </a:endParaRPr>
          </a:p>
          <a:p>
            <a:r>
              <a:rPr lang="en-US" sz="2000" b="1" dirty="0">
                <a:latin typeface="Comic Sans MS"/>
                <a:cs typeface="Comic Sans MS"/>
              </a:rPr>
              <a:t>In linear </a:t>
            </a:r>
            <a:r>
              <a:rPr lang="en-US" sz="2000" b="1" dirty="0" smtClean="0">
                <a:latin typeface="Comic Sans MS"/>
                <a:cs typeface="Comic Sans MS"/>
              </a:rPr>
              <a:t>algebra</a:t>
            </a:r>
            <a:endParaRPr lang="en-US" sz="2000" b="1" dirty="0">
              <a:latin typeface="Comic Sans MS"/>
              <a:cs typeface="Comic Sans MS"/>
            </a:endParaRPr>
          </a:p>
        </p:txBody>
      </p:sp>
      <p:graphicFrame>
        <p:nvGraphicFramePr>
          <p:cNvPr id="12298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78125" y="1862138"/>
          <a:ext cx="3006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" name="Equation" r:id="rId8" imgW="1054080" imgH="253800" progId="Equation.3">
                  <p:embed/>
                </p:oleObj>
              </mc:Choice>
              <mc:Fallback>
                <p:oleObj name="Equation" r:id="rId8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862138"/>
                        <a:ext cx="30067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2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0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1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49213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2" name="Picture 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22983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05113" y="3436938"/>
          <a:ext cx="24161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" name="Equation" r:id="rId14" imgW="812520" imgH="279360" progId="Equation.3">
                  <p:embed/>
                </p:oleObj>
              </mc:Choice>
              <mc:Fallback>
                <p:oleObj name="Equation" r:id="rId14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436938"/>
                        <a:ext cx="24161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23470"/>
              </p:ext>
            </p:extLst>
          </p:nvPr>
        </p:nvGraphicFramePr>
        <p:xfrm>
          <a:off x="2767013" y="4953000"/>
          <a:ext cx="3690937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" name="Equation" r:id="rId16" imgW="1295280" imgH="482400" progId="Equation.3">
                  <p:embed/>
                </p:oleObj>
              </mc:Choice>
              <mc:Fallback>
                <p:oleObj name="Equation" r:id="rId16" imgW="1295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953000"/>
                        <a:ext cx="3690937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35" name="Object 11"/>
          <p:cNvGraphicFramePr>
            <a:graphicFrameLocks noChangeAspect="1"/>
          </p:cNvGraphicFramePr>
          <p:nvPr/>
        </p:nvGraphicFramePr>
        <p:xfrm>
          <a:off x="4514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"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40958"/>
              </p:ext>
            </p:extLst>
          </p:nvPr>
        </p:nvGraphicFramePr>
        <p:xfrm>
          <a:off x="3816350" y="2809875"/>
          <a:ext cx="374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" name="Equation" r:id="rId20" imgW="215640" imgH="203040" progId="Equation.3">
                  <p:embed/>
                </p:oleObj>
              </mc:Choice>
              <mc:Fallback>
                <p:oleObj name="Equation" r:id="rId20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809875"/>
                        <a:ext cx="374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38343"/>
              </p:ext>
            </p:extLst>
          </p:nvPr>
        </p:nvGraphicFramePr>
        <p:xfrm>
          <a:off x="2819400" y="2819400"/>
          <a:ext cx="3889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" name="Equation" r:id="rId22" imgW="241200" imgH="203040" progId="Equation.3">
                  <p:embed/>
                </p:oleObj>
              </mc:Choice>
              <mc:Fallback>
                <p:oleObj name="Equation" r:id="rId22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3889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-internet-minu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7" y="0"/>
            <a:ext cx="686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Postulate 2: Time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Evolution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4068763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</a:pPr>
            <a:endParaRPr lang="en-US" sz="2000" b="1" dirty="0"/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000" b="1" dirty="0"/>
          </a:p>
          <a:p>
            <a:pPr marL="342900" indent="-342900">
              <a:spcBef>
                <a:spcPct val="70000"/>
              </a:spcBef>
              <a:buFontTx/>
              <a:buNone/>
            </a:pPr>
            <a:endParaRPr lang="en-US" sz="2000" b="1" dirty="0"/>
          </a:p>
          <a:p>
            <a:pPr marL="342900" indent="-342900">
              <a:spcBef>
                <a:spcPct val="60000"/>
              </a:spcBef>
              <a:buFontTx/>
              <a:buNone/>
            </a:pPr>
            <a:endParaRPr lang="en-US" sz="1600" b="1" dirty="0"/>
          </a:p>
        </p:txBody>
      </p:sp>
      <p:sp>
        <p:nvSpPr>
          <p:cNvPr id="1231876" name="Text Box 4"/>
          <p:cNvSpPr txBox="1">
            <a:spLocks noChangeArrowheads="1"/>
          </p:cNvSpPr>
          <p:nvPr/>
        </p:nvSpPr>
        <p:spPr bwMode="auto">
          <a:xfrm>
            <a:off x="4476750" y="2828925"/>
            <a:ext cx="17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878" name="Text Box 6"/>
          <p:cNvSpPr txBox="1">
            <a:spLocks noChangeArrowheads="1"/>
          </p:cNvSpPr>
          <p:nvPr/>
        </p:nvSpPr>
        <p:spPr bwMode="auto">
          <a:xfrm>
            <a:off x="268288" y="1039888"/>
            <a:ext cx="8534400" cy="26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>
                <a:latin typeface="Comic Sans MS"/>
                <a:cs typeface="Comic Sans MS"/>
              </a:rPr>
              <a:t>T</a:t>
            </a:r>
            <a:r>
              <a:rPr lang="en-US" sz="2400" b="1" dirty="0">
                <a:latin typeface="Comic Sans MS"/>
                <a:cs typeface="Comic Sans MS"/>
              </a:rPr>
              <a:t>he evolution of a </a:t>
            </a:r>
            <a:r>
              <a:rPr lang="en-US" sz="2400" b="1" dirty="0">
                <a:solidFill>
                  <a:srgbClr val="254061"/>
                </a:solidFill>
                <a:latin typeface="Comic Sans MS"/>
                <a:cs typeface="Comic Sans MS"/>
              </a:rPr>
              <a:t>closed</a:t>
            </a:r>
            <a:r>
              <a:rPr lang="en-US" sz="2400" b="1" dirty="0">
                <a:latin typeface="Comic Sans MS"/>
                <a:cs typeface="Comic Sans MS"/>
              </a:rPr>
              <a:t> quantum </a:t>
            </a:r>
            <a:r>
              <a:rPr lang="en-US" sz="2400" b="1" dirty="0" smtClean="0">
                <a:latin typeface="Comic Sans MS"/>
                <a:cs typeface="Comic Sans MS"/>
              </a:rPr>
              <a:t>system is described </a:t>
            </a:r>
            <a:r>
              <a:rPr lang="en-US" sz="2400" b="1" dirty="0">
                <a:latin typeface="Comic Sans MS"/>
                <a:cs typeface="Comic Sans MS"/>
              </a:rPr>
              <a:t>by a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unitary 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transformation</a:t>
            </a:r>
            <a:r>
              <a:rPr lang="en-US" sz="2400" b="1" dirty="0" smtClean="0">
                <a:latin typeface="Comic Sans MS"/>
                <a:cs typeface="Comic Sans MS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hat is, the state  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of the system at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time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is related to the state      of the system at time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by a unitary operator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which depends only on the times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          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U    .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231879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6429050"/>
              </p:ext>
            </p:extLst>
          </p:nvPr>
        </p:nvGraphicFramePr>
        <p:xfrm>
          <a:off x="2436813" y="4384675"/>
          <a:ext cx="684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" name="Equation" r:id="rId4" imgW="241200" imgH="253800" progId="Equation.3">
                  <p:embed/>
                </p:oleObj>
              </mc:Choice>
              <mc:Fallback>
                <p:oleObj name="Equation" r:id="rId4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4384675"/>
                        <a:ext cx="6842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80" name="Rectangle 8"/>
          <p:cNvSpPr>
            <a:spLocks noChangeArrowheads="1"/>
          </p:cNvSpPr>
          <p:nvPr/>
        </p:nvSpPr>
        <p:spPr bwMode="auto">
          <a:xfrm>
            <a:off x="3586163" y="4324350"/>
            <a:ext cx="949325" cy="7810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81" name="Line 9"/>
          <p:cNvSpPr>
            <a:spLocks noChangeShapeType="1"/>
          </p:cNvSpPr>
          <p:nvPr/>
        </p:nvSpPr>
        <p:spPr bwMode="auto">
          <a:xfrm>
            <a:off x="3138488" y="4724400"/>
            <a:ext cx="44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2" name="Line 10"/>
          <p:cNvSpPr>
            <a:spLocks noChangeShapeType="1"/>
          </p:cNvSpPr>
          <p:nvPr/>
        </p:nvSpPr>
        <p:spPr bwMode="auto">
          <a:xfrm>
            <a:off x="4535488" y="4724400"/>
            <a:ext cx="407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3" name="Text Box 11"/>
          <p:cNvSpPr txBox="1">
            <a:spLocks noChangeArrowheads="1"/>
          </p:cNvSpPr>
          <p:nvPr/>
        </p:nvSpPr>
        <p:spPr bwMode="auto">
          <a:xfrm>
            <a:off x="3787775" y="4373562"/>
            <a:ext cx="46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 charset="0"/>
              </a:rPr>
              <a:t>U</a:t>
            </a:r>
          </a:p>
        </p:txBody>
      </p:sp>
      <p:sp>
        <p:nvSpPr>
          <p:cNvPr id="1231884" name="Text Box 12"/>
          <p:cNvSpPr txBox="1">
            <a:spLocks noChangeArrowheads="1"/>
          </p:cNvSpPr>
          <p:nvPr/>
        </p:nvSpPr>
        <p:spPr bwMode="auto">
          <a:xfrm>
            <a:off x="5062538" y="442595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31885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76614338"/>
              </p:ext>
            </p:extLst>
          </p:nvPr>
        </p:nvGraphicFramePr>
        <p:xfrm>
          <a:off x="5037138" y="4379913"/>
          <a:ext cx="10525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" name="Equation" r:id="rId6" imgW="368280" imgH="253800" progId="Equation.3">
                  <p:embed/>
                </p:oleObj>
              </mc:Choice>
              <mc:Fallback>
                <p:oleObj name="Equation" r:id="rId6" imgW="36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4379913"/>
                        <a:ext cx="105251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86" name="Text Box 14"/>
          <p:cNvSpPr txBox="1">
            <a:spLocks noChangeArrowheads="1"/>
          </p:cNvSpPr>
          <p:nvPr/>
        </p:nvSpPr>
        <p:spPr bwMode="auto">
          <a:xfrm>
            <a:off x="2128838" y="5257800"/>
            <a:ext cx="1350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state of</a:t>
            </a:r>
          </a:p>
          <a:p>
            <a:r>
              <a:rPr lang="en-US" b="1">
                <a:solidFill>
                  <a:schemeClr val="accent1"/>
                </a:solidFill>
              </a:rPr>
              <a:t>the system</a:t>
            </a:r>
          </a:p>
          <a:p>
            <a:r>
              <a:rPr lang="en-US" b="1">
                <a:solidFill>
                  <a:schemeClr val="accent1"/>
                </a:solidFill>
              </a:rPr>
              <a:t>at time </a:t>
            </a:r>
            <a:r>
              <a:rPr lang="en-US" b="1" i="1">
                <a:solidFill>
                  <a:schemeClr val="accent1"/>
                </a:solidFill>
              </a:rPr>
              <a:t>t</a:t>
            </a:r>
            <a:r>
              <a:rPr lang="en-US" b="1" i="1" baseline="-25000">
                <a:solidFill>
                  <a:schemeClr val="accent1"/>
                </a:solidFill>
              </a:rPr>
              <a:t>1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231887" name="Text Box 15"/>
          <p:cNvSpPr txBox="1">
            <a:spLocks noChangeArrowheads="1"/>
          </p:cNvSpPr>
          <p:nvPr/>
        </p:nvSpPr>
        <p:spPr bwMode="auto">
          <a:xfrm>
            <a:off x="4783138" y="5257800"/>
            <a:ext cx="1350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state of</a:t>
            </a:r>
          </a:p>
          <a:p>
            <a:r>
              <a:rPr lang="en-US" b="1">
                <a:solidFill>
                  <a:schemeClr val="accent1"/>
                </a:solidFill>
              </a:rPr>
              <a:t>the system</a:t>
            </a:r>
          </a:p>
          <a:p>
            <a:r>
              <a:rPr lang="en-US" b="1">
                <a:solidFill>
                  <a:schemeClr val="accent1"/>
                </a:solidFill>
              </a:rPr>
              <a:t>at time </a:t>
            </a:r>
            <a:r>
              <a:rPr lang="en-US" b="1" i="1">
                <a:solidFill>
                  <a:schemeClr val="accent1"/>
                </a:solidFill>
              </a:rPr>
              <a:t>t</a:t>
            </a:r>
            <a:r>
              <a:rPr lang="en-US" b="1" i="1" baseline="-25000">
                <a:solidFill>
                  <a:schemeClr val="accent1"/>
                </a:solidFill>
              </a:rPr>
              <a:t>2</a:t>
            </a:r>
            <a:endParaRPr lang="en-US" b="1">
              <a:solidFill>
                <a:schemeClr val="accent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40112"/>
              </p:ext>
            </p:extLst>
          </p:nvPr>
        </p:nvGraphicFramePr>
        <p:xfrm>
          <a:off x="7649818" y="1600200"/>
          <a:ext cx="50358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" name="Equation" r:id="rId8" imgW="241300" imgH="292100" progId="Equation.3">
                  <p:embed/>
                </p:oleObj>
              </mc:Choice>
              <mc:Fallback>
                <p:oleObj name="Equation" r:id="rId8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9818" y="1600200"/>
                        <a:ext cx="50358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79933"/>
              </p:ext>
            </p:extLst>
          </p:nvPr>
        </p:nvGraphicFramePr>
        <p:xfrm>
          <a:off x="7646988" y="2133600"/>
          <a:ext cx="582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" name="Equation" r:id="rId10" imgW="279400" imgH="292100" progId="Equation.3">
                  <p:embed/>
                </p:oleObj>
              </mc:Choice>
              <mc:Fallback>
                <p:oleObj name="Equation" r:id="rId10" imgW="27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46988" y="2133600"/>
                        <a:ext cx="5826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46798"/>
              </p:ext>
            </p:extLst>
          </p:nvPr>
        </p:nvGraphicFramePr>
        <p:xfrm>
          <a:off x="5842794" y="3200400"/>
          <a:ext cx="582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" name="Equation" r:id="rId12" imgW="279400" imgH="292100" progId="Equation.3">
                  <p:embed/>
                </p:oleObj>
              </mc:Choice>
              <mc:Fallback>
                <p:oleObj name="Equation" r:id="rId12" imgW="27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2794" y="3200400"/>
                        <a:ext cx="5826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60688"/>
              </p:ext>
            </p:extLst>
          </p:nvPr>
        </p:nvGraphicFramePr>
        <p:xfrm>
          <a:off x="7116418" y="3200400"/>
          <a:ext cx="50358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Equation" r:id="rId13" imgW="241300" imgH="292100" progId="Equation.3">
                  <p:embed/>
                </p:oleObj>
              </mc:Choice>
              <mc:Fallback>
                <p:oleObj name="Equation" r:id="rId13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6418" y="3200400"/>
                        <a:ext cx="50358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Useful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O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perators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: </a:t>
            </a:r>
            <a:r>
              <a:rPr lang="en-US" dirty="0" err="1">
                <a:solidFill>
                  <a:srgbClr val="1F497D"/>
                </a:solidFill>
                <a:latin typeface="Comic Sans MS"/>
                <a:cs typeface="Comic Sans MS"/>
              </a:rPr>
              <a:t>Hadamard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88392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The </a:t>
            </a:r>
            <a:r>
              <a:rPr lang="en-US" sz="2400" b="1" dirty="0" err="1">
                <a:solidFill>
                  <a:schemeClr val="tx2"/>
                </a:solidFill>
                <a:latin typeface="Comic Sans MS"/>
                <a:cs typeface="Comic Sans MS"/>
              </a:rPr>
              <a:t>Hadamard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 operator</a:t>
            </a:r>
            <a:r>
              <a:rPr lang="en-US" sz="2400" b="1" dirty="0">
                <a:latin typeface="Comic Sans MS"/>
                <a:cs typeface="Comic Sans MS"/>
              </a:rPr>
              <a:t> has the matrix representation</a:t>
            </a:r>
          </a:p>
          <a:p>
            <a:endParaRPr lang="en-US" sz="2400" b="1" dirty="0"/>
          </a:p>
          <a:p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400" b="1" i="1" dirty="0">
                <a:latin typeface="Comic Sans MS"/>
                <a:cs typeface="Comic Sans MS"/>
              </a:rPr>
              <a:t>H</a:t>
            </a:r>
            <a:r>
              <a:rPr lang="en-US" sz="2400" i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maps the computational basis states as follows</a:t>
            </a:r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Note </a:t>
            </a:r>
            <a:r>
              <a:rPr lang="en-US" sz="2400" b="1" dirty="0">
                <a:latin typeface="Comic Sans MS"/>
                <a:cs typeface="Comic Sans MS"/>
              </a:rPr>
              <a:t>that </a:t>
            </a:r>
            <a:r>
              <a:rPr lang="en-US" sz="2400" b="1" i="1" dirty="0">
                <a:latin typeface="Comic Sans MS"/>
                <a:cs typeface="Comic Sans MS"/>
              </a:rPr>
              <a:t>HH</a:t>
            </a:r>
            <a:r>
              <a:rPr lang="en-US" sz="2400" i="1" dirty="0">
                <a:latin typeface="Comic Sans MS"/>
                <a:cs typeface="Comic Sans MS"/>
              </a:rPr>
              <a:t> = </a:t>
            </a:r>
            <a:r>
              <a:rPr lang="en-US" sz="2400" b="1" i="1" dirty="0">
                <a:latin typeface="Comic Sans MS"/>
                <a:cs typeface="Comic Sans MS"/>
              </a:rPr>
              <a:t>I.</a:t>
            </a:r>
            <a:endParaRPr lang="en-US" sz="2400" b="1" dirty="0">
              <a:latin typeface="Comic Sans MS"/>
              <a:cs typeface="Comic Sans MS"/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pPr lvl="1"/>
            <a:endParaRPr lang="en-US" sz="1400" dirty="0"/>
          </a:p>
        </p:txBody>
      </p:sp>
      <p:graphicFrame>
        <p:nvGraphicFramePr>
          <p:cNvPr id="124723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68375" y="1793875"/>
          <a:ext cx="2187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4" imgW="1054080" imgH="457200" progId="Equation.3">
                  <p:embed/>
                </p:oleObj>
              </mc:Choice>
              <mc:Fallback>
                <p:oleObj name="Equation" r:id="rId4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793875"/>
                        <a:ext cx="21875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52500" y="3643313"/>
          <a:ext cx="2809875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6" imgW="1282680" imgH="838080" progId="Equation.3">
                  <p:embed/>
                </p:oleObj>
              </mc:Choice>
              <mc:Fallback>
                <p:oleObj name="Equation" r:id="rId6" imgW="1282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643313"/>
                        <a:ext cx="2809875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Postulate 3: Composite Systems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919163"/>
            <a:ext cx="8288337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FontTx/>
              <a:buNone/>
            </a:pPr>
            <a:endParaRPr lang="en-US" sz="2400" b="1" dirty="0"/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4464050" y="323215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495934" cy="451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The state space of a </a:t>
            </a:r>
            <a:r>
              <a:rPr lang="en-US" sz="2400" b="1" dirty="0" smtClean="0">
                <a:latin typeface="Comic Sans MS"/>
                <a:cs typeface="Comic Sans MS"/>
              </a:rPr>
              <a:t>composite </a:t>
            </a:r>
            <a:r>
              <a:rPr lang="en-US" sz="2400" b="1" dirty="0">
                <a:latin typeface="Comic Sans MS"/>
                <a:cs typeface="Comic Sans MS"/>
              </a:rPr>
              <a:t>physical system is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tensor product</a:t>
            </a:r>
            <a:r>
              <a:rPr lang="en-US" sz="2400" b="1" dirty="0">
                <a:latin typeface="Comic Sans MS"/>
                <a:cs typeface="Comic Sans MS"/>
              </a:rPr>
              <a:t> space of the state spaces of </a:t>
            </a:r>
            <a:r>
              <a:rPr lang="en-US" sz="2400" b="1" dirty="0" smtClean="0">
                <a:latin typeface="Comic Sans MS"/>
                <a:cs typeface="Comic Sans MS"/>
              </a:rPr>
              <a:t>its </a:t>
            </a:r>
            <a:r>
              <a:rPr lang="en-US" sz="2400" b="1" dirty="0">
                <a:latin typeface="Comic Sans MS"/>
                <a:cs typeface="Comic Sans MS"/>
              </a:rPr>
              <a:t>component subsystems</a:t>
            </a:r>
            <a:r>
              <a:rPr lang="en-US" sz="24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For example, if one system is in the state     and another is in the state     , then the joint state of the total system is          .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               </a:t>
            </a:r>
            <a:r>
              <a:rPr lang="en-US" sz="2400" b="1" dirty="0"/>
              <a:t> </a:t>
            </a:r>
            <a:r>
              <a:rPr lang="en-US" sz="2400" b="1" dirty="0" smtClean="0"/>
              <a:t>is </a:t>
            </a:r>
            <a:r>
              <a:rPr lang="en-US" sz="2400" b="1" dirty="0"/>
              <a:t>often written as               </a:t>
            </a:r>
            <a:r>
              <a:rPr lang="en-US" sz="2400" b="1" dirty="0" smtClean="0"/>
              <a:t>or </a:t>
            </a:r>
            <a:r>
              <a:rPr lang="en-US" sz="2400" b="1" dirty="0"/>
              <a:t>as          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4423"/>
              </p:ext>
            </p:extLst>
          </p:nvPr>
        </p:nvGraphicFramePr>
        <p:xfrm>
          <a:off x="7010400" y="2971800"/>
          <a:ext cx="5159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" name="Equation" r:id="rId4" imgW="279400" imgH="292100" progId="Equation.3">
                  <p:embed/>
                </p:oleObj>
              </mc:Choice>
              <mc:Fallback>
                <p:oleObj name="Equation" r:id="rId4" imgW="27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2971800"/>
                        <a:ext cx="51593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1255"/>
              </p:ext>
            </p:extLst>
          </p:nvPr>
        </p:nvGraphicFramePr>
        <p:xfrm>
          <a:off x="4038600" y="3429000"/>
          <a:ext cx="53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" name="Equation" r:id="rId6" imgW="292100" imgH="292100" progId="Equation.3">
                  <p:embed/>
                </p:oleObj>
              </mc:Choice>
              <mc:Fallback>
                <p:oleObj name="Equation" r:id="rId6" imgW="292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3429000"/>
                        <a:ext cx="5397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53527"/>
              </p:ext>
            </p:extLst>
          </p:nvPr>
        </p:nvGraphicFramePr>
        <p:xfrm>
          <a:off x="3505200" y="3886200"/>
          <a:ext cx="1290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" name="Equation" r:id="rId8" imgW="698500" imgH="292100" progId="Equation.3">
                  <p:embed/>
                </p:oleObj>
              </mc:Choice>
              <mc:Fallback>
                <p:oleObj name="Equation" r:id="rId8" imgW="698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3886200"/>
                        <a:ext cx="12906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26170"/>
              </p:ext>
            </p:extLst>
          </p:nvPr>
        </p:nvGraphicFramePr>
        <p:xfrm>
          <a:off x="533400" y="4800600"/>
          <a:ext cx="1290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" name="Equation" r:id="rId10" imgW="698500" imgH="292100" progId="Equation.3">
                  <p:embed/>
                </p:oleObj>
              </mc:Choice>
              <mc:Fallback>
                <p:oleObj name="Equation" r:id="rId10" imgW="698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4800600"/>
                        <a:ext cx="12906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02272"/>
              </p:ext>
            </p:extLst>
          </p:nvPr>
        </p:nvGraphicFramePr>
        <p:xfrm>
          <a:off x="4640263" y="4794250"/>
          <a:ext cx="1009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1" name="Equation" r:id="rId11" imgW="546100" imgH="292100" progId="Equation.3">
                  <p:embed/>
                </p:oleObj>
              </mc:Choice>
              <mc:Fallback>
                <p:oleObj name="Equation" r:id="rId11" imgW="546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0263" y="4794250"/>
                        <a:ext cx="10096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85818"/>
              </p:ext>
            </p:extLst>
          </p:nvPr>
        </p:nvGraphicFramePr>
        <p:xfrm>
          <a:off x="6629400" y="4800600"/>
          <a:ext cx="798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2" name="Equation" r:id="rId13" imgW="431800" imgH="292100" progId="Equation.3">
                  <p:embed/>
                </p:oleObj>
              </mc:Choice>
              <mc:Fallback>
                <p:oleObj name="Equation" r:id="rId13" imgW="431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9400" y="4800600"/>
                        <a:ext cx="7985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76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Useful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O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perators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: CNOT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4041775" cy="369728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  </a:t>
            </a:r>
            <a:r>
              <a:rPr lang="en-US" sz="2400" b="1" dirty="0">
                <a:latin typeface="Comic Sans MS"/>
                <a:cs typeface="Comic Sans MS"/>
              </a:rPr>
              <a:t>The two-</a:t>
            </a:r>
            <a:r>
              <a:rPr lang="en-US" sz="2400" b="1" dirty="0" err="1">
                <a:latin typeface="Comic Sans MS"/>
                <a:cs typeface="Comic Sans MS"/>
              </a:rPr>
              <a:t>qubit</a:t>
            </a:r>
            <a:r>
              <a:rPr lang="en-US" sz="2400" b="1" dirty="0">
                <a:latin typeface="Comic Sans MS"/>
                <a:cs typeface="Comic Sans MS"/>
              </a:rPr>
              <a:t> CNOT (controlled-NOT) operator has the matrix representation: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CNOT 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flips the target bit </a:t>
            </a:r>
            <a:r>
              <a:rPr lang="en-US" sz="2400" b="1" i="1" dirty="0">
                <a:solidFill>
                  <a:schemeClr val="accent1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iff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 the control bit </a:t>
            </a:r>
            <a:r>
              <a:rPr lang="en-US" sz="2400" b="1" i="1" dirty="0">
                <a:solidFill>
                  <a:schemeClr val="accent1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 has the value 1: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graphicFrame>
        <p:nvGraphicFramePr>
          <p:cNvPr id="12462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89563" y="1230313"/>
          <a:ext cx="19256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Equation" r:id="rId4" imgW="901440" imgH="914400" progId="Equation.3">
                  <p:embed/>
                </p:oleObj>
              </mc:Choice>
              <mc:Fallback>
                <p:oleObj name="Equation" r:id="rId4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1230313"/>
                        <a:ext cx="19256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6213" name="Group 5"/>
          <p:cNvGrpSpPr>
            <a:grpSpLocks/>
          </p:cNvGrpSpPr>
          <p:nvPr/>
        </p:nvGrpSpPr>
        <p:grpSpPr bwMode="auto">
          <a:xfrm>
            <a:off x="5064125" y="3024188"/>
            <a:ext cx="3221038" cy="2051050"/>
            <a:chOff x="3262" y="2136"/>
            <a:chExt cx="2069" cy="1292"/>
          </a:xfrm>
        </p:grpSpPr>
        <p:sp>
          <p:nvSpPr>
            <p:cNvPr id="1246214" name="Text Box 6"/>
            <p:cNvSpPr txBox="1">
              <a:spLocks noChangeArrowheads="1"/>
            </p:cNvSpPr>
            <p:nvPr/>
          </p:nvSpPr>
          <p:spPr bwMode="auto">
            <a:xfrm>
              <a:off x="3952" y="2136"/>
              <a:ext cx="27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0" b="1">
                  <a:latin typeface="Times New Roman" charset="0"/>
                </a:rPr>
                <a:t>.</a:t>
              </a:r>
            </a:p>
          </p:txBody>
        </p:sp>
        <p:grpSp>
          <p:nvGrpSpPr>
            <p:cNvPr id="1246215" name="Group 7"/>
            <p:cNvGrpSpPr>
              <a:grpSpLocks/>
            </p:cNvGrpSpPr>
            <p:nvPr/>
          </p:nvGrpSpPr>
          <p:grpSpPr bwMode="auto">
            <a:xfrm>
              <a:off x="3262" y="2567"/>
              <a:ext cx="2069" cy="861"/>
              <a:chOff x="3262" y="2567"/>
              <a:chExt cx="2069" cy="861"/>
            </a:xfrm>
          </p:grpSpPr>
          <p:sp>
            <p:nvSpPr>
              <p:cNvPr id="1246216" name="Line 8"/>
              <p:cNvSpPr>
                <a:spLocks noChangeShapeType="1"/>
              </p:cNvSpPr>
              <p:nvPr/>
            </p:nvSpPr>
            <p:spPr bwMode="auto">
              <a:xfrm>
                <a:off x="3507" y="2744"/>
                <a:ext cx="1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17" name="Line 9"/>
              <p:cNvSpPr>
                <a:spLocks noChangeShapeType="1"/>
              </p:cNvSpPr>
              <p:nvPr/>
            </p:nvSpPr>
            <p:spPr bwMode="auto">
              <a:xfrm>
                <a:off x="3507" y="3312"/>
                <a:ext cx="1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18" name="Text Box 10"/>
              <p:cNvSpPr txBox="1">
                <a:spLocks noChangeArrowheads="1"/>
              </p:cNvSpPr>
              <p:nvPr/>
            </p:nvSpPr>
            <p:spPr bwMode="auto">
              <a:xfrm>
                <a:off x="3262" y="2573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c</a:t>
                </a:r>
              </a:p>
            </p:txBody>
          </p:sp>
          <p:sp>
            <p:nvSpPr>
              <p:cNvPr id="1246219" name="Text Box 11"/>
              <p:cNvSpPr txBox="1">
                <a:spLocks noChangeArrowheads="1"/>
              </p:cNvSpPr>
              <p:nvPr/>
            </p:nvSpPr>
            <p:spPr bwMode="auto">
              <a:xfrm>
                <a:off x="3270" y="314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t</a:t>
                </a:r>
              </a:p>
            </p:txBody>
          </p:sp>
          <p:sp>
            <p:nvSpPr>
              <p:cNvPr id="1246220" name="AutoShape 12"/>
              <p:cNvSpPr>
                <a:spLocks noChangeArrowheads="1"/>
              </p:cNvSpPr>
              <p:nvPr/>
            </p:nvSpPr>
            <p:spPr bwMode="auto">
              <a:xfrm>
                <a:off x="3999" y="3218"/>
                <a:ext cx="169" cy="178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221" name="Line 13"/>
              <p:cNvSpPr>
                <a:spLocks noChangeShapeType="1"/>
              </p:cNvSpPr>
              <p:nvPr/>
            </p:nvSpPr>
            <p:spPr bwMode="auto">
              <a:xfrm>
                <a:off x="4090" y="2787"/>
                <a:ext cx="0" cy="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22" name="Text Box 14"/>
              <p:cNvSpPr txBox="1">
                <a:spLocks noChangeArrowheads="1"/>
              </p:cNvSpPr>
              <p:nvPr/>
            </p:nvSpPr>
            <p:spPr bwMode="auto">
              <a:xfrm>
                <a:off x="4866" y="2567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c</a:t>
                </a:r>
              </a:p>
            </p:txBody>
          </p:sp>
          <p:graphicFrame>
            <p:nvGraphicFramePr>
              <p:cNvPr id="1246223" name="Object 15"/>
              <p:cNvGraphicFramePr>
                <a:graphicFrameLocks noChangeAspect="1"/>
              </p:cNvGraphicFramePr>
              <p:nvPr/>
            </p:nvGraphicFramePr>
            <p:xfrm>
              <a:off x="4890" y="3169"/>
              <a:ext cx="44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2" name="Equation" r:id="rId6" imgW="330120" imgH="177480" progId="Equation.3">
                      <p:embed/>
                    </p:oleObj>
                  </mc:Choice>
                  <mc:Fallback>
                    <p:oleObj name="Equation" r:id="rId6" imgW="330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" y="3169"/>
                            <a:ext cx="441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80808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46224" name="Text Box 16"/>
          <p:cNvSpPr txBox="1">
            <a:spLocks noChangeArrowheads="1"/>
          </p:cNvSpPr>
          <p:nvPr/>
        </p:nvSpPr>
        <p:spPr bwMode="auto">
          <a:xfrm>
            <a:off x="447675" y="5334000"/>
            <a:ext cx="3425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Comic Sans MS"/>
                <a:cs typeface="Comic Sans MS"/>
              </a:rPr>
              <a:t>The CNOT gate maps</a:t>
            </a:r>
          </a:p>
          <a:p>
            <a:pPr algn="l"/>
            <a:endParaRPr lang="en-US" dirty="0">
              <a:latin typeface="Courier New" charset="0"/>
            </a:endParaRPr>
          </a:p>
        </p:txBody>
      </p:sp>
      <p:graphicFrame>
        <p:nvGraphicFramePr>
          <p:cNvPr id="1246225" name="Object 17"/>
          <p:cNvGraphicFramePr>
            <a:graphicFrameLocks noChangeAspect="1"/>
          </p:cNvGraphicFramePr>
          <p:nvPr/>
        </p:nvGraphicFramePr>
        <p:xfrm>
          <a:off x="885825" y="5829300"/>
          <a:ext cx="73104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8" imgW="3276360" imgH="253800" progId="Equation.3">
                  <p:embed/>
                </p:oleObj>
              </mc:Choice>
              <mc:Fallback>
                <p:oleObj name="Equation" r:id="rId8" imgW="327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829300"/>
                        <a:ext cx="731043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Postulate 4: Quantum Measurement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8632825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</a:pPr>
            <a:endParaRPr lang="en-US" sz="2000" b="1"/>
          </a:p>
          <a:p>
            <a:pPr marL="342900" indent="-342900">
              <a:spcBef>
                <a:spcPct val="80000"/>
              </a:spcBef>
              <a:buFontTx/>
              <a:buNone/>
            </a:pPr>
            <a:endParaRPr lang="en-US" sz="2000" b="1"/>
          </a:p>
          <a:p>
            <a:pPr marL="342900" indent="-342900">
              <a:spcBef>
                <a:spcPct val="70000"/>
              </a:spcBef>
              <a:buFontTx/>
              <a:buNone/>
            </a:pPr>
            <a:endParaRPr lang="en-US" sz="2000" b="1"/>
          </a:p>
          <a:p>
            <a:pPr marL="342900" indent="-342900">
              <a:spcBef>
                <a:spcPct val="60000"/>
              </a:spcBef>
              <a:buFontTx/>
              <a:buNone/>
            </a:pPr>
            <a:endParaRPr lang="en-US" sz="1600" b="1"/>
          </a:p>
        </p:txBody>
      </p:sp>
      <p:graphicFrame>
        <p:nvGraphicFramePr>
          <p:cNvPr id="14008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03438" y="2811463"/>
          <a:ext cx="6334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" name="Equation" r:id="rId4" imgW="241200" imgH="253800" progId="Equation.3">
                  <p:embed/>
                </p:oleObj>
              </mc:Choice>
              <mc:Fallback>
                <p:oleObj name="Equation" r:id="rId4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1463"/>
                        <a:ext cx="6334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0837" name="Text Box 5"/>
          <p:cNvSpPr txBox="1">
            <a:spLocks noChangeArrowheads="1"/>
          </p:cNvSpPr>
          <p:nvPr/>
        </p:nvSpPr>
        <p:spPr bwMode="auto">
          <a:xfrm>
            <a:off x="4464050" y="323215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00838" name="Text Box 6"/>
          <p:cNvSpPr txBox="1">
            <a:spLocks noChangeArrowheads="1"/>
          </p:cNvSpPr>
          <p:nvPr/>
        </p:nvSpPr>
        <p:spPr bwMode="auto">
          <a:xfrm>
            <a:off x="485775" y="1584401"/>
            <a:ext cx="8451850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Quantum measurements </a:t>
            </a:r>
            <a:r>
              <a:rPr lang="en-US" sz="2400" b="1" dirty="0" smtClean="0">
                <a:latin typeface="Comic Sans MS"/>
                <a:cs typeface="Comic Sans MS"/>
              </a:rPr>
              <a:t>are </a:t>
            </a:r>
            <a:r>
              <a:rPr lang="en-US" sz="2400" b="1" dirty="0">
                <a:latin typeface="Comic Sans MS"/>
                <a:cs typeface="Comic Sans MS"/>
              </a:rPr>
              <a:t>described by a</a:t>
            </a:r>
          </a:p>
          <a:p>
            <a:pPr algn="l"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collection      </a:t>
            </a:r>
            <a:r>
              <a:rPr lang="en-US" sz="2400" b="1" dirty="0" smtClean="0">
                <a:latin typeface="Comic Sans MS"/>
                <a:cs typeface="Comic Sans MS"/>
              </a:rPr>
              <a:t> of </a:t>
            </a:r>
            <a:r>
              <a:rPr lang="en-US" sz="2400" b="1" dirty="0">
                <a:latin typeface="Comic Sans MS"/>
                <a:cs typeface="Comic Sans MS"/>
              </a:rPr>
              <a:t>operators acting on the state space</a:t>
            </a:r>
          </a:p>
          <a:p>
            <a:pPr algn="l"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of the system being measured.  If the state of the</a:t>
            </a:r>
          </a:p>
          <a:p>
            <a:pPr algn="l"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system is </a:t>
            </a:r>
            <a:r>
              <a:rPr lang="en-US" sz="2400" b="1" dirty="0" smtClean="0">
                <a:latin typeface="Comic Sans MS"/>
                <a:cs typeface="Comic Sans MS"/>
              </a:rPr>
              <a:t>      before </a:t>
            </a:r>
            <a:r>
              <a:rPr lang="en-US" sz="2400" b="1" dirty="0">
                <a:latin typeface="Comic Sans MS"/>
                <a:cs typeface="Comic Sans MS"/>
              </a:rPr>
              <a:t>the measurement, then the </a:t>
            </a:r>
            <a:r>
              <a:rPr lang="en-US" sz="2400" b="1" dirty="0" smtClean="0">
                <a:latin typeface="Comic Sans MS"/>
                <a:cs typeface="Comic Sans MS"/>
              </a:rPr>
              <a:t>probability that </a:t>
            </a:r>
            <a:r>
              <a:rPr lang="en-US" sz="2400" b="1" dirty="0">
                <a:latin typeface="Comic Sans MS"/>
                <a:cs typeface="Comic Sans MS"/>
              </a:rPr>
              <a:t>the result </a:t>
            </a:r>
            <a:r>
              <a:rPr lang="en-US" sz="2400" i="1" dirty="0">
                <a:latin typeface="Comic Sans MS"/>
                <a:cs typeface="Comic Sans MS"/>
              </a:rPr>
              <a:t>m</a:t>
            </a:r>
            <a:r>
              <a:rPr lang="en-US" sz="2400" b="1" i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occurs </a:t>
            </a:r>
            <a:r>
              <a:rPr lang="en-US" sz="2400" b="1" dirty="0" smtClean="0">
                <a:latin typeface="Comic Sans MS"/>
                <a:cs typeface="Comic Sans MS"/>
              </a:rPr>
              <a:t>is given by</a:t>
            </a:r>
            <a:endParaRPr lang="en-US" sz="2400" b="1" dirty="0">
              <a:latin typeface="Comic Sans MS"/>
              <a:cs typeface="Comic Sans MS"/>
            </a:endParaRPr>
          </a:p>
          <a:p>
            <a:pPr algn="l">
              <a:lnSpc>
                <a:spcPct val="150000"/>
              </a:lnSpc>
            </a:pPr>
            <a:r>
              <a:rPr lang="en-US" sz="2400" b="1" i="1" dirty="0">
                <a:cs typeface="Arial" charset="0"/>
              </a:rPr>
              <a:t>                   </a:t>
            </a:r>
            <a:endParaRPr lang="en-US" sz="2400" b="1" dirty="0">
              <a:cs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and </a:t>
            </a:r>
            <a:r>
              <a:rPr lang="en-US" sz="2400" b="1" dirty="0">
                <a:latin typeface="Comic Sans MS"/>
                <a:cs typeface="Comic Sans MS"/>
              </a:rPr>
              <a:t>the state of the system after measurement is</a:t>
            </a:r>
          </a:p>
          <a:p>
            <a:pPr algn="l">
              <a:lnSpc>
                <a:spcPct val="120000"/>
              </a:lnSpc>
            </a:pPr>
            <a:r>
              <a:rPr lang="en-US" sz="2400" b="1" i="1" dirty="0"/>
              <a:t>               </a:t>
            </a:r>
            <a:endParaRPr lang="en-US" sz="2400" b="1" baseline="30000" dirty="0">
              <a:cs typeface="Arial" charset="0"/>
            </a:endParaRPr>
          </a:p>
          <a:p>
            <a:pPr algn="l">
              <a:lnSpc>
                <a:spcPct val="120000"/>
              </a:lnSpc>
            </a:pPr>
            <a:endParaRPr lang="en-US" sz="2400" b="1" dirty="0">
              <a:cs typeface="Arial" charset="0"/>
            </a:endParaRPr>
          </a:p>
          <a:p>
            <a:pPr algn="l">
              <a:lnSpc>
                <a:spcPct val="120000"/>
              </a:lnSpc>
            </a:pPr>
            <a:endParaRPr lang="en-US" sz="2400" b="1" dirty="0">
              <a:cs typeface="Arial" charset="0"/>
            </a:endParaRPr>
          </a:p>
          <a:p>
            <a:pPr algn="l">
              <a:lnSpc>
                <a:spcPct val="120000"/>
              </a:lnSpc>
            </a:pPr>
            <a:endParaRPr lang="en-US" sz="2400" b="1" dirty="0">
              <a:cs typeface="Arial" charset="0"/>
            </a:endParaRPr>
          </a:p>
        </p:txBody>
      </p:sp>
      <p:graphicFrame>
        <p:nvGraphicFramePr>
          <p:cNvPr id="140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470180"/>
              </p:ext>
            </p:extLst>
          </p:nvPr>
        </p:nvGraphicFramePr>
        <p:xfrm>
          <a:off x="1981200" y="2057400"/>
          <a:ext cx="8048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" name="Equation" r:id="rId6" imgW="380880" imgH="228600" progId="Equation.3">
                  <p:embed/>
                </p:oleObj>
              </mc:Choice>
              <mc:Fallback>
                <p:oleObj name="Equation" r:id="rId6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8048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79837"/>
              </p:ext>
            </p:extLst>
          </p:nvPr>
        </p:nvGraphicFramePr>
        <p:xfrm>
          <a:off x="2786063" y="3810000"/>
          <a:ext cx="39354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" name="Equation" r:id="rId8" imgW="1384200" imgH="253800" progId="Equation.3">
                  <p:embed/>
                </p:oleObj>
              </mc:Choice>
              <mc:Fallback>
                <p:oleObj name="Equation" r:id="rId8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810000"/>
                        <a:ext cx="393541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084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495929"/>
              </p:ext>
            </p:extLst>
          </p:nvPr>
        </p:nvGraphicFramePr>
        <p:xfrm>
          <a:off x="3141663" y="4953000"/>
          <a:ext cx="28860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" name="Equation" r:id="rId10" imgW="1054080" imgH="507960" progId="Equation.3">
                  <p:embed/>
                </p:oleObj>
              </mc:Choice>
              <mc:Fallback>
                <p:oleObj name="Equation" r:id="rId10" imgW="1054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53000"/>
                        <a:ext cx="288607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Properties of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Measurement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O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perators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6025"/>
            <a:ext cx="7129463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/>
              <a:t>  </a:t>
            </a:r>
            <a:r>
              <a:rPr lang="en-US" sz="2400" b="1" dirty="0">
                <a:latin typeface="Comic Sans MS"/>
                <a:cs typeface="Comic Sans MS"/>
              </a:rPr>
              <a:t>The measurement operators satisfy the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completeness equation</a:t>
            </a:r>
            <a:r>
              <a:rPr lang="en-US" sz="2400" b="1" dirty="0">
                <a:latin typeface="Comic Sans MS"/>
                <a:cs typeface="Comic Sans MS"/>
              </a:rPr>
              <a:t>:</a:t>
            </a:r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r>
              <a:rPr lang="en-US" sz="2400" b="1" dirty="0"/>
              <a:t>  </a:t>
            </a:r>
            <a:r>
              <a:rPr lang="en-US" sz="2400" b="1" dirty="0">
                <a:latin typeface="Comic Sans MS"/>
                <a:cs typeface="Comic Sans MS"/>
              </a:rPr>
              <a:t>The completeness equation says the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probabilities sum to one</a:t>
            </a:r>
            <a:r>
              <a:rPr lang="en-US" sz="2400" b="1" dirty="0">
                <a:latin typeface="Comic Sans MS"/>
                <a:cs typeface="Comic Sans MS"/>
              </a:rPr>
              <a:t>:</a:t>
            </a:r>
          </a:p>
          <a:p>
            <a:pPr>
              <a:buFontTx/>
              <a:buNone/>
            </a:pPr>
            <a:endParaRPr lang="en-US" sz="2000" b="1" dirty="0">
              <a:latin typeface="Comic Sans MS"/>
              <a:cs typeface="Comic Sans MS"/>
            </a:endParaRPr>
          </a:p>
        </p:txBody>
      </p:sp>
      <p:graphicFrame>
        <p:nvGraphicFramePr>
          <p:cNvPr id="12359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16025" y="2236788"/>
          <a:ext cx="29130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Equation" r:id="rId4" imgW="914400" imgH="342720" progId="Equation.3">
                  <p:embed/>
                </p:oleObj>
              </mc:Choice>
              <mc:Fallback>
                <p:oleObj name="Equation" r:id="rId4" imgW="914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236788"/>
                        <a:ext cx="29130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9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73175" y="4656138"/>
          <a:ext cx="59356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Equation" r:id="rId6" imgW="1892160" imgH="342720" progId="Equation.3">
                  <p:embed/>
                </p:oleObj>
              </mc:Choice>
              <mc:Fallback>
                <p:oleObj name="Equation" r:id="rId6" imgW="18921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656138"/>
                        <a:ext cx="593566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3025"/>
            <a:ext cx="8964612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Computational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Model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: q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uantum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ircuits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5329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Quantum circuit to create Bell (Einstein-</a:t>
            </a:r>
            <a:r>
              <a:rPr lang="en-US" sz="2400" b="1" dirty="0" err="1">
                <a:latin typeface="Comic Sans MS"/>
                <a:cs typeface="Comic Sans MS"/>
              </a:rPr>
              <a:t>Podulsky</a:t>
            </a:r>
            <a:r>
              <a:rPr lang="en-US" sz="2400" b="1" dirty="0">
                <a:latin typeface="Comic Sans MS"/>
                <a:cs typeface="Comic Sans MS"/>
              </a:rPr>
              <a:t>-Rosen) states: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Circuit </a:t>
            </a:r>
            <a:r>
              <a:rPr lang="en-US" sz="2400" b="1" dirty="0">
                <a:latin typeface="Comic Sans MS"/>
                <a:cs typeface="Comic Sans MS"/>
              </a:rPr>
              <a:t>maps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Output </a:t>
            </a:r>
            <a:r>
              <a:rPr lang="en-US" sz="2400" b="1" dirty="0">
                <a:latin typeface="Comic Sans MS"/>
                <a:cs typeface="Comic Sans MS"/>
              </a:rPr>
              <a:t>is an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entangled state</a:t>
            </a:r>
            <a:r>
              <a:rPr lang="en-US" sz="2400" b="1" dirty="0">
                <a:latin typeface="Comic Sans MS"/>
                <a:cs typeface="Comic Sans MS"/>
              </a:rPr>
              <a:t>, one that cannot be written in a product form. 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(Einstein: </a:t>
            </a:r>
            <a:r>
              <a:rPr lang="ja-JP" alt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“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Spooky action at a distance.</a:t>
            </a:r>
            <a:r>
              <a:rPr lang="ja-JP" alt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”</a:t>
            </a:r>
            <a:r>
              <a:rPr lang="en-US" sz="2400" b="1" dirty="0">
                <a:solidFill>
                  <a:schemeClr val="accent1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236996" name="Line 4"/>
          <p:cNvSpPr>
            <a:spLocks noChangeShapeType="1"/>
          </p:cNvSpPr>
          <p:nvPr/>
        </p:nvSpPr>
        <p:spPr bwMode="auto">
          <a:xfrm>
            <a:off x="5883275" y="8710613"/>
            <a:ext cx="280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97" name="Rectangle 5"/>
          <p:cNvSpPr>
            <a:spLocks noChangeArrowheads="1"/>
          </p:cNvSpPr>
          <p:nvPr/>
        </p:nvSpPr>
        <p:spPr bwMode="auto">
          <a:xfrm>
            <a:off x="6180138" y="8612188"/>
            <a:ext cx="406400" cy="19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8" name="Line 6"/>
          <p:cNvSpPr>
            <a:spLocks noChangeShapeType="1"/>
          </p:cNvSpPr>
          <p:nvPr/>
        </p:nvSpPr>
        <p:spPr bwMode="auto">
          <a:xfrm>
            <a:off x="6596063" y="8710613"/>
            <a:ext cx="823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99" name="Line 7"/>
          <p:cNvSpPr>
            <a:spLocks noChangeShapeType="1"/>
          </p:cNvSpPr>
          <p:nvPr/>
        </p:nvSpPr>
        <p:spPr bwMode="auto">
          <a:xfrm>
            <a:off x="5883275" y="9005888"/>
            <a:ext cx="1514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0" name="AutoShape 8"/>
          <p:cNvSpPr>
            <a:spLocks noChangeArrowheads="1"/>
          </p:cNvSpPr>
          <p:nvPr/>
        </p:nvSpPr>
        <p:spPr bwMode="auto">
          <a:xfrm>
            <a:off x="6988175" y="8964613"/>
            <a:ext cx="127000" cy="68262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1" name="AutoShape 9"/>
          <p:cNvSpPr>
            <a:spLocks noChangeArrowheads="1"/>
          </p:cNvSpPr>
          <p:nvPr/>
        </p:nvSpPr>
        <p:spPr bwMode="auto">
          <a:xfrm>
            <a:off x="7011988" y="8685213"/>
            <a:ext cx="73025" cy="5080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2" name="Line 10"/>
          <p:cNvSpPr>
            <a:spLocks noChangeShapeType="1"/>
          </p:cNvSpPr>
          <p:nvPr/>
        </p:nvSpPr>
        <p:spPr bwMode="auto">
          <a:xfrm>
            <a:off x="7048500" y="8710613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3" name="Text Box 11"/>
          <p:cNvSpPr txBox="1">
            <a:spLocks noChangeArrowheads="1"/>
          </p:cNvSpPr>
          <p:nvPr/>
        </p:nvSpPr>
        <p:spPr bwMode="auto">
          <a:xfrm>
            <a:off x="2576513" y="1870075"/>
            <a:ext cx="357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x</a:t>
            </a:r>
          </a:p>
        </p:txBody>
      </p:sp>
      <p:sp>
        <p:nvSpPr>
          <p:cNvPr id="1237004" name="Text Box 12"/>
          <p:cNvSpPr txBox="1">
            <a:spLocks noChangeArrowheads="1"/>
          </p:cNvSpPr>
          <p:nvPr/>
        </p:nvSpPr>
        <p:spPr bwMode="auto">
          <a:xfrm>
            <a:off x="2565400" y="2890838"/>
            <a:ext cx="357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y</a:t>
            </a:r>
          </a:p>
        </p:txBody>
      </p:sp>
      <p:graphicFrame>
        <p:nvGraphicFramePr>
          <p:cNvPr id="1237005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07275" y="8736013"/>
          <a:ext cx="4619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" name="Equation" r:id="rId4" imgW="342720" imgH="279360" progId="Equation.3">
                  <p:embed/>
                </p:oleObj>
              </mc:Choice>
              <mc:Fallback>
                <p:oleObj name="Equation" r:id="rId4" imgW="342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8736013"/>
                        <a:ext cx="46196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4488" y="4225925"/>
          <a:ext cx="85661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" name="Equation" r:id="rId6" imgW="4952880" imgH="444240" progId="Equation.3">
                  <p:embed/>
                </p:oleObj>
              </mc:Choice>
              <mc:Fallback>
                <p:oleObj name="Equation" r:id="rId6" imgW="4952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225925"/>
                        <a:ext cx="85661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007" name="Line 15"/>
          <p:cNvSpPr>
            <a:spLocks noChangeShapeType="1"/>
          </p:cNvSpPr>
          <p:nvPr/>
        </p:nvSpPr>
        <p:spPr bwMode="auto">
          <a:xfrm>
            <a:off x="3005138" y="2219325"/>
            <a:ext cx="67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8" name="Rectangle 16"/>
          <p:cNvSpPr>
            <a:spLocks noChangeArrowheads="1"/>
          </p:cNvSpPr>
          <p:nvPr/>
        </p:nvSpPr>
        <p:spPr bwMode="auto">
          <a:xfrm>
            <a:off x="3678238" y="1949450"/>
            <a:ext cx="658812" cy="5524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9" name="Text Box 17"/>
          <p:cNvSpPr txBox="1">
            <a:spLocks noChangeArrowheads="1"/>
          </p:cNvSpPr>
          <p:nvPr/>
        </p:nvSpPr>
        <p:spPr bwMode="auto">
          <a:xfrm>
            <a:off x="3787775" y="1928813"/>
            <a:ext cx="46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H</a:t>
            </a:r>
          </a:p>
        </p:txBody>
      </p:sp>
      <p:sp>
        <p:nvSpPr>
          <p:cNvPr id="1237010" name="Line 18"/>
          <p:cNvSpPr>
            <a:spLocks noChangeShapeType="1"/>
          </p:cNvSpPr>
          <p:nvPr/>
        </p:nvSpPr>
        <p:spPr bwMode="auto">
          <a:xfrm>
            <a:off x="4349750" y="2219325"/>
            <a:ext cx="155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1" name="Line 19"/>
          <p:cNvSpPr>
            <a:spLocks noChangeShapeType="1"/>
          </p:cNvSpPr>
          <p:nvPr/>
        </p:nvSpPr>
        <p:spPr bwMode="auto">
          <a:xfrm>
            <a:off x="2940050" y="3294063"/>
            <a:ext cx="3005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7012" name="Object 20"/>
          <p:cNvGraphicFramePr>
            <a:graphicFrameLocks noChangeAspect="1"/>
          </p:cNvGraphicFramePr>
          <p:nvPr/>
        </p:nvGraphicFramePr>
        <p:xfrm>
          <a:off x="6161088" y="2339975"/>
          <a:ext cx="936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" name="Equation" r:id="rId8" imgW="342720" imgH="279360" progId="Equation.3">
                  <p:embed/>
                </p:oleObj>
              </mc:Choice>
              <mc:Fallback>
                <p:oleObj name="Equation" r:id="rId8" imgW="342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2339975"/>
                        <a:ext cx="9366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013" name="AutoShape 21"/>
          <p:cNvSpPr>
            <a:spLocks noChangeArrowheads="1"/>
          </p:cNvSpPr>
          <p:nvPr/>
        </p:nvSpPr>
        <p:spPr bwMode="auto">
          <a:xfrm>
            <a:off x="4983163" y="3159125"/>
            <a:ext cx="252412" cy="271463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4" name="AutoShape 22"/>
          <p:cNvSpPr>
            <a:spLocks noChangeArrowheads="1"/>
          </p:cNvSpPr>
          <p:nvPr/>
        </p:nvSpPr>
        <p:spPr bwMode="auto">
          <a:xfrm>
            <a:off x="5010150" y="2124075"/>
            <a:ext cx="198438" cy="1873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5" name="Line 23"/>
          <p:cNvSpPr>
            <a:spLocks noChangeShapeType="1"/>
          </p:cNvSpPr>
          <p:nvPr/>
        </p:nvSpPr>
        <p:spPr bwMode="auto">
          <a:xfrm>
            <a:off x="5116513" y="2219325"/>
            <a:ext cx="0" cy="1209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Shor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’</a:t>
            </a:r>
            <a:r>
              <a:rPr lang="en-US" sz="3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Integer Factorization Algorithm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77" y="1075073"/>
            <a:ext cx="8287966" cy="50292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Problem: </a:t>
            </a: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Given a composite </a:t>
            </a:r>
            <a:r>
              <a:rPr lang="en-US" sz="28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-bit integer, find a prime factor.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Best-known deterministic algorithm on a classical computer has time complexity </a:t>
            </a:r>
            <a:r>
              <a:rPr lang="en-US" sz="2800" b="1" dirty="0" smtClean="0">
                <a:cs typeface="+mn-cs"/>
              </a:rPr>
              <a:t/>
            </a:r>
            <a:br>
              <a:rPr lang="en-US" sz="2800" b="1" dirty="0" smtClean="0">
                <a:cs typeface="+mn-cs"/>
              </a:rPr>
            </a:br>
            <a:r>
              <a:rPr lang="en-US" sz="2800" b="1" dirty="0" err="1" smtClean="0">
                <a:solidFill>
                  <a:srgbClr val="1F497D"/>
                </a:solidFill>
                <a:cs typeface="+mn-cs"/>
              </a:rPr>
              <a:t>exp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(</a:t>
            </a:r>
            <a:r>
              <a:rPr lang="en-US" sz="2800" b="1" i="1" dirty="0" smtClean="0">
                <a:solidFill>
                  <a:srgbClr val="1F497D"/>
                </a:solidFill>
                <a:cs typeface="+mn-cs"/>
              </a:rPr>
              <a:t>O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( </a:t>
            </a:r>
            <a:r>
              <a:rPr lang="en-US" sz="2800" b="1" i="1" dirty="0" smtClean="0">
                <a:solidFill>
                  <a:srgbClr val="1F497D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1F497D"/>
                </a:solidFill>
                <a:cs typeface="+mn-cs"/>
              </a:rPr>
              <a:t>1/3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 log</a:t>
            </a:r>
            <a:r>
              <a:rPr lang="en-US" sz="2800" b="1" baseline="30000" dirty="0">
                <a:solidFill>
                  <a:srgbClr val="1F497D"/>
                </a:solidFill>
              </a:rPr>
              <a:t>2</a:t>
            </a:r>
            <a:r>
              <a:rPr lang="en-US" sz="2800" b="1" baseline="30000" dirty="0" smtClean="0">
                <a:solidFill>
                  <a:srgbClr val="1F497D"/>
                </a:solidFill>
                <a:cs typeface="+mn-cs"/>
              </a:rPr>
              <a:t>/</a:t>
            </a:r>
            <a:r>
              <a:rPr lang="en-US" sz="2800" b="1" baseline="30000" dirty="0">
                <a:solidFill>
                  <a:srgbClr val="1F497D"/>
                </a:solidFill>
              </a:rPr>
              <a:t>3</a:t>
            </a:r>
            <a:r>
              <a:rPr lang="en-US" sz="2800" b="1" baseline="30000" dirty="0" smtClean="0">
                <a:solidFill>
                  <a:srgbClr val="1F497D"/>
                </a:solidFill>
                <a:cs typeface="+mn-cs"/>
              </a:rPr>
              <a:t> </a:t>
            </a:r>
            <a:r>
              <a:rPr lang="en-US" sz="2800" b="1" i="1" dirty="0" smtClean="0">
                <a:solidFill>
                  <a:srgbClr val="1F497D"/>
                </a:solidFill>
                <a:cs typeface="+mn-cs"/>
              </a:rPr>
              <a:t>n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 )).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A quantum computer can solve this</a:t>
            </a:r>
            <a:br>
              <a:rPr lang="en-US" sz="2800" b="1" dirty="0" smtClean="0">
                <a:latin typeface="Comic Sans MS"/>
                <a:cs typeface="Comic Sans MS"/>
              </a:rPr>
            </a:br>
            <a:r>
              <a:rPr lang="en-US" sz="2800" b="1" dirty="0" smtClean="0">
                <a:latin typeface="Comic Sans MS"/>
                <a:cs typeface="Comic Sans MS"/>
              </a:rPr>
              <a:t>problem in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i="1" dirty="0" smtClean="0">
                <a:solidFill>
                  <a:srgbClr val="1F497D"/>
                </a:solidFill>
                <a:cs typeface="+mn-cs"/>
              </a:rPr>
              <a:t>O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( </a:t>
            </a:r>
            <a:r>
              <a:rPr lang="en-US" sz="2800" b="1" i="1" dirty="0" smtClean="0">
                <a:solidFill>
                  <a:srgbClr val="1F497D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1F497D"/>
                </a:solidFill>
                <a:cs typeface="+mn-cs"/>
              </a:rPr>
              <a:t>3 </a:t>
            </a:r>
            <a:r>
              <a:rPr lang="en-US" sz="2800" b="1" dirty="0" smtClean="0">
                <a:solidFill>
                  <a:srgbClr val="1F497D"/>
                </a:solidFill>
                <a:cs typeface="+mn-cs"/>
              </a:rPr>
              <a:t>) </a:t>
            </a:r>
            <a:r>
              <a:rPr lang="en-US" sz="2800" b="1" dirty="0" smtClean="0">
                <a:latin typeface="Comic Sans MS"/>
                <a:cs typeface="Comic Sans MS"/>
              </a:rPr>
              <a:t>operations.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-26894859" y="5776913"/>
            <a:ext cx="35596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Peter </a:t>
            </a:r>
            <a:r>
              <a:rPr lang="en-US" sz="1400" b="1" dirty="0" err="1">
                <a:solidFill>
                  <a:srgbClr val="4F81BD"/>
                </a:solidFill>
                <a:latin typeface="Comic Sans MS"/>
                <a:cs typeface="Comic Sans MS"/>
              </a:rPr>
              <a:t>Shor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r">
              <a:defRPr/>
            </a:pP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Algorithms for Quantum Computation: Discrete Logarithms and Factoring</a:t>
            </a:r>
          </a:p>
          <a:p>
            <a:pPr algn="r">
              <a:defRPr/>
            </a:pPr>
            <a:r>
              <a:rPr lang="en-US" sz="1400" b="1" i="1" dirty="0">
                <a:solidFill>
                  <a:srgbClr val="4F81BD"/>
                </a:solidFill>
                <a:latin typeface="Comic Sans MS"/>
                <a:cs typeface="Comic Sans MS"/>
              </a:rPr>
              <a:t>Proc. 35</a:t>
            </a:r>
            <a:r>
              <a:rPr lang="en-US" sz="1400" b="1" i="1" baseline="30000" dirty="0">
                <a:solidFill>
                  <a:srgbClr val="4F81BD"/>
                </a:solidFill>
                <a:latin typeface="Comic Sans MS"/>
                <a:cs typeface="Comic Sans MS"/>
              </a:rPr>
              <a:t>th</a:t>
            </a:r>
            <a:r>
              <a:rPr lang="en-US" sz="1400" b="1" i="1" dirty="0">
                <a:solidFill>
                  <a:srgbClr val="4F81BD"/>
                </a:solidFill>
                <a:latin typeface="Comic Sans MS"/>
                <a:cs typeface="Comic Sans MS"/>
              </a:rPr>
              <a:t> Annual Symposium on Foundations of Computer Science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, 1994,  pp. 124-134</a:t>
            </a:r>
          </a:p>
        </p:txBody>
      </p:sp>
      <p:pic>
        <p:nvPicPr>
          <p:cNvPr id="71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92" y="3327400"/>
            <a:ext cx="178988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1F497D"/>
                </a:solidFill>
                <a:latin typeface="Comic Sans MS"/>
                <a:cs typeface="Comic Sans MS"/>
              </a:rPr>
              <a:t>Integer Factorization: Estimated Times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4728"/>
            <a:ext cx="8686801" cy="446127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Classical: number field sieve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complexity: </a:t>
            </a:r>
            <a:r>
              <a:rPr lang="en-US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(O(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1/3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log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2/3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8400 MIPS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1024-bit number: 1.6 billion times longer</a:t>
            </a:r>
          </a:p>
          <a:p>
            <a:pPr lvl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Quantum: </a:t>
            </a:r>
            <a:r>
              <a:rPr lang="en-US" sz="2800" b="1" dirty="0" err="1" smtClean="0">
                <a:latin typeface="Comic Sans MS"/>
                <a:cs typeface="Comic Sans MS"/>
              </a:rPr>
              <a:t>Shor</a:t>
            </a:r>
            <a:r>
              <a:rPr lang="ja-JP" altLang="en-US" sz="2800" b="1" dirty="0" smtClean="0">
                <a:latin typeface="Comic Sans MS"/>
                <a:cs typeface="Comic Sans MS"/>
              </a:rPr>
              <a:t>’</a:t>
            </a:r>
            <a:r>
              <a:rPr lang="en-US" sz="2800" b="1" dirty="0" smtClean="0">
                <a:latin typeface="Comic Sans MS"/>
                <a:cs typeface="Comic Sans MS"/>
              </a:rPr>
              <a:t>s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complexity: O(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3.5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1024-bit number: 31 hours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 (assuming a 1 GHz quantum device)</a:t>
            </a: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-1314377" y="5721350"/>
            <a:ext cx="100392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M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. </a:t>
            </a:r>
            <a:r>
              <a:rPr lang="en-US" sz="1400" b="1" dirty="0" err="1">
                <a:solidFill>
                  <a:srgbClr val="4F81BD"/>
                </a:solidFill>
                <a:latin typeface="Comic Sans MS"/>
                <a:cs typeface="Comic Sans MS"/>
              </a:rPr>
              <a:t>Oskin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, F. Chong, I. Chuang</a:t>
            </a:r>
          </a:p>
          <a:p>
            <a:pPr algn="r">
              <a:defRPr/>
            </a:pP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A Practical Architecture for Reliable Quantum Computers</a:t>
            </a:r>
          </a:p>
          <a:p>
            <a:pPr algn="r">
              <a:defRPr/>
            </a:pPr>
            <a:r>
              <a:rPr lang="en-US" sz="1400" b="1" i="1" dirty="0">
                <a:solidFill>
                  <a:srgbClr val="4F81BD"/>
                </a:solidFill>
                <a:latin typeface="Comic Sans MS"/>
                <a:cs typeface="Comic Sans MS"/>
              </a:rPr>
              <a:t>IEEE Computer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, 2002,  pp. 79-87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Shor</a:t>
            </a:r>
            <a:r>
              <a:rPr lang="ja-JP" alt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’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 Quantum Factoring Algorithm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78" y="1179513"/>
            <a:ext cx="7771233" cy="4930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Comic Sans MS"/>
                <a:cs typeface="Comic Sans MS"/>
              </a:rPr>
              <a:t>Input: A composite number </a:t>
            </a:r>
            <a:r>
              <a:rPr lang="en-US" sz="2000" dirty="0" smtClean="0">
                <a:latin typeface="Lucida Console" charset="0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Comic Sans MS"/>
                <a:cs typeface="Comic Sans MS"/>
              </a:rPr>
              <a:t>Output: A nontrivial factor of </a:t>
            </a:r>
            <a:r>
              <a:rPr lang="en-US" sz="2000" dirty="0" smtClean="0">
                <a:latin typeface="Lucida Console" charset="0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is even then return 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= </a:t>
            </a:r>
            <a:r>
              <a:rPr lang="en-US" sz="2000" dirty="0" err="1" smtClean="0">
                <a:latin typeface="Lucida Console" charset="0"/>
                <a:cs typeface="+mn-cs"/>
              </a:rPr>
              <a:t>a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b</a:t>
            </a:r>
            <a:r>
              <a:rPr lang="en-US" sz="2000" dirty="0" smtClean="0">
                <a:latin typeface="Lucida Console" charset="0"/>
                <a:cs typeface="+mn-cs"/>
              </a:rPr>
              <a:t> for integers a &gt;= 1, b &gt;= 2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return a;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x := rand(1,N-1);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 &gt; 1 then return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Lucida Console" charset="0"/>
                <a:cs typeface="+mn-cs"/>
              </a:rPr>
              <a:t>r := order(x mod N); // only quantum step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r is even and 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 </a:t>
            </a:r>
            <a:r>
              <a:rPr lang="en-US" sz="2000" dirty="0" smtClean="0">
                <a:latin typeface="Lucida Console" charset="0"/>
                <a:cs typeface="+mn-cs"/>
              </a:rPr>
              <a:t>!= (-1) mod N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{f1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-1,N);  f2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+1,N)};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f1 is a nontrivial factor then return f1;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if f2 is a nontrivial factor then return f2;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return fail;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sz="2000" dirty="0" smtClean="0">
              <a:latin typeface="Lucida Console" charset="0"/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800" dirty="0" smtClean="0">
                <a:cs typeface="+mn-cs"/>
              </a:rPr>
              <a:t>								</a:t>
            </a:r>
          </a:p>
        </p:txBody>
      </p:sp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5657607" y="6319838"/>
            <a:ext cx="2310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400" dirty="0">
                <a:solidFill>
                  <a:schemeClr val="accent1"/>
                </a:solidFill>
                <a:cs typeface="Times New Roman" charset="0"/>
              </a:rPr>
              <a:t>Nielsen and Chuang, 2000</a:t>
            </a:r>
          </a:p>
        </p:txBody>
      </p:sp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927878" y="3922712"/>
            <a:ext cx="6589905" cy="4206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7" y="73025"/>
            <a:ext cx="8951003" cy="8382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Software in Our World Today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19163"/>
            <a:ext cx="9144000" cy="54356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How </a:t>
            </a:r>
            <a:r>
              <a:rPr lang="en-US" sz="2800" b="1" dirty="0">
                <a:latin typeface="Comic Sans MS"/>
                <a:cs typeface="Comic Sans MS"/>
              </a:rPr>
              <a:t>much software does the world use today?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The Order-Finding Problem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1216025"/>
            <a:ext cx="8594581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Given positive integers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and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, </a:t>
            </a:r>
            <a:r>
              <a:rPr lang="en-US" sz="2400" b="1" i="1" dirty="0" smtClean="0">
                <a:latin typeface="Comic Sans MS"/>
                <a:cs typeface="Comic Sans MS"/>
              </a:rPr>
              <a:t>x </a:t>
            </a:r>
            <a:r>
              <a:rPr lang="en-US" sz="2400" b="1" i="1" dirty="0" smtClean="0">
                <a:cs typeface="Comic Sans MS"/>
              </a:rPr>
              <a:t>&lt;</a:t>
            </a:r>
            <a:r>
              <a:rPr lang="en-US" sz="2400" b="1" i="1" dirty="0" smtClean="0">
                <a:latin typeface="Comic Sans MS"/>
                <a:cs typeface="Comic Sans MS"/>
              </a:rPr>
              <a:t> N, </a:t>
            </a:r>
            <a:r>
              <a:rPr lang="en-US" sz="2400" b="1" dirty="0" smtClean="0">
                <a:latin typeface="Comic Sans MS"/>
                <a:cs typeface="Comic Sans MS"/>
              </a:rPr>
              <a:t>such that</a:t>
            </a:r>
            <a:br>
              <a:rPr lang="en-US" sz="2400" b="1" dirty="0" smtClean="0">
                <a:latin typeface="Comic Sans MS"/>
                <a:cs typeface="Comic Sans MS"/>
              </a:rPr>
            </a:br>
            <a:r>
              <a:rPr lang="en-US" sz="2400" b="1" dirty="0" err="1" smtClean="0">
                <a:latin typeface="Comic Sans MS"/>
                <a:cs typeface="Comic Sans MS"/>
              </a:rPr>
              <a:t>gcd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,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 = 1, the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order of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(mod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 smtClean="0">
                <a:latin typeface="Comic Sans MS"/>
                <a:cs typeface="Comic Sans MS"/>
              </a:rPr>
              <a:t>is the smallest integer </a:t>
            </a:r>
            <a:r>
              <a:rPr lang="en-US" sz="2400" b="1" i="1" dirty="0" smtClean="0"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latin typeface="Comic Sans MS"/>
                <a:cs typeface="Comic Sans MS"/>
              </a:rPr>
              <a:t> such that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i="1" dirty="0" smtClean="0">
                <a:cs typeface="Comic Sans MS"/>
              </a:rPr>
              <a:t> </a:t>
            </a:r>
            <a:r>
              <a:rPr lang="en-US" sz="2400" b="1" i="1" baseline="30000" dirty="0" smtClean="0">
                <a:latin typeface="Comic Sans MS"/>
                <a:cs typeface="Comic Sans MS"/>
              </a:rPr>
              <a:t>r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≡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1 (mod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E.g., the order of 5 (mod 21) is 6.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The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order-finding problem </a:t>
            </a:r>
            <a:r>
              <a:rPr lang="en-US" sz="2400" b="1" dirty="0" smtClean="0">
                <a:latin typeface="Comic Sans MS"/>
                <a:cs typeface="Comic Sans MS"/>
              </a:rPr>
              <a:t>is, given two relatively prime integers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and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, to find the order of        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(mod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All known classical algorithms for order finding are</a:t>
            </a:r>
            <a:br>
              <a:rPr lang="en-US" sz="2400" b="1" dirty="0" smtClean="0">
                <a:latin typeface="Comic Sans MS"/>
                <a:cs typeface="Comic Sans MS"/>
              </a:rPr>
            </a:br>
            <a:r>
              <a:rPr lang="en-US" sz="2400" b="1" dirty="0" err="1" smtClean="0">
                <a:latin typeface="Comic Sans MS"/>
                <a:cs typeface="Comic Sans MS"/>
              </a:rPr>
              <a:t>superpolynomial</a:t>
            </a:r>
            <a:r>
              <a:rPr lang="en-US" sz="2400" b="1" dirty="0" smtClean="0">
                <a:latin typeface="Comic Sans MS"/>
                <a:cs typeface="Comic Sans MS"/>
              </a:rPr>
              <a:t> in the number of bits in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Order Finding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Order finding for an integer </a:t>
            </a:r>
            <a:r>
              <a:rPr lang="en-US" sz="2400" b="1" i="1" dirty="0">
                <a:solidFill>
                  <a:srgbClr val="1F497D"/>
                </a:solidFill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 can be done with a quantum circuit containing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((log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log log 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 log log log 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 </a:t>
            </a:r>
            <a:r>
              <a:rPr lang="en-US" sz="2400" b="1" dirty="0" smtClean="0">
                <a:latin typeface="Comic Sans MS"/>
                <a:cs typeface="Comic Sans MS"/>
              </a:rPr>
              <a:t> elementary quantum gates.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Best known classical algorithm requires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dirty="0" err="1" smtClean="0">
                <a:solidFill>
                  <a:srgbClr val="0000FF"/>
                </a:solidFill>
                <a:cs typeface="+mn-cs"/>
              </a:rPr>
              <a:t>exp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((log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1/3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(log 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/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  </a:t>
            </a:r>
            <a:r>
              <a:rPr lang="en-US" sz="2400" b="1" dirty="0" smtClean="0">
                <a:latin typeface="Comic Sans MS"/>
                <a:cs typeface="Comic Sans MS"/>
              </a:rPr>
              <a:t>time on a classical computer.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Other Models of Quantum Computation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latin typeface="Comic Sans MS"/>
                <a:cs typeface="Comic Sans MS"/>
              </a:rPr>
              <a:t>Adiabatic quantum computing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evolving in the ground state an easy-to-prepare Hamiltonian to a Hamiltonian encoding the problem solution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pros: easier to engineer and scale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cons: current devices can perform only a limited class of computations      	</a:t>
            </a:r>
            <a:endParaRPr lang="en-US" sz="2400" b="1" dirty="0">
              <a:latin typeface="Comic Sans MS"/>
              <a:cs typeface="Comic Sans MS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D-Wave Systems Quantum 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Annealer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3909" b="13909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43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2502" y="6169223"/>
            <a:ext cx="44294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D-Wave Upgrade, Nature | News, 24 Jan 2017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155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Other Models of Quantum Computation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latin typeface="Comic Sans MS"/>
                <a:cs typeface="Comic Sans MS"/>
              </a:rPr>
              <a:t>Topological </a:t>
            </a:r>
            <a:r>
              <a:rPr lang="en-US" b="1" dirty="0">
                <a:latin typeface="Comic Sans MS"/>
                <a:cs typeface="Comic Sans MS"/>
              </a:rPr>
              <a:t>quantum </a:t>
            </a:r>
            <a:r>
              <a:rPr lang="en-US" b="1" dirty="0" smtClean="0">
                <a:latin typeface="Comic Sans MS"/>
                <a:cs typeface="Comic Sans MS"/>
              </a:rPr>
              <a:t>computing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employs two-dimensional </a:t>
            </a:r>
            <a:r>
              <a:rPr lang="en-US" sz="2400" b="1" dirty="0" err="1" smtClean="0">
                <a:latin typeface="Comic Sans MS"/>
                <a:cs typeface="Comic Sans MS"/>
              </a:rPr>
              <a:t>quasiparticles</a:t>
            </a:r>
            <a:r>
              <a:rPr lang="en-US" sz="2400" b="1" dirty="0" smtClean="0">
                <a:latin typeface="Comic Sans MS"/>
                <a:cs typeface="Comic Sans MS"/>
              </a:rPr>
              <a:t> called </a:t>
            </a:r>
            <a:r>
              <a:rPr lang="en-US" sz="2400" b="1" dirty="0" err="1" smtClean="0">
                <a:latin typeface="Comic Sans MS"/>
                <a:cs typeface="Comic Sans MS"/>
              </a:rPr>
              <a:t>anyons</a:t>
            </a:r>
            <a:r>
              <a:rPr lang="en-US" sz="2400" b="1" dirty="0" smtClean="0">
                <a:latin typeface="Comic Sans MS"/>
                <a:cs typeface="Comic Sans MS"/>
              </a:rPr>
              <a:t> whose world lines pass around one another to form braids in three-dimensional </a:t>
            </a:r>
            <a:r>
              <a:rPr lang="en-US" sz="2400" b="1" dirty="0" err="1" smtClean="0">
                <a:latin typeface="Comic Sans MS"/>
                <a:cs typeface="Comic Sans MS"/>
              </a:rPr>
              <a:t>spacetime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these braids form the logic gates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pros: appears to be much more robust to noise than other models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cons: engineering challenges still at a very early state</a:t>
            </a:r>
            <a:endParaRPr lang="en-US" sz="2400" b="1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AutoShape 2"/>
          <p:cNvSpPr>
            <a:spLocks noChangeArrowheads="1"/>
          </p:cNvSpPr>
          <p:nvPr/>
        </p:nvSpPr>
        <p:spPr bwMode="auto">
          <a:xfrm>
            <a:off x="1371212" y="4267200"/>
            <a:ext cx="6210138" cy="1257300"/>
          </a:xfrm>
          <a:prstGeom prst="parallelogram">
            <a:avLst>
              <a:gd name="adj" fmla="val 12594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683" name="Rectangle 3"/>
          <p:cNvSpPr>
            <a:spLocks noChangeArrowheads="1"/>
          </p:cNvSpPr>
          <p:nvPr/>
        </p:nvSpPr>
        <p:spPr bwMode="auto">
          <a:xfrm>
            <a:off x="533855" y="5867400"/>
            <a:ext cx="580391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530" y="152400"/>
            <a:ext cx="8991470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Artist</a:t>
            </a:r>
            <a:r>
              <a:rPr lang="ja-JP" alt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’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s Conception of Topological Quantum Device</a:t>
            </a:r>
          </a:p>
        </p:txBody>
      </p:sp>
      <p:sp>
        <p:nvSpPr>
          <p:cNvPr id="839685" name="Oval 5"/>
          <p:cNvSpPr>
            <a:spLocks noChangeArrowheads="1"/>
          </p:cNvSpPr>
          <p:nvPr/>
        </p:nvSpPr>
        <p:spPr bwMode="auto">
          <a:xfrm>
            <a:off x="2781333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2857597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>
            <a:off x="2018685" y="3962400"/>
            <a:ext cx="4496513" cy="1752600"/>
            <a:chOff x="624" y="2496"/>
            <a:chExt cx="2832" cy="1104"/>
          </a:xfrm>
        </p:grpSpPr>
        <p:grpSp>
          <p:nvGrpSpPr>
            <p:cNvPr id="18457" name="Group 8"/>
            <p:cNvGrpSpPr>
              <a:grpSpLocks/>
            </p:cNvGrpSpPr>
            <p:nvPr/>
          </p:nvGrpSpPr>
          <p:grpSpPr bwMode="auto">
            <a:xfrm>
              <a:off x="624" y="2496"/>
              <a:ext cx="1056" cy="1104"/>
              <a:chOff x="624" y="2496"/>
              <a:chExt cx="2112" cy="1104"/>
            </a:xfrm>
          </p:grpSpPr>
          <p:grpSp>
            <p:nvGrpSpPr>
              <p:cNvPr id="18500" name="Group 9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690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501" name="Group 12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69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4" name="Line 14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58" name="Group 15"/>
            <p:cNvGrpSpPr>
              <a:grpSpLocks/>
            </p:cNvGrpSpPr>
            <p:nvPr/>
          </p:nvGrpSpPr>
          <p:grpSpPr bwMode="auto">
            <a:xfrm>
              <a:off x="960" y="2496"/>
              <a:ext cx="1056" cy="1104"/>
              <a:chOff x="624" y="2496"/>
              <a:chExt cx="2112" cy="1104"/>
            </a:xfrm>
          </p:grpSpPr>
          <p:grpSp>
            <p:nvGrpSpPr>
              <p:cNvPr id="18494" name="Group 16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697" name="Line 17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95" name="Group 19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0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1" name="Line 21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59" name="Group 22"/>
            <p:cNvGrpSpPr>
              <a:grpSpLocks/>
            </p:cNvGrpSpPr>
            <p:nvPr/>
          </p:nvGrpSpPr>
          <p:grpSpPr bwMode="auto">
            <a:xfrm>
              <a:off x="1248" y="2496"/>
              <a:ext cx="1056" cy="1104"/>
              <a:chOff x="624" y="2496"/>
              <a:chExt cx="2112" cy="1104"/>
            </a:xfrm>
          </p:grpSpPr>
          <p:grpSp>
            <p:nvGrpSpPr>
              <p:cNvPr id="18488" name="Group 23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04" name="Line 24"/>
                <p:cNvSpPr>
                  <a:spLocks noChangeShapeType="1"/>
                </p:cNvSpPr>
                <p:nvPr/>
              </p:nvSpPr>
              <p:spPr bwMode="auto">
                <a:xfrm>
                  <a:off x="1825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68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89" name="Group 26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0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625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8" name="Line 28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60" name="Group 29"/>
            <p:cNvGrpSpPr>
              <a:grpSpLocks/>
            </p:cNvGrpSpPr>
            <p:nvPr/>
          </p:nvGrpSpPr>
          <p:grpSpPr bwMode="auto">
            <a:xfrm>
              <a:off x="1536" y="2496"/>
              <a:ext cx="1056" cy="1104"/>
              <a:chOff x="624" y="2496"/>
              <a:chExt cx="2112" cy="1104"/>
            </a:xfrm>
          </p:grpSpPr>
          <p:grpSp>
            <p:nvGrpSpPr>
              <p:cNvPr id="18482" name="Group 30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11" name="Line 31"/>
                <p:cNvSpPr>
                  <a:spLocks noChangeShapeType="1"/>
                </p:cNvSpPr>
                <p:nvPr/>
              </p:nvSpPr>
              <p:spPr bwMode="auto">
                <a:xfrm>
                  <a:off x="1825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968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83" name="Group 33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1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623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5" name="Line 35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61" name="Group 36"/>
            <p:cNvGrpSpPr>
              <a:grpSpLocks/>
            </p:cNvGrpSpPr>
            <p:nvPr/>
          </p:nvGrpSpPr>
          <p:grpSpPr bwMode="auto">
            <a:xfrm>
              <a:off x="1824" y="2496"/>
              <a:ext cx="1056" cy="1104"/>
              <a:chOff x="624" y="2496"/>
              <a:chExt cx="2112" cy="1104"/>
            </a:xfrm>
          </p:grpSpPr>
          <p:grpSp>
            <p:nvGrpSpPr>
              <p:cNvPr id="18476" name="Group 37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18" name="Line 38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77" name="Group 40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2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2" name="Line 42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62" name="Group 43"/>
            <p:cNvGrpSpPr>
              <a:grpSpLocks/>
            </p:cNvGrpSpPr>
            <p:nvPr/>
          </p:nvGrpSpPr>
          <p:grpSpPr bwMode="auto">
            <a:xfrm>
              <a:off x="2112" y="2496"/>
              <a:ext cx="1056" cy="1104"/>
              <a:chOff x="624" y="2496"/>
              <a:chExt cx="2112" cy="1104"/>
            </a:xfrm>
          </p:grpSpPr>
          <p:grpSp>
            <p:nvGrpSpPr>
              <p:cNvPr id="18470" name="Group 44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25" name="Line 45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71" name="Group 47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2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9" name="Line 49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8463" name="Group 50"/>
            <p:cNvGrpSpPr>
              <a:grpSpLocks/>
            </p:cNvGrpSpPr>
            <p:nvPr/>
          </p:nvGrpSpPr>
          <p:grpSpPr bwMode="auto">
            <a:xfrm>
              <a:off x="2400" y="2496"/>
              <a:ext cx="1056" cy="1104"/>
              <a:chOff x="624" y="2496"/>
              <a:chExt cx="2112" cy="1104"/>
            </a:xfrm>
          </p:grpSpPr>
          <p:grpSp>
            <p:nvGrpSpPr>
              <p:cNvPr id="18464" name="Group 51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32" name="Line 52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3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65" name="Group 54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3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36" name="Line 56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839737" name="Oval 57"/>
          <p:cNvSpPr>
            <a:spLocks noChangeArrowheads="1"/>
          </p:cNvSpPr>
          <p:nvPr/>
        </p:nvSpPr>
        <p:spPr bwMode="auto">
          <a:xfrm>
            <a:off x="3315187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38" name="Oval 58"/>
          <p:cNvSpPr>
            <a:spLocks noChangeArrowheads="1"/>
          </p:cNvSpPr>
          <p:nvPr/>
        </p:nvSpPr>
        <p:spPr bwMode="auto">
          <a:xfrm>
            <a:off x="3391452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39" name="Oval 59"/>
          <p:cNvSpPr>
            <a:spLocks noChangeArrowheads="1"/>
          </p:cNvSpPr>
          <p:nvPr/>
        </p:nvSpPr>
        <p:spPr bwMode="auto">
          <a:xfrm>
            <a:off x="3771220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0" name="Oval 60"/>
          <p:cNvSpPr>
            <a:spLocks noChangeArrowheads="1"/>
          </p:cNvSpPr>
          <p:nvPr/>
        </p:nvSpPr>
        <p:spPr bwMode="auto">
          <a:xfrm>
            <a:off x="3847484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1" name="Oval 61"/>
          <p:cNvSpPr>
            <a:spLocks noChangeArrowheads="1"/>
          </p:cNvSpPr>
          <p:nvPr/>
        </p:nvSpPr>
        <p:spPr bwMode="auto">
          <a:xfrm>
            <a:off x="4228809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2" name="Oval 62"/>
          <p:cNvSpPr>
            <a:spLocks noChangeArrowheads="1"/>
          </p:cNvSpPr>
          <p:nvPr/>
        </p:nvSpPr>
        <p:spPr bwMode="auto">
          <a:xfrm>
            <a:off x="4305073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3" name="Oval 63"/>
          <p:cNvSpPr>
            <a:spLocks noChangeArrowheads="1"/>
          </p:cNvSpPr>
          <p:nvPr/>
        </p:nvSpPr>
        <p:spPr bwMode="auto">
          <a:xfrm>
            <a:off x="4686398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4" name="Oval 64"/>
          <p:cNvSpPr>
            <a:spLocks noChangeArrowheads="1"/>
          </p:cNvSpPr>
          <p:nvPr/>
        </p:nvSpPr>
        <p:spPr bwMode="auto">
          <a:xfrm>
            <a:off x="4762662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5" name="Oval 65"/>
          <p:cNvSpPr>
            <a:spLocks noChangeArrowheads="1"/>
          </p:cNvSpPr>
          <p:nvPr/>
        </p:nvSpPr>
        <p:spPr bwMode="auto">
          <a:xfrm>
            <a:off x="5143987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6" name="Oval 66"/>
          <p:cNvSpPr>
            <a:spLocks noChangeArrowheads="1"/>
          </p:cNvSpPr>
          <p:nvPr/>
        </p:nvSpPr>
        <p:spPr bwMode="auto">
          <a:xfrm>
            <a:off x="5220251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7" name="Oval 67"/>
          <p:cNvSpPr>
            <a:spLocks noChangeArrowheads="1"/>
          </p:cNvSpPr>
          <p:nvPr/>
        </p:nvSpPr>
        <p:spPr bwMode="auto">
          <a:xfrm>
            <a:off x="5600019" y="471805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8" name="Oval 68"/>
          <p:cNvSpPr>
            <a:spLocks noChangeArrowheads="1"/>
          </p:cNvSpPr>
          <p:nvPr/>
        </p:nvSpPr>
        <p:spPr bwMode="auto">
          <a:xfrm>
            <a:off x="5676284" y="471805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9" name="Oval 69"/>
          <p:cNvSpPr>
            <a:spLocks noChangeArrowheads="1"/>
          </p:cNvSpPr>
          <p:nvPr/>
        </p:nvSpPr>
        <p:spPr bwMode="auto">
          <a:xfrm>
            <a:off x="5752549" y="4533900"/>
            <a:ext cx="305059" cy="228600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39750" name="Group 70"/>
          <p:cNvGrpSpPr>
            <a:grpSpLocks/>
          </p:cNvGrpSpPr>
          <p:nvPr/>
        </p:nvGrpSpPr>
        <p:grpSpPr bwMode="auto">
          <a:xfrm>
            <a:off x="5724533" y="3810000"/>
            <a:ext cx="337745" cy="838200"/>
            <a:chOff x="2958" y="2400"/>
            <a:chExt cx="213" cy="528"/>
          </a:xfrm>
        </p:grpSpPr>
        <p:sp>
          <p:nvSpPr>
            <p:cNvPr id="839751" name="Oval 71"/>
            <p:cNvSpPr>
              <a:spLocks noChangeArrowheads="1"/>
            </p:cNvSpPr>
            <p:nvPr/>
          </p:nvSpPr>
          <p:spPr bwMode="auto">
            <a:xfrm>
              <a:off x="3021" y="2880"/>
              <a:ext cx="96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752" name="AutoShape 72"/>
            <p:cNvSpPr>
              <a:spLocks noChangeArrowheads="1"/>
            </p:cNvSpPr>
            <p:nvPr/>
          </p:nvSpPr>
          <p:spPr bwMode="auto">
            <a:xfrm flipV="1">
              <a:off x="2958" y="2400"/>
              <a:ext cx="213" cy="457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39753" name="Rectangle 73"/>
          <p:cNvSpPr>
            <a:spLocks noChangeArrowheads="1"/>
          </p:cNvSpPr>
          <p:nvPr/>
        </p:nvSpPr>
        <p:spPr bwMode="auto">
          <a:xfrm>
            <a:off x="381325" y="914400"/>
            <a:ext cx="853388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54" name="Text Box 74"/>
          <p:cNvSpPr txBox="1">
            <a:spLocks noChangeArrowheads="1"/>
          </p:cNvSpPr>
          <p:nvPr/>
        </p:nvSpPr>
        <p:spPr bwMode="auto">
          <a:xfrm>
            <a:off x="368874" y="1630363"/>
            <a:ext cx="859146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Comic Sans MS"/>
                <a:cs typeface="Comic Sans MS"/>
              </a:rPr>
              <a:t>Theorem </a:t>
            </a:r>
            <a:r>
              <a:rPr lang="en-US" sz="2000" b="1" dirty="0">
                <a:latin typeface="Comic Sans MS"/>
                <a:cs typeface="Comic Sans MS"/>
              </a:rPr>
              <a:t>(Simon, </a:t>
            </a:r>
            <a:r>
              <a:rPr lang="en-US" sz="2000" b="1" dirty="0" err="1">
                <a:latin typeface="Comic Sans MS"/>
                <a:cs typeface="Comic Sans MS"/>
              </a:rPr>
              <a:t>Bonesteel</a:t>
            </a:r>
            <a:r>
              <a:rPr lang="en-US" sz="2000" b="1" dirty="0">
                <a:latin typeface="Comic Sans MS"/>
                <a:cs typeface="Comic Sans MS"/>
              </a:rPr>
              <a:t>, Freedman… PRL05)</a:t>
            </a:r>
            <a:r>
              <a:rPr lang="en-US" sz="2400" b="1" dirty="0">
                <a:latin typeface="Comic Sans MS"/>
                <a:cs typeface="Comic Sans MS"/>
              </a:rPr>
              <a:t>: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mic Sans MS"/>
                <a:cs typeface="Comic Sans MS"/>
              </a:rPr>
              <a:t>In any topological quantum computer, all computations can be performed by moving only a single </a:t>
            </a:r>
            <a:r>
              <a:rPr lang="en-US" sz="2400" dirty="0" err="1">
                <a:solidFill>
                  <a:schemeClr val="accent1"/>
                </a:solidFill>
                <a:latin typeface="Comic Sans MS"/>
                <a:cs typeface="Comic Sans MS"/>
              </a:rPr>
              <a:t>quasiparticle</a:t>
            </a:r>
            <a:r>
              <a:rPr lang="en-US" sz="2400" dirty="0">
                <a:solidFill>
                  <a:schemeClr val="accent1"/>
                </a:solidFill>
                <a:latin typeface="Comic Sans MS"/>
                <a:cs typeface="Comic Sans MS"/>
              </a:rPr>
              <a:t>!</a:t>
            </a:r>
            <a:r>
              <a:rPr lang="en-US" sz="2400" dirty="0">
                <a:latin typeface="Comic Sans MS"/>
                <a:cs typeface="Comic Sans MS"/>
              </a:rPr>
              <a:t>  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14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24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34" dur="1000" fill="hold"/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3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44" dur="1000" fill="hold"/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54" dur="1000" fill="hold"/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64" dur="1000" fill="hold"/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74" dur="10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C -0.00104 -0.00117 -0.00208 -0.00255 -0.00312 -0.00348 C -0.00382 -0.00417 -0.00468 -0.00417 -0.00521 -0.00487 C -0.00955 -0.0095 -0.01232 -0.01575 -0.01614 -0.02084 C -0.01788 -0.02316 -0.02031 -0.02524 -0.02239 -0.02709 C -0.02291 -0.02755 -0.02396 -0.02848 -0.02396 -0.02848 C -0.02639 -0.03334 -0.0335 -0.0382 -0.03802 -0.03959 C -0.04201 -0.04306 -0.04896 -0.04005 -0.05364 -0.03959 C -0.05659 -0.03704 -0.05468 -0.0389 -0.05885 -0.03334 C -0.06093 -0.03056 -0.06371 -0.0301 -0.06562 -0.02709 C -0.06805 -0.02339 -0.06927 -0.01853 -0.07135 -0.01459 C -0.07326 -0.00209 -0.071 0.00277 -0.06927 0.01388 C -0.06944 0.03263 -0.05955 0.09212 -0.08489 0.10346 C -0.08889 0.1074 -0.09288 0.10902 -0.09739 0.1111 C -0.10139 0.11064 -0.10503 0.11064 -0.10885 0.10902 C -0.11215 0.10555 -0.1158 0.10231 -0.11823 0.09791 C -0.11892 0.09328 -0.12014 0.08934 -0.12083 0.08471 C -0.12031 0.07823 -0.11962 0.07152 -0.11666 0.06596 C -0.11441 0.06157 -0.11041 0.05995 -0.10729 0.05694 C -0.10468 0.05439 -0.10243 0.05115 -0.1 0.0486 C -0.09861 0.04698 -0.0967 0.04629 -0.09531 0.04444 C -0.08784 0.03448 -0.08298 0.02036 -0.07968 0.00694 C -0.0783 -0.01228 -0.07534 -0.03681 -0.09218 -0.04237 C -0.09583 -0.04214 -0.09948 -0.04237 -0.10312 -0.04167 C -0.10399 -0.04144 -0.10451 -0.04029 -0.10521 -0.03959 C -0.10833 -0.03658 -0.11337 -0.0345 -0.11562 -0.03056 C -0.11771 -0.02686 -0.11927 -0.02316 -0.12031 -0.01876 C -0.12066 -0.01691 -0.12135 -0.0132 -0.12135 -0.0132 C -0.121 0.02036 -0.12031 0.04143 -0.12135 0.07569 C -0.12153 0.08147 -0.12396 0.09629 -0.1276 0.0986 C -0.12934 0.10323 -0.13385 0.10809 -0.1375 0.10971 C -0.13889 0.11226 -0.14201 0.11434 -0.14427 0.11527 C -0.15382 0.11458 -0.15156 0.11458 -0.15781 0.1118 C -0.16024 0.10856 -0.16302 0.10601 -0.1651 0.10208 C -0.1658 0.10069 -0.16649 0.0993 -0.16718 0.09791 C -0.16753 0.09721 -0.16823 0.09583 -0.16823 0.09583 C -0.16805 0.09073 -0.16805 0.08564 -0.16771 0.08055 C -0.16753 0.07684 -0.16528 0.07337 -0.16406 0.07013 C -0.16354 0.06851 -0.16319 0.06342 -0.16302 0.06249 C -0.16215 0.05879 -0.15642 0.0537 -0.15364 0.05277 C -0.15052 0.04976 -0.14705 0.04629 -0.14375 0.04374 C -0.14218 0.04258 -0.14028 0.04235 -0.13854 0.04166 C -0.13802 0.04143 -0.13698 0.04096 -0.13698 0.04096 C -0.13437 0.0412 -0.13177 0.0412 -0.12916 0.04166 C -0.12812 0.04189 -0.12604 0.04305 -0.12604 0.04305 C -0.12448 0.04907 -0.12239 0.04837 -0.12135 0.05624 C -0.1217 0.07198 -0.1184 0.10995 -0.13646 0.11596 C -0.14062 0.12152 -0.14253 0.11921 -0.14948 0.11874 C -0.15017 0.11828 -0.15087 0.11758 -0.15156 0.11735 C -0.1526 0.11689 -0.15364 0.11712 -0.15468 0.11666 C -0.15746 0.11527 -0.16059 0.11226 -0.16302 0.10971 C -0.16354 0.10856 -0.16389 0.10717 -0.16458 0.10624 C -0.16493 0.10555 -0.1658 0.10555 -0.16614 0.10485 C -0.16771 0.10208 -0.16944 0.09652 -0.17031 0.09305 C -0.16996 0.07846 -0.17083 0.06249 -0.1625 0.05138 C -0.1618 0.04768 -0.16111 0.0486 -0.15885 0.04652 C -0.1559 0.04073 -0.14774 0.03633 -0.14271 0.03471 C -0.1401 0.03379 -0.13489 0.03194 -0.13489 0.03194 C -0.08524 0.03217 -0.05659 0.03008 -0.01562 0.0361 C -0.01128 0.04189 -0.00555 0.04536 -0.00104 0.05138 C -0.00052 0.0537 0.00157 0.05763 0.00157 0.05763 C 0.00261 0.06272 0.00226 0.05925 0.00052 0.06735 C -0.00139 0.07592 -0.00746 0.07592 -0.01302 0.07846 C -0.02847 0.07823 -0.04757 0.08425 -0.06093 0.07083 C -0.06267 0.06712 -0.06458 0.06434 -0.06666 0.0611 C -0.06909 0.0574 -0.06996 0.05231 -0.07239 0.0486 C -0.07812 0.04027 -0.08316 0.03402 -0.09114 0.03055 C -0.12448 0.03217 -0.15764 0.03564 -0.19114 0.0361 C -0.19166 0.0361 -0.20729 0.03981 -0.2 0.03749 C -0.23038 0.01735 -0.20034 0.0368 -0.29687 0.03541 C -0.30139 0.03541 -0.30607 0.02962 -0.31041 0.02846 C -0.31389 0.02383 -0.31718 0.02106 -0.31875 0.01458 C -0.31788 0.00902 -0.3151 0.00254 -0.31146 -0.0007 C -0.31041 -0.00302 -0.31059 -0.00279 -0.30885 -0.00417 C -0.30746 -0.0051 -0.30468 -0.00695 -0.30468 -0.00695 C -0.29739 -0.00626 -0.29531 -0.00834 -0.29323 -5.55556E-6 C -0.2934 0.00763 -0.2934 0.01527 -0.29375 0.02291 C -0.29409 0.03124 -0.29791 0.03819 -0.30052 0.04513 C -0.30208 0.04907 -0.3033 0.053 -0.30625 0.05555 C -0.30868 0.06365 -0.3125 0.06967 -0.31354 0.07846 C -0.31284 0.08333 -0.30868 0.09328 -0.30468 0.09513 C -0.27691 0.09351 -0.28455 0.10022 -0.27396 0.0861 C -0.27361 0.08448 -0.27343 0.08286 -0.27291 0.08124 C -0.27222 0.07893 -0.27031 0.0743 -0.27031 0.0743 C -0.2684 0.06133 -0.26979 0.04745 -0.27343 0.03541 C -0.2743 0.02823 -0.27587 0.02175 -0.27656 0.01458 C -0.27639 0.00809 -0.27899 -0.00024 -0.27552 -0.00487 C -0.27413 -0.00672 -0.26632 -0.01459 -0.26406 -0.01529 C -0.26111 -0.01806 -0.25816 -0.01968 -0.25468 -0.02084 C -0.24375 -0.02015 -0.24149 -0.02339 -0.23854 -0.01181 C -0.23889 0.00138 -0.23784 0.02546 -0.24843 0.03471 C -0.25052 0.04027 -0.25451 0.04397 -0.25677 0.0493 C -0.25781 0.05161 -0.25989 0.05624 -0.25989 0.05624 C -0.26059 0.06133 -0.26319 0.06573 -0.26406 0.07083 C -0.26441 0.07314 -0.2651 0.07777 -0.2651 0.07777 C -0.26389 0.08888 -0.26475 0.08448 -0.26302 0.09166 C -0.26007 0.10323 -0.24687 0.1111 -0.23958 0.11666 C -0.23455 0.11527 -0.23437 0.11481 -0.23125 0.10971 C -0.23021 0.10786 -0.22812 0.10416 -0.22812 0.10416 C -0.22708 0.09976 -0.22587 0.09536 -0.22448 0.09096 C -0.22396 0.08633 -0.22222 0.07962 -0.22031 0.07569 C -0.2184 0.06596 -0.21232 0.05532 -0.20729 0.04791 C -0.20538 0.04513 -0.20104 0.03865 -0.19791 0.03749 C -0.19496 0.03633 -0.19149 0.0361 -0.18854 0.03541 C -0.18073 0.03124 -0.17187 0.03147 -0.16354 0.02916 C -0.14409 0.02962 -0.13246 0.02985 -0.11562 0.03124 C -0.08732 0.03657 -0.03889 0.03309 -0.02239 0.03333 C -0.01805 0.03309 -0.01371 0.03356 -0.00937 0.03263 C -0.0085 0.0324 -0.0085 0.03055 -0.00781 0.02985 C -0.00746 0.02939 -0.00677 0.02939 -0.00625 0.02916 C -0.00399 0.02453 1.94444E-6 0.02129 0.00261 0.01666 C 0.0033 0.01272 0.00365 0.01296 0.00209 0.00763 C 0.00087 0.00323 -0.00191 0.00508 1.94444E-6 -5.55556E-6 Z " pathEditMode="relative" ptsTypes="fffffffffffffffffffffffffffffffffffffffffffffffffffffffffffffffffffffffffffffffffffffffffffffffffffffffffffffffff">
                                      <p:cBhvr>
                                        <p:cTn id="84" dur="3000" fill="hold"/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3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96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98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0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02" dur="1000" fill="hold"/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4" dur="1000" fill="hold"/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06" dur="10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8" dur="1000" fill="hold"/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0" dur="1000" fill="hold"/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12" dur="1000" fill="hold"/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4" dur="1000" fill="hold"/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16" dur="10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8" dur="1000" fill="hold"/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20" dur="1000" fill="hold"/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22" dur="1000" fill="hold"/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83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83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83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000"/>
                                        <p:tgtEl>
                                          <p:spTgt spid="83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000"/>
                                        <p:tgtEl>
                                          <p:spTgt spid="83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10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10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3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animBg="1"/>
      <p:bldP spid="839685" grpId="1" animBg="1"/>
      <p:bldP spid="839685" grpId="2" animBg="1"/>
      <p:bldP spid="839685" grpId="3" animBg="1"/>
      <p:bldP spid="839686" grpId="0" animBg="1"/>
      <p:bldP spid="839686" grpId="1" animBg="1"/>
      <p:bldP spid="839686" grpId="2" animBg="1"/>
      <p:bldP spid="839686" grpId="3" animBg="1"/>
      <p:bldP spid="839737" grpId="0" animBg="1"/>
      <p:bldP spid="839737" grpId="1" animBg="1"/>
      <p:bldP spid="839737" grpId="2" animBg="1"/>
      <p:bldP spid="839738" grpId="0" animBg="1"/>
      <p:bldP spid="839738" grpId="1" animBg="1"/>
      <p:bldP spid="839738" grpId="2" animBg="1"/>
      <p:bldP spid="839739" grpId="0" animBg="1"/>
      <p:bldP spid="839739" grpId="1" animBg="1"/>
      <p:bldP spid="839739" grpId="2" animBg="1"/>
      <p:bldP spid="839739" grpId="3" animBg="1"/>
      <p:bldP spid="839740" grpId="0" animBg="1"/>
      <p:bldP spid="839740" grpId="1" animBg="1"/>
      <p:bldP spid="839740" grpId="2" animBg="1"/>
      <p:bldP spid="839740" grpId="3" animBg="1"/>
      <p:bldP spid="839741" grpId="0" animBg="1"/>
      <p:bldP spid="839741" grpId="1" animBg="1"/>
      <p:bldP spid="839741" grpId="2" animBg="1"/>
      <p:bldP spid="839742" grpId="0" animBg="1"/>
      <p:bldP spid="839742" grpId="1" animBg="1"/>
      <p:bldP spid="839742" grpId="2" animBg="1"/>
      <p:bldP spid="839743" grpId="0" animBg="1"/>
      <p:bldP spid="839743" grpId="1" animBg="1"/>
      <p:bldP spid="839743" grpId="2" animBg="1"/>
      <p:bldP spid="839743" grpId="3" animBg="1"/>
      <p:bldP spid="839744" grpId="0" animBg="1"/>
      <p:bldP spid="839744" grpId="1" animBg="1"/>
      <p:bldP spid="839744" grpId="2" animBg="1"/>
      <p:bldP spid="839744" grpId="3" animBg="1"/>
      <p:bldP spid="839745" grpId="0" animBg="1"/>
      <p:bldP spid="839745" grpId="1" animBg="1"/>
      <p:bldP spid="839745" grpId="2" animBg="1"/>
      <p:bldP spid="839745" grpId="3" animBg="1"/>
      <p:bldP spid="839746" grpId="0" animBg="1"/>
      <p:bldP spid="839746" grpId="1" animBg="1"/>
      <p:bldP spid="839746" grpId="2" animBg="1"/>
      <p:bldP spid="839746" grpId="3" animBg="1"/>
      <p:bldP spid="839747" grpId="0" animBg="1"/>
      <p:bldP spid="839747" grpId="1" animBg="1"/>
      <p:bldP spid="839747" grpId="2" animBg="1"/>
      <p:bldP spid="839747" grpId="3" animBg="1"/>
      <p:bldP spid="839748" grpId="0" animBg="1"/>
      <p:bldP spid="839748" grpId="1" animBg="1"/>
      <p:bldP spid="839748" grpId="2" animBg="1"/>
      <p:bldP spid="839748" grpId="3" animBg="1"/>
      <p:bldP spid="839749" grpId="0" animBg="1"/>
      <p:bldP spid="839749" grpId="1" animBg="1"/>
      <p:bldP spid="8397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90" name="AutoShape 10"/>
          <p:cNvSpPr>
            <a:spLocks noChangeArrowheads="1"/>
          </p:cNvSpPr>
          <p:nvPr/>
        </p:nvSpPr>
        <p:spPr bwMode="auto">
          <a:xfrm>
            <a:off x="5260718" y="2505075"/>
            <a:ext cx="142413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3" name="Text Box 13"/>
          <p:cNvSpPr txBox="1">
            <a:spLocks noChangeArrowheads="1"/>
          </p:cNvSpPr>
          <p:nvPr/>
        </p:nvSpPr>
        <p:spPr bwMode="auto">
          <a:xfrm>
            <a:off x="5190680" y="2538413"/>
            <a:ext cx="1558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  <a:cs typeface="+mn-cs"/>
              </a:rPr>
              <a:t>Technology</a:t>
            </a:r>
          </a:p>
          <a:p>
            <a:pPr>
              <a:defRPr/>
            </a:pPr>
            <a:r>
              <a:rPr lang="en-US" sz="1600" b="1" dirty="0">
                <a:latin typeface="Arial" charset="0"/>
                <a:cs typeface="+mn-cs"/>
              </a:rPr>
              <a:t>Dependent</a:t>
            </a:r>
          </a:p>
          <a:p>
            <a:pPr>
              <a:defRPr/>
            </a:pPr>
            <a:r>
              <a:rPr lang="en-US" sz="1600" b="1" dirty="0" err="1">
                <a:latin typeface="Arial" charset="0"/>
                <a:cs typeface="+mn-cs"/>
              </a:rPr>
              <a:t>CG+Optimizer</a:t>
            </a:r>
            <a:endParaRPr lang="en-US" sz="1600" b="1" dirty="0">
              <a:latin typeface="Arial" charset="0"/>
              <a:cs typeface="+mn-cs"/>
            </a:endParaRP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1063"/>
            <a:ext cx="9144000" cy="5607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cs typeface="+mn-cs"/>
              </a:rPr>
              <a:t> </a:t>
            </a:r>
          </a:p>
        </p:txBody>
      </p:sp>
      <p:sp>
        <p:nvSpPr>
          <p:cNvPr id="916489" name="AutoShape 9"/>
          <p:cNvSpPr>
            <a:spLocks noChangeArrowheads="1"/>
          </p:cNvSpPr>
          <p:nvPr/>
        </p:nvSpPr>
        <p:spPr bwMode="auto">
          <a:xfrm>
            <a:off x="996113" y="2505075"/>
            <a:ext cx="1424130" cy="9144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80575" cy="838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Computer Compilers</a:t>
            </a:r>
          </a:p>
        </p:txBody>
      </p:sp>
      <p:sp>
        <p:nvSpPr>
          <p:cNvPr id="916485" name="AutoShape 5"/>
          <p:cNvSpPr>
            <a:spLocks noChangeArrowheads="1"/>
          </p:cNvSpPr>
          <p:nvPr/>
        </p:nvSpPr>
        <p:spPr bwMode="auto">
          <a:xfrm>
            <a:off x="3101956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88" name="Text Box 8"/>
          <p:cNvSpPr txBox="1">
            <a:spLocks noChangeArrowheads="1"/>
          </p:cNvSpPr>
          <p:nvPr/>
        </p:nvSpPr>
        <p:spPr bwMode="auto">
          <a:xfrm>
            <a:off x="1361873" y="2660651"/>
            <a:ext cx="71045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Front</a:t>
            </a:r>
          </a:p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End</a:t>
            </a:r>
          </a:p>
        </p:txBody>
      </p:sp>
      <p:sp>
        <p:nvSpPr>
          <p:cNvPr id="916491" name="AutoShape 11"/>
          <p:cNvSpPr>
            <a:spLocks noChangeArrowheads="1"/>
          </p:cNvSpPr>
          <p:nvPr/>
        </p:nvSpPr>
        <p:spPr bwMode="auto">
          <a:xfrm>
            <a:off x="7388352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2" name="Text Box 12"/>
          <p:cNvSpPr txBox="1">
            <a:spLocks noChangeArrowheads="1"/>
          </p:cNvSpPr>
          <p:nvPr/>
        </p:nvSpPr>
        <p:spPr bwMode="auto">
          <a:xfrm>
            <a:off x="3061490" y="2538413"/>
            <a:ext cx="1558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Technology</a:t>
            </a:r>
          </a:p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Independent</a:t>
            </a:r>
          </a:p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CG+Optimizer</a:t>
            </a:r>
          </a:p>
        </p:txBody>
      </p:sp>
      <p:sp>
        <p:nvSpPr>
          <p:cNvPr id="916494" name="Text Box 14"/>
          <p:cNvSpPr txBox="1">
            <a:spLocks noChangeArrowheads="1"/>
          </p:cNvSpPr>
          <p:nvPr/>
        </p:nvSpPr>
        <p:spPr bwMode="auto">
          <a:xfrm>
            <a:off x="7464616" y="2660651"/>
            <a:ext cx="13388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Technology</a:t>
            </a:r>
          </a:p>
          <a:p>
            <a:pPr>
              <a:defRPr/>
            </a:pPr>
            <a:r>
              <a:rPr lang="en-US" sz="1600" b="1">
                <a:latin typeface="Arial" charset="0"/>
                <a:cs typeface="+mn-cs"/>
              </a:rPr>
              <a:t>Simulator</a:t>
            </a:r>
          </a:p>
        </p:txBody>
      </p:sp>
      <p:sp>
        <p:nvSpPr>
          <p:cNvPr id="916495" name="Line 15"/>
          <p:cNvSpPr>
            <a:spLocks noChangeShapeType="1"/>
          </p:cNvSpPr>
          <p:nvPr/>
        </p:nvSpPr>
        <p:spPr bwMode="auto">
          <a:xfrm>
            <a:off x="513621" y="2944813"/>
            <a:ext cx="4747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6" name="Line 16"/>
          <p:cNvSpPr>
            <a:spLocks noChangeShapeType="1"/>
          </p:cNvSpPr>
          <p:nvPr/>
        </p:nvSpPr>
        <p:spPr bwMode="auto">
          <a:xfrm>
            <a:off x="2412460" y="2944813"/>
            <a:ext cx="68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7" name="Line 17"/>
          <p:cNvSpPr>
            <a:spLocks noChangeShapeType="1"/>
          </p:cNvSpPr>
          <p:nvPr/>
        </p:nvSpPr>
        <p:spPr bwMode="auto">
          <a:xfrm>
            <a:off x="4535424" y="2971800"/>
            <a:ext cx="7252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8" name="Line 18"/>
          <p:cNvSpPr>
            <a:spLocks noChangeShapeType="1"/>
          </p:cNvSpPr>
          <p:nvPr/>
        </p:nvSpPr>
        <p:spPr bwMode="auto">
          <a:xfrm>
            <a:off x="6684848" y="2971800"/>
            <a:ext cx="6988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9" name="Line 19"/>
          <p:cNvSpPr>
            <a:spLocks noChangeShapeType="1"/>
          </p:cNvSpPr>
          <p:nvPr/>
        </p:nvSpPr>
        <p:spPr bwMode="auto">
          <a:xfrm>
            <a:off x="513620" y="2151063"/>
            <a:ext cx="0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500" name="Text Box 20"/>
          <p:cNvSpPr txBox="1">
            <a:spLocks noChangeArrowheads="1"/>
          </p:cNvSpPr>
          <p:nvPr/>
        </p:nvSpPr>
        <p:spPr bwMode="auto">
          <a:xfrm>
            <a:off x="82491" y="1236663"/>
            <a:ext cx="105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quantum</a:t>
            </a:r>
          </a:p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source</a:t>
            </a:r>
          </a:p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916501" name="Text Box 21"/>
          <p:cNvSpPr txBox="1">
            <a:spLocks noChangeArrowheads="1"/>
          </p:cNvSpPr>
          <p:nvPr/>
        </p:nvSpPr>
        <p:spPr bwMode="auto">
          <a:xfrm>
            <a:off x="2449814" y="2378075"/>
            <a:ext cx="556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QIR</a:t>
            </a:r>
          </a:p>
        </p:txBody>
      </p:sp>
      <p:sp>
        <p:nvSpPr>
          <p:cNvPr id="916502" name="Text Box 22"/>
          <p:cNvSpPr txBox="1">
            <a:spLocks noChangeArrowheads="1"/>
          </p:cNvSpPr>
          <p:nvPr/>
        </p:nvSpPr>
        <p:spPr bwMode="auto">
          <a:xfrm>
            <a:off x="4477836" y="2378075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QASM</a:t>
            </a:r>
          </a:p>
        </p:txBody>
      </p:sp>
      <p:sp>
        <p:nvSpPr>
          <p:cNvPr id="916504" name="Text Box 24"/>
          <p:cNvSpPr txBox="1">
            <a:spLocks noChangeArrowheads="1"/>
          </p:cNvSpPr>
          <p:nvPr/>
        </p:nvSpPr>
        <p:spPr bwMode="auto">
          <a:xfrm>
            <a:off x="6628817" y="2378075"/>
            <a:ext cx="762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QPOL</a:t>
            </a:r>
          </a:p>
        </p:txBody>
      </p:sp>
      <p:sp>
        <p:nvSpPr>
          <p:cNvPr id="916518" name="Text Box 38"/>
          <p:cNvSpPr txBox="1">
            <a:spLocks noChangeArrowheads="1"/>
          </p:cNvSpPr>
          <p:nvPr/>
        </p:nvSpPr>
        <p:spPr bwMode="auto">
          <a:xfrm>
            <a:off x="3962659" y="914400"/>
            <a:ext cx="5181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QIR: quantum intermediate representation</a:t>
            </a:r>
          </a:p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QASM: quantum assembly language</a:t>
            </a:r>
          </a:p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QPOL: quantum physical operations language</a:t>
            </a:r>
          </a:p>
        </p:txBody>
      </p:sp>
      <p:grpSp>
        <p:nvGrpSpPr>
          <p:cNvPr id="916524" name="Group 44"/>
          <p:cNvGrpSpPr>
            <a:grpSpLocks/>
          </p:cNvGrpSpPr>
          <p:nvPr/>
        </p:nvGrpSpPr>
        <p:grpSpPr bwMode="auto">
          <a:xfrm>
            <a:off x="2168101" y="5064125"/>
            <a:ext cx="1106618" cy="712788"/>
            <a:chOff x="1375" y="2742"/>
            <a:chExt cx="711" cy="449"/>
          </a:xfrm>
        </p:grpSpPr>
        <p:sp>
          <p:nvSpPr>
            <p:cNvPr id="916507" name="Rectangle 27"/>
            <p:cNvSpPr>
              <a:spLocks noChangeArrowheads="1"/>
            </p:cNvSpPr>
            <p:nvPr/>
          </p:nvSpPr>
          <p:spPr bwMode="auto">
            <a:xfrm>
              <a:off x="1375" y="2742"/>
              <a:ext cx="711" cy="44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1" name="Text Box 31"/>
            <p:cNvSpPr txBox="1">
              <a:spLocks noChangeArrowheads="1"/>
            </p:cNvSpPr>
            <p:nvPr/>
          </p:nvSpPr>
          <p:spPr bwMode="auto">
            <a:xfrm>
              <a:off x="1404" y="2773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circuit</a:t>
              </a:r>
            </a:p>
          </p:txBody>
        </p:sp>
      </p:grpSp>
      <p:grpSp>
        <p:nvGrpSpPr>
          <p:cNvPr id="916525" name="Group 45"/>
          <p:cNvGrpSpPr>
            <a:grpSpLocks/>
          </p:cNvGrpSpPr>
          <p:nvPr/>
        </p:nvGrpSpPr>
        <p:grpSpPr bwMode="auto">
          <a:xfrm>
            <a:off x="4340871" y="5078414"/>
            <a:ext cx="1106618" cy="712787"/>
            <a:chOff x="2835" y="2742"/>
            <a:chExt cx="711" cy="449"/>
          </a:xfrm>
          <a:solidFill>
            <a:srgbClr val="FF0000"/>
          </a:solidFill>
        </p:grpSpPr>
        <p:sp>
          <p:nvSpPr>
            <p:cNvPr id="916508" name="Rectangle 28"/>
            <p:cNvSpPr>
              <a:spLocks noChangeArrowheads="1"/>
            </p:cNvSpPr>
            <p:nvPr/>
          </p:nvSpPr>
          <p:spPr bwMode="auto">
            <a:xfrm>
              <a:off x="2835" y="2742"/>
              <a:ext cx="711" cy="44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2" name="Text Box 32"/>
            <p:cNvSpPr txBox="1">
              <a:spLocks noChangeArrowheads="1"/>
            </p:cNvSpPr>
            <p:nvPr/>
          </p:nvSpPr>
          <p:spPr bwMode="auto">
            <a:xfrm>
              <a:off x="2863" y="2774"/>
              <a:ext cx="675" cy="3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circuit</a:t>
              </a:r>
            </a:p>
          </p:txBody>
        </p:sp>
      </p:grpSp>
      <p:grpSp>
        <p:nvGrpSpPr>
          <p:cNvPr id="916526" name="Group 46"/>
          <p:cNvGrpSpPr>
            <a:grpSpLocks/>
          </p:cNvGrpSpPr>
          <p:nvPr/>
        </p:nvGrpSpPr>
        <p:grpSpPr bwMode="auto">
          <a:xfrm>
            <a:off x="6480956" y="5092700"/>
            <a:ext cx="1106619" cy="712788"/>
            <a:chOff x="4210" y="2742"/>
            <a:chExt cx="711" cy="449"/>
          </a:xfrm>
        </p:grpSpPr>
        <p:sp>
          <p:nvSpPr>
            <p:cNvPr id="916509" name="Rectangle 29"/>
            <p:cNvSpPr>
              <a:spLocks noChangeArrowheads="1"/>
            </p:cNvSpPr>
            <p:nvPr/>
          </p:nvSpPr>
          <p:spPr bwMode="auto">
            <a:xfrm>
              <a:off x="4210" y="2742"/>
              <a:ext cx="711" cy="449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3" name="Text Box 33"/>
            <p:cNvSpPr txBox="1">
              <a:spLocks noChangeArrowheads="1"/>
            </p:cNvSpPr>
            <p:nvPr/>
          </p:nvSpPr>
          <p:spPr bwMode="auto">
            <a:xfrm>
              <a:off x="4239" y="2774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device</a:t>
              </a:r>
            </a:p>
          </p:txBody>
        </p:sp>
      </p:grpSp>
      <p:grpSp>
        <p:nvGrpSpPr>
          <p:cNvPr id="916530" name="Group 50"/>
          <p:cNvGrpSpPr>
            <a:grpSpLocks/>
          </p:cNvGrpSpPr>
          <p:nvPr/>
        </p:nvGrpSpPr>
        <p:grpSpPr bwMode="auto">
          <a:xfrm>
            <a:off x="0" y="4556126"/>
            <a:ext cx="2319074" cy="1249363"/>
            <a:chOff x="0" y="2870"/>
            <a:chExt cx="1490" cy="787"/>
          </a:xfrm>
        </p:grpSpPr>
        <p:sp>
          <p:nvSpPr>
            <p:cNvPr id="916505" name="Rectangle 25"/>
            <p:cNvSpPr>
              <a:spLocks noChangeArrowheads="1"/>
            </p:cNvSpPr>
            <p:nvPr/>
          </p:nvSpPr>
          <p:spPr bwMode="auto">
            <a:xfrm>
              <a:off x="63" y="3208"/>
              <a:ext cx="711" cy="449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06" name="Text Box 26"/>
            <p:cNvSpPr txBox="1">
              <a:spLocks noChangeArrowheads="1"/>
            </p:cNvSpPr>
            <p:nvPr/>
          </p:nvSpPr>
          <p:spPr bwMode="auto">
            <a:xfrm>
              <a:off x="18" y="3231"/>
              <a:ext cx="8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  <a:cs typeface="+mn-cs"/>
                </a:rPr>
                <a:t>mechanics</a:t>
              </a:r>
            </a:p>
          </p:txBody>
        </p:sp>
        <p:sp>
          <p:nvSpPr>
            <p:cNvPr id="916519" name="Text Box 39"/>
            <p:cNvSpPr txBox="1">
              <a:spLocks noChangeArrowheads="1"/>
            </p:cNvSpPr>
            <p:nvPr/>
          </p:nvSpPr>
          <p:spPr bwMode="auto">
            <a:xfrm>
              <a:off x="0" y="2870"/>
              <a:ext cx="1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latin typeface="Arial" charset="0"/>
                  <a:cs typeface="+mn-cs"/>
                </a:rPr>
                <a:t>ABSTRACTIONS</a:t>
              </a:r>
            </a:p>
          </p:txBody>
        </p:sp>
      </p:grpSp>
      <p:sp>
        <p:nvSpPr>
          <p:cNvPr id="916528" name="Rectangle 48"/>
          <p:cNvSpPr>
            <a:spLocks noChangeArrowheads="1"/>
          </p:cNvSpPr>
          <p:nvPr/>
        </p:nvSpPr>
        <p:spPr bwMode="auto">
          <a:xfrm>
            <a:off x="854479" y="2206625"/>
            <a:ext cx="6445157" cy="163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529" name="Text Box 49"/>
          <p:cNvSpPr txBox="1">
            <a:spLocks noChangeArrowheads="1"/>
          </p:cNvSpPr>
          <p:nvPr/>
        </p:nvSpPr>
        <p:spPr bwMode="auto">
          <a:xfrm>
            <a:off x="1754092" y="3895726"/>
            <a:ext cx="3775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Quantum Computer Compiler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0" y="1828801"/>
            <a:ext cx="1671601" cy="70167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Mathematical Model: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Quantum mechanics,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unitary operators,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tensor products 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2191447" y="1828801"/>
            <a:ext cx="1450589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Computational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Formulation: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Quantum bits,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gates, and circuits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5114414" y="1828801"/>
            <a:ext cx="1164206" cy="7016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Software: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QPOL</a:t>
            </a:r>
          </a:p>
          <a:p>
            <a:pPr>
              <a:defRPr/>
            </a:pPr>
            <a:endParaRPr lang="en-US" sz="1000" b="1">
              <a:latin typeface="Arial" charset="0"/>
              <a:cs typeface="+mn-cs"/>
            </a:endParaRPr>
          </a:p>
          <a:p>
            <a:pPr>
              <a:defRPr/>
            </a:pP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6586793" y="1828801"/>
            <a:ext cx="2557208" cy="7016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Physical System: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Laser pulses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applied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to ions in traps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2" name="Oval 6"/>
          <p:cNvSpPr>
            <a:spLocks noChangeArrowheads="1"/>
          </p:cNvSpPr>
          <p:nvPr/>
        </p:nvSpPr>
        <p:spPr bwMode="auto">
          <a:xfrm>
            <a:off x="8828045" y="3333751"/>
            <a:ext cx="340858" cy="334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9002365" y="3103563"/>
            <a:ext cx="9339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4" name="AutoShape 8"/>
          <p:cNvSpPr>
            <a:spLocks noChangeArrowheads="1"/>
          </p:cNvSpPr>
          <p:nvPr/>
        </p:nvSpPr>
        <p:spPr bwMode="auto">
          <a:xfrm flipH="1">
            <a:off x="8888747" y="3740151"/>
            <a:ext cx="227238" cy="111125"/>
          </a:xfrm>
          <a:prstGeom prst="curvedRightArrow">
            <a:avLst>
              <a:gd name="adj1" fmla="val 28231"/>
              <a:gd name="adj2" fmla="val 48231"/>
              <a:gd name="adj3" fmla="val 69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644105" name="AutoShape 9"/>
          <p:cNvCxnSpPr>
            <a:cxnSpLocks noChangeShapeType="1"/>
          </p:cNvCxnSpPr>
          <p:nvPr/>
        </p:nvCxnSpPr>
        <p:spPr bwMode="auto">
          <a:xfrm>
            <a:off x="8283297" y="3173413"/>
            <a:ext cx="326849" cy="2778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44106" name="Picture 10" descr="e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53" y="3151188"/>
            <a:ext cx="98521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4107" name="Line 11"/>
          <p:cNvSpPr>
            <a:spLocks noChangeShapeType="1"/>
          </p:cNvSpPr>
          <p:nvPr/>
        </p:nvSpPr>
        <p:spPr bwMode="auto">
          <a:xfrm>
            <a:off x="2849816" y="3140075"/>
            <a:ext cx="24591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2247478" y="2757488"/>
            <a:ext cx="135253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Quantum Circuit Model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284827" y="2746375"/>
            <a:ext cx="1117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EPR Pair Creation</a:t>
            </a: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>
            <a:off x="3822581" y="2754313"/>
            <a:ext cx="4026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QIR</a:t>
            </a:r>
          </a:p>
        </p:txBody>
      </p:sp>
      <p:sp>
        <p:nvSpPr>
          <p:cNvPr id="644111" name="Text Box 15"/>
          <p:cNvSpPr txBox="1">
            <a:spLocks noChangeArrowheads="1"/>
          </p:cNvSpPr>
          <p:nvPr/>
        </p:nvSpPr>
        <p:spPr bwMode="auto">
          <a:xfrm>
            <a:off x="5500408" y="2768600"/>
            <a:ext cx="501169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QPOL</a:t>
            </a:r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303517" y="2759075"/>
            <a:ext cx="52140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 dirty="0">
                <a:latin typeface="Arial" charset="0"/>
                <a:cs typeface="+mn-cs"/>
              </a:rPr>
              <a:t>QASM</a:t>
            </a:r>
          </a:p>
        </p:txBody>
      </p:sp>
      <p:pic>
        <p:nvPicPr>
          <p:cNvPr id="644113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33" y="2974976"/>
            <a:ext cx="47470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1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46" y="2954339"/>
            <a:ext cx="107704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3853710" y="1828801"/>
            <a:ext cx="1011677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QCC: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QIR,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QASM</a:t>
            </a:r>
          </a:p>
          <a:p>
            <a:pPr>
              <a:defRPr/>
            </a:pP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16" name="Text Box 20"/>
          <p:cNvSpPr txBox="1">
            <a:spLocks noChangeArrowheads="1"/>
          </p:cNvSpPr>
          <p:nvPr/>
        </p:nvSpPr>
        <p:spPr bwMode="auto">
          <a:xfrm>
            <a:off x="6810918" y="2755900"/>
            <a:ext cx="12311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Machine Instructions</a:t>
            </a:r>
          </a:p>
        </p:txBody>
      </p:sp>
      <p:sp>
        <p:nvSpPr>
          <p:cNvPr id="644117" name="Text Box 21"/>
          <p:cNvSpPr txBox="1">
            <a:spLocks noChangeArrowheads="1"/>
          </p:cNvSpPr>
          <p:nvPr/>
        </p:nvSpPr>
        <p:spPr bwMode="auto">
          <a:xfrm>
            <a:off x="8242829" y="2755900"/>
            <a:ext cx="10832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Physical Device</a:t>
            </a:r>
          </a:p>
        </p:txBody>
      </p:sp>
      <p:grpSp>
        <p:nvGrpSpPr>
          <p:cNvPr id="64533" name="Group 22"/>
          <p:cNvGrpSpPr>
            <a:grpSpLocks/>
          </p:cNvGrpSpPr>
          <p:nvPr/>
        </p:nvGrpSpPr>
        <p:grpSpPr bwMode="auto">
          <a:xfrm>
            <a:off x="6860724" y="3105150"/>
            <a:ext cx="1221794" cy="781050"/>
            <a:chOff x="580" y="2553"/>
            <a:chExt cx="1094" cy="700"/>
          </a:xfrm>
        </p:grpSpPr>
        <p:sp>
          <p:nvSpPr>
            <p:cNvPr id="644119" name="Rectangle 23"/>
            <p:cNvSpPr>
              <a:spLocks noChangeArrowheads="1"/>
            </p:cNvSpPr>
            <p:nvPr/>
          </p:nvSpPr>
          <p:spPr bwMode="auto">
            <a:xfrm>
              <a:off x="580" y="2553"/>
              <a:ext cx="1094" cy="7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4585" name="Group 24"/>
            <p:cNvGrpSpPr>
              <a:grpSpLocks/>
            </p:cNvGrpSpPr>
            <p:nvPr/>
          </p:nvGrpSpPr>
          <p:grpSpPr bwMode="auto">
            <a:xfrm>
              <a:off x="714" y="2624"/>
              <a:ext cx="811" cy="559"/>
              <a:chOff x="4558" y="3615"/>
              <a:chExt cx="811" cy="559"/>
            </a:xfrm>
          </p:grpSpPr>
          <p:sp>
            <p:nvSpPr>
              <p:cNvPr id="644121" name="Rectangle 25"/>
              <p:cNvSpPr>
                <a:spLocks noChangeArrowheads="1"/>
              </p:cNvSpPr>
              <p:nvPr/>
            </p:nvSpPr>
            <p:spPr bwMode="auto">
              <a:xfrm>
                <a:off x="4559" y="3624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>
                    <a:latin typeface="Arial" charset="0"/>
                    <a:cs typeface="+mn-cs"/>
                  </a:rPr>
                  <a:t>A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2" name="Rectangle 26"/>
              <p:cNvSpPr>
                <a:spLocks noChangeArrowheads="1"/>
              </p:cNvSpPr>
              <p:nvPr/>
            </p:nvSpPr>
            <p:spPr bwMode="auto">
              <a:xfrm>
                <a:off x="4906" y="3619"/>
                <a:ext cx="114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2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3" name="Rectangle 27"/>
              <p:cNvSpPr>
                <a:spLocks noChangeArrowheads="1"/>
              </p:cNvSpPr>
              <p:nvPr/>
            </p:nvSpPr>
            <p:spPr bwMode="auto">
              <a:xfrm>
                <a:off x="4791" y="3624"/>
                <a:ext cx="116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1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4" name="Rectangle 28"/>
              <p:cNvSpPr>
                <a:spLocks noChangeArrowheads="1"/>
              </p:cNvSpPr>
              <p:nvPr/>
            </p:nvSpPr>
            <p:spPr bwMode="auto">
              <a:xfrm>
                <a:off x="5020" y="3619"/>
                <a:ext cx="116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3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5" name="Rectangle 29"/>
              <p:cNvSpPr>
                <a:spLocks noChangeArrowheads="1"/>
              </p:cNvSpPr>
              <p:nvPr/>
            </p:nvSpPr>
            <p:spPr bwMode="auto">
              <a:xfrm>
                <a:off x="4558" y="3944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A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6" name="Rectangle 30"/>
              <p:cNvSpPr>
                <a:spLocks noChangeArrowheads="1"/>
              </p:cNvSpPr>
              <p:nvPr/>
            </p:nvSpPr>
            <p:spPr bwMode="auto">
              <a:xfrm>
                <a:off x="4903" y="3940"/>
                <a:ext cx="116" cy="22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2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4789" y="3944"/>
                <a:ext cx="114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1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8" name="Rectangle 32"/>
              <p:cNvSpPr>
                <a:spLocks noChangeArrowheads="1"/>
              </p:cNvSpPr>
              <p:nvPr/>
            </p:nvSpPr>
            <p:spPr bwMode="auto">
              <a:xfrm>
                <a:off x="5019" y="3940"/>
                <a:ext cx="114" cy="22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3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9" name="Rectangle 33"/>
              <p:cNvSpPr>
                <a:spLocks noChangeArrowheads="1"/>
              </p:cNvSpPr>
              <p:nvPr/>
            </p:nvSpPr>
            <p:spPr bwMode="auto">
              <a:xfrm>
                <a:off x="5139" y="3615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B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30" name="Rectangle 34"/>
              <p:cNvSpPr>
                <a:spLocks noChangeArrowheads="1"/>
              </p:cNvSpPr>
              <p:nvPr/>
            </p:nvSpPr>
            <p:spPr bwMode="auto">
              <a:xfrm>
                <a:off x="5138" y="3942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B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4131" name="Rectangle 35"/>
            <p:cNvSpPr>
              <a:spLocks noChangeArrowheads="1"/>
            </p:cNvSpPr>
            <p:nvPr/>
          </p:nvSpPr>
          <p:spPr bwMode="auto">
            <a:xfrm>
              <a:off x="764" y="2879"/>
              <a:ext cx="59" cy="5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4132" name="Rectangle 36"/>
            <p:cNvSpPr>
              <a:spLocks noChangeArrowheads="1"/>
            </p:cNvSpPr>
            <p:nvPr/>
          </p:nvSpPr>
          <p:spPr bwMode="auto">
            <a:xfrm>
              <a:off x="1372" y="2870"/>
              <a:ext cx="57" cy="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4133" name="Rectangle 37"/>
            <p:cNvSpPr>
              <a:spLocks noChangeArrowheads="1"/>
            </p:cNvSpPr>
            <p:nvPr/>
          </p:nvSpPr>
          <p:spPr bwMode="auto">
            <a:xfrm>
              <a:off x="825" y="2877"/>
              <a:ext cx="5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44134" name="Line 38"/>
          <p:cNvSpPr>
            <a:spLocks noChangeShapeType="1"/>
          </p:cNvSpPr>
          <p:nvPr/>
        </p:nvSpPr>
        <p:spPr bwMode="auto">
          <a:xfrm>
            <a:off x="1676270" y="2184400"/>
            <a:ext cx="49027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5" name="Line 39"/>
          <p:cNvSpPr>
            <a:spLocks noChangeShapeType="1"/>
          </p:cNvSpPr>
          <p:nvPr/>
        </p:nvSpPr>
        <p:spPr bwMode="auto">
          <a:xfrm>
            <a:off x="3665383" y="2159000"/>
            <a:ext cx="19455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6" name="Line 40"/>
          <p:cNvSpPr>
            <a:spLocks noChangeShapeType="1"/>
          </p:cNvSpPr>
          <p:nvPr/>
        </p:nvSpPr>
        <p:spPr bwMode="auto">
          <a:xfrm>
            <a:off x="4902740" y="2151064"/>
            <a:ext cx="19299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7" name="Line 41"/>
          <p:cNvSpPr>
            <a:spLocks noChangeShapeType="1"/>
          </p:cNvSpPr>
          <p:nvPr/>
        </p:nvSpPr>
        <p:spPr bwMode="auto">
          <a:xfrm>
            <a:off x="6314419" y="2135189"/>
            <a:ext cx="26303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8" name="Line 42"/>
          <p:cNvSpPr>
            <a:spLocks noChangeShapeType="1"/>
          </p:cNvSpPr>
          <p:nvPr/>
        </p:nvSpPr>
        <p:spPr bwMode="auto">
          <a:xfrm>
            <a:off x="8017148" y="2879725"/>
            <a:ext cx="261479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9" name="Line 43"/>
          <p:cNvSpPr>
            <a:spLocks noChangeShapeType="1"/>
          </p:cNvSpPr>
          <p:nvPr/>
        </p:nvSpPr>
        <p:spPr bwMode="auto">
          <a:xfrm>
            <a:off x="4147874" y="2871789"/>
            <a:ext cx="211674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0" name="Line 44"/>
          <p:cNvSpPr>
            <a:spLocks noChangeShapeType="1"/>
          </p:cNvSpPr>
          <p:nvPr/>
        </p:nvSpPr>
        <p:spPr bwMode="auto">
          <a:xfrm>
            <a:off x="1676270" y="2870200"/>
            <a:ext cx="49027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1" name="Line 45"/>
          <p:cNvSpPr>
            <a:spLocks noChangeShapeType="1"/>
          </p:cNvSpPr>
          <p:nvPr/>
        </p:nvSpPr>
        <p:spPr bwMode="auto">
          <a:xfrm>
            <a:off x="3673164" y="2870200"/>
            <a:ext cx="19455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2" name="Line 46"/>
          <p:cNvSpPr>
            <a:spLocks noChangeShapeType="1"/>
          </p:cNvSpPr>
          <p:nvPr/>
        </p:nvSpPr>
        <p:spPr bwMode="auto">
          <a:xfrm>
            <a:off x="4902740" y="2860675"/>
            <a:ext cx="1929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3" name="Line 47"/>
          <p:cNvSpPr>
            <a:spLocks noChangeShapeType="1"/>
          </p:cNvSpPr>
          <p:nvPr/>
        </p:nvSpPr>
        <p:spPr bwMode="auto">
          <a:xfrm>
            <a:off x="6312862" y="2863850"/>
            <a:ext cx="26303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4" name="Rectangle 48"/>
          <p:cNvSpPr>
            <a:spLocks noChangeArrowheads="1"/>
          </p:cNvSpPr>
          <p:nvPr/>
        </p:nvSpPr>
        <p:spPr bwMode="auto">
          <a:xfrm>
            <a:off x="0" y="2760663"/>
            <a:ext cx="1659150" cy="1541462"/>
          </a:xfrm>
          <a:prstGeom prst="rect">
            <a:avLst/>
          </a:prstGeom>
          <a:noFill/>
          <a:ln w="25400">
            <a:solidFill>
              <a:srgbClr val="00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5" name="Rectangle 49"/>
          <p:cNvSpPr>
            <a:spLocks noChangeArrowheads="1"/>
          </p:cNvSpPr>
          <p:nvPr/>
        </p:nvSpPr>
        <p:spPr bwMode="auto">
          <a:xfrm>
            <a:off x="2175883" y="2778126"/>
            <a:ext cx="1456814" cy="1514475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6" name="Rectangle 50"/>
          <p:cNvSpPr>
            <a:spLocks noChangeArrowheads="1"/>
          </p:cNvSpPr>
          <p:nvPr/>
        </p:nvSpPr>
        <p:spPr bwMode="auto">
          <a:xfrm>
            <a:off x="3861493" y="2778125"/>
            <a:ext cx="997668" cy="1506538"/>
          </a:xfrm>
          <a:prstGeom prst="rect">
            <a:avLst/>
          </a:prstGeom>
          <a:noFill/>
          <a:ln w="2540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7" name="Rectangle 51"/>
          <p:cNvSpPr>
            <a:spLocks noChangeArrowheads="1"/>
          </p:cNvSpPr>
          <p:nvPr/>
        </p:nvSpPr>
        <p:spPr bwMode="auto">
          <a:xfrm>
            <a:off x="5105076" y="2787651"/>
            <a:ext cx="1193779" cy="149066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8" name="Rectangle 52"/>
          <p:cNvSpPr>
            <a:spLocks noChangeArrowheads="1"/>
          </p:cNvSpPr>
          <p:nvPr/>
        </p:nvSpPr>
        <p:spPr bwMode="auto">
          <a:xfrm>
            <a:off x="6611696" y="2784476"/>
            <a:ext cx="2532305" cy="1489075"/>
          </a:xfrm>
          <a:prstGeom prst="rect">
            <a:avLst/>
          </a:prstGeom>
          <a:noFill/>
          <a:ln w="25400">
            <a:solidFill>
              <a:srgbClr val="33CC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644149" name="AutoShape 53"/>
          <p:cNvCxnSpPr>
            <a:cxnSpLocks noChangeShapeType="1"/>
            <a:stCxn id="644148" idx="2"/>
            <a:endCxn id="644144" idx="2"/>
          </p:cNvCxnSpPr>
          <p:nvPr/>
        </p:nvCxnSpPr>
        <p:spPr bwMode="auto">
          <a:xfrm rot="5400000">
            <a:off x="4254988" y="845274"/>
            <a:ext cx="28575" cy="6910529"/>
          </a:xfrm>
          <a:prstGeom prst="bentConnector3">
            <a:avLst>
              <a:gd name="adj1" fmla="val 8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4150" name="AutoShape 54"/>
          <p:cNvCxnSpPr>
            <a:cxnSpLocks noChangeShapeType="1"/>
          </p:cNvCxnSpPr>
          <p:nvPr/>
        </p:nvCxnSpPr>
        <p:spPr bwMode="auto">
          <a:xfrm rot="5400000">
            <a:off x="4297789" y="-951685"/>
            <a:ext cx="28575" cy="6999246"/>
          </a:xfrm>
          <a:prstGeom prst="bentConnector3">
            <a:avLst>
              <a:gd name="adj1" fmla="val 35555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4177" name="Rectangle 81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6890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Computing Design Flow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/>
            </a:r>
            <a:b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with Fault Tolerance and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 E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rror Correction</a:t>
            </a:r>
          </a:p>
        </p:txBody>
      </p:sp>
      <p:pic>
        <p:nvPicPr>
          <p:cNvPr id="644178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1"/>
            <a:ext cx="160000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79" name="Text Box 83"/>
          <p:cNvSpPr txBox="1">
            <a:spLocks noChangeArrowheads="1"/>
          </p:cNvSpPr>
          <p:nvPr/>
        </p:nvSpPr>
        <p:spPr bwMode="auto">
          <a:xfrm>
            <a:off x="7509753" y="4508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44183" name="Group 87"/>
          <p:cNvGrpSpPr>
            <a:grpSpLocks/>
          </p:cNvGrpSpPr>
          <p:nvPr/>
        </p:nvGrpSpPr>
        <p:grpSpPr bwMode="auto">
          <a:xfrm>
            <a:off x="1828800" y="2862264"/>
            <a:ext cx="6974342" cy="4002088"/>
            <a:chOff x="1175" y="1803"/>
            <a:chExt cx="4481" cy="2521"/>
          </a:xfrm>
        </p:grpSpPr>
        <p:grpSp>
          <p:nvGrpSpPr>
            <p:cNvPr id="64555" name="Group 86"/>
            <p:cNvGrpSpPr>
              <a:grpSpLocks/>
            </p:cNvGrpSpPr>
            <p:nvPr/>
          </p:nvGrpSpPr>
          <p:grpSpPr bwMode="auto">
            <a:xfrm>
              <a:off x="1175" y="1803"/>
              <a:ext cx="4481" cy="2458"/>
              <a:chOff x="1175" y="1803"/>
              <a:chExt cx="4481" cy="2458"/>
            </a:xfrm>
          </p:grpSpPr>
          <p:sp>
            <p:nvSpPr>
              <p:cNvPr id="644151" name="Text Box 55"/>
              <p:cNvSpPr txBox="1">
                <a:spLocks noChangeArrowheads="1"/>
              </p:cNvSpPr>
              <p:nvPr/>
            </p:nvSpPr>
            <p:spPr bwMode="auto">
              <a:xfrm>
                <a:off x="2300" y="2992"/>
                <a:ext cx="161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Fault Tolerance and Error Correction (QEC)</a:t>
                </a:r>
              </a:p>
            </p:txBody>
          </p:sp>
          <p:cxnSp>
            <p:nvCxnSpPr>
              <p:cNvPr id="644152" name="AutoShape 56"/>
              <p:cNvCxnSpPr>
                <a:cxnSpLocks noChangeShapeType="1"/>
                <a:stCxn id="644176" idx="0"/>
                <a:endCxn id="644142" idx="1"/>
              </p:cNvCxnSpPr>
              <p:nvPr/>
            </p:nvCxnSpPr>
            <p:spPr bwMode="auto">
              <a:xfrm rot="16200000">
                <a:off x="2441" y="2199"/>
                <a:ext cx="1166" cy="373"/>
              </a:xfrm>
              <a:prstGeom prst="curvedConnector3">
                <a:avLst>
                  <a:gd name="adj1" fmla="val 4965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44153" name="Line 57"/>
              <p:cNvSpPr>
                <a:spLocks noChangeShapeType="1"/>
              </p:cNvSpPr>
              <p:nvPr/>
            </p:nvSpPr>
            <p:spPr bwMode="auto">
              <a:xfrm>
                <a:off x="1965" y="3650"/>
                <a:ext cx="29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4" name="Line 58"/>
              <p:cNvSpPr>
                <a:spLocks noChangeShapeType="1"/>
              </p:cNvSpPr>
              <p:nvPr/>
            </p:nvSpPr>
            <p:spPr bwMode="auto">
              <a:xfrm>
                <a:off x="2563" y="326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5" name="Line 59"/>
              <p:cNvSpPr>
                <a:spLocks noChangeShapeType="1"/>
              </p:cNvSpPr>
              <p:nvPr/>
            </p:nvSpPr>
            <p:spPr bwMode="auto">
              <a:xfrm>
                <a:off x="2568" y="3428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6" name="Line 60"/>
              <p:cNvSpPr>
                <a:spLocks noChangeShapeType="1"/>
              </p:cNvSpPr>
              <p:nvPr/>
            </p:nvSpPr>
            <p:spPr bwMode="auto">
              <a:xfrm>
                <a:off x="2574" y="3588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7" name="Line 61"/>
              <p:cNvSpPr>
                <a:spLocks noChangeShapeType="1"/>
              </p:cNvSpPr>
              <p:nvPr/>
            </p:nvSpPr>
            <p:spPr bwMode="auto">
              <a:xfrm>
                <a:off x="2563" y="374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8" name="Line 62"/>
              <p:cNvSpPr>
                <a:spLocks noChangeShapeType="1"/>
              </p:cNvSpPr>
              <p:nvPr/>
            </p:nvSpPr>
            <p:spPr bwMode="auto">
              <a:xfrm>
                <a:off x="2563" y="391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9" name="Line 63"/>
              <p:cNvSpPr>
                <a:spLocks noChangeShapeType="1"/>
              </p:cNvSpPr>
              <p:nvPr/>
            </p:nvSpPr>
            <p:spPr bwMode="auto">
              <a:xfrm>
                <a:off x="2563" y="4079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0" name="Rectangle 64"/>
              <p:cNvSpPr>
                <a:spLocks noChangeArrowheads="1"/>
              </p:cNvSpPr>
              <p:nvPr/>
            </p:nvSpPr>
            <p:spPr bwMode="auto">
              <a:xfrm>
                <a:off x="2661" y="3193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QEC</a:t>
                </a:r>
              </a:p>
            </p:txBody>
          </p:sp>
          <p:sp>
            <p:nvSpPr>
              <p:cNvPr id="644161" name="Rectangle 65"/>
              <p:cNvSpPr>
                <a:spLocks noChangeArrowheads="1"/>
              </p:cNvSpPr>
              <p:nvPr/>
            </p:nvSpPr>
            <p:spPr bwMode="auto">
              <a:xfrm>
                <a:off x="2666" y="3684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2" name="Rectangle 66"/>
              <p:cNvSpPr>
                <a:spLocks noChangeArrowheads="1"/>
              </p:cNvSpPr>
              <p:nvPr/>
            </p:nvSpPr>
            <p:spPr bwMode="auto">
              <a:xfrm>
                <a:off x="2667" y="3689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QEC</a:t>
                </a:r>
              </a:p>
            </p:txBody>
          </p:sp>
          <p:sp>
            <p:nvSpPr>
              <p:cNvPr id="644163" name="Rectangle 67"/>
              <p:cNvSpPr>
                <a:spLocks noChangeArrowheads="1"/>
              </p:cNvSpPr>
              <p:nvPr/>
            </p:nvSpPr>
            <p:spPr bwMode="auto">
              <a:xfrm>
                <a:off x="3107" y="3183"/>
                <a:ext cx="494" cy="9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Moves</a:t>
                </a:r>
              </a:p>
            </p:txBody>
          </p:sp>
          <p:sp>
            <p:nvSpPr>
              <p:cNvPr id="644164" name="Line 68"/>
              <p:cNvSpPr>
                <a:spLocks noChangeShapeType="1"/>
              </p:cNvSpPr>
              <p:nvPr/>
            </p:nvSpPr>
            <p:spPr bwMode="auto">
              <a:xfrm>
                <a:off x="3743" y="3263"/>
                <a:ext cx="6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5" name="Oval 69"/>
              <p:cNvSpPr>
                <a:spLocks noChangeArrowheads="1"/>
              </p:cNvSpPr>
              <p:nvPr/>
            </p:nvSpPr>
            <p:spPr bwMode="auto">
              <a:xfrm>
                <a:off x="3682" y="3684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6" name="Oval 70"/>
              <p:cNvSpPr>
                <a:spLocks noChangeArrowheads="1"/>
              </p:cNvSpPr>
              <p:nvPr/>
            </p:nvSpPr>
            <p:spPr bwMode="auto">
              <a:xfrm>
                <a:off x="3711" y="3236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7" name="Line 71"/>
              <p:cNvSpPr>
                <a:spLocks noChangeShapeType="1"/>
              </p:cNvSpPr>
              <p:nvPr/>
            </p:nvSpPr>
            <p:spPr bwMode="auto">
              <a:xfrm>
                <a:off x="3852" y="3428"/>
                <a:ext cx="7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8" name="Oval 72"/>
              <p:cNvSpPr>
                <a:spLocks noChangeArrowheads="1"/>
              </p:cNvSpPr>
              <p:nvPr/>
            </p:nvSpPr>
            <p:spPr bwMode="auto">
              <a:xfrm>
                <a:off x="3791" y="3849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9" name="Oval 73"/>
              <p:cNvSpPr>
                <a:spLocks noChangeArrowheads="1"/>
              </p:cNvSpPr>
              <p:nvPr/>
            </p:nvSpPr>
            <p:spPr bwMode="auto">
              <a:xfrm>
                <a:off x="3820" y="3401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0" name="Line 74"/>
              <p:cNvSpPr>
                <a:spLocks noChangeShapeType="1"/>
              </p:cNvSpPr>
              <p:nvPr/>
            </p:nvSpPr>
            <p:spPr bwMode="auto">
              <a:xfrm>
                <a:off x="3950" y="3604"/>
                <a:ext cx="6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1" name="Oval 75"/>
              <p:cNvSpPr>
                <a:spLocks noChangeArrowheads="1"/>
              </p:cNvSpPr>
              <p:nvPr/>
            </p:nvSpPr>
            <p:spPr bwMode="auto">
              <a:xfrm>
                <a:off x="3889" y="4025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2" name="Oval 76"/>
              <p:cNvSpPr>
                <a:spLocks noChangeArrowheads="1"/>
              </p:cNvSpPr>
              <p:nvPr/>
            </p:nvSpPr>
            <p:spPr bwMode="auto">
              <a:xfrm>
                <a:off x="3918" y="3577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3" name="Rectangle 77"/>
              <p:cNvSpPr>
                <a:spLocks noChangeArrowheads="1"/>
              </p:cNvSpPr>
              <p:nvPr/>
            </p:nvSpPr>
            <p:spPr bwMode="auto">
              <a:xfrm>
                <a:off x="4053" y="3204"/>
                <a:ext cx="495" cy="9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Moves</a:t>
                </a:r>
              </a:p>
            </p:txBody>
          </p:sp>
          <p:pic>
            <p:nvPicPr>
              <p:cNvPr id="64580" name="Picture 78" descr="cno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3402"/>
                <a:ext cx="56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81" name="Picture 79" descr="cnot_replac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" y="3203"/>
                <a:ext cx="174" cy="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4176" name="Rectangle 80"/>
              <p:cNvSpPr>
                <a:spLocks noChangeArrowheads="1"/>
              </p:cNvSpPr>
              <p:nvPr/>
            </p:nvSpPr>
            <p:spPr bwMode="auto">
              <a:xfrm>
                <a:off x="1175" y="2976"/>
                <a:ext cx="3437" cy="128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64583" name="Picture 84" descr="krysta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1" y="3211"/>
                <a:ext cx="605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4181" name="Text Box 85"/>
            <p:cNvSpPr txBox="1">
              <a:spLocks noChangeArrowheads="1"/>
            </p:cNvSpPr>
            <p:nvPr/>
          </p:nvSpPr>
          <p:spPr bwMode="auto">
            <a:xfrm>
              <a:off x="4425" y="3917"/>
              <a:ext cx="11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solidFill>
                    <a:srgbClr val="4F81BD"/>
                  </a:solidFill>
                  <a:cs typeface="+mn-cs"/>
                </a:rPr>
                <a:t>K. </a:t>
              </a:r>
              <a:r>
                <a:rPr lang="en-US" sz="1200" b="1" dirty="0" err="1">
                  <a:solidFill>
                    <a:srgbClr val="4F81BD"/>
                  </a:solidFill>
                  <a:cs typeface="+mn-cs"/>
                </a:rPr>
                <a:t>Svore</a:t>
              </a:r>
              <a:endParaRPr lang="en-US" sz="1200" b="1" dirty="0">
                <a:solidFill>
                  <a:srgbClr val="4F81BD"/>
                </a:solidFill>
                <a:cs typeface="+mn-cs"/>
              </a:endParaRPr>
            </a:p>
            <a:p>
              <a:pPr algn="r">
                <a:defRPr/>
              </a:pPr>
              <a:r>
                <a:rPr lang="en-US" sz="1200" b="1" dirty="0">
                  <a:solidFill>
                    <a:srgbClr val="4F81BD"/>
                  </a:solidFill>
                  <a:cs typeface="+mn-cs"/>
                </a:rPr>
                <a:t>PhD Thesis</a:t>
              </a:r>
            </a:p>
            <a:p>
              <a:pPr algn="r">
                <a:defRPr/>
              </a:pPr>
              <a:r>
                <a:rPr lang="en-US" sz="1200" b="1" dirty="0">
                  <a:solidFill>
                    <a:srgbClr val="4F81BD"/>
                  </a:solidFill>
                  <a:cs typeface="+mn-cs"/>
                </a:rPr>
                <a:t>Columbia, 2006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</a:t>
            </a:r>
            <a:r>
              <a:rPr lang="en-US" dirty="0" smtClean="0">
                <a:solidFill>
                  <a:srgbClr val="1F497D"/>
                </a:solidFill>
              </a:rPr>
              <a:t>Computing Design Tools</a:t>
            </a:r>
            <a:endParaRPr lang="en-US" dirty="0" smtClean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Vision: Layered hierarchy with well-defined interfaces</a:t>
            </a:r>
          </a:p>
        </p:txBody>
      </p:sp>
      <p:sp>
        <p:nvSpPr>
          <p:cNvPr id="944132" name="AutoShape 4"/>
          <p:cNvSpPr>
            <a:spLocks noChangeArrowheads="1"/>
          </p:cNvSpPr>
          <p:nvPr/>
        </p:nvSpPr>
        <p:spPr bwMode="auto">
          <a:xfrm>
            <a:off x="1880162" y="2089150"/>
            <a:ext cx="5364999" cy="858838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3" name="AutoShape 5"/>
          <p:cNvSpPr>
            <a:spLocks noChangeArrowheads="1"/>
          </p:cNvSpPr>
          <p:nvPr/>
        </p:nvSpPr>
        <p:spPr bwMode="auto">
          <a:xfrm>
            <a:off x="1881719" y="3673475"/>
            <a:ext cx="5364998" cy="8588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5" name="AutoShape 7"/>
          <p:cNvSpPr>
            <a:spLocks noChangeArrowheads="1"/>
          </p:cNvSpPr>
          <p:nvPr/>
        </p:nvSpPr>
        <p:spPr bwMode="auto">
          <a:xfrm>
            <a:off x="3399233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7" name="AutoShape 9"/>
          <p:cNvSpPr>
            <a:spLocks noChangeArrowheads="1"/>
          </p:cNvSpPr>
          <p:nvPr/>
        </p:nvSpPr>
        <p:spPr bwMode="auto">
          <a:xfrm>
            <a:off x="701949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8" name="AutoShape 10"/>
          <p:cNvSpPr>
            <a:spLocks noChangeArrowheads="1"/>
          </p:cNvSpPr>
          <p:nvPr/>
        </p:nvSpPr>
        <p:spPr bwMode="auto">
          <a:xfrm>
            <a:off x="6124535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2989895" y="2286001"/>
            <a:ext cx="3277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Programming Languages</a:t>
            </a:r>
          </a:p>
        </p:txBody>
      </p:sp>
      <p:sp>
        <p:nvSpPr>
          <p:cNvPr id="944140" name="Text Box 12"/>
          <p:cNvSpPr txBox="1">
            <a:spLocks noChangeArrowheads="1"/>
          </p:cNvSpPr>
          <p:nvPr/>
        </p:nvSpPr>
        <p:spPr bwMode="auto">
          <a:xfrm>
            <a:off x="3881726" y="3897314"/>
            <a:ext cx="1438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Compilers</a:t>
            </a:r>
          </a:p>
        </p:txBody>
      </p:sp>
      <p:sp>
        <p:nvSpPr>
          <p:cNvPr id="944141" name="Text Box 13"/>
          <p:cNvSpPr txBox="1">
            <a:spLocks noChangeArrowheads="1"/>
          </p:cNvSpPr>
          <p:nvPr/>
        </p:nvSpPr>
        <p:spPr bwMode="auto">
          <a:xfrm>
            <a:off x="1145529" y="5513389"/>
            <a:ext cx="151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Optimizers</a:t>
            </a:r>
          </a:p>
        </p:txBody>
      </p:sp>
      <p:sp>
        <p:nvSpPr>
          <p:cNvPr id="944142" name="Text Box 14"/>
          <p:cNvSpPr txBox="1">
            <a:spLocks noChangeArrowheads="1"/>
          </p:cNvSpPr>
          <p:nvPr/>
        </p:nvSpPr>
        <p:spPr bwMode="auto">
          <a:xfrm>
            <a:off x="3704293" y="5513389"/>
            <a:ext cx="1761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Layout Tools</a:t>
            </a:r>
          </a:p>
        </p:txBody>
      </p:sp>
      <p:sp>
        <p:nvSpPr>
          <p:cNvPr id="944143" name="Text Box 15"/>
          <p:cNvSpPr txBox="1">
            <a:spLocks noChangeArrowheads="1"/>
          </p:cNvSpPr>
          <p:nvPr/>
        </p:nvSpPr>
        <p:spPr bwMode="auto">
          <a:xfrm>
            <a:off x="6521423" y="5513389"/>
            <a:ext cx="151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Simulators</a:t>
            </a:r>
          </a:p>
        </p:txBody>
      </p:sp>
      <p:sp>
        <p:nvSpPr>
          <p:cNvPr id="944144" name="Line 16"/>
          <p:cNvSpPr>
            <a:spLocks noChangeShapeType="1"/>
          </p:cNvSpPr>
          <p:nvPr/>
        </p:nvSpPr>
        <p:spPr bwMode="auto">
          <a:xfrm>
            <a:off x="4563439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5" name="Line 17"/>
          <p:cNvSpPr>
            <a:spLocks noChangeShapeType="1"/>
          </p:cNvSpPr>
          <p:nvPr/>
        </p:nvSpPr>
        <p:spPr bwMode="auto">
          <a:xfrm>
            <a:off x="6796910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6" name="Line 18"/>
          <p:cNvSpPr>
            <a:spLocks noChangeShapeType="1"/>
          </p:cNvSpPr>
          <p:nvPr/>
        </p:nvSpPr>
        <p:spPr bwMode="auto">
          <a:xfrm>
            <a:off x="2368880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7" name="Line 19"/>
          <p:cNvSpPr>
            <a:spLocks noChangeShapeType="1"/>
          </p:cNvSpPr>
          <p:nvPr/>
        </p:nvSpPr>
        <p:spPr bwMode="auto">
          <a:xfrm>
            <a:off x="4563439" y="2947988"/>
            <a:ext cx="0" cy="709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8" name="Line 20"/>
          <p:cNvSpPr>
            <a:spLocks noChangeShapeType="1"/>
          </p:cNvSpPr>
          <p:nvPr/>
        </p:nvSpPr>
        <p:spPr bwMode="auto">
          <a:xfrm>
            <a:off x="3024136" y="5718175"/>
            <a:ext cx="3750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9" name="Line 21"/>
          <p:cNvSpPr>
            <a:spLocks noChangeShapeType="1"/>
          </p:cNvSpPr>
          <p:nvPr/>
        </p:nvSpPr>
        <p:spPr bwMode="auto">
          <a:xfrm>
            <a:off x="5713638" y="5718175"/>
            <a:ext cx="42801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0" name="Text Box 22"/>
          <p:cNvSpPr txBox="1">
            <a:spLocks noChangeArrowheads="1"/>
          </p:cNvSpPr>
          <p:nvPr/>
        </p:nvSpPr>
        <p:spPr bwMode="auto">
          <a:xfrm>
            <a:off x="-1287060" y="6127750"/>
            <a:ext cx="104310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4F81BD"/>
                </a:solidFill>
                <a:cs typeface="+mn-cs"/>
              </a:rPr>
              <a:t>K. </a:t>
            </a:r>
            <a:r>
              <a:rPr lang="en-US" sz="1400" b="1" dirty="0" err="1">
                <a:solidFill>
                  <a:srgbClr val="4F81BD"/>
                </a:solidFill>
                <a:cs typeface="+mn-cs"/>
              </a:rPr>
              <a:t>Svore</a:t>
            </a:r>
            <a:r>
              <a:rPr lang="en-US" sz="1400" b="1" dirty="0">
                <a:solidFill>
                  <a:srgbClr val="4F81BD"/>
                </a:solidFill>
                <a:cs typeface="+mn-cs"/>
              </a:rPr>
              <a:t>, A. Aho, A. Cross, I. Chuang, I. Markov</a:t>
            </a:r>
          </a:p>
          <a:p>
            <a:pPr algn="r">
              <a:defRPr/>
            </a:pPr>
            <a:r>
              <a:rPr lang="en-US" sz="1400" b="1" dirty="0">
                <a:solidFill>
                  <a:srgbClr val="4F81BD"/>
                </a:solidFill>
                <a:cs typeface="+mn-cs"/>
              </a:rPr>
              <a:t>A Layered Software Architecture for Quantum Computing Design Tools</a:t>
            </a:r>
          </a:p>
          <a:p>
            <a:pPr algn="r">
              <a:defRPr/>
            </a:pPr>
            <a:r>
              <a:rPr lang="en-US" sz="1400" b="1" i="1" dirty="0">
                <a:solidFill>
                  <a:srgbClr val="4F81BD"/>
                </a:solidFill>
                <a:cs typeface="+mn-cs"/>
              </a:rPr>
              <a:t>IEEE Computer</a:t>
            </a:r>
            <a:r>
              <a:rPr lang="en-US" sz="1400" b="1" dirty="0">
                <a:solidFill>
                  <a:srgbClr val="4F81BD"/>
                </a:solidFill>
                <a:cs typeface="+mn-cs"/>
              </a:rPr>
              <a:t>, 2006, vol. 39, no. 1, pp.74-83</a:t>
            </a:r>
          </a:p>
        </p:txBody>
      </p:sp>
      <p:sp>
        <p:nvSpPr>
          <p:cNvPr id="944151" name="Line 23"/>
          <p:cNvSpPr>
            <a:spLocks noChangeShapeType="1"/>
          </p:cNvSpPr>
          <p:nvPr/>
        </p:nvSpPr>
        <p:spPr bwMode="auto">
          <a:xfrm>
            <a:off x="1123739" y="2511425"/>
            <a:ext cx="740859" cy="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4" name="Line 26"/>
          <p:cNvSpPr>
            <a:spLocks noChangeShapeType="1"/>
          </p:cNvSpPr>
          <p:nvPr/>
        </p:nvSpPr>
        <p:spPr bwMode="auto">
          <a:xfrm>
            <a:off x="1450589" y="4035425"/>
            <a:ext cx="428017" cy="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5" name="Line 27"/>
          <p:cNvSpPr>
            <a:spLocks noChangeShapeType="1"/>
          </p:cNvSpPr>
          <p:nvPr/>
        </p:nvSpPr>
        <p:spPr bwMode="auto">
          <a:xfrm flipV="1">
            <a:off x="1109732" y="2511425"/>
            <a:ext cx="0" cy="274320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6" name="Line 28"/>
          <p:cNvSpPr>
            <a:spLocks noChangeShapeType="1"/>
          </p:cNvSpPr>
          <p:nvPr/>
        </p:nvSpPr>
        <p:spPr bwMode="auto">
          <a:xfrm flipV="1">
            <a:off x="1452145" y="4035426"/>
            <a:ext cx="0" cy="1204913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LIQUi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|&gt;: Language-integrated Quantum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O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perations</a:t>
            </a:r>
            <a:endParaRPr lang="en-US" sz="280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latin typeface="Comic Sans MS"/>
                <a:cs typeface="Comic Sans MS"/>
              </a:rPr>
              <a:t>LIQUi</a:t>
            </a:r>
            <a:r>
              <a:rPr lang="en-US" sz="2400" b="1" dirty="0" smtClean="0">
                <a:latin typeface="Comic Sans MS"/>
                <a:cs typeface="Comic Sans MS"/>
              </a:rPr>
              <a:t>|&gt; is a software architecture and </a:t>
            </a:r>
            <a:r>
              <a:rPr lang="en-US" sz="2400" b="1" dirty="0" err="1" smtClean="0">
                <a:latin typeface="Comic Sans MS"/>
                <a:cs typeface="Comic Sans MS"/>
              </a:rPr>
              <a:t>toolsuite</a:t>
            </a:r>
            <a:r>
              <a:rPr lang="en-US" sz="2400" b="1" dirty="0" smtClean="0">
                <a:latin typeface="Comic Sans MS"/>
                <a:cs typeface="Comic Sans MS"/>
              </a:rPr>
              <a:t> for quantum computing</a:t>
            </a:r>
          </a:p>
          <a:p>
            <a:r>
              <a:rPr lang="en-US" sz="2400" b="1" dirty="0" smtClean="0">
                <a:latin typeface="Comic Sans MS"/>
                <a:cs typeface="Comic Sans MS"/>
              </a:rPr>
              <a:t>Includes a programming language, optimization and scheduling algorithms, and quantum simulations</a:t>
            </a:r>
          </a:p>
          <a:p>
            <a:r>
              <a:rPr lang="en-US" sz="2400" b="1" dirty="0" smtClean="0">
                <a:latin typeface="Comic Sans MS"/>
                <a:cs typeface="Comic Sans MS"/>
              </a:rPr>
              <a:t>Translates quantum algorithms written in a high-level programming language into the low-level instructions for a quantum device</a:t>
            </a:r>
          </a:p>
          <a:p>
            <a:r>
              <a:rPr lang="en-US" sz="2400" b="1" dirty="0" smtClean="0">
                <a:latin typeface="Comic Sans MS"/>
                <a:cs typeface="Comic Sans MS"/>
              </a:rPr>
              <a:t>Developed by Dave </a:t>
            </a:r>
            <a:r>
              <a:rPr lang="en-US" sz="2400" b="1" dirty="0" err="1" smtClean="0">
                <a:latin typeface="Comic Sans MS"/>
                <a:cs typeface="Comic Sans MS"/>
              </a:rPr>
              <a:t>Wecker</a:t>
            </a:r>
            <a:r>
              <a:rPr lang="en-US" sz="2400" b="1" dirty="0" smtClean="0">
                <a:latin typeface="Comic Sans MS"/>
                <a:cs typeface="Comic Sans MS"/>
              </a:rPr>
              <a:t> and </a:t>
            </a:r>
            <a:r>
              <a:rPr lang="en-US" sz="2400" b="1" dirty="0" err="1" smtClean="0">
                <a:latin typeface="Comic Sans MS"/>
                <a:cs typeface="Comic Sans MS"/>
              </a:rPr>
              <a:t>Krysta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Svore</a:t>
            </a:r>
            <a:r>
              <a:rPr lang="en-US" sz="2400" b="1" dirty="0" smtClean="0">
                <a:latin typeface="Comic Sans MS"/>
                <a:cs typeface="Comic Sans MS"/>
              </a:rPr>
              <a:t> of the Quantum Architectures and Computation group at Microsoft Research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737391" y="5714975"/>
            <a:ext cx="7092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Dave </a:t>
            </a:r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Wecker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and </a:t>
            </a:r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Krysta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Svore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r"/>
            <a:r>
              <a:rPr lang="en-US" sz="14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LIQUi</a:t>
            </a:r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|&gt;: A Software Design Architecture and</a:t>
            </a:r>
          </a:p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Domain-Specific Language for </a:t>
            </a:r>
            <a:r>
              <a:rPr lang="en-US" sz="1400" b="1" dirty="0">
                <a:solidFill>
                  <a:srgbClr val="4F81BD"/>
                </a:solidFill>
                <a:latin typeface="Comic Sans MS"/>
                <a:cs typeface="Comic Sans MS"/>
              </a:rPr>
              <a:t>Quantum Computing </a:t>
            </a:r>
          </a:p>
          <a:p>
            <a:pPr algn="r"/>
            <a:r>
              <a:rPr lang="en-US" sz="14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arXiv:1402.4467v1 [quant-</a:t>
            </a:r>
            <a:r>
              <a:rPr lang="en-US" sz="1400" b="1" i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ph</a:t>
            </a:r>
            <a:r>
              <a:rPr lang="en-US" sz="14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] 18 Feb 2014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27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9067800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Sizes of Some Software Codebases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12147655"/>
              </p:ext>
            </p:extLst>
          </p:nvPr>
        </p:nvGraphicFramePr>
        <p:xfrm>
          <a:off x="398462" y="2026921"/>
          <a:ext cx="8288338" cy="423671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648200"/>
                <a:gridCol w="3640138"/>
              </a:tblGrid>
              <a:tr h="8077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 </a:t>
                      </a:r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Microsoft</a:t>
                      </a:r>
                      <a:r>
                        <a:rPr lang="en-US" sz="2400" b="1" baseline="0" dirty="0" smtClean="0">
                          <a:latin typeface="Comic Sans MS"/>
                          <a:cs typeface="Comic Sans MS"/>
                        </a:rPr>
                        <a:t> Visual Studio 2012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50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Facebook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62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Mac OSX 10.4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86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Typical new car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Google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omic Sans MS"/>
                          <a:cs typeface="Comic Sans MS"/>
                        </a:rPr>
                        <a:t>2,000</a:t>
                      </a:r>
                      <a:endParaRPr lang="en-US" sz="24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2909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Software System</a:t>
            </a:r>
            <a:endParaRPr lang="en-US" sz="24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701" y="1290935"/>
            <a:ext cx="379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Millions of lines of code</a:t>
            </a:r>
            <a:endParaRPr lang="en-US" sz="24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600200" y="6329364"/>
            <a:ext cx="711422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r">
              <a:lnSpc>
                <a:spcPct val="160000"/>
              </a:lnSpc>
              <a:spcBef>
                <a:spcPct val="25000"/>
              </a:spcBef>
              <a:buClr>
                <a:schemeClr val="accent1"/>
              </a:buClr>
              <a:buSzPct val="100000"/>
              <a:defRPr/>
            </a:pPr>
            <a:r>
              <a:rPr lang="en-US" sz="1400" b="1" dirty="0">
                <a:solidFill>
                  <a:schemeClr val="accent1"/>
                </a:solidFill>
                <a:latin typeface="Arial" charset="0"/>
              </a:rPr>
              <a:t>http://</a:t>
            </a:r>
            <a:r>
              <a:rPr lang="en-US" sz="1400" b="1" dirty="0" err="1">
                <a:solidFill>
                  <a:schemeClr val="accent1"/>
                </a:solidFill>
                <a:latin typeface="Arial" charset="0"/>
              </a:rPr>
              <a:t>www.informationisbeautiful.net</a:t>
            </a:r>
            <a:r>
              <a:rPr lang="en-US" sz="1400" b="1" dirty="0">
                <a:solidFill>
                  <a:schemeClr val="accent1"/>
                </a:solidFill>
                <a:latin typeface="Arial" charset="0"/>
              </a:rPr>
              <a:t>/visualizations/million-lines-of-code/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Ongoing Research: QAOA</a:t>
            </a:r>
            <a:endParaRPr lang="en-US" sz="280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Quantum Approximate Optimization Algorithms (QAOA)</a:t>
            </a:r>
          </a:p>
          <a:p>
            <a:pPr marL="0" indent="0">
              <a:buNone/>
            </a:pPr>
            <a:endParaRPr lang="en-US" sz="2400" b="1" dirty="0">
              <a:latin typeface="Comic Sans MS"/>
              <a:cs typeface="Comic Sans MS"/>
            </a:endParaRPr>
          </a:p>
          <a:p>
            <a:r>
              <a:rPr lang="en-US" sz="2400" b="1" dirty="0" smtClean="0">
                <a:latin typeface="Comic Sans MS"/>
                <a:cs typeface="Comic Sans MS"/>
              </a:rPr>
              <a:t>A QAOA circuit consists of alternating applications of phase separator operators and mixing operators.</a:t>
            </a:r>
          </a:p>
          <a:p>
            <a:endParaRPr lang="en-US" sz="2400" b="1" dirty="0">
              <a:latin typeface="Comic Sans MS"/>
              <a:cs typeface="Comic Sans MS"/>
            </a:endParaRPr>
          </a:p>
          <a:p>
            <a:r>
              <a:rPr lang="en-US" sz="2400" b="1" dirty="0" smtClean="0">
                <a:latin typeface="Comic Sans MS"/>
                <a:cs typeface="Comic Sans MS"/>
              </a:rPr>
              <a:t>Research Problem: Can QAOA circuits produce efficient quantum programs for optimizing hard combinatorial problems?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603250" y="5738336"/>
            <a:ext cx="70929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Stuart Andrew Hadfield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algn="r"/>
            <a:r>
              <a:rPr lang="en-US" sz="14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Quantum Algorithms for Scientific Computing and Approximate Optimization</a:t>
            </a:r>
          </a:p>
          <a:p>
            <a:pPr algn="r"/>
            <a:r>
              <a:rPr lang="en-US" sz="14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PhD Thesis, Columbia University, 2017</a:t>
            </a:r>
            <a:endParaRPr lang="en-US" sz="14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5289208"/>
            <a:ext cx="838200" cy="11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he Future of Algorithms?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“Organisms are algorithms.”</a:t>
            </a: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" y="1676400"/>
            <a:ext cx="287750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2"/>
          <p:cNvSpPr txBox="1">
            <a:spLocks noChangeArrowheads="1"/>
          </p:cNvSpPr>
          <p:nvPr/>
        </p:nvSpPr>
        <p:spPr bwMode="auto">
          <a:xfrm>
            <a:off x="141635" y="200025"/>
            <a:ext cx="900236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The Importance of Computational Thinking</a:t>
            </a:r>
          </a:p>
        </p:txBody>
      </p:sp>
      <p:grpSp>
        <p:nvGrpSpPr>
          <p:cNvPr id="18434" name="Group 24"/>
          <p:cNvGrpSpPr>
            <a:grpSpLocks/>
          </p:cNvGrpSpPr>
          <p:nvPr/>
        </p:nvGrpSpPr>
        <p:grpSpPr bwMode="auto">
          <a:xfrm>
            <a:off x="3429000" y="1143000"/>
            <a:ext cx="2202342" cy="5121275"/>
            <a:chOff x="2261" y="913"/>
            <a:chExt cx="1415" cy="3226"/>
          </a:xfrm>
        </p:grpSpPr>
        <p:sp>
          <p:nvSpPr>
            <p:cNvPr id="823311" name="Oval 15"/>
            <p:cNvSpPr>
              <a:spLocks noChangeArrowheads="1"/>
            </p:cNvSpPr>
            <p:nvPr/>
          </p:nvSpPr>
          <p:spPr bwMode="auto">
            <a:xfrm>
              <a:off x="2261" y="913"/>
              <a:ext cx="1415" cy="65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Problem</a:t>
              </a:r>
              <a:endParaRPr lang="en-US" b="1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Domain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3" name="Oval 17"/>
            <p:cNvSpPr>
              <a:spLocks noChangeArrowheads="1"/>
            </p:cNvSpPr>
            <p:nvPr/>
          </p:nvSpPr>
          <p:spPr bwMode="auto">
            <a:xfrm>
              <a:off x="2261" y="1771"/>
              <a:ext cx="1415" cy="650"/>
            </a:xfrm>
            <a:prstGeom prst="ellipse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Problem</a:t>
              </a: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Abstraction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4" name="Oval 18"/>
            <p:cNvSpPr>
              <a:spLocks noChangeArrowheads="1"/>
            </p:cNvSpPr>
            <p:nvPr/>
          </p:nvSpPr>
          <p:spPr bwMode="auto">
            <a:xfrm>
              <a:off x="2261" y="2630"/>
              <a:ext cx="1415" cy="65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Algorithms +</a:t>
              </a: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Software +</a:t>
              </a:r>
              <a:endParaRPr lang="en-US" b="1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Systems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5" name="Oval 19"/>
            <p:cNvSpPr>
              <a:spLocks noChangeArrowheads="1"/>
            </p:cNvSpPr>
            <p:nvPr/>
          </p:nvSpPr>
          <p:spPr bwMode="auto">
            <a:xfrm>
              <a:off x="2261" y="3489"/>
              <a:ext cx="1415" cy="65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Solve Problems</a:t>
              </a:r>
              <a:endParaRPr lang="en-US" b="1" dirty="0" smtClean="0">
                <a:latin typeface="Arial" charset="0"/>
                <a:cs typeface="+mn-cs"/>
              </a:endParaRPr>
            </a:p>
          </p:txBody>
        </p:sp>
      </p:grpSp>
      <p:sp>
        <p:nvSpPr>
          <p:cNvPr id="823321" name="Line 25"/>
          <p:cNvSpPr>
            <a:spLocks noChangeShapeType="1"/>
          </p:cNvSpPr>
          <p:nvPr/>
        </p:nvSpPr>
        <p:spPr bwMode="auto">
          <a:xfrm>
            <a:off x="4558771" y="2133600"/>
            <a:ext cx="0" cy="354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3326" name="Line 30"/>
          <p:cNvSpPr>
            <a:spLocks noChangeShapeType="1"/>
          </p:cNvSpPr>
          <p:nvPr/>
        </p:nvSpPr>
        <p:spPr bwMode="auto">
          <a:xfrm>
            <a:off x="4566552" y="3505200"/>
            <a:ext cx="0" cy="354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3327" name="Line 31"/>
          <p:cNvSpPr>
            <a:spLocks noChangeShapeType="1"/>
          </p:cNvSpPr>
          <p:nvPr/>
        </p:nvSpPr>
        <p:spPr bwMode="auto">
          <a:xfrm>
            <a:off x="4563439" y="4876800"/>
            <a:ext cx="0" cy="354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799" y="5751493"/>
            <a:ext cx="2895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4F81BD"/>
                </a:solidFill>
              </a:rPr>
              <a:t>A, V</a:t>
            </a:r>
            <a:r>
              <a:rPr lang="en-US" sz="1400" b="1" dirty="0">
                <a:solidFill>
                  <a:srgbClr val="4F81BD"/>
                </a:solidFill>
              </a:rPr>
              <a:t>. </a:t>
            </a:r>
            <a:r>
              <a:rPr lang="en-US" sz="1400" b="1" dirty="0" smtClean="0">
                <a:solidFill>
                  <a:srgbClr val="4F81BD"/>
                </a:solidFill>
              </a:rPr>
              <a:t>Aho</a:t>
            </a:r>
            <a:endParaRPr lang="en-US" sz="1400" b="1" dirty="0">
              <a:solidFill>
                <a:srgbClr val="4F81BD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4F81BD"/>
                </a:solidFill>
              </a:rPr>
              <a:t>Computation and</a:t>
            </a:r>
          </a:p>
          <a:p>
            <a:pPr algn="r"/>
            <a:r>
              <a:rPr lang="en-US" sz="1400" b="1" dirty="0" smtClean="0">
                <a:solidFill>
                  <a:srgbClr val="4F81BD"/>
                </a:solidFill>
              </a:rPr>
              <a:t>Computational Thinking</a:t>
            </a:r>
            <a:endParaRPr lang="en-US" sz="1400" b="1" dirty="0">
              <a:solidFill>
                <a:srgbClr val="4F81BD"/>
              </a:solidFill>
            </a:endParaRPr>
          </a:p>
          <a:p>
            <a:pPr algn="r"/>
            <a:r>
              <a:rPr lang="en-US" sz="1400" b="1" i="1" dirty="0" smtClean="0">
                <a:solidFill>
                  <a:srgbClr val="4F81BD"/>
                </a:solidFill>
              </a:rPr>
              <a:t>The Computer Journal</a:t>
            </a:r>
            <a:r>
              <a:rPr lang="en-US" sz="1400" b="1" dirty="0" smtClean="0">
                <a:solidFill>
                  <a:srgbClr val="4F81BD"/>
                </a:solidFill>
              </a:rPr>
              <a:t>, 2012</a:t>
            </a:r>
            <a:endParaRPr lang="en-US" sz="1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7" y="73025"/>
            <a:ext cx="8951003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The Importance of Algorithms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19163"/>
            <a:ext cx="9144000" cy="54356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Every </a:t>
            </a:r>
            <a:r>
              <a:rPr lang="en-US" sz="2800" b="1" dirty="0" smtClean="0"/>
              <a:t>software system</a:t>
            </a:r>
            <a:r>
              <a:rPr lang="en-US" sz="2800" b="1" dirty="0" smtClean="0">
                <a:latin typeface="Comic Sans MS"/>
                <a:cs typeface="Comic Sans MS"/>
              </a:rPr>
              <a:t> implements</a:t>
            </a:r>
          </a:p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a collection of algorithms.</a:t>
            </a: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074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Programming Languages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Make Algorithms Come Alive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57150" indent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Algorithms + Programming Languages =</a:t>
            </a:r>
          </a:p>
          <a:p>
            <a:pPr marL="5715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What is an Algorithm?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17638"/>
            <a:ext cx="5257800" cy="46783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9600" b="1" dirty="0" smtClean="0">
                <a:latin typeface="Comic Sans MS"/>
                <a:cs typeface="Comic Sans MS"/>
              </a:rPr>
              <a:t>A finite sequence of instructions, each of which has a clear meaning and can be performed with a finite amount of effort in a finite length of time.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4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Alfred </a:t>
            </a:r>
            <a:r>
              <a:rPr lang="en-US" sz="4800" b="1" dirty="0">
                <a:solidFill>
                  <a:srgbClr val="4F81BD"/>
                </a:solidFill>
                <a:latin typeface="Comic Sans MS"/>
                <a:cs typeface="Comic Sans MS"/>
              </a:rPr>
              <a:t>V. </a:t>
            </a:r>
            <a:r>
              <a:rPr lang="en-US" sz="4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Aho, John E. </a:t>
            </a:r>
            <a:r>
              <a:rPr lang="en-US" sz="48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Hopcroft</a:t>
            </a:r>
            <a:r>
              <a:rPr lang="en-US" sz="4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, and Jeffrey D. Ullman</a:t>
            </a:r>
            <a:endParaRPr lang="en-US" sz="4800" b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4800" b="1" i="1" dirty="0" smtClean="0">
                <a:solidFill>
                  <a:srgbClr val="4F81BD"/>
                </a:solidFill>
                <a:latin typeface="Comic Sans MS"/>
                <a:cs typeface="Comic Sans MS"/>
              </a:rPr>
              <a:t>Data Structures and Algorithms</a:t>
            </a:r>
            <a:endParaRPr lang="en-US" sz="4800" b="1" i="1" dirty="0">
              <a:solidFill>
                <a:srgbClr val="4F81BD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4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Addison Wesley, 1983</a:t>
            </a:r>
            <a:endParaRPr lang="en-US" sz="4800" dirty="0" smtClean="0">
              <a:solidFill>
                <a:srgbClr val="4F81B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0908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begin{array}{c}&#10;a\&#10;b&#10;\end{array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8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_1 = b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2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qubit x,y;\newline&#10;gate h; \newline&#10;gate cx;\newline&#10;h x;\newline&#10;cx x,y;\newline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18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&lt;layout&gt;\newline&#10;grid (3,1)\newline&#10;empty (1,1) - (3,1)\newline&#10;&lt;ion x, &quot;data&quot;, (1,1)&gt;\newline&#10;&lt;ion y, &quot;data&quot;, (3,1)&gt;\newline&#10;&lt;/layout&gt;\newline&#10;&lt;qpol&gt;\newline&#10;gate &quot;H&quot;, (x)\newline&#10;move x, (2,1)\newline&#10;$\ldots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64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|0,y\rangle + (-1)^x|1,y\oplus 1\rangle}{\sqrt{2}}$, for $x,y\in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326"/>
  <p:tag name="PICTUREFILESIZE" val="185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2497</Words>
  <Application>Microsoft Macintosh PowerPoint</Application>
  <PresentationFormat>On-screen Show (4:3)</PresentationFormat>
  <Paragraphs>652</Paragraphs>
  <Slides>51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From Algorithms to Software</vt:lpstr>
      <vt:lpstr>PowerPoint Presentation</vt:lpstr>
      <vt:lpstr>PowerPoint Presentation</vt:lpstr>
      <vt:lpstr>Software in Our World Today</vt:lpstr>
      <vt:lpstr>Sizes of Some Software Codebases</vt:lpstr>
      <vt:lpstr>PowerPoint Presentation</vt:lpstr>
      <vt:lpstr>The Importance of Algorithms</vt:lpstr>
      <vt:lpstr>Programming Languages Make Algorithms Come Alive</vt:lpstr>
      <vt:lpstr>What is an Algorithm?</vt:lpstr>
      <vt:lpstr>Algorithms are the Essence of Computation</vt:lpstr>
      <vt:lpstr>Widely Used Models of Computation</vt:lpstr>
      <vt:lpstr>Algorithm Design Techniques</vt:lpstr>
      <vt:lpstr>Euclid’s Algorithm: Finding the greatest common divisor of two integers</vt:lpstr>
      <vt:lpstr>Computational Complexity</vt:lpstr>
      <vt:lpstr>Algorithms for Finding Patterns in Strings</vt:lpstr>
      <vt:lpstr>Programming Languages</vt:lpstr>
      <vt:lpstr>The AWK Programming Language</vt:lpstr>
      <vt:lpstr>Structure of an AWK Program</vt:lpstr>
      <vt:lpstr>AWK’s Model of Computation: Pattern-Action Programming</vt:lpstr>
      <vt:lpstr>Some Useful AWK “One-liners”</vt:lpstr>
      <vt:lpstr>Comparison: Regular Expression Pattern Matching in Perl, Python vs. AWK, grep</vt:lpstr>
      <vt:lpstr>Translation of Programming Languages</vt:lpstr>
      <vt:lpstr>The Dragon Books Captured the Enormous  Synergy Between Theory and Compiler Design</vt:lpstr>
      <vt:lpstr>Phases of a Compiler</vt:lpstr>
      <vt:lpstr>Front End Compiler Component Generators</vt:lpstr>
      <vt:lpstr>Quantum Computing</vt:lpstr>
      <vt:lpstr>Towards a Model of Computation for Quantum Computing</vt:lpstr>
      <vt:lpstr>Postulate 1: State Space</vt:lpstr>
      <vt:lpstr>Qubit: quantum bit</vt:lpstr>
      <vt:lpstr>Postulate 2: Time Evolution</vt:lpstr>
      <vt:lpstr>Useful Quantum Operators: Hadamard</vt:lpstr>
      <vt:lpstr>Postulate 3: Composite Systems</vt:lpstr>
      <vt:lpstr>Useful Quantum Operators: CNOT</vt:lpstr>
      <vt:lpstr>Postulate 4: Quantum Measurement</vt:lpstr>
      <vt:lpstr>Properties of Measurement Operators</vt:lpstr>
      <vt:lpstr>Computational Model: quantum circuits</vt:lpstr>
      <vt:lpstr>Shor’s Integer Factorization Algorithm</vt:lpstr>
      <vt:lpstr>Integer Factorization: Estimated Times</vt:lpstr>
      <vt:lpstr>Shor’s Quantum Factoring Algorithm</vt:lpstr>
      <vt:lpstr>The Order-Finding Problem</vt:lpstr>
      <vt:lpstr>Quantum Order Finding</vt:lpstr>
      <vt:lpstr>Other Models of Quantum Computation</vt:lpstr>
      <vt:lpstr>D-Wave Systems Quantum Annealer</vt:lpstr>
      <vt:lpstr>Other Models of Quantum Computation</vt:lpstr>
      <vt:lpstr>Artist’s Conception of Topological Quantum Device</vt:lpstr>
      <vt:lpstr>Quantum Computer Compilers</vt:lpstr>
      <vt:lpstr>Quantum Computing Design Flow with Fault Tolerance and Error Correction</vt:lpstr>
      <vt:lpstr>Quantum Computing Design Tools</vt:lpstr>
      <vt:lpstr>LIQUi|&gt;: Language-integrated Quantum Operations</vt:lpstr>
      <vt:lpstr>Ongoing Research: QAOA</vt:lpstr>
      <vt:lpstr>The Future of Algorithms?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 Compilers</dc:title>
  <dc:creator>Alfred Aho</dc:creator>
  <cp:lastModifiedBy>Alfred Aho</cp:lastModifiedBy>
  <cp:revision>466</cp:revision>
  <cp:lastPrinted>2015-05-02T16:19:03Z</cp:lastPrinted>
  <dcterms:created xsi:type="dcterms:W3CDTF">2014-05-28T21:50:42Z</dcterms:created>
  <dcterms:modified xsi:type="dcterms:W3CDTF">2017-12-03T02:40:28Z</dcterms:modified>
</cp:coreProperties>
</file>