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embeddings/oleObject1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15" r:id="rId1"/>
    <p:sldMasterId id="2147483740" r:id="rId2"/>
    <p:sldMasterId id="2147483752" r:id="rId3"/>
    <p:sldMasterId id="2147483727" r:id="rId4"/>
  </p:sldMasterIdLst>
  <p:notesMasterIdLst>
    <p:notesMasterId r:id="rId55"/>
  </p:notesMasterIdLst>
  <p:handoutMasterIdLst>
    <p:handoutMasterId r:id="rId56"/>
  </p:handoutMasterIdLst>
  <p:sldIdLst>
    <p:sldId id="365" r:id="rId5"/>
    <p:sldId id="760" r:id="rId6"/>
    <p:sldId id="795" r:id="rId7"/>
    <p:sldId id="796" r:id="rId8"/>
    <p:sldId id="800" r:id="rId9"/>
    <p:sldId id="784" r:id="rId10"/>
    <p:sldId id="793" r:id="rId11"/>
    <p:sldId id="721" r:id="rId12"/>
    <p:sldId id="802" r:id="rId13"/>
    <p:sldId id="722" r:id="rId14"/>
    <p:sldId id="751" r:id="rId15"/>
    <p:sldId id="723" r:id="rId16"/>
    <p:sldId id="805" r:id="rId17"/>
    <p:sldId id="806" r:id="rId18"/>
    <p:sldId id="724" r:id="rId19"/>
    <p:sldId id="725" r:id="rId20"/>
    <p:sldId id="726" r:id="rId21"/>
    <p:sldId id="771" r:id="rId22"/>
    <p:sldId id="758" r:id="rId23"/>
    <p:sldId id="772" r:id="rId24"/>
    <p:sldId id="774" r:id="rId25"/>
    <p:sldId id="775" r:id="rId26"/>
    <p:sldId id="789" r:id="rId27"/>
    <p:sldId id="729" r:id="rId28"/>
    <p:sldId id="803" r:id="rId29"/>
    <p:sldId id="728" r:id="rId30"/>
    <p:sldId id="727" r:id="rId31"/>
    <p:sldId id="730" r:id="rId32"/>
    <p:sldId id="776" r:id="rId33"/>
    <p:sldId id="777" r:id="rId34"/>
    <p:sldId id="782" r:id="rId35"/>
    <p:sldId id="791" r:id="rId36"/>
    <p:sldId id="804" r:id="rId37"/>
    <p:sldId id="798" r:id="rId38"/>
    <p:sldId id="785" r:id="rId39"/>
    <p:sldId id="808" r:id="rId40"/>
    <p:sldId id="787" r:id="rId41"/>
    <p:sldId id="765" r:id="rId42"/>
    <p:sldId id="766" r:id="rId43"/>
    <p:sldId id="731" r:id="rId44"/>
    <p:sldId id="733" r:id="rId45"/>
    <p:sldId id="786" r:id="rId46"/>
    <p:sldId id="753" r:id="rId47"/>
    <p:sldId id="788" r:id="rId48"/>
    <p:sldId id="792" r:id="rId49"/>
    <p:sldId id="807" r:id="rId50"/>
    <p:sldId id="768" r:id="rId51"/>
    <p:sldId id="746" r:id="rId52"/>
    <p:sldId id="761" r:id="rId53"/>
    <p:sldId id="747" r:id="rId54"/>
  </p:sldIdLst>
  <p:sldSz cx="9326563" cy="6858000"/>
  <p:notesSz cx="6940550" cy="9080500"/>
  <p:custDataLst>
    <p:tags r:id="rId58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entury Schoolbook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Century Schoolbook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Century Schoolbook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Century Schoolbook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Century Schoolbook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69696"/>
    <a:srgbClr val="FF66FF"/>
    <a:srgbClr val="FF3300"/>
    <a:srgbClr val="FFFF00"/>
    <a:srgbClr val="66CCFF"/>
    <a:srgbClr val="99CC00"/>
    <a:srgbClr val="99FF33"/>
    <a:srgbClr val="3C8C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5620"/>
    <p:restoredTop sz="94660"/>
  </p:normalViewPr>
  <p:slideViewPr>
    <p:cSldViewPr snapToObjects="1">
      <p:cViewPr varScale="1">
        <p:scale>
          <a:sx n="97" d="100"/>
          <a:sy n="97" d="100"/>
        </p:scale>
        <p:origin x="-1936" y="-96"/>
      </p:cViewPr>
      <p:guideLst>
        <p:guide orient="horz" pos="2695"/>
        <p:guide pos="29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" d="100"/>
        <a:sy n="20" d="100"/>
      </p:scale>
      <p:origin x="0" y="0"/>
    </p:cViewPr>
  </p:sorterViewPr>
  <p:notesViewPr>
    <p:cSldViewPr snapToObjects="1">
      <p:cViewPr varScale="1">
        <p:scale>
          <a:sx n="53" d="100"/>
          <a:sy n="53" d="100"/>
        </p:scale>
        <p:origin x="-1056" y="-102"/>
      </p:cViewPr>
      <p:guideLst>
        <p:guide orient="horz" pos="2860"/>
        <p:guide pos="2186"/>
      </p:guideLst>
    </p:cSldViewPr>
  </p:notes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<Relationship Id="rId19" Type="http://schemas.openxmlformats.org/officeDocument/2006/relationships/slide" Target="slides/slide15.xml"/><Relationship Id="rId50" Type="http://schemas.openxmlformats.org/officeDocument/2006/relationships/slide" Target="slides/slide46.xml"/><Relationship Id="rId51" Type="http://schemas.openxmlformats.org/officeDocument/2006/relationships/slide" Target="slides/slide47.xml"/><Relationship Id="rId52" Type="http://schemas.openxmlformats.org/officeDocument/2006/relationships/slide" Target="slides/slide48.xml"/><Relationship Id="rId53" Type="http://schemas.openxmlformats.org/officeDocument/2006/relationships/slide" Target="slides/slide49.xml"/><Relationship Id="rId54" Type="http://schemas.openxmlformats.org/officeDocument/2006/relationships/slide" Target="slides/slide50.xml"/><Relationship Id="rId55" Type="http://schemas.openxmlformats.org/officeDocument/2006/relationships/notesMaster" Target="notesMasters/notesMaster1.xml"/><Relationship Id="rId56" Type="http://schemas.openxmlformats.org/officeDocument/2006/relationships/handoutMaster" Target="handoutMasters/handoutMaster1.xml"/><Relationship Id="rId57" Type="http://schemas.openxmlformats.org/officeDocument/2006/relationships/printerSettings" Target="printerSettings/printerSettings1.bin"/><Relationship Id="rId58" Type="http://schemas.openxmlformats.org/officeDocument/2006/relationships/tags" Target="tags/tag1.xml"/><Relationship Id="rId59" Type="http://schemas.openxmlformats.org/officeDocument/2006/relationships/presProps" Target="presProps.xml"/><Relationship Id="rId40" Type="http://schemas.openxmlformats.org/officeDocument/2006/relationships/slide" Target="slides/slide36.xml"/><Relationship Id="rId41" Type="http://schemas.openxmlformats.org/officeDocument/2006/relationships/slide" Target="slides/slide37.xml"/><Relationship Id="rId42" Type="http://schemas.openxmlformats.org/officeDocument/2006/relationships/slide" Target="slides/slide38.xml"/><Relationship Id="rId43" Type="http://schemas.openxmlformats.org/officeDocument/2006/relationships/slide" Target="slides/slide39.xml"/><Relationship Id="rId44" Type="http://schemas.openxmlformats.org/officeDocument/2006/relationships/slide" Target="slides/slide40.xml"/><Relationship Id="rId45" Type="http://schemas.openxmlformats.org/officeDocument/2006/relationships/slide" Target="slides/slide41.xml"/><Relationship Id="rId46" Type="http://schemas.openxmlformats.org/officeDocument/2006/relationships/slide" Target="slides/slide42.xml"/><Relationship Id="rId47" Type="http://schemas.openxmlformats.org/officeDocument/2006/relationships/slide" Target="slides/slide43.xml"/><Relationship Id="rId48" Type="http://schemas.openxmlformats.org/officeDocument/2006/relationships/slide" Target="slides/slide44.xml"/><Relationship Id="rId49" Type="http://schemas.openxmlformats.org/officeDocument/2006/relationships/slide" Target="slides/slide45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30" Type="http://schemas.openxmlformats.org/officeDocument/2006/relationships/slide" Target="slides/slide26.xml"/><Relationship Id="rId31" Type="http://schemas.openxmlformats.org/officeDocument/2006/relationships/slide" Target="slides/slide27.xml"/><Relationship Id="rId32" Type="http://schemas.openxmlformats.org/officeDocument/2006/relationships/slide" Target="slides/slide28.xml"/><Relationship Id="rId33" Type="http://schemas.openxmlformats.org/officeDocument/2006/relationships/slide" Target="slides/slide29.xml"/><Relationship Id="rId34" Type="http://schemas.openxmlformats.org/officeDocument/2006/relationships/slide" Target="slides/slide30.xml"/><Relationship Id="rId35" Type="http://schemas.openxmlformats.org/officeDocument/2006/relationships/slide" Target="slides/slide31.xml"/><Relationship Id="rId36" Type="http://schemas.openxmlformats.org/officeDocument/2006/relationships/slide" Target="slides/slide32.xml"/><Relationship Id="rId37" Type="http://schemas.openxmlformats.org/officeDocument/2006/relationships/slide" Target="slides/slide33.xml"/><Relationship Id="rId38" Type="http://schemas.openxmlformats.org/officeDocument/2006/relationships/slide" Target="slides/slide34.xml"/><Relationship Id="rId39" Type="http://schemas.openxmlformats.org/officeDocument/2006/relationships/slide" Target="slides/slide35.xml"/><Relationship Id="rId20" Type="http://schemas.openxmlformats.org/officeDocument/2006/relationships/slide" Target="slides/slide16.xml"/><Relationship Id="rId21" Type="http://schemas.openxmlformats.org/officeDocument/2006/relationships/slide" Target="slides/slide17.xml"/><Relationship Id="rId22" Type="http://schemas.openxmlformats.org/officeDocument/2006/relationships/slide" Target="slides/slide18.xml"/><Relationship Id="rId23" Type="http://schemas.openxmlformats.org/officeDocument/2006/relationships/slide" Target="slides/slide19.xml"/><Relationship Id="rId24" Type="http://schemas.openxmlformats.org/officeDocument/2006/relationships/slide" Target="slides/slide20.xml"/><Relationship Id="rId25" Type="http://schemas.openxmlformats.org/officeDocument/2006/relationships/slide" Target="slides/slide21.xml"/><Relationship Id="rId26" Type="http://schemas.openxmlformats.org/officeDocument/2006/relationships/slide" Target="slides/slide22.xml"/><Relationship Id="rId27" Type="http://schemas.openxmlformats.org/officeDocument/2006/relationships/slide" Target="slides/slide23.xml"/><Relationship Id="rId28" Type="http://schemas.openxmlformats.org/officeDocument/2006/relationships/slide" Target="slides/slide24.xml"/><Relationship Id="rId29" Type="http://schemas.openxmlformats.org/officeDocument/2006/relationships/slide" Target="slides/slide25.xml"/><Relationship Id="rId60" Type="http://schemas.openxmlformats.org/officeDocument/2006/relationships/viewProps" Target="viewProps.xml"/><Relationship Id="rId61" Type="http://schemas.openxmlformats.org/officeDocument/2006/relationships/theme" Target="theme/theme1.xml"/><Relationship Id="rId62" Type="http://schemas.openxmlformats.org/officeDocument/2006/relationships/tableStyles" Target="tableStyles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187140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0750" y="4308475"/>
            <a:ext cx="5094288" cy="408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208" tIns="44432" rIns="95208" bIns="4443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63638" y="687388"/>
            <a:ext cx="4613275" cy="33924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17109220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8620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42913" algn="l" defTabSz="8620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887413" algn="l" defTabSz="8620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28738" algn="l" defTabSz="8620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766888" algn="l" defTabSz="8620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64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 lIns="89999" tIns="45001" rIns="89999" bIns="45001"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088" y="2130425"/>
            <a:ext cx="7926387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8588" y="3886200"/>
            <a:ext cx="6529387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291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0078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3838" y="73025"/>
            <a:ext cx="21907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0" y="73025"/>
            <a:ext cx="6421438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652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3999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088" y="2130425"/>
            <a:ext cx="7926387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8588" y="3886200"/>
            <a:ext cx="652938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1960E-AA6E-654B-AD2D-3D9D4948CA1E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E3EA7-353A-1942-AA58-9077EC7A81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9133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199D27-AAE5-A54E-A426-BD635323C374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F10E6-7F57-924C-B535-D58DB89E02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256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4406900"/>
            <a:ext cx="79279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2906713"/>
            <a:ext cx="792797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C26608-E535-984C-A179-3C7C77C5BA8A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0F8F8-D84A-484B-B165-5C1314DB3D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8779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6725" y="1600200"/>
            <a:ext cx="411956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8688" y="1600200"/>
            <a:ext cx="4121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A75426-A60C-734A-8FA8-3AF729D3DE5B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0BDB4-FCBB-1E48-95EE-AB41296497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1739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1535113"/>
            <a:ext cx="4121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5" y="2174875"/>
            <a:ext cx="4121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7100" y="1535113"/>
            <a:ext cx="4122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7100" y="2174875"/>
            <a:ext cx="4122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2B8232-4CB3-5744-B11C-B9BE86F48203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B824CB-95B9-FB43-943F-899C8EA495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57119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386CC6-3689-1A41-869B-182DF5A2A764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232D02-D155-B343-8759-FECF358351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2142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FE5F5E-03EF-9046-9301-243E4D59B7FF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2E5254-D09B-0847-AF75-5A75E42EC8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1216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18603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73050"/>
            <a:ext cx="30686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6488" y="273050"/>
            <a:ext cx="52133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725" y="1435100"/>
            <a:ext cx="3068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85BC2-9F55-8349-8870-A8691724273E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AB3DAE-BF4B-F348-8308-D0E96EF914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79129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00600"/>
            <a:ext cx="559593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612775"/>
            <a:ext cx="5595938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367338"/>
            <a:ext cx="55959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D76595-7D37-204D-B401-D26A71A964C5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67F441-5A7C-444E-9270-0738E78BE1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8821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4162B-5914-4644-BC5D-F4B1F703F6BB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02098-3547-1B45-9BA3-CFAB28315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48786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274638"/>
            <a:ext cx="20970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6725" y="274638"/>
            <a:ext cx="614362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144631-73C5-1242-9B72-4D779F33A502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8AD7E-12B6-0049-ABD9-E071D65710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93100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088" y="2130425"/>
            <a:ext cx="7926387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8588" y="3886200"/>
            <a:ext cx="652938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4CA8BB-C74D-CF4A-BB27-0E14F2DCCF98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AF632-39AD-9F42-A37F-1F143E215E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2107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4B874-C031-854F-8052-432959668D83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AE8DE0-3101-B042-BC24-7C1DAADDACC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9369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4406900"/>
            <a:ext cx="79279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2906713"/>
            <a:ext cx="792797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8394D-47EC-384F-BA5E-EAE46611C5C3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7C1F10-46F2-EB49-B3C0-F0385C3869F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1586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6725" y="1600200"/>
            <a:ext cx="411956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8688" y="1600200"/>
            <a:ext cx="4121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CB5BE4-76CD-9747-92B6-4E53C4091FCD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999AA-8CD7-1B4D-B7E1-A4769C0AB2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23402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1535113"/>
            <a:ext cx="4121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5" y="2174875"/>
            <a:ext cx="4121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7100" y="1535113"/>
            <a:ext cx="4122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7100" y="2174875"/>
            <a:ext cx="4122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EFE6B3-C6F2-5D4B-8B33-F3D923F754B7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B758E-B8F7-BD4A-A679-8BF58E7DEE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34635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5B3F56-9943-8442-BAE0-3766C19BB2BC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85E24-0CDE-CE40-8962-AD2AE321A8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902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4406900"/>
            <a:ext cx="79279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2906713"/>
            <a:ext cx="792797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145620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8A2F8-FFB9-AF40-95D7-0F425A702E11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D5CD1-BF8D-D940-9095-BFEF8EEFD4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89170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73050"/>
            <a:ext cx="30686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6488" y="273050"/>
            <a:ext cx="52133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725" y="1435100"/>
            <a:ext cx="3068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AC10C2-C235-A646-9B5F-F585CF89313C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2175-F324-3F41-98A0-0BAEBEA81C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30546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00600"/>
            <a:ext cx="559593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612775"/>
            <a:ext cx="5595938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367338"/>
            <a:ext cx="55959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603625-A270-8145-891E-54B500EEF355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AD38E-B88A-2D43-AB5B-5C2035E4EC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540684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E6982-4FE9-5D44-9850-7E6ABB805732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1633EC-CCBA-A542-80EC-2D5BEC2788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6570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274638"/>
            <a:ext cx="2097088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6725" y="274638"/>
            <a:ext cx="6143625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0F14FA-F9A8-B940-829A-32E075C7C553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67DA96-647E-9A4B-BE8E-F25CBF609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0273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00088" y="2130425"/>
            <a:ext cx="7926387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8588" y="3886200"/>
            <a:ext cx="6529387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C53648-6970-334E-9C14-1DEF3E0AE455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539FE8-6A12-FD4B-9A19-C1106C3977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99523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2A6801-2BB9-2E4E-9546-2C7D68A01B5D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A27C64-D75C-D245-A59E-C261576928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842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600" y="4406900"/>
            <a:ext cx="792797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2906713"/>
            <a:ext cx="7927975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1F3E25-0034-C44C-B55C-1809DF9184D3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B88AD-5EA2-FB48-B2BE-4A031E51C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44488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6725" y="1600200"/>
            <a:ext cx="411956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8688" y="1600200"/>
            <a:ext cx="4121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8CADCA-FCB2-394E-97E3-007071179B2D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4E37B7-06A9-5E40-A342-5ED9D35084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88365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1535113"/>
            <a:ext cx="4121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5" y="2174875"/>
            <a:ext cx="4121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7100" y="1535113"/>
            <a:ext cx="4122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7100" y="2174875"/>
            <a:ext cx="4122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F41CC-021E-F240-9DDD-9615B4437C28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1C4310-C9EC-8B44-8960-018D349656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89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11150" y="1216025"/>
            <a:ext cx="4149725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3275" y="1216025"/>
            <a:ext cx="4151313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03061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D04952-E41C-5749-908F-B2137E48D3E2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47D797-F643-ED49-BB1E-AEE4E546F7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3362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AEDBE3-72D7-0F4E-A2ED-C5D935B132E6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236145-C191-284B-8790-3A74410C57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13664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73050"/>
            <a:ext cx="30686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6488" y="273050"/>
            <a:ext cx="52133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725" y="1435100"/>
            <a:ext cx="3068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852649-C655-904C-8CCB-71C725E6E0BD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55A13-E47D-DD43-A8F8-3A279FA99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039821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00600"/>
            <a:ext cx="559593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612775"/>
            <a:ext cx="5595938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367338"/>
            <a:ext cx="55959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93509-1C0E-D745-A801-5C771416939B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4F185C-90E3-0D47-8726-A755B6AD03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05380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E82FD9-1FF0-AF4A-B8F2-49A1D0EE46D2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752190-6E2F-8444-9DDD-883A3C6CD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90504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15012" y="274638"/>
            <a:ext cx="1544826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6725" y="274638"/>
            <a:ext cx="6848287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C53036-3EB2-AD4E-966C-53C6D36C85D3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F238CE-CD63-524C-88C1-37BBE4DA1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2143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74638"/>
            <a:ext cx="8393113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1535113"/>
            <a:ext cx="4121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725" y="2174875"/>
            <a:ext cx="4121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7100" y="1535113"/>
            <a:ext cx="4122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7100" y="2174875"/>
            <a:ext cx="4122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45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8174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51552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273050"/>
            <a:ext cx="30686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6488" y="273050"/>
            <a:ext cx="52133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6725" y="1435100"/>
            <a:ext cx="30686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65695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4800600"/>
            <a:ext cx="559593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612775"/>
            <a:ext cx="5595938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5367338"/>
            <a:ext cx="559593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237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3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2" Type="http://schemas.openxmlformats.org/officeDocument/2006/relationships/slideLayout" Target="../slideLayouts/slideLayout14.xml"/><Relationship Id="rId3" Type="http://schemas.openxmlformats.org/officeDocument/2006/relationships/slideLayout" Target="../slideLayouts/slideLayout15.xml"/><Relationship Id="rId4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7.xml"/><Relationship Id="rId6" Type="http://schemas.openxmlformats.org/officeDocument/2006/relationships/slideLayout" Target="../slideLayouts/slideLayout18.xml"/><Relationship Id="rId7" Type="http://schemas.openxmlformats.org/officeDocument/2006/relationships/slideLayout" Target="../slideLayouts/slideLayout19.xml"/><Relationship Id="rId8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1" Type="http://schemas.openxmlformats.org/officeDocument/2006/relationships/slideLayout" Target="../slideLayouts/slideLayout24.xml"/><Relationship Id="rId2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8.xml"/><Relationship Id="rId6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0.xml"/><Relationship Id="rId8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1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6.xml"/><Relationship Id="rId3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1.xml"/><Relationship Id="rId8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305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11150" y="73025"/>
            <a:ext cx="8740775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30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11150" y="911225"/>
            <a:ext cx="8740775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13060" name="Rectangle 4"/>
          <p:cNvSpPr>
            <a:spLocks noChangeArrowheads="1"/>
          </p:cNvSpPr>
          <p:nvPr/>
        </p:nvSpPr>
        <p:spPr bwMode="auto">
          <a:xfrm>
            <a:off x="63500" y="6475413"/>
            <a:ext cx="141763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13061" name="Rectangle 5"/>
          <p:cNvSpPr>
            <a:spLocks noChangeArrowheads="1"/>
          </p:cNvSpPr>
          <p:nvPr/>
        </p:nvSpPr>
        <p:spPr bwMode="auto">
          <a:xfrm>
            <a:off x="6983413" y="6489700"/>
            <a:ext cx="180975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 algn="l">
              <a:lnSpc>
                <a:spcPts val="1100"/>
              </a:lnSpc>
              <a:defRPr/>
            </a:pPr>
            <a:endParaRPr lang="en-US" sz="1000">
              <a:latin typeface="Arial" charset="0"/>
              <a:cs typeface="+mn-cs"/>
            </a:endParaRPr>
          </a:p>
          <a:p>
            <a:pPr algn="l">
              <a:lnSpc>
                <a:spcPts val="1100"/>
              </a:lnSpc>
              <a:defRPr/>
            </a:pPr>
            <a:endParaRPr lang="en-US" sz="1000">
              <a:latin typeface="Arial" charset="0"/>
              <a:cs typeface="+mn-cs"/>
            </a:endParaRPr>
          </a:p>
        </p:txBody>
      </p:sp>
      <p:sp>
        <p:nvSpPr>
          <p:cNvPr id="813062" name="Rectangle 6"/>
          <p:cNvSpPr>
            <a:spLocks noChangeArrowheads="1"/>
          </p:cNvSpPr>
          <p:nvPr/>
        </p:nvSpPr>
        <p:spPr bwMode="auto">
          <a:xfrm>
            <a:off x="63500" y="6626225"/>
            <a:ext cx="199548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l">
              <a:lnSpc>
                <a:spcPts val="1100"/>
              </a:lnSpc>
              <a:defRPr/>
            </a:pPr>
            <a:fld id="{3ADE61D0-38DD-4B43-88C4-21E3932ACF36}" type="slidenum">
              <a:rPr lang="en-US" sz="1000">
                <a:latin typeface="Arial" charset="0"/>
                <a:cs typeface="+mn-cs"/>
              </a:rPr>
              <a:pPr algn="l">
                <a:lnSpc>
                  <a:spcPts val="1100"/>
                </a:lnSpc>
                <a:defRPr/>
              </a:pPr>
              <a:t>‹#›</a:t>
            </a:fld>
            <a:r>
              <a:rPr lang="en-US" sz="1000">
                <a:latin typeface="Arial" charset="0"/>
                <a:cs typeface="+mn-cs"/>
              </a:rPr>
              <a:t>     Al Aho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  <p:sldLayoutId id="2147483764" r:id="rId12"/>
  </p:sldLayoutIdLs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Comic Sans MS"/>
          <a:ea typeface="+mj-ea"/>
          <a:cs typeface="Comic Sans MS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Comic Sans MS" charset="0"/>
          <a:ea typeface="ＭＳ Ｐゴシック" charset="0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Comic Sans MS" charset="0"/>
          <a:ea typeface="ＭＳ Ｐゴシック" charset="0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Comic Sans MS" charset="0"/>
          <a:ea typeface="ＭＳ Ｐゴシック" charset="0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charset="0"/>
        </a:defRPr>
      </a:lvl6pPr>
      <a:lvl7pPr marL="9144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charset="0"/>
        </a:defRPr>
      </a:lvl7pPr>
      <a:lvl8pPr marL="13716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charset="0"/>
        </a:defRPr>
      </a:lvl8pPr>
      <a:lvl9pPr marL="1828800"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" charset="0"/>
          <a:ea typeface="ＭＳ Ｐゴシック" charset="0"/>
        </a:defRPr>
      </a:lvl9pPr>
    </p:titleStyle>
    <p:bodyStyle>
      <a:lvl1pPr marL="171450" indent="-171450" algn="l" rtl="0" eaLnBrk="0" fontAlgn="base" hangingPunct="0">
        <a:spcBef>
          <a:spcPct val="34000"/>
        </a:spcBef>
        <a:spcAft>
          <a:spcPct val="0"/>
        </a:spcAft>
        <a:buClr>
          <a:schemeClr val="accent1"/>
        </a:buClr>
        <a:buSzPct val="100000"/>
        <a:buChar char="•"/>
        <a:tabLst>
          <a:tab pos="1082675" algn="l"/>
        </a:tabLst>
        <a:defRPr b="1">
          <a:solidFill>
            <a:schemeClr val="tx1"/>
          </a:solidFill>
          <a:latin typeface="Comic Sans MS"/>
          <a:ea typeface="+mn-ea"/>
          <a:cs typeface="Comic Sans MS"/>
        </a:defRPr>
      </a:lvl1pPr>
      <a:lvl2pPr marL="455613" indent="-169863" algn="l" rtl="0" eaLnBrk="0" fontAlgn="base" hangingPunct="0">
        <a:spcBef>
          <a:spcPct val="25000"/>
        </a:spcBef>
        <a:spcAft>
          <a:spcPct val="0"/>
        </a:spcAft>
        <a:buClr>
          <a:schemeClr val="accent1"/>
        </a:buClr>
        <a:buSzPct val="100000"/>
        <a:buChar char="–"/>
        <a:tabLst>
          <a:tab pos="1082675" algn="l"/>
        </a:tabLst>
        <a:defRPr sz="1600" b="1">
          <a:solidFill>
            <a:schemeClr val="tx1"/>
          </a:solidFill>
          <a:latin typeface="Comic Sans MS"/>
          <a:ea typeface="+mn-ea"/>
          <a:cs typeface="Comic Sans MS"/>
        </a:defRPr>
      </a:lvl2pPr>
      <a:lvl3pPr marL="749300" indent="-17462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100000"/>
        <a:buChar char="•"/>
        <a:tabLst>
          <a:tab pos="1082675" algn="l"/>
        </a:tabLst>
        <a:defRPr sz="1400" b="1">
          <a:solidFill>
            <a:schemeClr val="tx1"/>
          </a:solidFill>
          <a:latin typeface="Comic Sans MS"/>
          <a:ea typeface="+mn-ea"/>
          <a:cs typeface="Comic Sans MS"/>
        </a:defRPr>
      </a:lvl3pPr>
      <a:lvl4pPr marL="1082675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–"/>
        <a:tabLst>
          <a:tab pos="1082675" algn="l"/>
        </a:tabLst>
        <a:defRPr sz="1200" b="1">
          <a:solidFill>
            <a:schemeClr val="tx1"/>
          </a:solidFill>
          <a:latin typeface="Comic Sans MS"/>
          <a:ea typeface="+mn-ea"/>
          <a:cs typeface="Comic Sans MS"/>
        </a:defRPr>
      </a:lvl4pPr>
      <a:lvl5pPr marL="1374775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tabLst>
          <a:tab pos="1082675" algn="l"/>
        </a:tabLst>
        <a:defRPr sz="1200" b="1">
          <a:solidFill>
            <a:schemeClr val="tx1"/>
          </a:solidFill>
          <a:latin typeface="Comic Sans MS"/>
          <a:ea typeface="+mn-ea"/>
          <a:cs typeface="Comic Sans MS"/>
        </a:defRPr>
      </a:lvl5pPr>
      <a:lvl6pPr marL="1831975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tabLst>
          <a:tab pos="1082675" algn="l"/>
        </a:tabLst>
        <a:defRPr sz="1200">
          <a:solidFill>
            <a:schemeClr val="tx1"/>
          </a:solidFill>
          <a:latin typeface="+mn-lt"/>
          <a:ea typeface="+mn-ea"/>
        </a:defRPr>
      </a:lvl6pPr>
      <a:lvl7pPr marL="2289175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tabLst>
          <a:tab pos="1082675" algn="l"/>
        </a:tabLst>
        <a:defRPr sz="1200">
          <a:solidFill>
            <a:schemeClr val="tx1"/>
          </a:solidFill>
          <a:latin typeface="+mn-lt"/>
          <a:ea typeface="+mn-ea"/>
        </a:defRPr>
      </a:lvl7pPr>
      <a:lvl8pPr marL="2746375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tabLst>
          <a:tab pos="1082675" algn="l"/>
        </a:tabLst>
        <a:defRPr sz="1200">
          <a:solidFill>
            <a:schemeClr val="tx1"/>
          </a:solidFill>
          <a:latin typeface="+mn-lt"/>
          <a:ea typeface="+mn-ea"/>
        </a:defRPr>
      </a:lvl8pPr>
      <a:lvl9pPr marL="3203575" indent="-1714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Char char="•"/>
        <a:tabLst>
          <a:tab pos="1082675" algn="l"/>
        </a:tabLst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66725" y="274638"/>
            <a:ext cx="83931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6725" y="1600200"/>
            <a:ext cx="83931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6725" y="6356350"/>
            <a:ext cx="2176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DF6945C-5571-A943-A8BC-1D452A7982CF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6113" y="6356350"/>
            <a:ext cx="29543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83375" y="6356350"/>
            <a:ext cx="2176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349F7E7-2F1E-0C4C-92FD-4DAF4616E9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Comic Sans MS"/>
          <a:ea typeface="ＭＳ Ｐゴシック" charset="0"/>
          <a:cs typeface="Comic Sans M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Placeholder 1"/>
          <p:cNvSpPr>
            <a:spLocks noGrp="1"/>
          </p:cNvSpPr>
          <p:nvPr>
            <p:ph type="title"/>
          </p:nvPr>
        </p:nvSpPr>
        <p:spPr bwMode="auto">
          <a:xfrm>
            <a:off x="466725" y="274638"/>
            <a:ext cx="83931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433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6725" y="1600200"/>
            <a:ext cx="83931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6725" y="6356350"/>
            <a:ext cx="2176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B9AD3FE-04B0-7440-AB65-03A008345840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6113" y="6356350"/>
            <a:ext cx="29543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83375" y="6356350"/>
            <a:ext cx="2176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5EAC71-0155-3D4F-8F51-914ABEC4EC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Comic Sans MS"/>
          <a:ea typeface="ＭＳ Ｐゴシック" charset="0"/>
          <a:cs typeface="Comic Sans MS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charset="0"/>
          <a:ea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Placeholder 1"/>
          <p:cNvSpPr>
            <a:spLocks noGrp="1"/>
          </p:cNvSpPr>
          <p:nvPr>
            <p:ph type="title"/>
          </p:nvPr>
        </p:nvSpPr>
        <p:spPr bwMode="auto">
          <a:xfrm>
            <a:off x="466725" y="274638"/>
            <a:ext cx="83931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66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66725" y="1600200"/>
            <a:ext cx="8393113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66725" y="6356350"/>
            <a:ext cx="2176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5608DA6-9913-354F-955C-32C316BF9C7E}" type="datetimeFigureOut">
              <a:rPr lang="en-US"/>
              <a:pPr>
                <a:defRPr/>
              </a:pPr>
              <a:t>3/5/17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6113" y="6356350"/>
            <a:ext cx="295433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83375" y="6356350"/>
            <a:ext cx="21764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865EBBB-AAB3-194F-9677-5B2CF9212D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image" Target="../media/image2.png"/><Relationship Id="rId5" Type="http://schemas.openxmlformats.org/officeDocument/2006/relationships/hyperlink" Target="http://www.cs.columbia.edu/" TargetMode="External"/><Relationship Id="rId6" Type="http://schemas.openxmlformats.org/officeDocument/2006/relationships/image" Target="../media/image3.jpeg"/><Relationship Id="rId7" Type="http://schemas.openxmlformats.org/officeDocument/2006/relationships/oleObject" Target="../embeddings/oleObject1.bin"/><Relationship Id="rId8" Type="http://schemas.openxmlformats.org/officeDocument/2006/relationships/image" Target="../media/image1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gif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g"/><Relationship Id="rId3" Type="http://schemas.openxmlformats.org/officeDocument/2006/relationships/image" Target="../media/image5.png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developers.google.com/edu/python/regular-expressions" TargetMode="External"/><Relationship Id="rId3" Type="http://schemas.openxmlformats.org/officeDocument/2006/relationships/hyperlink" Target="https://docs.python.org/2/library/re.html?highlight=regular%20expressions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youtube.com/watch?v=wLdKghWwBKs" TargetMode="External"/><Relationship Id="rId3" Type="http://schemas.openxmlformats.org/officeDocument/2006/relationships/image" Target="../media/image6.jp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www.cs.columbia.edu/~aho/" TargetMode="Externa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jp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90563" y="2514610"/>
            <a:ext cx="7927975" cy="1554463"/>
          </a:xfrm>
          <a:ln>
            <a:solidFill>
              <a:srgbClr val="000090"/>
            </a:solidFill>
          </a:ln>
        </p:spPr>
        <p:txBody>
          <a:bodyPr/>
          <a:lstStyle/>
          <a:p>
            <a:pPr algn="ctr">
              <a:defRPr/>
            </a:pPr>
            <a:r>
              <a:rPr lang="en-US" sz="3600" dirty="0" smtClean="0">
                <a:cs typeface="+mj-cs"/>
              </a:rPr>
              <a:t>Regular Expressions</a:t>
            </a:r>
            <a:endParaRPr lang="en-US" sz="3600" b="0" dirty="0" smtClean="0">
              <a:cs typeface="+mj-cs"/>
            </a:endParaRP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44513" y="850900"/>
            <a:ext cx="8393112" cy="1358900"/>
          </a:xfrm>
        </p:spPr>
        <p:txBody>
          <a:bodyPr/>
          <a:lstStyle/>
          <a:p>
            <a:pPr algn="l">
              <a:lnSpc>
                <a:spcPct val="83000"/>
              </a:lnSpc>
              <a:defRPr/>
            </a:pPr>
            <a:r>
              <a:rPr lang="en-US" sz="2800" dirty="0" smtClean="0">
                <a:cs typeface="+mn-cs"/>
              </a:rPr>
              <a:t>Al Aho</a:t>
            </a:r>
          </a:p>
          <a:p>
            <a:pPr algn="l">
              <a:lnSpc>
                <a:spcPct val="83000"/>
              </a:lnSpc>
              <a:defRPr/>
            </a:pPr>
            <a:r>
              <a:rPr lang="en-US" sz="2800" dirty="0" err="1" smtClean="0">
                <a:cs typeface="+mn-cs"/>
              </a:rPr>
              <a:t>aho@cs.columbia.edu</a:t>
            </a:r>
            <a:endParaRPr lang="en-US" i="1" dirty="0" smtClean="0">
              <a:cs typeface="+mn-cs"/>
            </a:endParaRPr>
          </a:p>
        </p:txBody>
      </p:sp>
      <p:sp>
        <p:nvSpPr>
          <p:cNvPr id="263172" name="Text Box 4"/>
          <p:cNvSpPr txBox="1">
            <a:spLocks noChangeArrowheads="1"/>
          </p:cNvSpPr>
          <p:nvPr/>
        </p:nvSpPr>
        <p:spPr bwMode="auto">
          <a:xfrm>
            <a:off x="1322388" y="5203825"/>
            <a:ext cx="188912" cy="427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2075" tIns="46038" rIns="92075" bIns="46038" anchor="ctr">
            <a:spAutoFit/>
          </a:bodyPr>
          <a:lstStyle/>
          <a:p>
            <a:pPr>
              <a:lnSpc>
                <a:spcPct val="90000"/>
              </a:lnSpc>
              <a:spcAft>
                <a:spcPct val="20000"/>
              </a:spcAft>
              <a:defRPr/>
            </a:pPr>
            <a:endParaRPr lang="en-US" sz="2000" b="1">
              <a:solidFill>
                <a:schemeClr val="bg1"/>
              </a:solidFill>
              <a:latin typeface="Arial" charset="0"/>
              <a:cs typeface="+mn-cs"/>
            </a:endParaRPr>
          </a:p>
        </p:txBody>
      </p:sp>
      <p:sp>
        <p:nvSpPr>
          <p:cNvPr id="263173" name="Text Box 5"/>
          <p:cNvSpPr txBox="1">
            <a:spLocks noChangeArrowheads="1"/>
          </p:cNvSpPr>
          <p:nvPr/>
        </p:nvSpPr>
        <p:spPr bwMode="auto">
          <a:xfrm>
            <a:off x="2651125" y="5916578"/>
            <a:ext cx="4151313" cy="712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90000"/>
              </a:lnSpc>
              <a:spcAft>
                <a:spcPct val="20000"/>
              </a:spcAft>
              <a:defRPr/>
            </a:pPr>
            <a:r>
              <a:rPr lang="en-US" sz="2000" b="1" dirty="0" err="1" smtClean="0">
                <a:latin typeface="Comic Sans MS"/>
                <a:cs typeface="Comic Sans MS"/>
              </a:rPr>
              <a:t>JerseySTEM</a:t>
            </a:r>
            <a:r>
              <a:rPr lang="en-US" sz="2000" b="1" dirty="0" smtClean="0">
                <a:latin typeface="Comic Sans MS"/>
                <a:cs typeface="Comic Sans MS"/>
              </a:rPr>
              <a:t> Math Club</a:t>
            </a:r>
            <a:endParaRPr lang="en-US" sz="2000" b="1" dirty="0">
              <a:latin typeface="Comic Sans MS"/>
              <a:cs typeface="Comic Sans MS"/>
            </a:endParaRPr>
          </a:p>
          <a:p>
            <a:pPr>
              <a:lnSpc>
                <a:spcPct val="90000"/>
              </a:lnSpc>
              <a:spcAft>
                <a:spcPct val="20000"/>
              </a:spcAft>
              <a:defRPr/>
            </a:pPr>
            <a:r>
              <a:rPr lang="en-US" sz="2000" b="1" dirty="0">
                <a:latin typeface="Comic Sans MS"/>
                <a:cs typeface="Comic Sans MS"/>
              </a:rPr>
              <a:t>March 5, 2017</a:t>
            </a:r>
          </a:p>
        </p:txBody>
      </p:sp>
      <p:sp>
        <p:nvSpPr>
          <p:cNvPr id="263174" name="Text Box 6"/>
          <p:cNvSpPr txBox="1">
            <a:spLocks noChangeArrowheads="1"/>
          </p:cNvSpPr>
          <p:nvPr/>
        </p:nvSpPr>
        <p:spPr bwMode="auto">
          <a:xfrm>
            <a:off x="6802438" y="920750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endParaRPr lang="en-US" sz="2400">
              <a:latin typeface="Arial" charset="0"/>
              <a:cs typeface="+mn-cs"/>
            </a:endParaRPr>
          </a:p>
        </p:txBody>
      </p:sp>
      <p:pic>
        <p:nvPicPr>
          <p:cNvPr id="263175" name="Picture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988" y="4187825"/>
            <a:ext cx="952500" cy="79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263176" name="Text Box 8"/>
          <p:cNvSpPr txBox="1">
            <a:spLocks noChangeArrowheads="1"/>
          </p:cNvSpPr>
          <p:nvPr/>
        </p:nvSpPr>
        <p:spPr bwMode="auto">
          <a:xfrm>
            <a:off x="6265863" y="4187825"/>
            <a:ext cx="18415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endParaRPr lang="en-US" sz="2400">
              <a:latin typeface="Arial" charset="0"/>
              <a:cs typeface="+mn-cs"/>
            </a:endParaRPr>
          </a:p>
        </p:txBody>
      </p:sp>
      <p:pic>
        <p:nvPicPr>
          <p:cNvPr id="40968" name="Picture 11" descr="cscutitle">
            <a:hlinkClick r:id="rId5"/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40330" y="4983463"/>
            <a:ext cx="1920220" cy="7902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0969" name="Object 14"/>
          <p:cNvGraphicFramePr>
            <a:graphicFrameLocks noChangeAspect="1"/>
          </p:cNvGraphicFramePr>
          <p:nvPr/>
        </p:nvGraphicFramePr>
        <p:xfrm>
          <a:off x="4605338" y="33194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02" name="Equation" r:id="rId7" imgW="114151" imgH="215619" progId="Equation.3">
                  <p:embed/>
                </p:oleObj>
              </mc:Choice>
              <mc:Fallback>
                <p:oleObj name="Equation" r:id="rId7" imgW="114151" imgH="215619" progId="Equation.3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5338" y="3319463"/>
                        <a:ext cx="1143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rgbClr val="000000">
                                  <a:alpha val="74997"/>
                                </a:srgb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Comic Sans MS" charset="0"/>
                <a:cs typeface="Comic Sans MS" charset="0"/>
              </a:rPr>
              <a:t>What is a String?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>
                <a:latin typeface="Comic Sans MS" charset="0"/>
                <a:cs typeface="Comic Sans MS" charset="0"/>
              </a:rPr>
              <a:t>A </a:t>
            </a:r>
            <a:r>
              <a:rPr lang="en-US" sz="2400" dirty="0">
                <a:solidFill>
                  <a:srgbClr val="FF3300"/>
                </a:solidFill>
                <a:latin typeface="Comic Sans MS" charset="0"/>
                <a:cs typeface="Comic Sans MS" charset="0"/>
              </a:rPr>
              <a:t>string</a:t>
            </a:r>
            <a:r>
              <a:rPr lang="en-US" sz="2400" dirty="0">
                <a:latin typeface="Comic Sans MS" charset="0"/>
                <a:cs typeface="Comic Sans MS" charset="0"/>
              </a:rPr>
              <a:t> over an alphabet </a:t>
            </a:r>
            <a:r>
              <a:rPr lang="en-US" sz="2400" i="1" dirty="0">
                <a:latin typeface="Comic Sans MS" charset="0"/>
                <a:cs typeface="Comic Sans MS" charset="0"/>
              </a:rPr>
              <a:t>A</a:t>
            </a:r>
            <a:r>
              <a:rPr lang="en-US" sz="2400" dirty="0">
                <a:latin typeface="Comic Sans MS" charset="0"/>
                <a:cs typeface="Comic Sans MS" charset="0"/>
              </a:rPr>
              <a:t> is a finite sequence of symbols drawn from </a:t>
            </a:r>
            <a:r>
              <a:rPr lang="en-US" sz="2400" i="1" dirty="0">
                <a:latin typeface="Comic Sans MS" charset="0"/>
                <a:cs typeface="Comic Sans MS" charset="0"/>
              </a:rPr>
              <a:t>A</a:t>
            </a:r>
            <a:r>
              <a:rPr lang="en-US" sz="2400" dirty="0">
                <a:latin typeface="Comic Sans MS" charset="0"/>
                <a:cs typeface="Comic Sans MS" charset="0"/>
              </a:rPr>
              <a:t>.</a:t>
            </a:r>
          </a:p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>
                <a:latin typeface="Comic Sans MS" charset="0"/>
                <a:cs typeface="Comic Sans MS" charset="0"/>
              </a:rPr>
              <a:t>Examples of strings over </a:t>
            </a:r>
            <a:r>
              <a:rPr lang="en-US" sz="2400" dirty="0" smtClean="0">
                <a:latin typeface="Comic Sans MS" charset="0"/>
                <a:cs typeface="Comic Sans MS" charset="0"/>
              </a:rPr>
              <a:t>the binary alphabet {</a:t>
            </a:r>
            <a:r>
              <a:rPr lang="en-US" sz="2400" dirty="0">
                <a:latin typeface="Comic Sans MS" charset="0"/>
                <a:cs typeface="Comic Sans MS" charset="0"/>
              </a:rPr>
              <a:t>0,1}.</a:t>
            </a:r>
          </a:p>
          <a:p>
            <a:pPr marL="1035050" lvl="2" indent="-457200" eaLnBrk="1" hangingPunct="1">
              <a:spcBef>
                <a:spcPct val="600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The empty string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‘’</a:t>
            </a:r>
            <a:r>
              <a:rPr lang="en-US" sz="2400" dirty="0" smtClean="0">
                <a:latin typeface="Comic Sans MS" charset="0"/>
                <a:cs typeface="Comic Sans MS" charset="0"/>
              </a:rPr>
              <a:t>. It has </a:t>
            </a:r>
            <a:r>
              <a:rPr lang="en-US" sz="2400" dirty="0">
                <a:latin typeface="Comic Sans MS" charset="0"/>
                <a:cs typeface="Comic Sans MS" charset="0"/>
              </a:rPr>
              <a:t>length zero.</a:t>
            </a:r>
          </a:p>
          <a:p>
            <a:pPr marL="1035050" lvl="2" indent="-457200" eaLnBrk="1" hangingPunct="1">
              <a:spcBef>
                <a:spcPct val="600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400" dirty="0">
                <a:solidFill>
                  <a:srgbClr val="00378A"/>
                </a:solidFill>
                <a:latin typeface="Comic Sans MS" charset="0"/>
                <a:cs typeface="Comic Sans MS" charset="0"/>
              </a:rPr>
              <a:t>Strings of length one: </a:t>
            </a:r>
            <a:r>
              <a:rPr lang="en-US" sz="2400" dirty="0" smtClean="0">
                <a:latin typeface="Comic Sans MS" charset="0"/>
                <a:cs typeface="Comic Sans MS" charset="0"/>
              </a:rPr>
              <a:t>‘0’, ‘1’</a:t>
            </a:r>
            <a:endParaRPr lang="en-US" sz="2400" dirty="0">
              <a:latin typeface="Comic Sans MS" charset="0"/>
              <a:cs typeface="Comic Sans MS" charset="0"/>
            </a:endParaRPr>
          </a:p>
          <a:p>
            <a:pPr marL="1035050" lvl="2" indent="-457200" eaLnBrk="1" hangingPunct="1">
              <a:spcBef>
                <a:spcPct val="600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400" dirty="0">
                <a:solidFill>
                  <a:srgbClr val="00378A"/>
                </a:solidFill>
                <a:latin typeface="Comic Sans MS" charset="0"/>
                <a:cs typeface="Comic Sans MS" charset="0"/>
              </a:rPr>
              <a:t>Strings of length two</a:t>
            </a:r>
            <a:r>
              <a:rPr lang="en-US" sz="2400" dirty="0">
                <a:latin typeface="Comic Sans MS" charset="0"/>
                <a:cs typeface="Comic Sans MS" charset="0"/>
              </a:rPr>
              <a:t>: </a:t>
            </a:r>
            <a:r>
              <a:rPr lang="mr-IN" sz="2400" dirty="0" smtClean="0">
                <a:latin typeface="Comic Sans MS" charset="0"/>
                <a:cs typeface="Comic Sans MS" charset="0"/>
              </a:rPr>
              <a:t>’</a:t>
            </a:r>
            <a:r>
              <a:rPr lang="en-US" sz="2400" dirty="0" smtClean="0">
                <a:latin typeface="Comic Sans MS" charset="0"/>
                <a:cs typeface="Comic Sans MS" charset="0"/>
              </a:rPr>
              <a:t>00’, </a:t>
            </a:r>
            <a:r>
              <a:rPr lang="mr-IN" sz="2400" dirty="0" smtClean="0">
                <a:latin typeface="Comic Sans MS" charset="0"/>
                <a:cs typeface="Comic Sans MS" charset="0"/>
              </a:rPr>
              <a:t>’</a:t>
            </a:r>
            <a:r>
              <a:rPr lang="en-US" sz="2400" dirty="0" smtClean="0">
                <a:latin typeface="Comic Sans MS" charset="0"/>
                <a:cs typeface="Comic Sans MS" charset="0"/>
              </a:rPr>
              <a:t>01’, </a:t>
            </a:r>
            <a:r>
              <a:rPr lang="mr-IN" sz="2400" dirty="0" smtClean="0">
                <a:latin typeface="Comic Sans MS" charset="0"/>
                <a:cs typeface="Comic Sans MS" charset="0"/>
              </a:rPr>
              <a:t>’</a:t>
            </a:r>
            <a:r>
              <a:rPr lang="en-US" sz="2400" dirty="0" smtClean="0">
                <a:latin typeface="Comic Sans MS" charset="0"/>
                <a:cs typeface="Comic Sans MS" charset="0"/>
              </a:rPr>
              <a:t>10’, </a:t>
            </a:r>
            <a:r>
              <a:rPr lang="mr-IN" sz="2400" dirty="0" smtClean="0">
                <a:latin typeface="Comic Sans MS" charset="0"/>
                <a:cs typeface="Comic Sans MS" charset="0"/>
              </a:rPr>
              <a:t>’</a:t>
            </a:r>
            <a:r>
              <a:rPr lang="en-US" sz="2400" dirty="0" smtClean="0">
                <a:latin typeface="Comic Sans MS" charset="0"/>
                <a:cs typeface="Comic Sans MS" charset="0"/>
              </a:rPr>
              <a:t>11’</a:t>
            </a:r>
            <a:endParaRPr lang="en-US" sz="2400" dirty="0">
              <a:latin typeface="Comic Sans MS" charset="0"/>
              <a:cs typeface="Comic Sans MS" charset="0"/>
            </a:endParaRPr>
          </a:p>
          <a:p>
            <a:pPr marL="1035050" lvl="2" indent="-457200" eaLnBrk="1" hangingPunct="1">
              <a:spcBef>
                <a:spcPct val="600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400" dirty="0">
                <a:solidFill>
                  <a:srgbClr val="00378A"/>
                </a:solidFill>
                <a:latin typeface="Comic Sans MS" charset="0"/>
                <a:cs typeface="Comic Sans MS" charset="0"/>
              </a:rPr>
              <a:t>Strings of length three: 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‘</a:t>
            </a:r>
            <a:r>
              <a:rPr lang="en-US" sz="2400" dirty="0" smtClean="0">
                <a:latin typeface="Comic Sans MS" charset="0"/>
                <a:cs typeface="Comic Sans MS" charset="0"/>
              </a:rPr>
              <a:t>000’, ‘001’, ‘010’, ‘011’, ‘100’, ‘101’, ‘110’, ‘111’</a:t>
            </a:r>
            <a:endParaRPr lang="en-US" sz="2400" dirty="0">
              <a:latin typeface="Comic Sans MS" charset="0"/>
              <a:cs typeface="Comic Sans MS" charset="0"/>
            </a:endParaRPr>
          </a:p>
          <a:p>
            <a:pPr marL="0" indent="0" eaLnBrk="1" hangingPunct="1">
              <a:spcBef>
                <a:spcPct val="60000"/>
              </a:spcBef>
              <a:spcAft>
                <a:spcPts val="600"/>
              </a:spcAft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Note that a string can be arbitrarily long but it cannot be infinitely long.</a:t>
            </a:r>
            <a:endParaRPr lang="en-US" sz="2400" dirty="0">
              <a:latin typeface="Comic Sans MS" charset="0"/>
              <a:cs typeface="Comic Sans MS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Comic Sans MS" charset="0"/>
                <a:cs typeface="Comic Sans MS" charset="0"/>
              </a:rPr>
              <a:t>Examples of Everyday Strings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spcBef>
                <a:spcPct val="600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Names: ‘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Jennifer Lawrence</a:t>
            </a:r>
            <a:r>
              <a:rPr lang="en-US" sz="2400" dirty="0" smtClean="0">
                <a:latin typeface="Comic Sans MS" charset="0"/>
                <a:cs typeface="Comic Sans MS" charset="0"/>
              </a:rPr>
              <a:t>’, ‘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Chris Evans</a:t>
            </a:r>
            <a:r>
              <a:rPr lang="en-US" sz="2400" dirty="0" smtClean="0">
                <a:latin typeface="Comic Sans MS" charset="0"/>
                <a:cs typeface="Comic Sans MS" charset="0"/>
              </a:rPr>
              <a:t>’</a:t>
            </a:r>
            <a:endParaRPr lang="en-US" sz="2400" dirty="0">
              <a:latin typeface="Comic Sans MS" charset="0"/>
              <a:cs typeface="Comic Sans MS" charset="0"/>
            </a:endParaRPr>
          </a:p>
          <a:p>
            <a:pPr marL="457200" indent="-457200" eaLnBrk="1" hangingPunct="1">
              <a:spcBef>
                <a:spcPct val="600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Street addresses</a:t>
            </a:r>
          </a:p>
          <a:p>
            <a:pPr marL="577850" lvl="2" indent="0" eaLnBrk="1" hangingPunct="1">
              <a:spcBef>
                <a:spcPct val="60000"/>
              </a:spcBef>
              <a:spcAft>
                <a:spcPts val="600"/>
              </a:spcAft>
              <a:buNone/>
              <a:defRPr/>
            </a:pPr>
            <a:r>
              <a:rPr lang="en-US" sz="20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‘1 MetLife Stadium </a:t>
            </a:r>
            <a:r>
              <a:rPr lang="en-US" sz="20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Dr</a:t>
            </a:r>
            <a:r>
              <a:rPr lang="en-US" sz="20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, East Rutherford, NJ 07073’</a:t>
            </a:r>
            <a:endParaRPr lang="en-US" sz="2000" dirty="0">
              <a:solidFill>
                <a:schemeClr val="accent1"/>
              </a:solidFill>
              <a:latin typeface="Comic Sans MS" charset="0"/>
              <a:cs typeface="Comic Sans MS" charset="0"/>
            </a:endParaRPr>
          </a:p>
          <a:p>
            <a:pPr marL="457200" indent="-457200" eaLnBrk="1" hangingPunct="1">
              <a:spcBef>
                <a:spcPct val="600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Quotations</a:t>
            </a:r>
          </a:p>
          <a:p>
            <a:pPr marL="577850" lvl="2" indent="0" eaLnBrk="1" hangingPunct="1">
              <a:spcBef>
                <a:spcPct val="60000"/>
              </a:spcBef>
              <a:spcAft>
                <a:spcPts val="600"/>
              </a:spcAft>
              <a:buNone/>
              <a:defRPr/>
            </a:pPr>
            <a:r>
              <a:rPr lang="en-US" sz="20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‘I am the greatest.’</a:t>
            </a:r>
            <a:endParaRPr lang="en-US" sz="2000" dirty="0">
              <a:solidFill>
                <a:schemeClr val="accent1"/>
              </a:solidFill>
              <a:latin typeface="Comic Sans MS" charset="0"/>
              <a:cs typeface="Comic Sans MS" charset="0"/>
            </a:endParaRPr>
          </a:p>
          <a:p>
            <a:pPr marL="457200" indent="-457200" eaLnBrk="1" hangingPunct="1">
              <a:spcBef>
                <a:spcPct val="600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400" dirty="0">
                <a:latin typeface="Comic Sans MS" charset="0"/>
                <a:cs typeface="Comic Sans MS" charset="0"/>
              </a:rPr>
              <a:t>T</a:t>
            </a:r>
            <a:r>
              <a:rPr lang="en-US" sz="2400" dirty="0" smtClean="0">
                <a:latin typeface="Comic Sans MS" charset="0"/>
                <a:cs typeface="Comic Sans MS" charset="0"/>
              </a:rPr>
              <a:t>ext messages, tweets, emails</a:t>
            </a:r>
          </a:p>
          <a:p>
            <a:pPr marL="457200" indent="-457200" eaLnBrk="1" hangingPunct="1">
              <a:spcBef>
                <a:spcPct val="600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Words</a:t>
            </a:r>
            <a:r>
              <a:rPr lang="en-US" sz="2400" dirty="0">
                <a:latin typeface="Comic Sans MS" charset="0"/>
                <a:cs typeface="Comic Sans MS" charset="0"/>
              </a:rPr>
              <a:t>,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articles, books</a:t>
            </a:r>
          </a:p>
          <a:p>
            <a:pPr marL="457200" indent="-457200" eaLnBrk="1" hangingPunct="1">
              <a:spcBef>
                <a:spcPct val="600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Computer programs</a:t>
            </a:r>
            <a:endParaRPr lang="en-US" sz="2400" dirty="0">
              <a:latin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47254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Comic Sans MS" charset="0"/>
                <a:cs typeface="Comic Sans MS" charset="0"/>
              </a:rPr>
              <a:t>What is a Language?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466725" y="1050925"/>
            <a:ext cx="8677275" cy="5075238"/>
          </a:xfrm>
        </p:spPr>
        <p:txBody>
          <a:bodyPr>
            <a:normAutofit/>
          </a:bodyPr>
          <a:lstStyle/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>
                <a:latin typeface="Comic Sans MS" charset="0"/>
                <a:ea typeface="ＭＳ Ｐゴシック" charset="0"/>
              </a:rPr>
              <a:t>A </a:t>
            </a:r>
            <a:r>
              <a:rPr lang="en-US" sz="2400" dirty="0">
                <a:solidFill>
                  <a:srgbClr val="FF3300"/>
                </a:solidFill>
                <a:latin typeface="Comic Sans MS" charset="0"/>
                <a:ea typeface="ＭＳ Ｐゴシック" charset="0"/>
              </a:rPr>
              <a:t>language</a:t>
            </a:r>
            <a:r>
              <a:rPr lang="en-US" sz="2400" dirty="0">
                <a:latin typeface="Comic Sans MS" charset="0"/>
                <a:ea typeface="ＭＳ Ｐゴシック" charset="0"/>
              </a:rPr>
              <a:t> over an alphabet </a:t>
            </a:r>
            <a:r>
              <a:rPr lang="en-US" sz="2400" i="1" dirty="0">
                <a:latin typeface="Comic Sans MS" charset="0"/>
                <a:ea typeface="ＭＳ Ｐゴシック" charset="0"/>
              </a:rPr>
              <a:t>A</a:t>
            </a:r>
            <a:r>
              <a:rPr lang="en-US" sz="2400" dirty="0">
                <a:latin typeface="Comic Sans MS" charset="0"/>
                <a:ea typeface="ＭＳ Ｐゴシック" charset="0"/>
              </a:rPr>
              <a:t> is a (possibly </a:t>
            </a:r>
            <a:r>
              <a:rPr lang="en-US" sz="2400" dirty="0" err="1">
                <a:latin typeface="Comic Sans MS" charset="0"/>
                <a:ea typeface="ＭＳ Ｐゴシック" charset="0"/>
              </a:rPr>
              <a:t>countably</a:t>
            </a:r>
            <a:r>
              <a:rPr lang="en-US" sz="2400" dirty="0">
                <a:latin typeface="Comic Sans MS" charset="0"/>
                <a:ea typeface="ＭＳ Ｐゴシック" charset="0"/>
              </a:rPr>
              <a:t> infinite) set of strings over </a:t>
            </a:r>
            <a:r>
              <a:rPr lang="en-US" sz="2400" i="1" dirty="0">
                <a:latin typeface="Comic Sans MS" charset="0"/>
                <a:ea typeface="ＭＳ Ｐゴシック" charset="0"/>
              </a:rPr>
              <a:t>A</a:t>
            </a:r>
            <a:r>
              <a:rPr lang="en-US" sz="2400" dirty="0">
                <a:latin typeface="Comic Sans MS" charset="0"/>
                <a:ea typeface="ＭＳ Ｐゴシック" charset="0"/>
              </a:rPr>
              <a:t>.</a:t>
            </a:r>
          </a:p>
          <a:p>
            <a:pPr marL="342900" lvl="1" indent="-342900" eaLnBrk="1" hangingPunct="1">
              <a:lnSpc>
                <a:spcPct val="80000"/>
              </a:lnSpc>
              <a:spcBef>
                <a:spcPct val="60000"/>
              </a:spcBef>
              <a:buFontTx/>
              <a:buNone/>
              <a:defRPr/>
            </a:pPr>
            <a:r>
              <a:rPr lang="en-US" sz="2400" dirty="0">
                <a:latin typeface="Comic Sans MS" charset="0"/>
                <a:ea typeface="ＭＳ Ｐゴシック" charset="0"/>
              </a:rPr>
              <a:t>Examples of languages </a:t>
            </a:r>
            <a:r>
              <a:rPr lang="en-US" sz="2400" dirty="0" smtClean="0">
                <a:latin typeface="Comic Sans MS" charset="0"/>
                <a:ea typeface="ＭＳ Ｐゴシック" charset="0"/>
              </a:rPr>
              <a:t>over the binary alphabet </a:t>
            </a:r>
            <a:r>
              <a:rPr lang="en-US" sz="2400" dirty="0">
                <a:latin typeface="Comic Sans MS" charset="0"/>
                <a:ea typeface="ＭＳ Ｐゴシック" charset="0"/>
              </a:rPr>
              <a:t>{0,1}.</a:t>
            </a:r>
          </a:p>
          <a:p>
            <a:pPr eaLnBrk="1" hangingPunct="1">
              <a:lnSpc>
                <a:spcPct val="80000"/>
              </a:lnSpc>
              <a:spcBef>
                <a:spcPct val="600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1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The </a:t>
            </a:r>
            <a:r>
              <a:rPr lang="en-US" sz="21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empty language </a:t>
            </a:r>
            <a:r>
              <a:rPr lang="en-US" sz="21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{ }. This language has no </a:t>
            </a:r>
            <a:r>
              <a:rPr lang="en-US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strings.</a:t>
            </a:r>
            <a:endParaRPr lang="en-US" sz="2100" dirty="0">
              <a:solidFill>
                <a:schemeClr val="accent1"/>
              </a:solidFill>
              <a:latin typeface="Comic Sans MS" charset="0"/>
              <a:ea typeface="ＭＳ Ｐゴシック" charset="0"/>
            </a:endParaRPr>
          </a:p>
          <a:p>
            <a:pPr eaLnBrk="1" hangingPunct="1">
              <a:lnSpc>
                <a:spcPct val="80000"/>
              </a:lnSpc>
              <a:spcBef>
                <a:spcPct val="600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The </a:t>
            </a:r>
            <a:r>
              <a:rPr lang="en-US" sz="21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set of all strings of 0’s and 1’s of length at most two:</a:t>
            </a:r>
          </a:p>
          <a:p>
            <a:pPr marL="577850" lvl="2" indent="0" eaLnBrk="1" hangingPunct="1">
              <a:lnSpc>
                <a:spcPct val="80000"/>
              </a:lnSpc>
              <a:spcBef>
                <a:spcPct val="60000"/>
              </a:spcBef>
              <a:spcAft>
                <a:spcPts val="600"/>
              </a:spcAft>
              <a:buFontTx/>
              <a:buNone/>
              <a:defRPr/>
            </a:pPr>
            <a:r>
              <a:rPr lang="en-US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{ ‘’, ‘0’, ‘1’, </a:t>
            </a:r>
            <a:r>
              <a:rPr lang="mr-IN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’</a:t>
            </a:r>
            <a:r>
              <a:rPr lang="en-US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00’, </a:t>
            </a:r>
            <a:r>
              <a:rPr lang="mr-IN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’</a:t>
            </a:r>
            <a:r>
              <a:rPr lang="en-US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01’, </a:t>
            </a:r>
            <a:r>
              <a:rPr lang="mr-IN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’</a:t>
            </a:r>
            <a:r>
              <a:rPr lang="en-US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10’, </a:t>
            </a:r>
            <a:r>
              <a:rPr lang="mr-IN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’</a:t>
            </a:r>
            <a:r>
              <a:rPr lang="en-US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11’ </a:t>
            </a:r>
            <a:r>
              <a:rPr lang="en-US" sz="21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}</a:t>
            </a:r>
          </a:p>
          <a:p>
            <a:pPr eaLnBrk="1" hangingPunct="1">
              <a:lnSpc>
                <a:spcPct val="80000"/>
              </a:lnSpc>
              <a:spcBef>
                <a:spcPct val="600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The </a:t>
            </a:r>
            <a:r>
              <a:rPr lang="en-US" sz="21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set of all strings of 0’s and 1’</a:t>
            </a:r>
            <a:r>
              <a:rPr lang="en-US" altLang="ja-JP" sz="21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s:</a:t>
            </a:r>
          </a:p>
          <a:p>
            <a:pPr eaLnBrk="1" hangingPunct="1">
              <a:lnSpc>
                <a:spcPct val="80000"/>
              </a:lnSpc>
              <a:spcBef>
                <a:spcPct val="60000"/>
              </a:spcBef>
              <a:spcAft>
                <a:spcPts val="600"/>
              </a:spcAft>
              <a:buFontTx/>
              <a:buNone/>
              <a:defRPr/>
            </a:pPr>
            <a:r>
              <a:rPr lang="en-US" sz="21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    </a:t>
            </a:r>
            <a:r>
              <a:rPr lang="en-US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{ ‘’,‘0’,‘1’,</a:t>
            </a:r>
            <a:r>
              <a:rPr lang="mr-IN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’</a:t>
            </a:r>
            <a:r>
              <a:rPr lang="en-US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00’,</a:t>
            </a:r>
            <a:r>
              <a:rPr lang="mr-IN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’</a:t>
            </a:r>
            <a:r>
              <a:rPr lang="en-US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01’,</a:t>
            </a:r>
            <a:r>
              <a:rPr lang="mr-IN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’</a:t>
            </a:r>
            <a:r>
              <a:rPr lang="en-US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10’,</a:t>
            </a:r>
            <a:r>
              <a:rPr lang="mr-IN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’</a:t>
            </a:r>
            <a:r>
              <a:rPr lang="en-US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11’,‘000’,‘001’,‘010’,‘011’,‘100’, </a:t>
            </a:r>
            <a:r>
              <a:rPr lang="en-US" sz="21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... }</a:t>
            </a:r>
          </a:p>
          <a:p>
            <a:pPr eaLnBrk="1" hangingPunct="1">
              <a:lnSpc>
                <a:spcPct val="80000"/>
              </a:lnSpc>
              <a:spcBef>
                <a:spcPct val="60000"/>
              </a:spcBef>
              <a:spcAft>
                <a:spcPts val="600"/>
              </a:spcAft>
              <a:buFontTx/>
              <a:buNone/>
              <a:defRPr/>
            </a:pPr>
            <a:r>
              <a:rPr lang="en-US" sz="21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 </a:t>
            </a:r>
            <a:r>
              <a:rPr lang="en-US" sz="21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This </a:t>
            </a:r>
            <a:r>
              <a:rPr lang="en-US" sz="21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language has a </a:t>
            </a:r>
            <a:r>
              <a:rPr lang="en-US" sz="2100" dirty="0" err="1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countably</a:t>
            </a:r>
            <a:r>
              <a:rPr lang="en-US" sz="21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infinite number of strings.</a:t>
            </a:r>
          </a:p>
          <a:p>
            <a:pPr marL="577850" lvl="2" indent="0" eaLnBrk="1" hangingPunct="1">
              <a:lnSpc>
                <a:spcPct val="80000"/>
              </a:lnSpc>
              <a:spcBef>
                <a:spcPct val="60000"/>
              </a:spcBef>
              <a:spcAft>
                <a:spcPts val="600"/>
              </a:spcAft>
              <a:buFontTx/>
              <a:buNone/>
              <a:defRPr/>
            </a:pPr>
            <a:endParaRPr lang="en-US" sz="1100" dirty="0">
              <a:latin typeface="Comic Sans MS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>
                <a:cs typeface="+mj-cs"/>
              </a:rPr>
              <a:t>Natural Languages</a:t>
            </a:r>
          </a:p>
        </p:txBody>
      </p:sp>
      <p:sp>
        <p:nvSpPr>
          <p:cNvPr id="97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16025"/>
            <a:ext cx="8923338" cy="5029200"/>
          </a:xfrm>
        </p:spPr>
        <p:txBody>
          <a:bodyPr/>
          <a:lstStyle/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cs typeface="+mn-cs"/>
              </a:rPr>
              <a:t> A </a:t>
            </a:r>
            <a:r>
              <a:rPr lang="en-US" sz="2400" i="1" dirty="0" smtClean="0">
                <a:solidFill>
                  <a:schemeClr val="tx2"/>
                </a:solidFill>
                <a:cs typeface="+mn-cs"/>
              </a:rPr>
              <a:t>natural language</a:t>
            </a:r>
            <a:r>
              <a:rPr lang="en-US" sz="2400" dirty="0" smtClean="0">
                <a:cs typeface="+mn-cs"/>
              </a:rPr>
              <a:t> is a method of human communication, either spoken or written, consisting of the use of words in a structured and conventional way.</a:t>
            </a:r>
            <a:r>
              <a:rPr lang="en-US" sz="1400" dirty="0">
                <a:solidFill>
                  <a:schemeClr val="accent1"/>
                </a:solidFill>
              </a:rPr>
              <a:t> </a:t>
            </a:r>
            <a:r>
              <a:rPr lang="en-US" sz="1400" dirty="0" smtClean="0">
                <a:solidFill>
                  <a:schemeClr val="accent1"/>
                </a:solidFill>
              </a:rPr>
              <a:t>[Oxford Living Dictionaries]</a:t>
            </a:r>
            <a:endParaRPr lang="en-US" sz="1400" dirty="0" smtClean="0">
              <a:solidFill>
                <a:schemeClr val="accent1"/>
              </a:solidFill>
              <a:cs typeface="+mn-cs"/>
            </a:endParaRPr>
          </a:p>
          <a:p>
            <a:pPr>
              <a:lnSpc>
                <a:spcPct val="90000"/>
              </a:lnSpc>
              <a:defRPr/>
            </a:pPr>
            <a:endParaRPr lang="en-US" sz="2400" dirty="0" smtClean="0">
              <a:solidFill>
                <a:schemeClr val="accent1"/>
              </a:solidFill>
              <a:cs typeface="+mn-cs"/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cs typeface="+mn-cs"/>
              </a:rPr>
              <a:t> Popular natural languages by speakers in millions:</a:t>
            </a:r>
          </a:p>
          <a:p>
            <a:pPr lvl="2">
              <a:lnSpc>
                <a:spcPct val="90000"/>
              </a:lnSpc>
              <a:buFontTx/>
              <a:buNone/>
              <a:defRPr/>
            </a:pPr>
            <a:endParaRPr lang="en-US" sz="2000" dirty="0" smtClean="0"/>
          </a:p>
          <a:p>
            <a:pPr lvl="2">
              <a:lnSpc>
                <a:spcPct val="90000"/>
              </a:lnSpc>
              <a:buFontTx/>
              <a:buNone/>
              <a:defRPr/>
            </a:pPr>
            <a:r>
              <a:rPr lang="en-US" sz="2000" dirty="0" smtClean="0">
                <a:solidFill>
                  <a:schemeClr val="accent1"/>
                </a:solidFill>
              </a:rPr>
              <a:t>Mandarin	 1,090m		French</a:t>
            </a:r>
            <a:r>
              <a:rPr lang="en-US" sz="2000" dirty="0">
                <a:solidFill>
                  <a:schemeClr val="accent1"/>
                </a:solidFill>
              </a:rPr>
              <a:t>	</a:t>
            </a:r>
            <a:r>
              <a:rPr lang="en-US" sz="2000" dirty="0" smtClean="0">
                <a:solidFill>
                  <a:schemeClr val="accent1"/>
                </a:solidFill>
              </a:rPr>
              <a:t>	274m</a:t>
            </a:r>
          </a:p>
          <a:p>
            <a:pPr lvl="2">
              <a:lnSpc>
                <a:spcPct val="90000"/>
              </a:lnSpc>
              <a:buFontTx/>
              <a:buNone/>
              <a:defRPr/>
            </a:pPr>
            <a:r>
              <a:rPr lang="en-US" sz="2000" dirty="0" smtClean="0">
                <a:solidFill>
                  <a:schemeClr val="accent1"/>
                </a:solidFill>
              </a:rPr>
              <a:t>English	   942m		Portuguese	262m</a:t>
            </a:r>
          </a:p>
          <a:p>
            <a:pPr lvl="2">
              <a:lnSpc>
                <a:spcPct val="90000"/>
              </a:lnSpc>
              <a:buFontTx/>
              <a:buNone/>
              <a:defRPr/>
            </a:pPr>
            <a:r>
              <a:rPr lang="en-US" sz="2000" dirty="0" smtClean="0">
                <a:solidFill>
                  <a:schemeClr val="accent1"/>
                </a:solidFill>
              </a:rPr>
              <a:t>Spanish	   570m		Russian		260m</a:t>
            </a:r>
          </a:p>
          <a:p>
            <a:pPr lvl="2">
              <a:lnSpc>
                <a:spcPct val="90000"/>
              </a:lnSpc>
              <a:buFontTx/>
              <a:buNone/>
              <a:defRPr/>
            </a:pPr>
            <a:r>
              <a:rPr lang="en-US" sz="2000" dirty="0" smtClean="0">
                <a:solidFill>
                  <a:schemeClr val="accent1"/>
                </a:solidFill>
              </a:rPr>
              <a:t>Arabic	   385m		Malay</a:t>
            </a:r>
            <a:r>
              <a:rPr lang="en-US" sz="2000" dirty="0">
                <a:solidFill>
                  <a:schemeClr val="accent1"/>
                </a:solidFill>
              </a:rPr>
              <a:t>	</a:t>
            </a:r>
            <a:r>
              <a:rPr lang="en-US" sz="2000" dirty="0" smtClean="0">
                <a:solidFill>
                  <a:schemeClr val="accent1"/>
                </a:solidFill>
              </a:rPr>
              <a:t>	250m</a:t>
            </a:r>
          </a:p>
          <a:p>
            <a:pPr lvl="2">
              <a:lnSpc>
                <a:spcPct val="90000"/>
              </a:lnSpc>
              <a:buFontTx/>
              <a:buNone/>
              <a:defRPr/>
            </a:pPr>
            <a:r>
              <a:rPr lang="en-US" sz="2000" dirty="0" smtClean="0">
                <a:solidFill>
                  <a:schemeClr val="accent1"/>
                </a:solidFill>
              </a:rPr>
              <a:t>Hindi	   380m		German		210m</a:t>
            </a:r>
          </a:p>
          <a:p>
            <a:pPr lvl="2">
              <a:lnSpc>
                <a:spcPct val="90000"/>
              </a:lnSpc>
              <a:buFontTx/>
              <a:buNone/>
              <a:defRPr/>
            </a:pPr>
            <a:r>
              <a:rPr lang="en-US" sz="2000" dirty="0" smtClean="0">
                <a:solidFill>
                  <a:schemeClr val="accent1"/>
                </a:solidFill>
              </a:rPr>
              <a:t>								 </a:t>
            </a:r>
            <a:r>
              <a:rPr lang="en-US" dirty="0" smtClean="0">
                <a:solidFill>
                  <a:schemeClr val="accent1"/>
                </a:solidFill>
              </a:rPr>
              <a:t>[Wikipedia/</a:t>
            </a:r>
            <a:r>
              <a:rPr lang="en-US" dirty="0" err="1" smtClean="0">
                <a:solidFill>
                  <a:schemeClr val="accent1"/>
                </a:solidFill>
              </a:rPr>
              <a:t>Ethnologue</a:t>
            </a:r>
            <a:r>
              <a:rPr lang="en-US" dirty="0" smtClean="0">
                <a:solidFill>
                  <a:schemeClr val="accent1"/>
                </a:solidFill>
              </a:rPr>
              <a:t>]</a:t>
            </a:r>
          </a:p>
          <a:p>
            <a:pPr lvl="2">
              <a:lnSpc>
                <a:spcPct val="90000"/>
              </a:lnSpc>
              <a:buFontTx/>
              <a:buNone/>
              <a:defRPr/>
            </a:pPr>
            <a:endParaRPr lang="en-US" sz="2000" dirty="0" smtClean="0">
              <a:solidFill>
                <a:schemeClr val="accent1"/>
              </a:solidFill>
            </a:endParaRPr>
          </a:p>
          <a:p>
            <a:pPr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cs typeface="+mn-cs"/>
              </a:rPr>
              <a:t>  </a:t>
            </a:r>
            <a:r>
              <a:rPr lang="en-US" sz="2400" dirty="0" err="1" smtClean="0">
                <a:cs typeface="+mn-cs"/>
              </a:rPr>
              <a:t>Ethnologue</a:t>
            </a:r>
            <a:r>
              <a:rPr lang="en-US" sz="2400" dirty="0" smtClean="0">
                <a:cs typeface="+mn-cs"/>
              </a:rPr>
              <a:t> lists 7,097 known living languages.</a:t>
            </a:r>
          </a:p>
          <a:p>
            <a:pPr>
              <a:lnSpc>
                <a:spcPct val="90000"/>
              </a:lnSpc>
              <a:buFontTx/>
              <a:buNone/>
              <a:defRPr/>
            </a:pPr>
            <a:endParaRPr lang="en-US" sz="2800" dirty="0" smtClean="0">
              <a:solidFill>
                <a:schemeClr val="accent1"/>
              </a:solidFill>
              <a:cs typeface="+mn-cs"/>
            </a:endParaRPr>
          </a:p>
          <a:p>
            <a:pPr>
              <a:lnSpc>
                <a:spcPct val="90000"/>
              </a:lnSpc>
              <a:defRPr/>
            </a:pPr>
            <a:endParaRPr lang="en-US" dirty="0" smtClean="0">
              <a:solidFill>
                <a:schemeClr val="accent1"/>
              </a:solidFill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094330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02" name="Rectangle 2"/>
          <p:cNvSpPr>
            <a:spLocks noGrp="1" noChangeArrowheads="1"/>
          </p:cNvSpPr>
          <p:nvPr>
            <p:ph type="title"/>
          </p:nvPr>
        </p:nvSpPr>
        <p:spPr>
          <a:xfrm>
            <a:off x="365125" y="73025"/>
            <a:ext cx="8686800" cy="838200"/>
          </a:xfrm>
        </p:spPr>
        <p:txBody>
          <a:bodyPr/>
          <a:lstStyle/>
          <a:p>
            <a:pPr algn="ctr">
              <a:defRPr/>
            </a:pPr>
            <a:r>
              <a:rPr lang="en-US" dirty="0" smtClean="0">
                <a:cs typeface="+mj-cs"/>
              </a:rPr>
              <a:t>Programming Languages</a:t>
            </a:r>
          </a:p>
        </p:txBody>
      </p:sp>
      <p:sp>
        <p:nvSpPr>
          <p:cNvPr id="97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6850" y="919163"/>
            <a:ext cx="8855075" cy="5253037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buFontTx/>
              <a:buNone/>
              <a:defRPr/>
            </a:pPr>
            <a:r>
              <a:rPr lang="en-US" sz="2400" dirty="0" smtClean="0">
                <a:solidFill>
                  <a:schemeClr val="accent4"/>
                </a:solidFill>
              </a:rPr>
              <a:t>A</a:t>
            </a:r>
            <a:r>
              <a:rPr lang="en-US" sz="2400" dirty="0" smtClean="0">
                <a:solidFill>
                  <a:schemeClr val="tx2"/>
                </a:solidFill>
              </a:rPr>
              <a:t> programming language</a:t>
            </a:r>
            <a:r>
              <a:rPr lang="en-US" sz="2400" dirty="0" smtClean="0"/>
              <a:t> is a notation </a:t>
            </a:r>
            <a:r>
              <a:rPr lang="en-US" sz="2400" dirty="0"/>
              <a:t>for describing </a:t>
            </a:r>
            <a:r>
              <a:rPr lang="en-US" sz="2400" dirty="0" smtClean="0"/>
              <a:t>algorithms </a:t>
            </a:r>
            <a:r>
              <a:rPr lang="en-US" sz="2400" dirty="0"/>
              <a:t>to people and to machines</a:t>
            </a:r>
            <a:r>
              <a:rPr lang="en-US" sz="2400" dirty="0" smtClean="0"/>
              <a:t>.</a:t>
            </a:r>
          </a:p>
          <a:p>
            <a:pPr marL="342900" indent="-342900">
              <a:lnSpc>
                <a:spcPct val="90000"/>
              </a:lnSpc>
              <a:buFontTx/>
              <a:buNone/>
              <a:defRPr/>
            </a:pPr>
            <a:endParaRPr lang="en-US" sz="2400" dirty="0" smtClean="0">
              <a:cs typeface="+mn-cs"/>
            </a:endParaRPr>
          </a:p>
          <a:p>
            <a:pPr marL="342900" indent="-342900">
              <a:lnSpc>
                <a:spcPct val="70000"/>
              </a:lnSpc>
              <a:buFontTx/>
              <a:buNone/>
              <a:defRPr/>
            </a:pPr>
            <a:r>
              <a:rPr lang="en-US" sz="2400" dirty="0" smtClean="0">
                <a:cs typeface="+mn-cs"/>
              </a:rPr>
              <a:t>Today there are thousands of programming languages.</a:t>
            </a:r>
          </a:p>
          <a:p>
            <a:pPr marL="342900" indent="-342900">
              <a:lnSpc>
                <a:spcPct val="70000"/>
              </a:lnSpc>
              <a:buFontTx/>
              <a:buNone/>
              <a:defRPr/>
            </a:pPr>
            <a:endParaRPr lang="en-US" sz="2400" dirty="0" smtClean="0">
              <a:cs typeface="+mn-cs"/>
            </a:endParaRPr>
          </a:p>
          <a:p>
            <a:pPr marL="342900" indent="-342900">
              <a:lnSpc>
                <a:spcPct val="70000"/>
              </a:lnSpc>
              <a:spcBef>
                <a:spcPct val="60000"/>
              </a:spcBef>
              <a:buFontTx/>
              <a:buNone/>
              <a:defRPr/>
            </a:pPr>
            <a:r>
              <a:rPr lang="en-US" sz="2400" dirty="0" err="1" smtClean="0">
                <a:cs typeface="+mn-cs"/>
              </a:rPr>
              <a:t>Tiobe</a:t>
            </a:r>
            <a:r>
              <a:rPr lang="ja-JP" altLang="en-US" sz="2400" dirty="0" smtClean="0">
                <a:latin typeface="Arial"/>
                <a:cs typeface="+mn-cs"/>
              </a:rPr>
              <a:t>’</a:t>
            </a:r>
            <a:r>
              <a:rPr lang="en-US" sz="2400" dirty="0" smtClean="0">
                <a:cs typeface="+mn-cs"/>
              </a:rPr>
              <a:t>s ten most popular languages </a:t>
            </a:r>
            <a:r>
              <a:rPr lang="en-US" sz="2400" smtClean="0">
                <a:cs typeface="+mn-cs"/>
              </a:rPr>
              <a:t>for February </a:t>
            </a:r>
            <a:r>
              <a:rPr lang="en-US" sz="2400" dirty="0" smtClean="0">
                <a:cs typeface="+mn-cs"/>
              </a:rPr>
              <a:t>2017:</a:t>
            </a:r>
          </a:p>
          <a:p>
            <a:pPr marL="342900" indent="-342900">
              <a:lnSpc>
                <a:spcPct val="90000"/>
              </a:lnSpc>
              <a:spcBef>
                <a:spcPct val="60000"/>
              </a:spcBef>
              <a:buFontTx/>
              <a:buNone/>
              <a:defRPr/>
            </a:pPr>
            <a:r>
              <a:rPr lang="en-US" dirty="0" smtClean="0">
                <a:cs typeface="+mn-cs"/>
              </a:rPr>
              <a:t>	</a:t>
            </a:r>
            <a:r>
              <a:rPr lang="en-US" sz="2000" dirty="0" smtClean="0">
                <a:solidFill>
                  <a:schemeClr val="accent1"/>
                </a:solidFill>
                <a:cs typeface="+mn-cs"/>
              </a:rPr>
              <a:t>1. Java				  6. PHP</a:t>
            </a:r>
          </a:p>
          <a:p>
            <a:pPr marL="342900" indent="-342900">
              <a:lnSpc>
                <a:spcPct val="90000"/>
              </a:lnSpc>
              <a:spcBef>
                <a:spcPct val="60000"/>
              </a:spcBef>
              <a:buFontTx/>
              <a:buNone/>
              <a:defRPr/>
            </a:pPr>
            <a:r>
              <a:rPr lang="en-US" sz="2000" dirty="0" smtClean="0">
                <a:solidFill>
                  <a:schemeClr val="accent1"/>
                </a:solidFill>
                <a:cs typeface="+mn-cs"/>
              </a:rPr>
              <a:t>	2. C					  7. </a:t>
            </a:r>
            <a:r>
              <a:rPr lang="en-US" sz="2000" dirty="0" smtClean="0">
                <a:solidFill>
                  <a:schemeClr val="accent1"/>
                </a:solidFill>
              </a:rPr>
              <a:t>JavaScript</a:t>
            </a:r>
            <a:endParaRPr lang="en-US" sz="2000" dirty="0" smtClean="0">
              <a:solidFill>
                <a:schemeClr val="accent1"/>
              </a:solidFill>
              <a:cs typeface="+mn-cs"/>
            </a:endParaRPr>
          </a:p>
          <a:p>
            <a:pPr marL="342900" indent="-342900">
              <a:lnSpc>
                <a:spcPct val="90000"/>
              </a:lnSpc>
              <a:spcBef>
                <a:spcPct val="60000"/>
              </a:spcBef>
              <a:buFontTx/>
              <a:buNone/>
              <a:defRPr/>
            </a:pPr>
            <a:r>
              <a:rPr lang="en-US" sz="2000" dirty="0" smtClean="0">
                <a:solidFill>
                  <a:schemeClr val="accent1"/>
                </a:solidFill>
                <a:cs typeface="+mn-cs"/>
              </a:rPr>
              <a:t>	3. C++				  8. Visual Basic .NET</a:t>
            </a:r>
          </a:p>
          <a:p>
            <a:pPr marL="342900" indent="-342900">
              <a:lnSpc>
                <a:spcPct val="90000"/>
              </a:lnSpc>
              <a:spcBef>
                <a:spcPct val="60000"/>
              </a:spcBef>
              <a:buFontTx/>
              <a:buNone/>
              <a:defRPr/>
            </a:pPr>
            <a:r>
              <a:rPr lang="en-US" sz="2000" dirty="0" smtClean="0">
                <a:solidFill>
                  <a:schemeClr val="accent1"/>
                </a:solidFill>
                <a:cs typeface="+mn-cs"/>
              </a:rPr>
              <a:t>	4. C#				  9. Delphi/Object Pascal</a:t>
            </a:r>
          </a:p>
          <a:p>
            <a:pPr marL="342900" indent="-342900">
              <a:lnSpc>
                <a:spcPct val="90000"/>
              </a:lnSpc>
              <a:spcBef>
                <a:spcPct val="60000"/>
              </a:spcBef>
              <a:buFontTx/>
              <a:buNone/>
              <a:defRPr/>
            </a:pPr>
            <a:r>
              <a:rPr lang="en-US" sz="2000" dirty="0" smtClean="0">
                <a:solidFill>
                  <a:schemeClr val="accent1"/>
                </a:solidFill>
                <a:cs typeface="+mn-cs"/>
              </a:rPr>
              <a:t>	5. Python				 10. Perl</a:t>
            </a:r>
          </a:p>
          <a:p>
            <a:pPr marL="342900" indent="-342900" algn="r">
              <a:lnSpc>
                <a:spcPct val="90000"/>
              </a:lnSpc>
              <a:buFontTx/>
              <a:buNone/>
              <a:defRPr/>
            </a:pPr>
            <a:r>
              <a:rPr lang="en-US" sz="1400" dirty="0" smtClean="0">
                <a:solidFill>
                  <a:schemeClr val="accent1"/>
                </a:solidFill>
                <a:cs typeface="+mn-cs"/>
              </a:rPr>
              <a:t>[http://</a:t>
            </a:r>
            <a:r>
              <a:rPr lang="en-US" sz="1400" dirty="0" err="1" smtClean="0">
                <a:solidFill>
                  <a:schemeClr val="accent1"/>
                </a:solidFill>
                <a:cs typeface="+mn-cs"/>
              </a:rPr>
              <a:t>www.tiobe.com</a:t>
            </a:r>
            <a:r>
              <a:rPr lang="en-US" sz="1400" dirty="0" smtClean="0">
                <a:solidFill>
                  <a:schemeClr val="accent1"/>
                </a:solidFill>
                <a:cs typeface="+mn-cs"/>
              </a:rPr>
              <a:t>/</a:t>
            </a:r>
            <a:r>
              <a:rPr lang="en-US" sz="1400" dirty="0" err="1" smtClean="0">
                <a:solidFill>
                  <a:schemeClr val="accent1"/>
                </a:solidFill>
                <a:cs typeface="+mn-cs"/>
              </a:rPr>
              <a:t>tiobe</a:t>
            </a:r>
            <a:r>
              <a:rPr lang="en-US" sz="1400" dirty="0" smtClean="0">
                <a:solidFill>
                  <a:schemeClr val="accent1"/>
                </a:solidFill>
                <a:cs typeface="+mn-cs"/>
              </a:rPr>
              <a:t>-index]</a:t>
            </a:r>
          </a:p>
          <a:p>
            <a:pPr marL="342900" indent="-342900">
              <a:lnSpc>
                <a:spcPct val="90000"/>
              </a:lnSpc>
              <a:buFontTx/>
              <a:buNone/>
              <a:defRPr/>
            </a:pPr>
            <a:endParaRPr lang="en-US" sz="1400" dirty="0" smtClean="0">
              <a:solidFill>
                <a:schemeClr val="accent1"/>
              </a:solidFill>
              <a:cs typeface="+mn-cs"/>
            </a:endParaRPr>
          </a:p>
          <a:p>
            <a:pPr marL="342900" indent="-342900">
              <a:lnSpc>
                <a:spcPct val="90000"/>
              </a:lnSpc>
              <a:buFontTx/>
              <a:buNone/>
              <a:defRPr/>
            </a:pPr>
            <a:endParaRPr lang="en-US" sz="2000" dirty="0" smtClean="0">
              <a:cs typeface="+mn-c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latin typeface="Comic Sans MS" charset="0"/>
                <a:cs typeface="Comic Sans MS" charset="0"/>
              </a:rPr>
              <a:t>Operations on Languages</a:t>
            </a: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>
                <a:latin typeface="Comic Sans MS" charset="0"/>
                <a:ea typeface="ＭＳ Ｐゴシック" charset="0"/>
              </a:rPr>
              <a:t>We can apply mathematical operators on languages to create new languages.</a:t>
            </a:r>
          </a:p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>
                <a:latin typeface="Comic Sans MS" charset="0"/>
                <a:ea typeface="ＭＳ Ｐゴシック" charset="0"/>
              </a:rPr>
              <a:t>Our </a:t>
            </a:r>
            <a:r>
              <a:rPr lang="en-US" sz="2400" dirty="0" smtClean="0">
                <a:latin typeface="Comic Sans MS" charset="0"/>
                <a:ea typeface="ＭＳ Ｐゴシック" charset="0"/>
              </a:rPr>
              <a:t>first </a:t>
            </a:r>
            <a:r>
              <a:rPr lang="en-US" sz="2400" dirty="0">
                <a:latin typeface="Comic Sans MS" charset="0"/>
                <a:ea typeface="ＭＳ Ｐゴシック" charset="0"/>
              </a:rPr>
              <a:t>language </a:t>
            </a:r>
            <a:r>
              <a:rPr lang="en-US" sz="2400" dirty="0" smtClean="0">
                <a:latin typeface="Comic Sans MS" charset="0"/>
                <a:ea typeface="ＭＳ Ｐゴシック" charset="0"/>
              </a:rPr>
              <a:t>operator: </a:t>
            </a:r>
            <a:r>
              <a:rPr lang="en-US" sz="2400" dirty="0">
                <a:solidFill>
                  <a:srgbClr val="FF3300"/>
                </a:solidFill>
                <a:latin typeface="Comic Sans MS" charset="0"/>
                <a:ea typeface="ＭＳ Ｐゴシック" charset="0"/>
              </a:rPr>
              <a:t>union (∪</a:t>
            </a:r>
            <a:r>
              <a:rPr lang="en-US" sz="2400" dirty="0" smtClean="0">
                <a:solidFill>
                  <a:srgbClr val="FF3300"/>
                </a:solidFill>
                <a:latin typeface="Comic Sans MS" charset="0"/>
                <a:ea typeface="ＭＳ Ｐゴシック" charset="0"/>
              </a:rPr>
              <a:t>)</a:t>
            </a:r>
            <a:endParaRPr lang="en-US" sz="2400" dirty="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If </a:t>
            </a:r>
            <a:r>
              <a:rPr lang="en-US" sz="2400" i="1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1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and </a:t>
            </a:r>
            <a:r>
              <a:rPr lang="en-US" sz="2400" i="1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2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are languages, then </a:t>
            </a:r>
            <a:r>
              <a:rPr lang="en-US" sz="2400" i="1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1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∪</a:t>
            </a:r>
            <a:r>
              <a:rPr lang="en-US" sz="2400" i="1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2</a:t>
            </a:r>
            <a:r>
              <a:rPr lang="en-US" sz="2400" baseline="30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is the set of all strings that are in either </a:t>
            </a:r>
            <a:r>
              <a:rPr lang="en-US" sz="2400" i="1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1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or </a:t>
            </a:r>
            <a:r>
              <a:rPr lang="en-US" sz="2400" i="1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2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or both.</a:t>
            </a:r>
          </a:p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>
                <a:latin typeface="Comic Sans MS" charset="0"/>
                <a:ea typeface="ＭＳ Ｐゴシック" charset="0"/>
              </a:rPr>
              <a:t>Examples:</a:t>
            </a:r>
          </a:p>
          <a:p>
            <a:pPr eaLnBrk="1" hangingPunct="1">
              <a:spcBef>
                <a:spcPct val="60000"/>
              </a:spcBef>
              <a:buFont typeface="Calibri" charset="0"/>
              <a:buAutoNum type="arabicPeriod"/>
              <a:defRPr/>
            </a:pP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If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1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=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{ ‘dog’ } 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and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2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=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{ ‘cat’ }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, then</a:t>
            </a:r>
          </a:p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i="1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         L</a:t>
            </a:r>
            <a:r>
              <a:rPr lang="en-US" sz="2400" baseline="-25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1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∪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2</a:t>
            </a:r>
            <a:r>
              <a:rPr lang="en-US" sz="2400" baseline="30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=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{ ‘dog’, ‘cat’ }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.</a:t>
            </a:r>
          </a:p>
          <a:p>
            <a:pPr eaLnBrk="1" hangingPunct="1">
              <a:spcBef>
                <a:spcPct val="60000"/>
              </a:spcBef>
              <a:buFontTx/>
              <a:buAutoNum type="arabicPeriod" startAt="2"/>
              <a:defRPr/>
            </a:pP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If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1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=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{ ‘0’, </a:t>
            </a:r>
            <a:r>
              <a:rPr lang="mr-IN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’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00’ } 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and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2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=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{ ‘1’, </a:t>
            </a:r>
            <a:r>
              <a:rPr lang="mr-IN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’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11’ }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, then</a:t>
            </a:r>
          </a:p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        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1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∪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2</a:t>
            </a:r>
            <a:r>
              <a:rPr lang="en-US" sz="2400" baseline="30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=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{ ‘0’, </a:t>
            </a:r>
            <a:r>
              <a:rPr lang="mr-IN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’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00’, ‘1’, </a:t>
            </a:r>
            <a:r>
              <a:rPr lang="mr-IN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’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11’ }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.</a:t>
            </a:r>
          </a:p>
          <a:p>
            <a:pPr marL="1254125" lvl="3" indent="-342900" eaLnBrk="1" hangingPunct="1">
              <a:spcBef>
                <a:spcPct val="60000"/>
              </a:spcBef>
              <a:spcAft>
                <a:spcPts val="600"/>
              </a:spcAft>
              <a:buFont typeface="Calibri" charset="0"/>
              <a:buAutoNum type="arabicPeriod"/>
              <a:defRPr/>
            </a:pPr>
            <a:endParaRPr lang="en-US" sz="1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latin typeface="Comic Sans MS" charset="0"/>
                <a:cs typeface="Comic Sans MS" charset="0"/>
              </a:rPr>
              <a:t>Operations on Languages</a:t>
            </a: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311150" y="911225"/>
            <a:ext cx="8924081" cy="5334000"/>
          </a:xfrm>
        </p:spPr>
        <p:txBody>
          <a:bodyPr/>
          <a:lstStyle/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>
                <a:latin typeface="Comic Sans MS" charset="0"/>
                <a:ea typeface="ＭＳ Ｐゴシック" charset="0"/>
              </a:rPr>
              <a:t>Our </a:t>
            </a:r>
            <a:r>
              <a:rPr lang="en-US" sz="2400" dirty="0" smtClean="0">
                <a:latin typeface="Comic Sans MS" charset="0"/>
                <a:ea typeface="ＭＳ Ｐゴシック" charset="0"/>
              </a:rPr>
              <a:t>second </a:t>
            </a:r>
            <a:r>
              <a:rPr lang="en-US" sz="2400" dirty="0">
                <a:latin typeface="Comic Sans MS" charset="0"/>
                <a:ea typeface="ＭＳ Ｐゴシック" charset="0"/>
              </a:rPr>
              <a:t>language </a:t>
            </a:r>
            <a:r>
              <a:rPr lang="en-US" sz="2400" dirty="0" smtClean="0">
                <a:latin typeface="Comic Sans MS" charset="0"/>
                <a:ea typeface="ＭＳ Ｐゴシック" charset="0"/>
              </a:rPr>
              <a:t>operator: </a:t>
            </a:r>
            <a:r>
              <a:rPr lang="en-US" sz="2400" dirty="0" smtClean="0">
                <a:solidFill>
                  <a:srgbClr val="FF3300"/>
                </a:solidFill>
                <a:latin typeface="Comic Sans MS" charset="0"/>
                <a:ea typeface="ＭＳ Ｐゴシック" charset="0"/>
              </a:rPr>
              <a:t>concatenation </a:t>
            </a:r>
            <a:endParaRPr lang="en-US" sz="2400" dirty="0">
              <a:solidFill>
                <a:srgbClr val="FF3300"/>
              </a:solidFill>
              <a:latin typeface="Comic Sans MS" charset="0"/>
              <a:ea typeface="ＭＳ Ｐゴシック" charset="0"/>
            </a:endParaRPr>
          </a:p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If </a:t>
            </a:r>
            <a:r>
              <a:rPr lang="en-US" sz="2400" i="1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1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and </a:t>
            </a:r>
            <a:r>
              <a:rPr lang="en-US" sz="2400" i="1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2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are languages, then </a:t>
            </a:r>
            <a:r>
              <a:rPr lang="en-US" sz="2400" i="1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1</a:t>
            </a:r>
            <a:r>
              <a:rPr lang="en-US" sz="2400" i="1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2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, the concatenation of </a:t>
            </a:r>
            <a:r>
              <a:rPr lang="en-US" sz="2400" i="1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1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and </a:t>
            </a:r>
            <a:r>
              <a:rPr lang="en-US" sz="2400" i="1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2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, is 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the set of all strings of the form </a:t>
            </a:r>
            <a:r>
              <a:rPr lang="en-US" sz="2400" i="1" dirty="0" err="1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xy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such that </a:t>
            </a:r>
            <a:r>
              <a:rPr lang="en-US" sz="2400" i="1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x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is in </a:t>
            </a:r>
            <a:r>
              <a:rPr lang="en-US" sz="2400" i="1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1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and </a:t>
            </a:r>
            <a:r>
              <a:rPr lang="en-US" sz="2400" i="1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y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is in </a:t>
            </a:r>
            <a:r>
              <a:rPr lang="en-US" sz="2400" i="1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2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.</a:t>
            </a:r>
          </a:p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>
                <a:latin typeface="Comic Sans MS" charset="0"/>
                <a:ea typeface="ＭＳ Ｐゴシック" charset="0"/>
              </a:rPr>
              <a:t>Examples:</a:t>
            </a:r>
          </a:p>
          <a:p>
            <a:pPr eaLnBrk="1" hangingPunct="1">
              <a:spcBef>
                <a:spcPct val="60000"/>
              </a:spcBef>
              <a:buFont typeface="Calibri" charset="0"/>
              <a:buAutoNum type="arabicPeriod"/>
              <a:defRPr/>
            </a:pPr>
            <a:r>
              <a:rPr lang="en-US" sz="2400" dirty="0">
                <a:latin typeface="Comic Sans MS" charset="0"/>
                <a:ea typeface="ＭＳ Ｐゴシック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If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1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= {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‘dog’ 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} and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2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= {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‘house’ 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}, then</a:t>
            </a:r>
          </a:p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         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1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2</a:t>
            </a:r>
            <a:r>
              <a:rPr lang="en-US" sz="2400" baseline="30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= {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‘doghouse’ },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2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1</a:t>
            </a:r>
            <a:r>
              <a:rPr lang="en-US" sz="2400" baseline="30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= {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‘housedog’ 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}</a:t>
            </a:r>
          </a:p>
          <a:p>
            <a:pPr eaLnBrk="1" hangingPunct="1">
              <a:spcBef>
                <a:spcPct val="60000"/>
              </a:spcBef>
              <a:buFontTx/>
              <a:buAutoNum type="arabicPeriod" startAt="2"/>
              <a:defRPr/>
            </a:pP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If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1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=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{ ‘0’, </a:t>
            </a:r>
            <a:r>
              <a:rPr lang="mr-IN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’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00’ } 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and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2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=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{ ‘1’, </a:t>
            </a:r>
            <a:r>
              <a:rPr lang="mr-IN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’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11’ }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, then</a:t>
            </a:r>
          </a:p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         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1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baseline="-25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2</a:t>
            </a:r>
            <a:r>
              <a:rPr lang="en-US" sz="2400" baseline="30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= { </a:t>
            </a:r>
            <a:r>
              <a:rPr lang="mr-IN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’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01’, ‘011’, ‘001’, ‘0011’ }</a:t>
            </a:r>
          </a:p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 smtClean="0">
                <a:latin typeface="Comic Sans MS" charset="0"/>
                <a:ea typeface="ＭＳ Ｐゴシック" charset="0"/>
              </a:rPr>
              <a:t>Note: for any language </a:t>
            </a:r>
            <a:r>
              <a:rPr lang="en-US" sz="2400" i="1" dirty="0" smtClean="0">
                <a:latin typeface="Comic Sans MS" charset="0"/>
                <a:ea typeface="ＭＳ Ｐゴシック" charset="0"/>
              </a:rPr>
              <a:t>L,</a:t>
            </a:r>
            <a:r>
              <a:rPr lang="en-US" sz="2400" dirty="0" smtClean="0">
                <a:latin typeface="Comic Sans MS" charset="0"/>
                <a:ea typeface="ＭＳ Ｐゴシック" charset="0"/>
              </a:rPr>
              <a:t> (a)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{ }</a:t>
            </a:r>
            <a:r>
              <a:rPr lang="en-US" sz="2400" i="1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= { }</a:t>
            </a:r>
            <a:r>
              <a:rPr lang="en-US" sz="2400" dirty="0" smtClean="0">
                <a:latin typeface="Comic Sans MS" charset="0"/>
                <a:ea typeface="ＭＳ Ｐゴシック" charset="0"/>
              </a:rPr>
              <a:t> and (b)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{ ‘’ }</a:t>
            </a:r>
            <a:r>
              <a:rPr lang="en-US" sz="2400" i="1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= </a:t>
            </a:r>
            <a:r>
              <a:rPr lang="en-US" sz="2400" i="1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L</a:t>
            </a:r>
            <a:r>
              <a:rPr lang="en-US" sz="2400" dirty="0" smtClean="0">
                <a:latin typeface="Comic Sans MS" charset="0"/>
                <a:ea typeface="ＭＳ Ｐゴシック" charset="0"/>
              </a:rPr>
              <a:t>.</a:t>
            </a:r>
            <a:endParaRPr lang="en-US" sz="2400" i="1" dirty="0">
              <a:latin typeface="Comic Sans MS" charset="0"/>
              <a:ea typeface="ＭＳ Ｐゴシック" charset="0"/>
            </a:endParaRPr>
          </a:p>
          <a:p>
            <a:pPr marL="1254125" lvl="3" indent="-342900" eaLnBrk="1" hangingPunct="1">
              <a:spcBef>
                <a:spcPct val="60000"/>
              </a:spcBef>
              <a:spcAft>
                <a:spcPts val="600"/>
              </a:spcAft>
              <a:buFont typeface="Calibri" charset="0"/>
              <a:buAutoNum type="arabicPeriod"/>
              <a:defRPr/>
            </a:pPr>
            <a:endParaRPr lang="en-US" sz="18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rgbClr val="00378A"/>
                </a:solidFill>
                <a:latin typeface="Comic Sans MS" charset="0"/>
                <a:cs typeface="Comic Sans MS" charset="0"/>
              </a:rPr>
              <a:t>Operations on Languages</a:t>
            </a: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>
                <a:latin typeface="Comic Sans MS" charset="0"/>
                <a:cs typeface="Comic Sans MS" charset="0"/>
              </a:rPr>
              <a:t>Our </a:t>
            </a:r>
            <a:r>
              <a:rPr lang="en-US" sz="2400" dirty="0" smtClean="0">
                <a:latin typeface="Comic Sans MS" charset="0"/>
                <a:cs typeface="Comic Sans MS" charset="0"/>
              </a:rPr>
              <a:t>third </a:t>
            </a:r>
            <a:r>
              <a:rPr lang="en-US" sz="2400" dirty="0">
                <a:latin typeface="Comic Sans MS" charset="0"/>
                <a:cs typeface="Comic Sans MS" charset="0"/>
              </a:rPr>
              <a:t>language </a:t>
            </a:r>
            <a:r>
              <a:rPr lang="en-US" sz="2400" dirty="0" smtClean="0">
                <a:latin typeface="Comic Sans MS" charset="0"/>
                <a:cs typeface="Comic Sans MS" charset="0"/>
              </a:rPr>
              <a:t>operator: </a:t>
            </a:r>
            <a:r>
              <a:rPr lang="en-US" sz="2400" dirty="0" err="1">
                <a:solidFill>
                  <a:srgbClr val="FF3300"/>
                </a:solidFill>
                <a:latin typeface="Comic Sans MS" charset="0"/>
                <a:cs typeface="Comic Sans MS" charset="0"/>
              </a:rPr>
              <a:t>Kleene</a:t>
            </a:r>
            <a:r>
              <a:rPr lang="en-US" sz="2400" dirty="0">
                <a:solidFill>
                  <a:srgbClr val="FF3300"/>
                </a:solidFill>
                <a:latin typeface="Comic Sans MS" charset="0"/>
                <a:cs typeface="Comic Sans MS" charset="0"/>
              </a:rPr>
              <a:t> star </a:t>
            </a:r>
            <a:r>
              <a:rPr lang="en-US" sz="2400" dirty="0" smtClean="0">
                <a:solidFill>
                  <a:srgbClr val="FF3300"/>
                </a:solidFill>
                <a:latin typeface="Comic Sans MS" charset="0"/>
                <a:cs typeface="Comic Sans MS" charset="0"/>
              </a:rPr>
              <a:t>(*) </a:t>
            </a:r>
            <a:endParaRPr lang="en-US" sz="2400" dirty="0">
              <a:solidFill>
                <a:srgbClr val="FF3300"/>
              </a:solidFill>
              <a:latin typeface="Comic Sans MS" charset="0"/>
              <a:cs typeface="Comic Sans MS" charset="0"/>
            </a:endParaRPr>
          </a:p>
          <a:p>
            <a:pPr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If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L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 is a language, then</a:t>
            </a:r>
          </a:p>
          <a:p>
            <a:pPr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       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L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* =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{ ‘’ } 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∪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L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 ∪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LL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 ∪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LLL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 ∪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LLLL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 ∪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...</a:t>
            </a:r>
            <a:endParaRPr lang="en-US" sz="2400" dirty="0">
              <a:solidFill>
                <a:schemeClr val="accent1"/>
              </a:solidFill>
              <a:latin typeface="Comic Sans MS" charset="0"/>
              <a:cs typeface="Comic Sans MS" charset="0"/>
            </a:endParaRPr>
          </a:p>
          <a:p>
            <a:pPr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>
                <a:latin typeface="Comic Sans MS" charset="0"/>
                <a:cs typeface="Comic Sans MS" charset="0"/>
              </a:rPr>
              <a:t>Examples:</a:t>
            </a:r>
          </a:p>
          <a:p>
            <a:pPr eaLnBrk="1" hangingPunct="1">
              <a:spcBef>
                <a:spcPct val="60000"/>
              </a:spcBef>
              <a:buFont typeface="Calibri" charset="0"/>
              <a:buAutoNum type="arabicPeriod"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If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L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 =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{‘a’}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, then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L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* =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{ ‘’, ‘a’, ‘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aa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’, ‘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aaa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’, ‘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aaaa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’,... 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},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that is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, the set of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all strings 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of zero or more a’s.</a:t>
            </a:r>
          </a:p>
          <a:p>
            <a:pPr eaLnBrk="1" hangingPunct="1">
              <a:spcBef>
                <a:spcPct val="60000"/>
              </a:spcBef>
              <a:buFont typeface="Calibri" charset="0"/>
              <a:buAutoNum type="arabicPeriod"/>
              <a:defRPr/>
            </a:pP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 If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L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 =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{‘0’,’1’}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, then </a:t>
            </a:r>
            <a:r>
              <a:rPr lang="en-US" sz="2400" i="1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L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* =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{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‘’, ‘0’, ‘1’, </a:t>
            </a:r>
            <a:r>
              <a:rPr lang="mr-IN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’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00’, </a:t>
            </a:r>
            <a:r>
              <a:rPr lang="mr-IN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’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01’, </a:t>
            </a:r>
            <a:r>
              <a:rPr lang="mr-IN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’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10’, </a:t>
            </a:r>
            <a:r>
              <a:rPr lang="mr-IN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’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11’, ‘100’, ‘101’, 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...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}, 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that is, the set of all strings of 0’s and 1’s including the empty string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.</a:t>
            </a:r>
          </a:p>
          <a:p>
            <a:pPr marL="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Note that (a)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{ }* = { ‘’ }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cs typeface="Comic Sans MS" charset="0"/>
              </a:rPr>
              <a:t>and (b) </a:t>
            </a:r>
            <a:r>
              <a:rPr lang="en-US" sz="2400" i="1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L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** = </a:t>
            </a:r>
            <a:r>
              <a:rPr lang="en-US" sz="2400" i="1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L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* for any </a:t>
            </a:r>
            <a:r>
              <a:rPr lang="en-US" sz="2400" i="1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L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.</a:t>
            </a:r>
            <a:endParaRPr lang="en-US" sz="2400" dirty="0">
              <a:solidFill>
                <a:schemeClr val="accent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err="1">
                <a:solidFill>
                  <a:srgbClr val="00378A"/>
                </a:solidFill>
                <a:latin typeface="Comic Sans MS" charset="0"/>
                <a:cs typeface="Comic Sans MS" charset="0"/>
              </a:rPr>
              <a:t>Kleene</a:t>
            </a:r>
            <a:r>
              <a:rPr lang="en-US" dirty="0">
                <a:solidFill>
                  <a:srgbClr val="00378A"/>
                </a:solidFill>
                <a:latin typeface="Comic Sans MS" charset="0"/>
                <a:cs typeface="Comic Sans MS" charset="0"/>
              </a:rPr>
              <a:t> Regular Expressions</a:t>
            </a: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182770" y="1143000"/>
            <a:ext cx="8961022" cy="5029200"/>
          </a:xfrm>
        </p:spPr>
        <p:txBody>
          <a:bodyPr/>
          <a:lstStyle/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 smtClean="0">
                <a:latin typeface="Comic Sans MS" charset="0"/>
                <a:ea typeface="ＭＳ Ｐゴシック" charset="0"/>
              </a:rPr>
              <a:t>A</a:t>
            </a:r>
            <a:r>
              <a:rPr lang="en-US" sz="2400" dirty="0" smtClean="0">
                <a:solidFill>
                  <a:srgbClr val="FF0000"/>
                </a:solidFill>
                <a:latin typeface="Comic Sans MS" charset="0"/>
                <a:ea typeface="ＭＳ Ｐゴシック" charset="0"/>
              </a:rPr>
              <a:t> regular expression </a:t>
            </a:r>
            <a:r>
              <a:rPr lang="en-US" sz="2400" dirty="0" smtClean="0">
                <a:latin typeface="Comic Sans MS" charset="0"/>
                <a:ea typeface="ＭＳ Ｐゴシック" charset="0"/>
              </a:rPr>
              <a:t>is </a:t>
            </a:r>
            <a:r>
              <a:rPr lang="en-US" sz="2400" dirty="0">
                <a:latin typeface="Comic Sans MS" charset="0"/>
                <a:ea typeface="ＭＳ Ｐゴシック" charset="0"/>
              </a:rPr>
              <a:t>a formalism for defining </a:t>
            </a:r>
            <a:r>
              <a:rPr lang="en-US" sz="2400" dirty="0" smtClean="0">
                <a:latin typeface="Comic Sans MS" charset="0"/>
                <a:ea typeface="ＭＳ Ｐゴシック" charset="0"/>
              </a:rPr>
              <a:t>a pattern that matches a set of strings.</a:t>
            </a:r>
          </a:p>
          <a:p>
            <a:pPr eaLnBrk="1" hangingPunct="1">
              <a:spcBef>
                <a:spcPct val="60000"/>
              </a:spcBef>
              <a:buFontTx/>
              <a:buNone/>
              <a:defRPr/>
            </a:pPr>
            <a:endParaRPr lang="en-US" sz="2400" dirty="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Here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is an inductive definition of </a:t>
            </a:r>
            <a:r>
              <a:rPr lang="en-US" sz="2400" dirty="0" err="1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Kleene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 regular expressions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and the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strings they match:</a:t>
            </a:r>
            <a:endParaRPr lang="en-US" sz="2400" dirty="0">
              <a:solidFill>
                <a:srgbClr val="0000FF"/>
              </a:solidFill>
              <a:latin typeface="Comic Sans MS" charset="0"/>
              <a:ea typeface="ＭＳ Ｐゴシック" charset="0"/>
            </a:endParaRPr>
          </a:p>
          <a:p>
            <a:pPr marL="914400" lvl="1" indent="-457200" eaLnBrk="1" hangingPunct="1">
              <a:spcBef>
                <a:spcPct val="60000"/>
              </a:spcBef>
              <a:buFontTx/>
              <a:buNone/>
              <a:defRPr/>
            </a:pPr>
            <a:endParaRPr lang="en-US" sz="2000" dirty="0">
              <a:solidFill>
                <a:srgbClr val="0000FF"/>
              </a:solidFill>
              <a:latin typeface="Comic Sans M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666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Basis of Definition</a:t>
            </a:r>
            <a:endParaRPr lang="en-US" dirty="0">
              <a:solidFill>
                <a:srgbClr val="00378A"/>
              </a:solidFill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182770" y="1143000"/>
            <a:ext cx="8961022" cy="5029200"/>
          </a:xfrm>
        </p:spPr>
        <p:txBody>
          <a:bodyPr/>
          <a:lstStyle/>
          <a:p>
            <a:pPr marL="457200" indent="-457200" eaLnBrk="1" hangingPunct="1">
              <a:spcBef>
                <a:spcPct val="60000"/>
              </a:spcBef>
              <a:buFont typeface="+mj-lt"/>
              <a:buAutoNum type="arabicPeriod"/>
              <a:defRPr/>
            </a:pPr>
            <a:r>
              <a:rPr lang="en-US" sz="2400" dirty="0" smtClean="0">
                <a:latin typeface="Comic Sans MS" charset="0"/>
                <a:ea typeface="ＭＳ Ｐゴシック" charset="0"/>
              </a:rPr>
              <a:t>‘’ is a regular expression that matches the empty string.</a:t>
            </a:r>
          </a:p>
          <a:p>
            <a:pPr marL="0" indent="0" eaLnBrk="1" hangingPunct="1">
              <a:spcBef>
                <a:spcPct val="60000"/>
              </a:spcBef>
              <a:buNone/>
              <a:defRPr/>
            </a:pPr>
            <a:endParaRPr lang="en-US" sz="2400" dirty="0" smtClean="0">
              <a:latin typeface="Comic Sans MS" charset="0"/>
              <a:ea typeface="ＭＳ Ｐゴシック" charset="0"/>
            </a:endParaRPr>
          </a:p>
          <a:p>
            <a:pPr marL="457200" indent="-457200" eaLnBrk="1" hangingPunct="1">
              <a:spcBef>
                <a:spcPct val="60000"/>
              </a:spcBef>
              <a:buFont typeface="+mj-lt"/>
              <a:buAutoNum type="arabicPeriod"/>
              <a:defRPr/>
            </a:pPr>
            <a:r>
              <a:rPr lang="en-US" sz="2400" dirty="0" smtClean="0">
                <a:latin typeface="Comic Sans MS" charset="0"/>
                <a:ea typeface="ＭＳ Ｐゴシック" charset="0"/>
              </a:rPr>
              <a:t>A single character c is a regular expression that matches the string ‘c’.</a:t>
            </a:r>
          </a:p>
          <a:p>
            <a:pPr marL="0" indent="0" eaLnBrk="1" hangingPunct="1">
              <a:spcBef>
                <a:spcPct val="60000"/>
              </a:spcBef>
              <a:buNone/>
              <a:defRPr/>
            </a:pPr>
            <a:endParaRPr lang="en-US" sz="2400" dirty="0" smtClean="0">
              <a:latin typeface="Comic Sans MS" charset="0"/>
              <a:ea typeface="ＭＳ Ｐゴシック" charset="0"/>
            </a:endParaRPr>
          </a:p>
          <a:p>
            <a:pPr marL="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latin typeface="Comic Sans MS" charset="0"/>
                <a:ea typeface="ＭＳ Ｐゴシック" charset="0"/>
              </a:rPr>
              <a:t>Example: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The character 0 by itself is a regular expression that matches the string ‘0’.</a:t>
            </a:r>
            <a:endParaRPr lang="en-US" sz="2400" dirty="0">
              <a:solidFill>
                <a:schemeClr val="accent1"/>
              </a:solidFill>
              <a:latin typeface="Comic Sans MS" charset="0"/>
              <a:ea typeface="ＭＳ Ｐゴシック" charset="0"/>
            </a:endParaRPr>
          </a:p>
          <a:p>
            <a:pPr eaLnBrk="1" hangingPunct="1">
              <a:spcBef>
                <a:spcPct val="60000"/>
              </a:spcBef>
              <a:buFontTx/>
              <a:buNone/>
              <a:defRPr/>
            </a:pPr>
            <a:endParaRPr lang="en-US" sz="2400" dirty="0" smtClean="0">
              <a:solidFill>
                <a:srgbClr val="00378A"/>
              </a:solidFill>
              <a:latin typeface="Comic Sans MS" charset="0"/>
              <a:ea typeface="ＭＳ Ｐゴシック" charset="0"/>
            </a:endParaRPr>
          </a:p>
          <a:p>
            <a:pPr marL="914400" lvl="1" indent="-457200" eaLnBrk="1" hangingPunct="1">
              <a:spcBef>
                <a:spcPct val="60000"/>
              </a:spcBef>
              <a:buFontTx/>
              <a:buAutoNum type="arabicParenR"/>
              <a:defRPr/>
            </a:pPr>
            <a:endParaRPr lang="en-US" sz="2000" dirty="0">
              <a:solidFill>
                <a:srgbClr val="0000FF"/>
              </a:solidFill>
              <a:latin typeface="Comic Sans MS" charset="0"/>
              <a:ea typeface="ＭＳ Ｐゴシック" charset="0"/>
            </a:endParaRPr>
          </a:p>
          <a:p>
            <a:pPr marL="914400" lvl="1" indent="-457200" eaLnBrk="1" hangingPunct="1">
              <a:spcBef>
                <a:spcPct val="60000"/>
              </a:spcBef>
              <a:buFontTx/>
              <a:buNone/>
              <a:defRPr/>
            </a:pPr>
            <a:endParaRPr lang="en-US" sz="2000" dirty="0">
              <a:solidFill>
                <a:srgbClr val="0000FF"/>
              </a:solidFill>
              <a:latin typeface="Comic Sans M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886442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46038"/>
            <a:ext cx="8393113" cy="100554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Comic Sans MS" charset="0"/>
                <a:cs typeface="Comic Sans MS" charset="0"/>
              </a:rPr>
              <a:t>Introduction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4209" y="1051586"/>
            <a:ext cx="8869583" cy="5212023"/>
          </a:xfrm>
        </p:spPr>
        <p:txBody>
          <a:bodyPr/>
          <a:lstStyle/>
          <a:p>
            <a:pPr marL="0" indent="0" eaLnBrk="1" hangingPunct="1">
              <a:spcBef>
                <a:spcPct val="60000"/>
              </a:spcBef>
              <a:spcAft>
                <a:spcPts val="600"/>
              </a:spcAft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Regular expressions are a powerful notation for specifying patterns in text strings.</a:t>
            </a:r>
          </a:p>
          <a:p>
            <a:pPr marL="0" indent="0" eaLnBrk="1" hangingPunct="1">
              <a:spcBef>
                <a:spcPct val="60000"/>
              </a:spcBef>
              <a:spcAft>
                <a:spcPts val="600"/>
              </a:spcAft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Regular expressions are used routinely in such applications as text editors, language translators, and Internet packet processors.</a:t>
            </a:r>
          </a:p>
          <a:p>
            <a:pPr marL="0" indent="0" eaLnBrk="1" hangingPunct="1">
              <a:spcBef>
                <a:spcPct val="60000"/>
              </a:spcBef>
              <a:spcAft>
                <a:spcPts val="600"/>
              </a:spcAft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Lots of programming languages support regular expressions.</a:t>
            </a:r>
          </a:p>
          <a:p>
            <a:pPr marL="0" indent="0" eaLnBrk="1" hangingPunct="1">
              <a:spcBef>
                <a:spcPct val="60000"/>
              </a:spcBef>
              <a:spcAft>
                <a:spcPts val="600"/>
              </a:spcAft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This presentation introduces regular expressions and shows how Linux tools such as </a:t>
            </a:r>
            <a:r>
              <a:rPr lang="en-US" sz="2400" dirty="0" err="1" smtClean="0">
                <a:latin typeface="Comic Sans MS" charset="0"/>
                <a:cs typeface="Comic Sans MS" charset="0"/>
              </a:rPr>
              <a:t>egrep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and programming languages such as Python can be used to solve string pattern-matching problems using regular expressions.</a:t>
            </a:r>
          </a:p>
        </p:txBody>
      </p:sp>
    </p:spTree>
    <p:extLst>
      <p:ext uri="{BB962C8B-B14F-4D97-AF65-F5344CB8AC3E}">
        <p14:creationId xmlns:p14="http://schemas.microsoft.com/office/powerpoint/2010/main" val="9435274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Induction: or</a:t>
            </a:r>
            <a:endParaRPr lang="en-US" dirty="0">
              <a:solidFill>
                <a:srgbClr val="00378A"/>
              </a:solidFill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182770" y="1143000"/>
            <a:ext cx="8961022" cy="5029200"/>
          </a:xfrm>
        </p:spPr>
        <p:txBody>
          <a:bodyPr/>
          <a:lstStyle/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Let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and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s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be regular expressions that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match any of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the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strings in the sets R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and S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,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respectively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.</a:t>
            </a:r>
          </a:p>
          <a:p>
            <a:pPr eaLnBrk="1" hangingPunct="1">
              <a:spcBef>
                <a:spcPct val="60000"/>
              </a:spcBef>
              <a:buFontTx/>
              <a:buNone/>
              <a:defRPr/>
            </a:pPr>
            <a:endParaRPr lang="en-US" sz="2400" dirty="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  <a:p>
            <a:pPr marL="457200" indent="-457200" eaLnBrk="1" hangingPunct="1">
              <a:spcBef>
                <a:spcPct val="60000"/>
              </a:spcBef>
              <a:buFont typeface="+mj-lt"/>
              <a:buAutoNum type="arabicPeriod" startAt="3"/>
              <a:defRPr/>
            </a:pP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 Then </a:t>
            </a:r>
            <a:r>
              <a:rPr lang="en-US" sz="2400" dirty="0" err="1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r|</a:t>
            </a:r>
            <a:r>
              <a:rPr lang="en-US" sz="2400" dirty="0" err="1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s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is a regular expression that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matches any of the strings in the set R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∪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S.</a:t>
            </a:r>
            <a:endParaRPr lang="en-US" sz="2400" dirty="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  <a:p>
            <a:pPr marL="0" indent="0" eaLnBrk="1" hangingPunct="1">
              <a:spcBef>
                <a:spcPct val="60000"/>
              </a:spcBef>
              <a:buNone/>
              <a:defRPr/>
            </a:pPr>
            <a:endParaRPr lang="en-US" sz="2400" dirty="0" smtClean="0">
              <a:solidFill>
                <a:srgbClr val="00378A"/>
              </a:solidFill>
              <a:latin typeface="Comic Sans MS" charset="0"/>
              <a:ea typeface="ＭＳ Ｐゴシック" charset="0"/>
            </a:endParaRPr>
          </a:p>
          <a:p>
            <a:pPr marL="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Example: dog | house is a regular expression that matches the string ‘dog’ and the string ‘house’.</a:t>
            </a:r>
          </a:p>
          <a:p>
            <a:pPr eaLnBrk="1" hangingPunct="1">
              <a:spcBef>
                <a:spcPct val="60000"/>
              </a:spcBef>
              <a:buFontTx/>
              <a:buAutoNum type="arabicParenR"/>
              <a:defRPr/>
            </a:pPr>
            <a:endParaRPr lang="en-US" sz="2000" dirty="0">
              <a:solidFill>
                <a:srgbClr val="00378A"/>
              </a:solidFill>
              <a:latin typeface="Comic Sans MS" charset="0"/>
              <a:ea typeface="ＭＳ Ｐゴシック" charset="0"/>
            </a:endParaRPr>
          </a:p>
          <a:p>
            <a:pPr marL="914400" lvl="1" indent="-457200" eaLnBrk="1" hangingPunct="1">
              <a:spcBef>
                <a:spcPct val="60000"/>
              </a:spcBef>
              <a:buFontTx/>
              <a:buNone/>
              <a:defRPr/>
            </a:pPr>
            <a:endParaRPr lang="en-US" sz="2000" dirty="0">
              <a:solidFill>
                <a:srgbClr val="0000FF"/>
              </a:solidFill>
              <a:latin typeface="Comic Sans M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366645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Induction: concatenation</a:t>
            </a:r>
            <a:endParaRPr lang="en-US" dirty="0">
              <a:solidFill>
                <a:srgbClr val="00378A"/>
              </a:solidFill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182770" y="1143000"/>
            <a:ext cx="8961022" cy="5029200"/>
          </a:xfrm>
        </p:spPr>
        <p:txBody>
          <a:bodyPr/>
          <a:lstStyle/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Let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r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and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s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be regular expressions that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match any of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the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strings in the sets R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and S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,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respectively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.</a:t>
            </a:r>
          </a:p>
          <a:p>
            <a:pPr eaLnBrk="1" hangingPunct="1">
              <a:spcBef>
                <a:spcPct val="60000"/>
              </a:spcBef>
              <a:buFontTx/>
              <a:buNone/>
              <a:defRPr/>
            </a:pPr>
            <a:endParaRPr lang="en-US" sz="2400" dirty="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  <a:p>
            <a:pPr marL="457200" indent="-457200" eaLnBrk="1" hangingPunct="1">
              <a:spcBef>
                <a:spcPct val="60000"/>
              </a:spcBef>
              <a:buFont typeface="+mj-lt"/>
              <a:buAutoNum type="arabicPeriod" startAt="4"/>
              <a:defRPr/>
            </a:pP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rs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is a regular expression that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matches any of the strings in the set consisting of the concatenation of the sets R and S.</a:t>
            </a:r>
            <a:endParaRPr lang="en-US" sz="2400" dirty="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  <a:p>
            <a:pPr marL="0" indent="0" eaLnBrk="1" hangingPunct="1">
              <a:spcBef>
                <a:spcPct val="60000"/>
              </a:spcBef>
              <a:buNone/>
              <a:defRPr/>
            </a:pPr>
            <a:endParaRPr lang="en-US" sz="2400" dirty="0" smtClean="0">
              <a:solidFill>
                <a:srgbClr val="00378A"/>
              </a:solidFill>
              <a:latin typeface="Comic Sans MS" charset="0"/>
              <a:ea typeface="ＭＳ Ｐゴシック" charset="0"/>
            </a:endParaRPr>
          </a:p>
          <a:p>
            <a:pPr marL="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Example: If r = dog and s = house, then </a:t>
            </a:r>
            <a:r>
              <a:rPr lang="en-US" sz="2400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rs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is a regular expression that matches the string ‘doghouse’.</a:t>
            </a:r>
          </a:p>
          <a:p>
            <a:pPr eaLnBrk="1" hangingPunct="1">
              <a:spcBef>
                <a:spcPct val="60000"/>
              </a:spcBef>
              <a:buFontTx/>
              <a:buAutoNum type="arabicParenR"/>
              <a:defRPr/>
            </a:pPr>
            <a:endParaRPr lang="en-US" sz="2000" dirty="0">
              <a:solidFill>
                <a:srgbClr val="00378A"/>
              </a:solidFill>
              <a:latin typeface="Comic Sans MS" charset="0"/>
              <a:ea typeface="ＭＳ Ｐゴシック" charset="0"/>
            </a:endParaRPr>
          </a:p>
          <a:p>
            <a:pPr marL="914400" lvl="1" indent="-457200" eaLnBrk="1" hangingPunct="1">
              <a:spcBef>
                <a:spcPct val="60000"/>
              </a:spcBef>
              <a:buFontTx/>
              <a:buNone/>
              <a:defRPr/>
            </a:pPr>
            <a:endParaRPr lang="en-US" sz="2000" dirty="0">
              <a:solidFill>
                <a:srgbClr val="0000FF"/>
              </a:solidFill>
              <a:latin typeface="Comic Sans M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696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Induction: </a:t>
            </a:r>
            <a:r>
              <a:rPr lang="en-US" dirty="0" err="1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Kleene</a:t>
            </a:r>
            <a:r>
              <a:rPr lang="en-US" dirty="0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 star</a:t>
            </a:r>
            <a:endParaRPr lang="en-US" dirty="0">
              <a:solidFill>
                <a:srgbClr val="00378A"/>
              </a:solidFill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182770" y="1143000"/>
            <a:ext cx="8961022" cy="5029200"/>
          </a:xfrm>
        </p:spPr>
        <p:txBody>
          <a:bodyPr/>
          <a:lstStyle/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Let r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be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a regular expression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that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matches any of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the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strings in the set R.</a:t>
            </a:r>
          </a:p>
          <a:p>
            <a:pPr eaLnBrk="1" hangingPunct="1">
              <a:spcBef>
                <a:spcPct val="60000"/>
              </a:spcBef>
              <a:buFontTx/>
              <a:buNone/>
              <a:defRPr/>
            </a:pPr>
            <a:endParaRPr lang="en-US" sz="2400" dirty="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  <a:p>
            <a:pPr marL="457200" indent="-457200" eaLnBrk="1" hangingPunct="1">
              <a:spcBef>
                <a:spcPct val="60000"/>
              </a:spcBef>
              <a:buFont typeface="+mj-lt"/>
              <a:buAutoNum type="arabicPeriod" startAt="5"/>
              <a:defRPr/>
            </a:pP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 r*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is a regular expression that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matches any of the strings in the set R*.</a:t>
            </a:r>
            <a:endParaRPr lang="en-US" sz="2400" dirty="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  <a:p>
            <a:pPr marL="0" indent="0" eaLnBrk="1" hangingPunct="1">
              <a:spcBef>
                <a:spcPct val="60000"/>
              </a:spcBef>
              <a:buNone/>
              <a:defRPr/>
            </a:pPr>
            <a:endParaRPr lang="en-US" sz="2400" dirty="0" smtClean="0">
              <a:solidFill>
                <a:srgbClr val="00378A"/>
              </a:solidFill>
              <a:latin typeface="Comic Sans MS" charset="0"/>
              <a:ea typeface="ＭＳ Ｐゴシック" charset="0"/>
            </a:endParaRPr>
          </a:p>
          <a:p>
            <a:pPr marL="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Example: a* is a regular expression that matches any of the strings ‘’, ‘a’, ‘</a:t>
            </a:r>
            <a:r>
              <a:rPr lang="en-US" sz="2400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aa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’, ‘</a:t>
            </a:r>
            <a:r>
              <a:rPr lang="en-US" sz="2400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aaa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’, ‘</a:t>
            </a:r>
            <a:r>
              <a:rPr lang="en-US" sz="2400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aaaa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’,  ...</a:t>
            </a:r>
          </a:p>
          <a:p>
            <a:pPr marL="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That is, a* matches any string of zero or more a’s.</a:t>
            </a:r>
            <a:endParaRPr lang="en-US" sz="2400" dirty="0">
              <a:solidFill>
                <a:schemeClr val="accent1"/>
              </a:solidFill>
              <a:latin typeface="Comic Sans M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0161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Induction: Parentheses</a:t>
            </a:r>
            <a:endParaRPr lang="en-US" dirty="0">
              <a:solidFill>
                <a:srgbClr val="00378A"/>
              </a:solidFill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182770" y="1143000"/>
            <a:ext cx="8961022" cy="5029200"/>
          </a:xfrm>
        </p:spPr>
        <p:txBody>
          <a:bodyPr/>
          <a:lstStyle/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Let r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be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a regular expression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that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matches any of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the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strings in the set R.</a:t>
            </a:r>
          </a:p>
          <a:p>
            <a:pPr eaLnBrk="1" hangingPunct="1">
              <a:spcBef>
                <a:spcPct val="60000"/>
              </a:spcBef>
              <a:buFontTx/>
              <a:buNone/>
              <a:defRPr/>
            </a:pPr>
            <a:endParaRPr lang="en-US" sz="2400" dirty="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  <a:p>
            <a:pPr marL="457200" indent="-457200" eaLnBrk="1" hangingPunct="1">
              <a:spcBef>
                <a:spcPct val="60000"/>
              </a:spcBef>
              <a:buFont typeface="+mj-lt"/>
              <a:buAutoNum type="arabicPeriod" startAt="6"/>
              <a:defRPr/>
            </a:pP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 (r)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is a regular expression that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matches any of the strings in the set R.</a:t>
            </a:r>
            <a:endParaRPr lang="en-US" sz="2400" dirty="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  <a:p>
            <a:pPr marL="0" indent="0" eaLnBrk="1" hangingPunct="1">
              <a:spcBef>
                <a:spcPct val="60000"/>
              </a:spcBef>
              <a:buNone/>
              <a:defRPr/>
            </a:pPr>
            <a:endParaRPr lang="en-US" sz="2400" dirty="0" smtClean="0">
              <a:solidFill>
                <a:srgbClr val="00378A"/>
              </a:solidFill>
              <a:latin typeface="Comic Sans MS" charset="0"/>
              <a:ea typeface="ＭＳ Ｐゴシック" charset="0"/>
            </a:endParaRPr>
          </a:p>
          <a:p>
            <a:pPr marL="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Note: 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Parentheses are used to group operators in regular expressions. For example, the operators in the regular expression </a:t>
            </a:r>
            <a:r>
              <a:rPr lang="en-US" sz="2400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a|b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*c can be grouped in three ways:</a:t>
            </a:r>
          </a:p>
          <a:p>
            <a:pPr marL="0" indent="0" algn="ctr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(</a:t>
            </a:r>
            <a:r>
              <a:rPr lang="en-US" sz="2400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a|b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)*c, (a|(b*))c, a|((b*)c)</a:t>
            </a:r>
          </a:p>
        </p:txBody>
      </p:sp>
    </p:spTree>
    <p:extLst>
      <p:ext uri="{BB962C8B-B14F-4D97-AF65-F5344CB8AC3E}">
        <p14:creationId xmlns:p14="http://schemas.microsoft.com/office/powerpoint/2010/main" val="39316757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46038"/>
            <a:ext cx="8777287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Comic Sans MS" charset="0"/>
                <a:cs typeface="Comic Sans MS" charset="0"/>
              </a:rPr>
              <a:t>Grouping Rules in Ordinary Arithmetic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1143000"/>
            <a:ext cx="8777287" cy="5394926"/>
          </a:xfrm>
        </p:spPr>
        <p:txBody>
          <a:bodyPr/>
          <a:lstStyle/>
          <a:p>
            <a:pPr marL="57150" indent="0"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 smtClean="0">
                <a:latin typeface="Comic Sans MS" charset="0"/>
                <a:ea typeface="ＭＳ Ｐゴシック" charset="0"/>
              </a:rPr>
              <a:t>The arithmetic expression 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1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-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2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-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3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400" dirty="0" smtClean="0">
                <a:latin typeface="Comic Sans MS" charset="0"/>
                <a:ea typeface="ＭＳ Ｐゴシック" charset="0"/>
              </a:rPr>
              <a:t>can be grouped</a:t>
            </a:r>
          </a:p>
          <a:p>
            <a:pPr marL="57150" indent="0" algn="ctr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latin typeface="Comic Sans MS" charset="0"/>
                <a:ea typeface="ＭＳ Ｐゴシック" charset="0"/>
              </a:rPr>
              <a:t>(a) 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(1-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2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)-3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or (b) 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1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-(2-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3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)</a:t>
            </a:r>
            <a:endParaRPr lang="en-US" sz="2400" dirty="0" smtClean="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latin typeface="Comic Sans MS" charset="0"/>
                <a:ea typeface="ＭＳ Ｐゴシック" charset="0"/>
              </a:rPr>
              <a:t>The grouping rules of arithmetic tell us to use (a) since minus is left associative.</a:t>
            </a: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latin typeface="Comic Sans MS" charset="0"/>
                <a:ea typeface="ＭＳ Ｐゴシック" charset="0"/>
              </a:rPr>
              <a:t>The arithmetic expression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4-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5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/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6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400" dirty="0" smtClean="0">
                <a:latin typeface="Comic Sans MS" charset="0"/>
                <a:ea typeface="ＭＳ Ｐゴシック" charset="0"/>
              </a:rPr>
              <a:t>can be grouped</a:t>
            </a:r>
          </a:p>
          <a:p>
            <a:pPr marL="57150" indent="0" algn="ctr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latin typeface="Comic Sans MS" charset="0"/>
                <a:ea typeface="ＭＳ Ｐゴシック" charset="0"/>
              </a:rPr>
              <a:t>(c) 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(4-5)/6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or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(d)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4-(5/6)</a:t>
            </a:r>
            <a:endParaRPr lang="en-US" sz="2400" dirty="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latin typeface="Comic Sans MS" charset="0"/>
                <a:ea typeface="ＭＳ Ｐゴシック" charset="0"/>
              </a:rPr>
              <a:t>The grouping rules of arithmetic tell us to use (d) since division binds more tightly than minus.</a:t>
            </a:r>
          </a:p>
          <a:p>
            <a:pPr marL="514350" indent="-457200" eaLnBrk="1" hangingPunct="1">
              <a:spcBef>
                <a:spcPct val="60000"/>
              </a:spcBef>
              <a:buFont typeface="+mj-lt"/>
              <a:buAutoNum type="arabicPeriod"/>
              <a:defRPr/>
            </a:pPr>
            <a:endParaRPr lang="en-US" sz="2400" dirty="0">
              <a:solidFill>
                <a:srgbClr val="00378A"/>
              </a:solidFill>
              <a:latin typeface="Comic Sans MS" charset="0"/>
              <a:ea typeface="ＭＳ Ｐゴシック" charset="0"/>
            </a:endParaRPr>
          </a:p>
          <a:p>
            <a:pPr marL="57150" indent="0" eaLnBrk="1" hangingPunct="1">
              <a:spcBef>
                <a:spcPct val="60000"/>
              </a:spcBef>
              <a:buFontTx/>
              <a:buNone/>
              <a:defRPr/>
            </a:pPr>
            <a:endParaRPr lang="en-US" sz="2400" dirty="0">
              <a:latin typeface="Comic Sans MS" charset="0"/>
              <a:ea typeface="ＭＳ Ｐゴシック" charset="0"/>
            </a:endParaRPr>
          </a:p>
          <a:p>
            <a:pPr lvl="1" eaLnBrk="1" hangingPunct="1">
              <a:spcBef>
                <a:spcPct val="60000"/>
              </a:spcBef>
              <a:buFontTx/>
              <a:buNone/>
              <a:defRPr/>
            </a:pPr>
            <a:endParaRPr lang="en-US" sz="2000" dirty="0">
              <a:latin typeface="Comic Sans MS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46038"/>
            <a:ext cx="8777287" cy="1143000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Comic Sans MS" charset="0"/>
                <a:cs typeface="Comic Sans MS" charset="0"/>
              </a:rPr>
              <a:t>Grouping Rules for Regexes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1143000"/>
            <a:ext cx="8777287" cy="4754563"/>
          </a:xfrm>
        </p:spPr>
        <p:txBody>
          <a:bodyPr/>
          <a:lstStyle/>
          <a:p>
            <a:pPr marL="57150" indent="0"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>
                <a:latin typeface="Comic Sans MS" charset="0"/>
                <a:ea typeface="ＭＳ Ｐゴシック" charset="0"/>
              </a:rPr>
              <a:t>There are two important </a:t>
            </a:r>
            <a:r>
              <a:rPr lang="en-US" sz="2400" dirty="0" smtClean="0">
                <a:latin typeface="Comic Sans MS" charset="0"/>
                <a:ea typeface="ＭＳ Ｐゴシック" charset="0"/>
              </a:rPr>
              <a:t>rules for grouping operators in regular </a:t>
            </a:r>
            <a:r>
              <a:rPr lang="en-US" sz="2400" dirty="0">
                <a:latin typeface="Comic Sans MS" charset="0"/>
                <a:ea typeface="ＭＳ Ｐゴシック" charset="0"/>
              </a:rPr>
              <a:t>expressions:</a:t>
            </a:r>
          </a:p>
          <a:p>
            <a:pPr marL="57150" indent="0" eaLnBrk="1" hangingPunct="1">
              <a:spcBef>
                <a:spcPct val="60000"/>
              </a:spcBef>
              <a:buFontTx/>
              <a:buAutoNum type="arabicPeriod"/>
              <a:defRPr/>
            </a:pP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The operations of union, concatenation, and </a:t>
            </a:r>
            <a:r>
              <a:rPr lang="en-US" sz="2400" dirty="0" err="1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Kleene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closure are left associative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. E.g., 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a|b|c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= ((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a|b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)|c).</a:t>
            </a:r>
            <a:endParaRPr lang="en-US" sz="2400" dirty="0">
              <a:solidFill>
                <a:schemeClr val="accent1"/>
              </a:solidFill>
              <a:latin typeface="Comic Sans MS" charset="0"/>
              <a:ea typeface="ＭＳ Ｐゴシック" charset="0"/>
            </a:endParaRPr>
          </a:p>
          <a:p>
            <a:pPr marL="57150" indent="0" eaLnBrk="1" hangingPunct="1">
              <a:spcBef>
                <a:spcPct val="60000"/>
              </a:spcBef>
              <a:buFontTx/>
              <a:buAutoNum type="arabicPeriod"/>
              <a:defRPr/>
            </a:pP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Union has the lowest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binding precedence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, then concatenation, and then </a:t>
            </a:r>
            <a:r>
              <a:rPr lang="en-US" sz="2400" dirty="0" err="1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Kleene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closure.</a:t>
            </a:r>
          </a:p>
          <a:p>
            <a:pPr marL="57150" indent="0"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>
                <a:latin typeface="Comic Sans MS" charset="0"/>
                <a:ea typeface="ＭＳ Ｐゴシック" charset="0"/>
              </a:rPr>
              <a:t>Using these rules, the regular expression </a:t>
            </a:r>
            <a:r>
              <a:rPr lang="en-US" sz="2400" dirty="0" err="1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a|b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*c</a:t>
            </a:r>
            <a:r>
              <a:rPr lang="en-US" sz="2400" dirty="0">
                <a:latin typeface="Comic Sans MS" charset="0"/>
                <a:ea typeface="ＭＳ Ｐゴシック" charset="0"/>
              </a:rPr>
              <a:t> would be grouped as 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|((b*)c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)</a:t>
            </a:r>
            <a:r>
              <a:rPr lang="en-US" sz="2400" dirty="0" smtClean="0">
                <a:latin typeface="Comic Sans MS" charset="0"/>
                <a:ea typeface="ＭＳ Ｐゴシック" charset="0"/>
              </a:rPr>
              <a:t>. </a:t>
            </a:r>
            <a:r>
              <a:rPr lang="en-US" sz="2400" dirty="0">
                <a:latin typeface="Comic Sans MS" charset="0"/>
                <a:ea typeface="ＭＳ Ｐゴシック" charset="0"/>
              </a:rPr>
              <a:t>This regular expression </a:t>
            </a:r>
            <a:r>
              <a:rPr lang="en-US" sz="2400" dirty="0" smtClean="0">
                <a:latin typeface="Comic Sans MS" charset="0"/>
                <a:ea typeface="ＭＳ Ｐゴシック" charset="0"/>
              </a:rPr>
              <a:t>matches the strings in </a:t>
            </a:r>
            <a:r>
              <a:rPr lang="en-US" sz="2400" dirty="0">
                <a:latin typeface="Comic Sans MS" charset="0"/>
                <a:ea typeface="ＭＳ Ｐゴシック" charset="0"/>
              </a:rPr>
              <a:t>the language</a:t>
            </a:r>
          </a:p>
          <a:p>
            <a:pPr marL="57150" indent="0" algn="ctr"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{‘a’} 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∪ ( (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{‘b’}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*) 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{‘c’} 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) = 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{ ‘a’, ‘c’, ‘</a:t>
            </a:r>
            <a:r>
              <a:rPr lang="en-US" sz="2400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bc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’, ‘</a:t>
            </a:r>
            <a:r>
              <a:rPr lang="en-US" sz="2400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bbc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’, ‘</a:t>
            </a:r>
            <a:r>
              <a:rPr lang="en-US" sz="2400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bbbc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’, 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... }</a:t>
            </a:r>
          </a:p>
          <a:p>
            <a:pPr marL="57150" indent="0" eaLnBrk="1" hangingPunct="1">
              <a:spcBef>
                <a:spcPct val="60000"/>
              </a:spcBef>
              <a:buFontTx/>
              <a:buNone/>
              <a:defRPr/>
            </a:pPr>
            <a:endParaRPr lang="en-US" sz="2400" dirty="0">
              <a:latin typeface="Comic Sans MS" charset="0"/>
              <a:ea typeface="ＭＳ Ｐゴシック" charset="0"/>
            </a:endParaRPr>
          </a:p>
          <a:p>
            <a:pPr lvl="1" eaLnBrk="1" hangingPunct="1">
              <a:spcBef>
                <a:spcPct val="60000"/>
              </a:spcBef>
              <a:buFontTx/>
              <a:buNone/>
              <a:defRPr/>
            </a:pPr>
            <a:endParaRPr lang="en-US" sz="2000" dirty="0">
              <a:latin typeface="Comic Sans MS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4206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777287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rgbClr val="00378A"/>
                </a:solidFill>
                <a:latin typeface="Comic Sans MS" charset="0"/>
                <a:cs typeface="Comic Sans MS" charset="0"/>
              </a:rPr>
              <a:t>Examples </a:t>
            </a:r>
            <a:r>
              <a:rPr lang="en-US" dirty="0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of </a:t>
            </a:r>
            <a:r>
              <a:rPr lang="en-US" dirty="0" err="1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Kleene</a:t>
            </a:r>
            <a:r>
              <a:rPr lang="en-US" dirty="0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 </a:t>
            </a:r>
            <a:r>
              <a:rPr lang="en-US" dirty="0">
                <a:solidFill>
                  <a:srgbClr val="00378A"/>
                </a:solidFill>
                <a:latin typeface="Comic Sans MS" charset="0"/>
                <a:cs typeface="Comic Sans MS" charset="0"/>
              </a:rPr>
              <a:t>Regular Expressions</a:t>
            </a: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1143000"/>
            <a:ext cx="8777287" cy="4846292"/>
          </a:xfrm>
        </p:spPr>
        <p:txBody>
          <a:bodyPr/>
          <a:lstStyle/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Here are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some more examples of </a:t>
            </a:r>
            <a:r>
              <a:rPr lang="en-US" sz="2400" dirty="0" err="1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Kleene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regular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expressions along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with the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sets of strings they match.</a:t>
            </a:r>
            <a:endParaRPr lang="en-US" sz="2400" dirty="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   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RE</a:t>
            </a:r>
            <a:r>
              <a:rPr lang="en-US" sz="2400" dirty="0">
                <a:solidFill>
                  <a:srgbClr val="0000FF"/>
                </a:solidFill>
                <a:latin typeface="Comic Sans MS" charset="0"/>
                <a:ea typeface="ＭＳ Ｐゴシック" charset="0"/>
              </a:rPr>
              <a:t>		  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Set of Strings Matched</a:t>
            </a:r>
            <a:endParaRPr lang="en-US" sz="2400" dirty="0">
              <a:solidFill>
                <a:srgbClr val="00378A"/>
              </a:solidFill>
              <a:latin typeface="Comic Sans MS" charset="0"/>
              <a:ea typeface="ＭＳ Ｐゴシック" charset="0"/>
            </a:endParaRPr>
          </a:p>
          <a:p>
            <a:pPr eaLnBrk="1" hangingPunct="1">
              <a:lnSpc>
                <a:spcPct val="50000"/>
              </a:lnSpc>
              <a:spcBef>
                <a:spcPct val="60000"/>
              </a:spcBef>
              <a:buFontTx/>
              <a:buAutoNum type="arabicPeriod"/>
              <a:defRPr/>
            </a:pPr>
            <a:r>
              <a:rPr lang="en-US" sz="20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000" dirty="0" err="1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abc</a:t>
            </a:r>
            <a:r>
              <a:rPr lang="en-US" sz="2000" dirty="0">
                <a:solidFill>
                  <a:srgbClr val="0000FF"/>
                </a:solidFill>
                <a:latin typeface="Comic Sans MS" charset="0"/>
                <a:ea typeface="ＭＳ Ｐゴシック" charset="0"/>
              </a:rPr>
              <a:t>		   </a:t>
            </a:r>
            <a:r>
              <a:rPr lang="en-US" sz="2000" dirty="0">
                <a:latin typeface="Comic Sans MS" charset="0"/>
                <a:ea typeface="ＭＳ Ｐゴシック" charset="0"/>
              </a:rPr>
              <a:t>{ </a:t>
            </a:r>
            <a:r>
              <a:rPr lang="en-US" sz="2000" dirty="0" smtClean="0">
                <a:latin typeface="Comic Sans MS" charset="0"/>
                <a:ea typeface="ＭＳ Ｐゴシック" charset="0"/>
              </a:rPr>
              <a:t>‘</a:t>
            </a:r>
            <a:r>
              <a:rPr lang="en-US" sz="2000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abc</a:t>
            </a:r>
            <a:r>
              <a:rPr lang="en-US" sz="20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</a:t>
            </a:r>
            <a:r>
              <a:rPr lang="en-US" sz="2000" dirty="0" smtClean="0">
                <a:latin typeface="Comic Sans MS" charset="0"/>
                <a:ea typeface="ＭＳ Ｐゴシック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}</a:t>
            </a:r>
          </a:p>
          <a:p>
            <a:pPr eaLnBrk="1" hangingPunct="1">
              <a:lnSpc>
                <a:spcPct val="50000"/>
              </a:lnSpc>
              <a:spcBef>
                <a:spcPct val="60000"/>
              </a:spcBef>
              <a:buFontTx/>
              <a:buAutoNum type="arabicPeriod"/>
              <a:defRPr/>
            </a:pPr>
            <a:r>
              <a:rPr lang="en-US" sz="20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000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ab</a:t>
            </a:r>
            <a:r>
              <a:rPr lang="en-US" sz="2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*c	</a:t>
            </a:r>
            <a:r>
              <a:rPr lang="en-US" sz="2000" dirty="0">
                <a:solidFill>
                  <a:srgbClr val="0000FF"/>
                </a:solidFill>
                <a:latin typeface="Comic Sans MS" charset="0"/>
                <a:ea typeface="ＭＳ Ｐゴシック" charset="0"/>
              </a:rPr>
              <a:t> 	   </a:t>
            </a:r>
            <a:r>
              <a:rPr lang="en-US" sz="20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{ </a:t>
            </a:r>
            <a:r>
              <a:rPr lang="en-US" sz="20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‘ac’, ‘</a:t>
            </a:r>
            <a:r>
              <a:rPr lang="en-US" sz="2000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abc</a:t>
            </a:r>
            <a:r>
              <a:rPr lang="en-US" sz="20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’, ‘</a:t>
            </a:r>
            <a:r>
              <a:rPr lang="en-US" sz="2000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abbc</a:t>
            </a:r>
            <a:r>
              <a:rPr lang="en-US" sz="20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’, ‘</a:t>
            </a:r>
            <a:r>
              <a:rPr lang="en-US" sz="2000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abbbc</a:t>
            </a:r>
            <a:r>
              <a:rPr lang="en-US" sz="20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’, ‘</a:t>
            </a:r>
            <a:r>
              <a:rPr lang="en-US" sz="2000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abbbbc</a:t>
            </a:r>
            <a:r>
              <a:rPr lang="en-US" sz="20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’, ... </a:t>
            </a:r>
            <a:r>
              <a:rPr lang="en-US" sz="20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}</a:t>
            </a:r>
          </a:p>
          <a:p>
            <a:pPr eaLnBrk="1" hangingPunct="1">
              <a:lnSpc>
                <a:spcPct val="50000"/>
              </a:lnSpc>
              <a:spcBef>
                <a:spcPct val="60000"/>
              </a:spcBef>
              <a:buFontTx/>
              <a:buAutoNum type="arabicPeriod"/>
              <a:defRPr/>
            </a:pPr>
            <a:r>
              <a:rPr lang="en-US" sz="20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c</a:t>
            </a:r>
            <a:r>
              <a:rPr lang="en-US" sz="2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(</a:t>
            </a:r>
            <a:r>
              <a:rPr lang="en-US" sz="2000" dirty="0" err="1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a|b|c</a:t>
            </a:r>
            <a:r>
              <a:rPr lang="en-US" sz="2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)*c</a:t>
            </a:r>
            <a:r>
              <a:rPr lang="en-US" sz="2000" dirty="0">
                <a:solidFill>
                  <a:srgbClr val="0000FF"/>
                </a:solidFill>
                <a:latin typeface="Comic Sans MS" charset="0"/>
                <a:ea typeface="ＭＳ Ｐゴシック" charset="0"/>
              </a:rPr>
              <a:t>	   </a:t>
            </a:r>
            <a:r>
              <a:rPr lang="en-US" sz="20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The</a:t>
            </a:r>
            <a:r>
              <a:rPr lang="en-US" sz="2000" dirty="0">
                <a:solidFill>
                  <a:srgbClr val="0000FF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set of all strings of </a:t>
            </a:r>
            <a:r>
              <a:rPr lang="en-US" sz="2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’s, </a:t>
            </a:r>
            <a:r>
              <a:rPr lang="en-US" sz="2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’s, and </a:t>
            </a:r>
            <a:r>
              <a:rPr lang="en-US" sz="2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c</a:t>
            </a:r>
            <a:r>
              <a:rPr lang="en-US" sz="20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’s of length</a:t>
            </a:r>
          </a:p>
          <a:p>
            <a:pPr eaLnBrk="1" hangingPunct="1">
              <a:lnSpc>
                <a:spcPct val="50000"/>
              </a:lnSpc>
              <a:spcBef>
                <a:spcPct val="60000"/>
              </a:spcBef>
              <a:buFontTx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                      two or more beginning and ending with a </a:t>
            </a:r>
            <a:r>
              <a:rPr lang="en-US" sz="2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c</a:t>
            </a:r>
            <a:r>
              <a:rPr lang="en-US" sz="2000" dirty="0">
                <a:solidFill>
                  <a:srgbClr val="0000FF"/>
                </a:solidFill>
                <a:latin typeface="Comic Sans MS" charset="0"/>
                <a:ea typeface="ＭＳ Ｐゴシック" charset="0"/>
              </a:rPr>
              <a:t>.</a:t>
            </a:r>
          </a:p>
          <a:p>
            <a:pPr eaLnBrk="1" hangingPunct="1">
              <a:lnSpc>
                <a:spcPct val="50000"/>
              </a:lnSpc>
              <a:spcBef>
                <a:spcPct val="60000"/>
              </a:spcBef>
              <a:buFontTx/>
              <a:buAutoNum type="arabicPeriod" startAt="4"/>
              <a:defRPr/>
            </a:pPr>
            <a:r>
              <a:rPr lang="en-US" sz="20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000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c</a:t>
            </a:r>
            <a:r>
              <a:rPr lang="en-US" sz="2000" dirty="0" err="1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|c</a:t>
            </a:r>
            <a:r>
              <a:rPr lang="en-US" sz="2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(</a:t>
            </a:r>
            <a:r>
              <a:rPr lang="en-US" sz="2000" dirty="0" err="1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a|b|c</a:t>
            </a:r>
            <a:r>
              <a:rPr lang="en-US" sz="2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)</a:t>
            </a:r>
            <a:r>
              <a:rPr lang="en-US" sz="20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*c   </a:t>
            </a:r>
            <a:r>
              <a:rPr lang="en-US" sz="20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The</a:t>
            </a:r>
            <a:r>
              <a:rPr lang="en-US" sz="2000" dirty="0" smtClean="0">
                <a:solidFill>
                  <a:srgbClr val="0000FF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set of all strings of </a:t>
            </a:r>
            <a:r>
              <a:rPr lang="en-US" sz="2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’s, </a:t>
            </a:r>
            <a:r>
              <a:rPr lang="en-US" sz="2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’s, and </a:t>
            </a:r>
            <a:r>
              <a:rPr lang="en-US" sz="2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c</a:t>
            </a:r>
            <a:r>
              <a:rPr lang="en-US" sz="20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’s</a:t>
            </a:r>
          </a:p>
          <a:p>
            <a:pPr eaLnBrk="1" hangingPunct="1">
              <a:lnSpc>
                <a:spcPct val="50000"/>
              </a:lnSpc>
              <a:spcBef>
                <a:spcPct val="60000"/>
              </a:spcBef>
              <a:buFontTx/>
              <a:buNone/>
              <a:defRPr/>
            </a:pPr>
            <a:r>
              <a:rPr lang="en-US" sz="20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              	      beginning and ending with a </a:t>
            </a:r>
            <a:r>
              <a:rPr lang="en-US" sz="2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c</a:t>
            </a:r>
            <a:r>
              <a:rPr lang="en-US" sz="2000" dirty="0">
                <a:solidFill>
                  <a:srgbClr val="0000FF"/>
                </a:solidFill>
                <a:latin typeface="Comic Sans MS" charset="0"/>
                <a:ea typeface="ＭＳ Ｐゴシック" charset="0"/>
              </a:rPr>
              <a:t>.</a:t>
            </a:r>
          </a:p>
          <a:p>
            <a:pPr eaLnBrk="1" hangingPunct="1">
              <a:lnSpc>
                <a:spcPct val="50000"/>
              </a:lnSpc>
              <a:spcBef>
                <a:spcPct val="60000"/>
              </a:spcBef>
              <a:buFontTx/>
              <a:buAutoNum type="arabicPeriod" startAt="5"/>
              <a:defRPr/>
            </a:pPr>
            <a:r>
              <a:rPr lang="en-US" sz="20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b</a:t>
            </a:r>
            <a:r>
              <a:rPr lang="en-US" sz="2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*(</a:t>
            </a:r>
            <a:r>
              <a:rPr lang="en-US" sz="2000" dirty="0" err="1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ab</a:t>
            </a:r>
            <a:r>
              <a:rPr lang="en-US" sz="2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*</a:t>
            </a:r>
            <a:r>
              <a:rPr lang="en-US" sz="2000" dirty="0" err="1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ab</a:t>
            </a:r>
            <a:r>
              <a:rPr lang="en-US" sz="2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*</a:t>
            </a:r>
            <a:r>
              <a:rPr lang="en-US" sz="20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)*   </a:t>
            </a:r>
            <a:r>
              <a:rPr lang="en-US" sz="20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The</a:t>
            </a:r>
            <a:r>
              <a:rPr lang="en-US" sz="2000" dirty="0" smtClean="0">
                <a:solidFill>
                  <a:srgbClr val="0000FF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set of all strings of </a:t>
            </a:r>
            <a:r>
              <a:rPr lang="en-US" sz="2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’s and </a:t>
            </a:r>
            <a:r>
              <a:rPr lang="en-US" sz="2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b</a:t>
            </a:r>
            <a:r>
              <a:rPr lang="en-US" sz="20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’s with an even</a:t>
            </a:r>
          </a:p>
          <a:p>
            <a:pPr eaLnBrk="1" hangingPunct="1">
              <a:lnSpc>
                <a:spcPct val="50000"/>
              </a:lnSpc>
              <a:spcBef>
                <a:spcPct val="60000"/>
              </a:spcBef>
              <a:buFontTx/>
              <a:buNone/>
              <a:defRPr/>
            </a:pPr>
            <a:r>
              <a:rPr lang="en-US" sz="20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				number </a:t>
            </a:r>
            <a:r>
              <a:rPr lang="en-US" sz="20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of </a:t>
            </a:r>
            <a:r>
              <a:rPr lang="en-US" sz="20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</a:t>
            </a:r>
            <a:r>
              <a:rPr lang="en-US" sz="20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’s</a:t>
            </a:r>
            <a:r>
              <a:rPr lang="en-US" sz="2000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. That is,</a:t>
            </a:r>
          </a:p>
          <a:p>
            <a:pPr eaLnBrk="1" hangingPunct="1">
              <a:lnSpc>
                <a:spcPct val="50000"/>
              </a:lnSpc>
              <a:spcBef>
                <a:spcPct val="60000"/>
              </a:spcBef>
              <a:buFontTx/>
              <a:buNone/>
              <a:defRPr/>
            </a:pPr>
            <a:r>
              <a:rPr lang="en-US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                      { </a:t>
            </a:r>
            <a:r>
              <a:rPr lang="en-US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‘’, ‘</a:t>
            </a:r>
            <a:r>
              <a:rPr lang="en-US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aa</a:t>
            </a:r>
            <a:r>
              <a:rPr lang="en-US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’, ‘</a:t>
            </a:r>
            <a:r>
              <a:rPr lang="en-US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aab</a:t>
            </a:r>
            <a:r>
              <a:rPr lang="en-US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’, ‘aba’,</a:t>
            </a:r>
            <a:r>
              <a:rPr lang="en-US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‘baa’, ‘</a:t>
            </a:r>
            <a:r>
              <a:rPr lang="en-US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aaaa</a:t>
            </a:r>
            <a:r>
              <a:rPr lang="en-US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’, ‘</a:t>
            </a:r>
            <a:r>
              <a:rPr lang="en-US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aabb</a:t>
            </a:r>
            <a:r>
              <a:rPr lang="en-US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’, ‘</a:t>
            </a:r>
            <a:r>
              <a:rPr lang="en-US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abab</a:t>
            </a:r>
            <a:r>
              <a:rPr lang="en-US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’, ‘</a:t>
            </a:r>
            <a:r>
              <a:rPr lang="en-US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abba</a:t>
            </a:r>
            <a:r>
              <a:rPr lang="en-US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’,</a:t>
            </a:r>
          </a:p>
          <a:p>
            <a:pPr eaLnBrk="1" hangingPunct="1">
              <a:lnSpc>
                <a:spcPct val="50000"/>
              </a:lnSpc>
              <a:spcBef>
                <a:spcPct val="60000"/>
              </a:spcBef>
              <a:buFontTx/>
              <a:buNone/>
              <a:defRPr/>
            </a:pPr>
            <a:r>
              <a:rPr lang="en-US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                      ‘</a:t>
            </a:r>
            <a:r>
              <a:rPr lang="en-US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baab</a:t>
            </a:r>
            <a:r>
              <a:rPr lang="en-US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’, ‘baba’, ‘</a:t>
            </a:r>
            <a:r>
              <a:rPr lang="en-US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bbaa</a:t>
            </a:r>
            <a:r>
              <a:rPr lang="en-US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’, ‘</a:t>
            </a:r>
            <a:r>
              <a:rPr lang="en-US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aaaab</a:t>
            </a:r>
            <a:r>
              <a:rPr lang="en-US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’, ‘</a:t>
            </a:r>
            <a:r>
              <a:rPr lang="en-US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aaaba</a:t>
            </a:r>
            <a:r>
              <a:rPr lang="en-US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’, ‘</a:t>
            </a:r>
            <a:r>
              <a:rPr lang="en-US" dirty="0" err="1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aabaa</a:t>
            </a:r>
            <a:r>
              <a:rPr lang="en-US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’, ... </a:t>
            </a:r>
            <a:r>
              <a:rPr lang="en-US" dirty="0" smtClean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}			</a:t>
            </a:r>
            <a:endParaRPr lang="en-US" dirty="0">
              <a:solidFill>
                <a:srgbClr val="000000"/>
              </a:solidFill>
              <a:latin typeface="Comic Sans MS" charset="0"/>
              <a:ea typeface="ＭＳ Ｐゴシック" charset="0"/>
            </a:endParaRPr>
          </a:p>
          <a:p>
            <a:pPr eaLnBrk="1" hangingPunct="1">
              <a:spcBef>
                <a:spcPct val="60000"/>
              </a:spcBef>
              <a:buFontTx/>
              <a:buAutoNum type="arabicPeriod" startAt="4"/>
              <a:defRPr/>
            </a:pPr>
            <a:endParaRPr lang="en-US" sz="2000" dirty="0">
              <a:solidFill>
                <a:srgbClr val="0000FF"/>
              </a:solidFill>
              <a:latin typeface="Comic Sans MS" charset="0"/>
              <a:ea typeface="ＭＳ Ｐゴシック" charset="0"/>
            </a:endParaRPr>
          </a:p>
          <a:p>
            <a:pPr marL="457200" lvl="1" indent="0" eaLnBrk="1" hangingPunct="1">
              <a:spcBef>
                <a:spcPct val="60000"/>
              </a:spcBef>
              <a:buFontTx/>
              <a:buNone/>
              <a:defRPr/>
            </a:pPr>
            <a:endParaRPr lang="en-US" sz="2000" dirty="0">
              <a:solidFill>
                <a:srgbClr val="0000FF"/>
              </a:solidFill>
              <a:latin typeface="Comic Sans MS" charset="0"/>
              <a:ea typeface="ＭＳ Ｐゴシック" charset="0"/>
            </a:endParaRPr>
          </a:p>
          <a:p>
            <a:pPr marL="457200" lvl="1" indent="0" eaLnBrk="1" hangingPunct="1">
              <a:spcBef>
                <a:spcPct val="60000"/>
              </a:spcBef>
              <a:buFontTx/>
              <a:buNone/>
              <a:defRPr/>
            </a:pPr>
            <a:endParaRPr lang="en-US" sz="2000" dirty="0">
              <a:solidFill>
                <a:srgbClr val="0000FF"/>
              </a:solidFill>
              <a:latin typeface="Comic Sans MS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History of </a:t>
            </a:r>
            <a:r>
              <a:rPr lang="en-US" dirty="0">
                <a:solidFill>
                  <a:srgbClr val="00378A"/>
                </a:solidFill>
                <a:latin typeface="Comic Sans MS" charset="0"/>
                <a:cs typeface="Comic Sans MS" charset="0"/>
              </a:rPr>
              <a:t>Regular Expressions</a:t>
            </a: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1143000"/>
            <a:ext cx="8869154" cy="5394926"/>
          </a:xfrm>
        </p:spPr>
        <p:txBody>
          <a:bodyPr/>
          <a:lstStyle/>
          <a:p>
            <a:pPr marL="914400" lvl="1" indent="-457200"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000" dirty="0" smtClean="0">
                <a:solidFill>
                  <a:srgbClr val="0000FF"/>
                </a:solidFill>
                <a:latin typeface="Comic Sans MS" charset="0"/>
                <a:ea typeface="ＭＳ Ｐゴシック" charset="0"/>
              </a:rPr>
              <a:t> </a:t>
            </a:r>
            <a:endParaRPr lang="en-US" sz="2000" dirty="0">
              <a:solidFill>
                <a:srgbClr val="0000FF"/>
              </a:solidFill>
              <a:latin typeface="Comic Sans MS" charset="0"/>
              <a:ea typeface="ＭＳ Ｐゴシック" charset="0"/>
            </a:endParaRPr>
          </a:p>
        </p:txBody>
      </p:sp>
      <p:pic>
        <p:nvPicPr>
          <p:cNvPr id="3" name="Picture 2" descr="skleene-e1421792776516-232x300.gi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586" y="1325903"/>
            <a:ext cx="2946400" cy="3810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779030" y="1051586"/>
            <a:ext cx="527289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Comic Sans MS" charset="0"/>
              </a:rPr>
              <a:t>Regular </a:t>
            </a:r>
            <a:r>
              <a:rPr lang="en-US" sz="2400" b="1" dirty="0">
                <a:solidFill>
                  <a:srgbClr val="000000"/>
                </a:solidFill>
                <a:latin typeface="Comic Sans MS" charset="0"/>
              </a:rPr>
              <a:t>expressions were </a:t>
            </a:r>
            <a:r>
              <a:rPr lang="en-US" sz="2400" b="1" dirty="0" smtClean="0">
                <a:solidFill>
                  <a:srgbClr val="000000"/>
                </a:solidFill>
                <a:latin typeface="Comic Sans MS" charset="0"/>
              </a:rPr>
              <a:t>invented</a:t>
            </a:r>
          </a:p>
          <a:p>
            <a:pPr algn="l">
              <a:lnSpc>
                <a:spcPct val="15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Comic Sans MS" charset="0"/>
              </a:rPr>
              <a:t>by the logician Stephen </a:t>
            </a:r>
            <a:r>
              <a:rPr lang="en-US" sz="2400" b="1" dirty="0" err="1" smtClean="0">
                <a:solidFill>
                  <a:srgbClr val="000000"/>
                </a:solidFill>
                <a:latin typeface="Comic Sans MS" charset="0"/>
              </a:rPr>
              <a:t>Kleene</a:t>
            </a:r>
            <a:endParaRPr lang="en-US" sz="2400" b="1" dirty="0" smtClean="0">
              <a:solidFill>
                <a:srgbClr val="000000"/>
              </a:solidFill>
              <a:latin typeface="Comic Sans MS" charset="0"/>
            </a:endParaRPr>
          </a:p>
          <a:p>
            <a:pPr algn="l">
              <a:lnSpc>
                <a:spcPct val="150000"/>
              </a:lnSpc>
            </a:pPr>
            <a:r>
              <a:rPr lang="en-US" sz="2400" b="1" dirty="0" smtClean="0">
                <a:solidFill>
                  <a:srgbClr val="000000"/>
                </a:solidFill>
                <a:latin typeface="Comic Sans MS" charset="0"/>
              </a:rPr>
              <a:t>in </a:t>
            </a:r>
            <a:r>
              <a:rPr lang="en-US" sz="2400" b="1" dirty="0">
                <a:solidFill>
                  <a:srgbClr val="000000"/>
                </a:solidFill>
                <a:latin typeface="Comic Sans MS" charset="0"/>
              </a:rPr>
              <a:t>1956 as </a:t>
            </a:r>
            <a:r>
              <a:rPr lang="en-US" sz="2400" b="1" dirty="0" smtClean="0">
                <a:solidFill>
                  <a:srgbClr val="000000"/>
                </a:solidFill>
                <a:latin typeface="Comic Sans MS" charset="0"/>
              </a:rPr>
              <a:t>a notation for describing events in </a:t>
            </a:r>
            <a:r>
              <a:rPr lang="en-US" sz="2400" b="1" dirty="0">
                <a:solidFill>
                  <a:srgbClr val="000000"/>
                </a:solidFill>
                <a:latin typeface="Comic Sans MS" charset="0"/>
              </a:rPr>
              <a:t>a model of the </a:t>
            </a:r>
            <a:r>
              <a:rPr lang="en-US" sz="2400" b="1" dirty="0" smtClean="0">
                <a:solidFill>
                  <a:srgbClr val="000000"/>
                </a:solidFill>
                <a:latin typeface="Comic Sans MS" charset="0"/>
              </a:rPr>
              <a:t>nervous system developed </a:t>
            </a:r>
            <a:r>
              <a:rPr lang="en-US" sz="2400" b="1" dirty="0">
                <a:solidFill>
                  <a:srgbClr val="000000"/>
                </a:solidFill>
                <a:latin typeface="Comic Sans MS" charset="0"/>
              </a:rPr>
              <a:t>by McCulloch </a:t>
            </a:r>
            <a:r>
              <a:rPr lang="en-US" sz="2400" b="1" dirty="0" smtClean="0">
                <a:solidFill>
                  <a:srgbClr val="000000"/>
                </a:solidFill>
                <a:latin typeface="Comic Sans MS" charset="0"/>
              </a:rPr>
              <a:t>and Pitts in </a:t>
            </a:r>
            <a:r>
              <a:rPr lang="en-US" sz="2400" b="1" dirty="0">
                <a:solidFill>
                  <a:srgbClr val="000000"/>
                </a:solidFill>
                <a:latin typeface="Comic Sans MS" charset="0"/>
              </a:rPr>
              <a:t>1943</a:t>
            </a:r>
            <a:r>
              <a:rPr lang="en-US" sz="2400" b="1" dirty="0" smtClean="0">
                <a:solidFill>
                  <a:srgbClr val="000000"/>
                </a:solidFill>
                <a:latin typeface="Comic Sans MS" charset="0"/>
              </a:rPr>
              <a:t>.</a:t>
            </a:r>
          </a:p>
          <a:p>
            <a:pPr algn="l">
              <a:lnSpc>
                <a:spcPct val="150000"/>
              </a:lnSpc>
            </a:pPr>
            <a:endParaRPr lang="en-US" sz="2400" dirty="0" smtClean="0">
              <a:solidFill>
                <a:srgbClr val="000000"/>
              </a:solidFill>
              <a:latin typeface="Comic Sans MS" charset="0"/>
            </a:endParaRPr>
          </a:p>
          <a:p>
            <a:pPr algn="l"/>
            <a:r>
              <a:rPr lang="en-US" b="1" dirty="0" smtClean="0">
                <a:solidFill>
                  <a:schemeClr val="accent1"/>
                </a:solidFill>
                <a:latin typeface="Comic Sans MS"/>
                <a:cs typeface="Comic Sans MS"/>
              </a:rPr>
              <a:t>[Stephen C. </a:t>
            </a:r>
            <a:r>
              <a:rPr lang="en-US" b="1" dirty="0" err="1" smtClean="0">
                <a:solidFill>
                  <a:schemeClr val="accent1"/>
                </a:solidFill>
                <a:latin typeface="Comic Sans MS"/>
                <a:cs typeface="Comic Sans MS"/>
              </a:rPr>
              <a:t>Kleene</a:t>
            </a:r>
            <a:r>
              <a:rPr lang="en-US" b="1" dirty="0" smtClean="0">
                <a:solidFill>
                  <a:schemeClr val="accent1"/>
                </a:solidFill>
                <a:latin typeface="Comic Sans MS"/>
                <a:cs typeface="Comic Sans MS"/>
              </a:rPr>
              <a:t>, Representation of events in</a:t>
            </a:r>
            <a:r>
              <a:rPr lang="en-US" b="1" dirty="0">
                <a:solidFill>
                  <a:schemeClr val="accent1"/>
                </a:solidFill>
                <a:latin typeface="Comic Sans MS"/>
                <a:cs typeface="Comic Sans MS"/>
              </a:rPr>
              <a:t> </a:t>
            </a:r>
            <a:r>
              <a:rPr lang="en-US" b="1" dirty="0" smtClean="0">
                <a:solidFill>
                  <a:schemeClr val="accent1"/>
                </a:solidFill>
                <a:latin typeface="Comic Sans MS"/>
                <a:cs typeface="Comic Sans MS"/>
              </a:rPr>
              <a:t>nerve nets and finite automata,</a:t>
            </a:r>
          </a:p>
          <a:p>
            <a:pPr algn="l"/>
            <a:r>
              <a:rPr lang="en-US" b="1" dirty="0" smtClean="0">
                <a:solidFill>
                  <a:schemeClr val="accent1"/>
                </a:solidFill>
                <a:latin typeface="Comic Sans MS"/>
                <a:cs typeface="Comic Sans MS"/>
              </a:rPr>
              <a:t>in </a:t>
            </a:r>
            <a:r>
              <a:rPr lang="en-US" b="1" i="1" dirty="0" smtClean="0">
                <a:solidFill>
                  <a:schemeClr val="accent1"/>
                </a:solidFill>
                <a:latin typeface="Comic Sans MS"/>
                <a:cs typeface="Comic Sans MS"/>
              </a:rPr>
              <a:t>Automata Studies</a:t>
            </a:r>
            <a:r>
              <a:rPr lang="en-US" b="1" dirty="0" smtClean="0">
                <a:solidFill>
                  <a:schemeClr val="accent1"/>
                </a:solidFill>
                <a:latin typeface="Comic Sans MS"/>
                <a:cs typeface="Comic Sans MS"/>
              </a:rPr>
              <a:t>, Claude Shannon and John McCarthy, eds., 1956]</a:t>
            </a:r>
            <a:endParaRPr lang="en-US" b="1" dirty="0">
              <a:solidFill>
                <a:schemeClr val="accent1"/>
              </a:solidFill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777287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>
                <a:latin typeface="Comic Sans MS" charset="0"/>
                <a:cs typeface="Comic Sans MS" charset="0"/>
              </a:rPr>
              <a:t>Matching </a:t>
            </a:r>
            <a:r>
              <a:rPr lang="en-US" dirty="0" smtClean="0">
                <a:latin typeface="Comic Sans MS" charset="0"/>
                <a:cs typeface="Comic Sans MS" charset="0"/>
              </a:rPr>
              <a:t>Regular Expressions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960437"/>
            <a:ext cx="8777287" cy="5120293"/>
          </a:xfrm>
        </p:spPr>
        <p:txBody>
          <a:bodyPr/>
          <a:lstStyle/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Suppose we are given a regular expression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r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and a string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x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and we want to find all substrings of 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x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that are matched by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r</a:t>
            </a:r>
            <a:r>
              <a:rPr lang="en-US" sz="2400" dirty="0" smtClean="0">
                <a:latin typeface="Comic Sans MS" charset="0"/>
                <a:cs typeface="Comic Sans MS" charset="0"/>
              </a:rPr>
              <a:t>. </a:t>
            </a: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Example:</a:t>
            </a:r>
          </a:p>
          <a:p>
            <a:pPr marL="0" indent="0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The regular expression 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ab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* matches the three substrings  a, 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ab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, 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abb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 in the string ‘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aabb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’. Observe that there are two occurrences of the substring a in ‘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aabb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’.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777287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>
                <a:latin typeface="Comic Sans MS" charset="0"/>
                <a:cs typeface="Comic Sans MS" charset="0"/>
              </a:rPr>
              <a:t>Matching </a:t>
            </a:r>
            <a:r>
              <a:rPr lang="en-US" dirty="0" smtClean="0">
                <a:latin typeface="Comic Sans MS" charset="0"/>
                <a:cs typeface="Comic Sans MS" charset="0"/>
              </a:rPr>
              <a:t>Regular Expressions in Practice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960437"/>
            <a:ext cx="8777287" cy="5120293"/>
          </a:xfrm>
        </p:spPr>
        <p:txBody>
          <a:bodyPr/>
          <a:lstStyle/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There are many software tools and programming languages that support regular expression pattern matching in one form or another.</a:t>
            </a: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We will illustrate regular expression pattern matching in practice using the Linux pattern-matching utility 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egrep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and the programming language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Python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as two examples.  </a:t>
            </a:r>
          </a:p>
        </p:txBody>
      </p:sp>
    </p:spTree>
    <p:extLst>
      <p:ext uri="{BB962C8B-B14F-4D97-AF65-F5344CB8AC3E}">
        <p14:creationId xmlns:p14="http://schemas.microsoft.com/office/powerpoint/2010/main" val="40796904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46038"/>
            <a:ext cx="8393113" cy="100554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Comic Sans MS" charset="0"/>
                <a:cs typeface="Comic Sans MS" charset="0"/>
              </a:rPr>
              <a:t>1: Calculator Words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4209" y="868708"/>
            <a:ext cx="8869583" cy="5394901"/>
          </a:xfrm>
        </p:spPr>
        <p:txBody>
          <a:bodyPr/>
          <a:lstStyle/>
          <a:p>
            <a:pPr marL="0" indent="0" eaLnBrk="1" hangingPunct="1">
              <a:spcBef>
                <a:spcPct val="60000"/>
              </a:spcBef>
              <a:spcAft>
                <a:spcPts val="600"/>
              </a:spcAft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 </a:t>
            </a:r>
          </a:p>
        </p:txBody>
      </p:sp>
      <p:pic>
        <p:nvPicPr>
          <p:cNvPr id="2" name="Picture 1" descr="Booble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545" y="960147"/>
            <a:ext cx="4457711" cy="26746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24028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777287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Comic Sans MS" charset="0"/>
                <a:cs typeface="Comic Sans MS" charset="0"/>
              </a:rPr>
              <a:t>Five Word Problems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960437"/>
            <a:ext cx="8777287" cy="5120293"/>
          </a:xfrm>
        </p:spPr>
        <p:txBody>
          <a:bodyPr/>
          <a:lstStyle/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We will use five word problems as illustrations. Assume we have a list of English words called 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dict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and we want to find all words in 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dict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that contain the following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patterns</a:t>
            </a:r>
            <a:r>
              <a:rPr lang="en-US" sz="2400" dirty="0">
                <a:latin typeface="Comic Sans MS" charset="0"/>
                <a:cs typeface="Comic Sans MS" charset="0"/>
              </a:rPr>
              <a:t> </a:t>
            </a:r>
            <a:r>
              <a:rPr lang="en-US" sz="2400" dirty="0" smtClean="0">
                <a:latin typeface="Comic Sans MS" charset="0"/>
                <a:cs typeface="Comic Sans MS" charset="0"/>
              </a:rPr>
              <a:t>of letters:</a:t>
            </a:r>
          </a:p>
          <a:p>
            <a:pPr marL="514350" indent="-457200" eaLnBrk="1" hangingPunct="1">
              <a:spcBef>
                <a:spcPct val="60000"/>
              </a:spcBef>
              <a:buFont typeface="+mj-lt"/>
              <a:buAutoNum type="arabicPeriod"/>
              <a:defRPr/>
            </a:pPr>
            <a:r>
              <a:rPr lang="en-US" sz="2400" dirty="0">
                <a:latin typeface="Comic Sans MS" charset="0"/>
                <a:cs typeface="Comic Sans MS" charset="0"/>
              </a:rPr>
              <a:t>W</a:t>
            </a:r>
            <a:r>
              <a:rPr lang="en-US" sz="2400" dirty="0" smtClean="0">
                <a:latin typeface="Comic Sans MS" charset="0"/>
                <a:cs typeface="Comic Sans MS" charset="0"/>
              </a:rPr>
              <a:t>ords containing only the lower-case calculator letters 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o,i,z,e,h,s,</a:t>
            </a:r>
            <a:r>
              <a:rPr lang="en-US" sz="2400" dirty="0" err="1">
                <a:solidFill>
                  <a:schemeClr val="accent1"/>
                </a:solidFill>
                <a:latin typeface="Comic Sans MS" charset="0"/>
                <a:cs typeface="Comic Sans MS" charset="0"/>
              </a:rPr>
              <a:t>p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,</a:t>
            </a:r>
            <a:r>
              <a:rPr lang="en-US" sz="2400" dirty="0" err="1">
                <a:solidFill>
                  <a:schemeClr val="accent1"/>
                </a:solidFill>
                <a:latin typeface="Comic Sans MS" charset="0"/>
                <a:cs typeface="Comic Sans MS" charset="0"/>
              </a:rPr>
              <a:t>l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,b,e</a:t>
            </a:r>
            <a:r>
              <a:rPr lang="en-US" sz="2400" dirty="0" smtClean="0">
                <a:latin typeface="Comic Sans MS" charset="0"/>
                <a:cs typeface="Comic Sans MS" charset="0"/>
              </a:rPr>
              <a:t>.</a:t>
            </a:r>
          </a:p>
          <a:p>
            <a:pPr marL="514350" indent="-457200" eaLnBrk="1" hangingPunct="1">
              <a:spcBef>
                <a:spcPct val="60000"/>
              </a:spcBef>
              <a:buFont typeface="+mj-lt"/>
              <a:buAutoNum type="arabicPeriod"/>
              <a:defRPr/>
            </a:pPr>
            <a:r>
              <a:rPr lang="en-US" sz="2400" dirty="0">
                <a:latin typeface="Comic Sans MS" charset="0"/>
                <a:cs typeface="Comic Sans MS" charset="0"/>
              </a:rPr>
              <a:t>Words with nine or more “</a:t>
            </a:r>
            <a:r>
              <a:rPr lang="en-US" sz="2400" dirty="0" err="1">
                <a:solidFill>
                  <a:schemeClr val="accent1"/>
                </a:solidFill>
                <a:latin typeface="Comic Sans MS" charset="0"/>
                <a:cs typeface="Comic Sans MS" charset="0"/>
              </a:rPr>
              <a:t>u</a:t>
            </a:r>
            <a:r>
              <a:rPr lang="en-US" sz="2400" dirty="0" err="1">
                <a:latin typeface="Comic Sans MS" charset="0"/>
                <a:cs typeface="Comic Sans MS" charset="0"/>
              </a:rPr>
              <a:t>”s</a:t>
            </a:r>
            <a:r>
              <a:rPr lang="en-US" sz="2400" dirty="0" smtClean="0">
                <a:latin typeface="Comic Sans MS" charset="0"/>
                <a:cs typeface="Comic Sans MS" charset="0"/>
              </a:rPr>
              <a:t>.</a:t>
            </a:r>
          </a:p>
          <a:p>
            <a:pPr marL="514350" indent="-457200" eaLnBrk="1" hangingPunct="1">
              <a:spcBef>
                <a:spcPct val="60000"/>
              </a:spcBef>
              <a:buFont typeface="+mj-lt"/>
              <a:buAutoNum type="arabicPeriod"/>
              <a:defRPr/>
            </a:pPr>
            <a:r>
              <a:rPr lang="en-US" sz="2400" dirty="0">
                <a:latin typeface="Comic Sans MS" charset="0"/>
                <a:cs typeface="Comic Sans MS" charset="0"/>
              </a:rPr>
              <a:t>Words that have 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cs typeface="Comic Sans MS" charset="0"/>
              </a:rPr>
              <a:t>the vowels in order</a:t>
            </a:r>
            <a:r>
              <a:rPr lang="en-US" sz="2400" dirty="0" smtClean="0">
                <a:latin typeface="Comic Sans MS" charset="0"/>
                <a:cs typeface="Comic Sans MS" charset="0"/>
              </a:rPr>
              <a:t>.</a:t>
            </a:r>
          </a:p>
          <a:p>
            <a:pPr marL="514350" indent="-457200" eaLnBrk="1" hangingPunct="1">
              <a:spcBef>
                <a:spcPct val="60000"/>
              </a:spcBef>
              <a:buFont typeface="+mj-lt"/>
              <a:buAutoNum type="arabicPeriod"/>
              <a:defRPr/>
            </a:pPr>
            <a:r>
              <a:rPr lang="en-US" sz="2400" dirty="0">
                <a:latin typeface="Comic Sans MS" charset="0"/>
                <a:cs typeface="Comic Sans MS" charset="0"/>
              </a:rPr>
              <a:t>Words that contain 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the substring ‘</a:t>
            </a:r>
            <a:r>
              <a:rPr lang="en-US" sz="2400" dirty="0" err="1">
                <a:solidFill>
                  <a:schemeClr val="accent1"/>
                </a:solidFill>
                <a:latin typeface="Comic Sans MS" charset="0"/>
                <a:cs typeface="Comic Sans MS" charset="0"/>
              </a:rPr>
              <a:t>ough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’</a:t>
            </a:r>
            <a:r>
              <a:rPr lang="en-US" sz="2400" dirty="0" smtClean="0">
                <a:latin typeface="Comic Sans MS" charset="0"/>
                <a:cs typeface="Comic Sans MS" charset="0"/>
              </a:rPr>
              <a:t>.</a:t>
            </a:r>
          </a:p>
          <a:p>
            <a:pPr marL="514350" indent="-457200" eaLnBrk="1" hangingPunct="1">
              <a:spcBef>
                <a:spcPct val="60000"/>
              </a:spcBef>
              <a:buFont typeface="+mj-lt"/>
              <a:buAutoNum type="arabicPeriod"/>
              <a:defRPr/>
            </a:pPr>
            <a:r>
              <a:rPr lang="en-US" sz="2400" dirty="0">
                <a:latin typeface="Comic Sans MS" charset="0"/>
                <a:cs typeface="Comic Sans MS" charset="0"/>
              </a:rPr>
              <a:t>Words in which 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cs typeface="Comic Sans MS" charset="0"/>
              </a:rPr>
              <a:t>the letters increase alphabetically</a:t>
            </a:r>
            <a:r>
              <a:rPr lang="en-US" sz="2400" dirty="0" smtClean="0">
                <a:latin typeface="Comic Sans MS" charset="0"/>
                <a:cs typeface="Comic Sans MS" charset="0"/>
              </a:rPr>
              <a:t>.</a:t>
            </a:r>
            <a:endParaRPr lang="en-US" sz="2400" dirty="0">
              <a:latin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59022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777287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Comic Sans MS" charset="0"/>
                <a:cs typeface="Comic Sans MS" charset="0"/>
              </a:rPr>
              <a:t>The Linux </a:t>
            </a:r>
            <a:r>
              <a:rPr lang="en-US" dirty="0" err="1" smtClean="0">
                <a:latin typeface="Comic Sans MS" charset="0"/>
                <a:cs typeface="Comic Sans MS" charset="0"/>
              </a:rPr>
              <a:t>egrep</a:t>
            </a:r>
            <a:r>
              <a:rPr lang="en-US" dirty="0" smtClean="0">
                <a:latin typeface="Comic Sans MS" charset="0"/>
                <a:cs typeface="Comic Sans MS" charset="0"/>
              </a:rPr>
              <a:t> Command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1435" y="1096963"/>
            <a:ext cx="8960593" cy="5532402"/>
          </a:xfrm>
        </p:spPr>
        <p:txBody>
          <a:bodyPr/>
          <a:lstStyle/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/>
              <a:t>The Linux command</a:t>
            </a:r>
          </a:p>
          <a:p>
            <a:pPr marL="57150" indent="0" algn="ctr" eaLnBrk="1" hangingPunct="1">
              <a:spcBef>
                <a:spcPct val="60000"/>
              </a:spcBef>
              <a:buNone/>
              <a:defRPr/>
            </a:pP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egrep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2400" dirty="0">
                <a:solidFill>
                  <a:srgbClr val="00378A"/>
                </a:solidFill>
                <a:latin typeface="Courier New"/>
                <a:cs typeface="Courier New"/>
              </a:rPr>
              <a:t>'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regex</a:t>
            </a:r>
            <a:r>
              <a:rPr lang="en-US" sz="2400" dirty="0">
                <a:solidFill>
                  <a:srgbClr val="00378A"/>
                </a:solidFill>
                <a:latin typeface="Courier New"/>
                <a:cs typeface="Courier New"/>
              </a:rPr>
              <a:t>'</a:t>
            </a:r>
            <a:r>
              <a:rPr lang="en-US" sz="2400" dirty="0" smtClean="0">
                <a:solidFill>
                  <a:srgbClr val="00378A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file</a:t>
            </a: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prints all lines in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file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that contain a substring matched by the </a:t>
            </a:r>
            <a:r>
              <a:rPr lang="en-US" sz="2400" dirty="0" err="1" smtClean="0">
                <a:latin typeface="Comic Sans MS" charset="0"/>
                <a:cs typeface="Comic Sans MS" charset="0"/>
              </a:rPr>
              <a:t>egrep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regular expression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regex</a:t>
            </a:r>
            <a:r>
              <a:rPr lang="en-US" sz="2400" dirty="0" smtClean="0">
                <a:latin typeface="Comic Sans MS" charset="0"/>
                <a:cs typeface="Comic Sans MS" charset="0"/>
              </a:rPr>
              <a:t>.</a:t>
            </a: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>
                <a:latin typeface="Comic Sans MS" charset="0"/>
                <a:cs typeface="Comic Sans MS" charset="0"/>
              </a:rPr>
              <a:t>I</a:t>
            </a:r>
            <a:r>
              <a:rPr lang="en-US" sz="2400" dirty="0" smtClean="0">
                <a:latin typeface="Comic Sans MS" charset="0"/>
                <a:cs typeface="Comic Sans MS" charset="0"/>
              </a:rPr>
              <a:t>n addition to being a </a:t>
            </a:r>
            <a:r>
              <a:rPr lang="en-US" sz="2400" dirty="0" err="1" smtClean="0">
                <a:latin typeface="Comic Sans MS" charset="0"/>
                <a:cs typeface="Comic Sans MS" charset="0"/>
              </a:rPr>
              <a:t>Kleene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regular expression,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regex </a:t>
            </a:r>
            <a:r>
              <a:rPr lang="en-US" sz="2400" dirty="0" smtClean="0">
                <a:latin typeface="Comic Sans MS" charset="0"/>
                <a:cs typeface="Comic Sans MS" charset="0"/>
              </a:rPr>
              <a:t>can contain a number of other useful pattern-matching features. We will introduce a few of these additional features in our examples.</a:t>
            </a:r>
          </a:p>
        </p:txBody>
      </p:sp>
    </p:spTree>
    <p:extLst>
      <p:ext uri="{BB962C8B-B14F-4D97-AF65-F5344CB8AC3E}">
        <p14:creationId xmlns:p14="http://schemas.microsoft.com/office/powerpoint/2010/main" val="1441573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777287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Comic Sans MS" charset="0"/>
                <a:cs typeface="Comic Sans MS" charset="0"/>
              </a:rPr>
              <a:t>1. Calculator Words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1435" y="1096963"/>
            <a:ext cx="8960593" cy="5532402"/>
          </a:xfrm>
        </p:spPr>
        <p:txBody>
          <a:bodyPr/>
          <a:lstStyle/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/>
              <a:t>The Linux command</a:t>
            </a:r>
          </a:p>
          <a:p>
            <a:pPr marL="57150" indent="0" algn="ctr" eaLnBrk="1" hangingPunct="1">
              <a:spcBef>
                <a:spcPct val="60000"/>
              </a:spcBef>
              <a:buNone/>
              <a:defRPr/>
            </a:pP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egrep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2400" dirty="0">
                <a:solidFill>
                  <a:srgbClr val="00378A"/>
                </a:solidFill>
                <a:latin typeface="Courier New"/>
                <a:cs typeface="Courier New"/>
              </a:rPr>
              <a:t>'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^[</a:t>
            </a: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oizehsplbg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]+$</a:t>
            </a:r>
            <a:r>
              <a:rPr lang="en-US" sz="2400" dirty="0">
                <a:solidFill>
                  <a:srgbClr val="00378A"/>
                </a:solidFill>
                <a:latin typeface="Courier New"/>
                <a:cs typeface="Courier New"/>
              </a:rPr>
              <a:t>'</a:t>
            </a:r>
            <a:r>
              <a:rPr lang="en-US" sz="2400" dirty="0" smtClean="0">
                <a:solidFill>
                  <a:srgbClr val="00378A"/>
                </a:solidFill>
                <a:latin typeface="Courier New"/>
                <a:cs typeface="Courier New"/>
              </a:rPr>
              <a:t> </a:t>
            </a: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dict</a:t>
            </a:r>
            <a:endParaRPr lang="en-US" sz="2400" dirty="0" smtClean="0">
              <a:solidFill>
                <a:schemeClr val="accent1"/>
              </a:solidFill>
              <a:latin typeface="Courier New"/>
              <a:cs typeface="Courier New"/>
            </a:endParaRP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prints all words in 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dict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containing only calculator letters.</a:t>
            </a: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Notes:</a:t>
            </a:r>
          </a:p>
          <a:p>
            <a:pPr marL="400050" indent="-342900" eaLnBrk="1" hangingPunct="1">
              <a:lnSpc>
                <a:spcPct val="90000"/>
              </a:lnSpc>
              <a:spcBef>
                <a:spcPct val="60000"/>
              </a:spcBef>
              <a:defRPr/>
            </a:pPr>
            <a:r>
              <a:rPr lang="en-US" sz="2000" dirty="0" smtClean="0">
                <a:solidFill>
                  <a:schemeClr val="accent1"/>
                </a:solidFill>
                <a:latin typeface="Courier New"/>
                <a:cs typeface="Courier New"/>
              </a:rPr>
              <a:t>[</a:t>
            </a:r>
            <a:r>
              <a:rPr lang="en-US" sz="20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oizehsplbg</a:t>
            </a:r>
            <a:r>
              <a:rPr lang="en-US" sz="2000" dirty="0" smtClean="0">
                <a:solidFill>
                  <a:schemeClr val="accent1"/>
                </a:solidFill>
                <a:latin typeface="Courier New"/>
                <a:cs typeface="Courier New"/>
              </a:rPr>
              <a:t>] </a:t>
            </a:r>
            <a:r>
              <a:rPr lang="en-US" sz="2000" dirty="0" smtClean="0">
                <a:solidFill>
                  <a:schemeClr val="accent1"/>
                </a:solidFill>
              </a:rPr>
              <a:t>is </a:t>
            </a:r>
            <a:r>
              <a:rPr lang="en-US" sz="2000" dirty="0">
                <a:solidFill>
                  <a:schemeClr val="accent1"/>
                </a:solidFill>
              </a:rPr>
              <a:t>a character class that matches </a:t>
            </a:r>
            <a:r>
              <a:rPr lang="en-US" sz="2000" dirty="0" smtClean="0">
                <a:solidFill>
                  <a:schemeClr val="accent1"/>
                </a:solidFill>
              </a:rPr>
              <a:t>any single calculator letter</a:t>
            </a:r>
            <a:endParaRPr lang="en-US" sz="2000" dirty="0">
              <a:solidFill>
                <a:schemeClr val="accent1"/>
              </a:solidFill>
            </a:endParaRPr>
          </a:p>
          <a:p>
            <a:pPr marL="400050" indent="-342900" eaLnBrk="1" hangingPunct="1">
              <a:lnSpc>
                <a:spcPct val="90000"/>
              </a:lnSpc>
              <a:spcBef>
                <a:spcPct val="60000"/>
              </a:spcBef>
              <a:defRPr/>
            </a:pPr>
            <a:r>
              <a:rPr lang="en-US" sz="2000" dirty="0">
                <a:solidFill>
                  <a:schemeClr val="accent1"/>
                </a:solidFill>
                <a:latin typeface="Courier New"/>
                <a:cs typeface="Courier New"/>
              </a:rPr>
              <a:t>[</a:t>
            </a:r>
            <a:r>
              <a:rPr lang="en-US" sz="2000" dirty="0" err="1">
                <a:solidFill>
                  <a:schemeClr val="accent1"/>
                </a:solidFill>
                <a:latin typeface="Courier New"/>
                <a:cs typeface="Courier New"/>
              </a:rPr>
              <a:t>oizehsplbg</a:t>
            </a:r>
            <a:r>
              <a:rPr lang="en-US" sz="2000" dirty="0" smtClean="0">
                <a:solidFill>
                  <a:schemeClr val="accent1"/>
                </a:solidFill>
                <a:latin typeface="Courier New"/>
                <a:cs typeface="Courier New"/>
              </a:rPr>
              <a:t>]+ </a:t>
            </a:r>
            <a:r>
              <a:rPr lang="en-US" sz="2000" dirty="0" smtClean="0">
                <a:solidFill>
                  <a:schemeClr val="accent1"/>
                </a:solidFill>
              </a:rPr>
              <a:t>matches a string of one or more </a:t>
            </a:r>
            <a:r>
              <a:rPr lang="en-US" sz="2000" dirty="0">
                <a:solidFill>
                  <a:schemeClr val="accent1"/>
                </a:solidFill>
              </a:rPr>
              <a:t>calculator </a:t>
            </a:r>
            <a:r>
              <a:rPr lang="en-US" sz="2000" dirty="0" smtClean="0">
                <a:solidFill>
                  <a:schemeClr val="accent1"/>
                </a:solidFill>
              </a:rPr>
              <a:t>letters</a:t>
            </a:r>
            <a:endParaRPr lang="en-US" sz="2000" dirty="0">
              <a:solidFill>
                <a:schemeClr val="accent1"/>
              </a:solidFill>
            </a:endParaRPr>
          </a:p>
          <a:p>
            <a:pPr marL="400050" indent="-342900" eaLnBrk="1" hangingPunct="1">
              <a:spcBef>
                <a:spcPct val="60000"/>
              </a:spcBef>
              <a:buFont typeface="Arial"/>
              <a:buChar char="•"/>
              <a:defRPr/>
            </a:pPr>
            <a:r>
              <a:rPr lang="en-US" sz="2000" dirty="0" smtClean="0">
                <a:solidFill>
                  <a:schemeClr val="accent1"/>
                </a:solidFill>
                <a:latin typeface="Courier New"/>
                <a:cs typeface="Courier New"/>
              </a:rPr>
              <a:t>^ </a:t>
            </a:r>
            <a:r>
              <a:rPr lang="en-US" sz="2000" dirty="0">
                <a:solidFill>
                  <a:schemeClr val="accent1"/>
                </a:solidFill>
              </a:rPr>
              <a:t>matches the empty string at the </a:t>
            </a:r>
            <a:r>
              <a:rPr lang="en-US" sz="2000" dirty="0" smtClean="0">
                <a:solidFill>
                  <a:schemeClr val="accent1"/>
                </a:solidFill>
              </a:rPr>
              <a:t>beginning </a:t>
            </a:r>
            <a:r>
              <a:rPr lang="en-US" sz="2000" dirty="0">
                <a:solidFill>
                  <a:schemeClr val="accent1"/>
                </a:solidFill>
              </a:rPr>
              <a:t>of a line</a:t>
            </a:r>
          </a:p>
          <a:p>
            <a:pPr marL="400050" indent="-342900" eaLnBrk="1" hangingPunct="1">
              <a:spcBef>
                <a:spcPct val="60000"/>
              </a:spcBef>
              <a:buFont typeface="Arial"/>
              <a:buChar char="•"/>
              <a:defRPr/>
            </a:pPr>
            <a:r>
              <a:rPr lang="en-US" sz="2000" dirty="0" smtClean="0">
                <a:solidFill>
                  <a:schemeClr val="accent1"/>
                </a:solidFill>
                <a:latin typeface="Courier New"/>
                <a:cs typeface="Courier New"/>
              </a:rPr>
              <a:t>$ </a:t>
            </a:r>
            <a:r>
              <a:rPr lang="en-US" sz="2000" dirty="0" smtClean="0">
                <a:solidFill>
                  <a:schemeClr val="accent1"/>
                </a:solidFill>
              </a:rPr>
              <a:t>matches </a:t>
            </a:r>
            <a:r>
              <a:rPr lang="en-US" sz="2000" dirty="0">
                <a:solidFill>
                  <a:schemeClr val="accent1"/>
                </a:solidFill>
              </a:rPr>
              <a:t>the empty string at the end of a </a:t>
            </a:r>
            <a:r>
              <a:rPr lang="en-US" sz="2000" dirty="0" smtClean="0">
                <a:solidFill>
                  <a:schemeClr val="accent1"/>
                </a:solidFill>
              </a:rPr>
              <a:t>line</a:t>
            </a: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Some calculator words: 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bellies</a:t>
            </a:r>
            <a:r>
              <a:rPr lang="en-US" sz="2400" smtClean="0">
                <a:solidFill>
                  <a:schemeClr val="accent1"/>
                </a:solidFill>
                <a:latin typeface="Courier New"/>
                <a:cs typeface="Courier New"/>
              </a:rPr>
              <a:t>, </a:t>
            </a:r>
            <a:r>
              <a:rPr lang="en-US" sz="2400" smtClean="0">
                <a:solidFill>
                  <a:schemeClr val="accent1"/>
                </a:solidFill>
                <a:latin typeface="Courier New"/>
                <a:cs typeface="Courier New"/>
              </a:rPr>
              <a:t>goggle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, sizzles</a:t>
            </a:r>
            <a:endParaRPr lang="en-US" sz="2400" b="1" dirty="0" smtClean="0">
              <a:solidFill>
                <a:schemeClr val="accent1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34770525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build="p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957390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>
                <a:latin typeface="Comic Sans MS" charset="0"/>
                <a:cs typeface="Comic Sans MS" charset="0"/>
              </a:rPr>
              <a:t>2</a:t>
            </a:r>
            <a:r>
              <a:rPr lang="en-US" dirty="0" smtClean="0">
                <a:latin typeface="Comic Sans MS" charset="0"/>
                <a:cs typeface="Comic Sans MS" charset="0"/>
              </a:rPr>
              <a:t>. Words with Nine “</a:t>
            </a:r>
            <a:r>
              <a:rPr lang="en-US" dirty="0" err="1" smtClean="0">
                <a:latin typeface="Comic Sans MS" charset="0"/>
                <a:cs typeface="Comic Sans MS" charset="0"/>
              </a:rPr>
              <a:t>u”s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1435" y="1096963"/>
            <a:ext cx="8960593" cy="5532402"/>
          </a:xfrm>
        </p:spPr>
        <p:txBody>
          <a:bodyPr/>
          <a:lstStyle/>
          <a:p>
            <a:pPr marL="57150" indent="0" algn="ctr" eaLnBrk="1" hangingPunct="1">
              <a:spcBef>
                <a:spcPct val="60000"/>
              </a:spcBef>
              <a:buNone/>
              <a:defRPr/>
            </a:pP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egrep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2400" dirty="0">
                <a:solidFill>
                  <a:srgbClr val="00378A"/>
                </a:solidFill>
                <a:latin typeface="Lucida Console"/>
                <a:cs typeface="Lucida Console"/>
              </a:rPr>
              <a:t>'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u.*u.*</a:t>
            </a:r>
            <a:r>
              <a:rPr lang="en-US" sz="2400" dirty="0">
                <a:solidFill>
                  <a:schemeClr val="accent1"/>
                </a:solidFill>
                <a:latin typeface="Courier New"/>
                <a:cs typeface="Courier New"/>
              </a:rPr>
              <a:t>u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.*u.*u.</a:t>
            </a:r>
            <a:r>
              <a:rPr lang="en-US" sz="2400" dirty="0">
                <a:solidFill>
                  <a:schemeClr val="accent1"/>
                </a:solidFill>
                <a:latin typeface="Courier New"/>
                <a:cs typeface="Courier New"/>
              </a:rPr>
              <a:t>*u.*u.*u.*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u</a:t>
            </a:r>
            <a:r>
              <a:rPr lang="en-US" sz="2400" dirty="0" smtClean="0">
                <a:solidFill>
                  <a:srgbClr val="00378A"/>
                </a:solidFill>
                <a:latin typeface="Lucida Console"/>
                <a:cs typeface="Lucida Console"/>
              </a:rPr>
              <a:t>' </a:t>
            </a: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dict</a:t>
            </a:r>
            <a:endParaRPr lang="en-US" sz="2400" dirty="0" smtClean="0">
              <a:solidFill>
                <a:schemeClr val="accent1"/>
              </a:solidFill>
              <a:latin typeface="Courier New"/>
              <a:cs typeface="Courier New"/>
            </a:endParaRP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prints all words in 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dict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that contain nine or more “</a:t>
            </a:r>
            <a:r>
              <a:rPr lang="en-US" sz="2400" dirty="0" err="1" smtClean="0">
                <a:latin typeface="Comic Sans MS" charset="0"/>
                <a:cs typeface="Comic Sans MS" charset="0"/>
              </a:rPr>
              <a:t>u”s</a:t>
            </a:r>
            <a:r>
              <a:rPr lang="en-US" sz="2400" dirty="0" smtClean="0">
                <a:latin typeface="Comic Sans MS" charset="0"/>
                <a:cs typeface="Comic Sans MS" charset="0"/>
              </a:rPr>
              <a:t>.</a:t>
            </a: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>
                <a:latin typeface="Comic Sans MS" charset="0"/>
                <a:cs typeface="Comic Sans MS" charset="0"/>
              </a:rPr>
              <a:t>Note</a:t>
            </a:r>
            <a:r>
              <a:rPr lang="en-US" sz="2400" dirty="0" smtClean="0">
                <a:latin typeface="Comic Sans MS" charset="0"/>
                <a:cs typeface="Comic Sans MS" charset="0"/>
              </a:rPr>
              <a:t>: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The </a:t>
            </a:r>
            <a:r>
              <a:rPr lang="en-US" sz="2400" dirty="0" err="1">
                <a:solidFill>
                  <a:schemeClr val="accent1"/>
                </a:solidFill>
                <a:latin typeface="Comic Sans MS" charset="0"/>
                <a:cs typeface="Comic Sans MS" charset="0"/>
              </a:rPr>
              <a:t>metacharacter</a:t>
            </a:r>
            <a:r>
              <a:rPr lang="en-US" sz="2400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 . matches any character except newline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.</a:t>
            </a:r>
            <a:endParaRPr lang="en-US" sz="2400" dirty="0" smtClean="0">
              <a:latin typeface="Comic Sans MS" charset="0"/>
              <a:cs typeface="Comic Sans MS" charset="0"/>
            </a:endParaRP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Only word found:</a:t>
            </a:r>
          </a:p>
          <a:p>
            <a:pPr marL="0" indent="0" algn="ctr">
              <a:buNone/>
            </a:pPr>
            <a:r>
              <a:rPr lang="en-US" sz="32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h</a:t>
            </a:r>
            <a:r>
              <a:rPr lang="en-US" sz="32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umuhumunukunukuapuaa</a:t>
            </a:r>
            <a:endParaRPr lang="en-US" sz="3200" dirty="0">
              <a:solidFill>
                <a:schemeClr val="accent1"/>
              </a:solidFill>
              <a:latin typeface="Courier New"/>
              <a:cs typeface="Courier New"/>
            </a:endParaRPr>
          </a:p>
        </p:txBody>
      </p:sp>
      <p:pic>
        <p:nvPicPr>
          <p:cNvPr id="5" name="Content Placeholder 1" descr="imgr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90" b="3690"/>
          <a:stretch>
            <a:fillRect/>
          </a:stretch>
        </p:blipFill>
        <p:spPr bwMode="auto">
          <a:xfrm>
            <a:off x="3238063" y="4558149"/>
            <a:ext cx="2613926" cy="16140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</p:pic>
    </p:spTree>
    <p:extLst>
      <p:ext uri="{BB962C8B-B14F-4D97-AF65-F5344CB8AC3E}">
        <p14:creationId xmlns:p14="http://schemas.microsoft.com/office/powerpoint/2010/main" val="11976477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957390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>
                <a:latin typeface="Comic Sans MS" charset="0"/>
                <a:cs typeface="Comic Sans MS" charset="0"/>
              </a:rPr>
              <a:t>3</a:t>
            </a:r>
            <a:r>
              <a:rPr lang="en-US" dirty="0" smtClean="0">
                <a:latin typeface="Comic Sans MS" charset="0"/>
                <a:cs typeface="Comic Sans MS" charset="0"/>
              </a:rPr>
              <a:t>. Words with the Vowels in Order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1435" y="1096963"/>
            <a:ext cx="8960593" cy="5532402"/>
          </a:xfrm>
        </p:spPr>
        <p:txBody>
          <a:bodyPr/>
          <a:lstStyle/>
          <a:p>
            <a:pPr marL="57150" indent="0" algn="ctr" eaLnBrk="1" hangingPunct="1">
              <a:spcBef>
                <a:spcPct val="60000"/>
              </a:spcBef>
              <a:buNone/>
              <a:defRPr/>
            </a:pP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egrep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2400" dirty="0">
                <a:solidFill>
                  <a:srgbClr val="00378A"/>
                </a:solidFill>
                <a:latin typeface="Lucida Console"/>
                <a:cs typeface="Lucida Console"/>
              </a:rPr>
              <a:t>'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a.*e.*</a:t>
            </a: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i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.*o.*u.*y</a:t>
            </a:r>
            <a:r>
              <a:rPr lang="en-US" sz="2400" dirty="0" smtClean="0">
                <a:solidFill>
                  <a:srgbClr val="00378A"/>
                </a:solidFill>
                <a:latin typeface="Lucida Console"/>
                <a:cs typeface="Lucida Console"/>
              </a:rPr>
              <a:t>' </a:t>
            </a: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dict</a:t>
            </a:r>
            <a:endParaRPr lang="en-US" sz="2400" dirty="0" smtClean="0">
              <a:solidFill>
                <a:schemeClr val="accent1"/>
              </a:solidFill>
              <a:latin typeface="Courier New"/>
              <a:cs typeface="Courier New"/>
            </a:endParaRP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prints all words in 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dict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that contain the vowels in order.</a:t>
            </a: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endParaRPr lang="en-US" sz="2400" dirty="0" smtClean="0">
              <a:latin typeface="Comic Sans MS" charset="0"/>
              <a:cs typeface="Comic Sans MS" charset="0"/>
            </a:endParaRP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Some words with the vowels in order:</a:t>
            </a:r>
          </a:p>
          <a:p>
            <a:pPr marL="1717675" lvl="5" indent="0" eaLnBrk="1" hangingPunct="1">
              <a:spcBef>
                <a:spcPts val="528"/>
              </a:spcBef>
              <a:buNone/>
              <a:defRPr/>
            </a:pPr>
            <a:r>
              <a:rPr lang="en-US" sz="2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abstemiously</a:t>
            </a:r>
          </a:p>
          <a:p>
            <a:pPr marL="1717675" lvl="5" indent="0" eaLnBrk="1" hangingPunct="1">
              <a:spcBef>
                <a:spcPts val="528"/>
              </a:spcBef>
              <a:buNone/>
              <a:defRPr/>
            </a:pPr>
            <a:r>
              <a:rPr lang="en-US" sz="2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adventitiously</a:t>
            </a:r>
          </a:p>
          <a:p>
            <a:pPr marL="1717675" lvl="5" indent="0" eaLnBrk="1" hangingPunct="1">
              <a:spcBef>
                <a:spcPts val="528"/>
              </a:spcBef>
              <a:buNone/>
              <a:defRPr/>
            </a:pPr>
            <a:r>
              <a:rPr lang="en-US" sz="24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autoeciously</a:t>
            </a:r>
            <a:endParaRPr lang="en-US" sz="2400" b="1" dirty="0" smtClean="0">
              <a:solidFill>
                <a:schemeClr val="accent1"/>
              </a:solidFill>
              <a:latin typeface="Courier New"/>
              <a:cs typeface="Courier New"/>
            </a:endParaRPr>
          </a:p>
          <a:p>
            <a:pPr marL="1717675" lvl="5" indent="0" eaLnBrk="1" hangingPunct="1">
              <a:spcBef>
                <a:spcPts val="528"/>
              </a:spcBef>
              <a:buNone/>
              <a:defRPr/>
            </a:pPr>
            <a:r>
              <a:rPr lang="en-US" sz="2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facetiously</a:t>
            </a:r>
          </a:p>
          <a:p>
            <a:pPr marL="1717675" lvl="5" indent="0" eaLnBrk="1" hangingPunct="1">
              <a:spcBef>
                <a:spcPts val="528"/>
              </a:spcBef>
              <a:buNone/>
              <a:defRPr/>
            </a:pPr>
            <a:r>
              <a:rPr lang="en-US" sz="2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sacrilegiously</a:t>
            </a:r>
          </a:p>
        </p:txBody>
      </p:sp>
    </p:spTree>
    <p:extLst>
      <p:ext uri="{BB962C8B-B14F-4D97-AF65-F5344CB8AC3E}">
        <p14:creationId xmlns:p14="http://schemas.microsoft.com/office/powerpoint/2010/main" val="588882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957390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Comic Sans MS" charset="0"/>
                <a:cs typeface="Comic Sans MS" charset="0"/>
              </a:rPr>
              <a:t>4. Words with the Substring ‘</a:t>
            </a:r>
            <a:r>
              <a:rPr lang="en-US" dirty="0" err="1" smtClean="0">
                <a:latin typeface="Comic Sans MS" charset="0"/>
                <a:cs typeface="Comic Sans MS" charset="0"/>
              </a:rPr>
              <a:t>ough</a:t>
            </a:r>
            <a:r>
              <a:rPr lang="en-US" dirty="0" smtClean="0">
                <a:latin typeface="Comic Sans MS" charset="0"/>
                <a:cs typeface="Comic Sans MS" charset="0"/>
              </a:rPr>
              <a:t>’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91331" y="1096963"/>
            <a:ext cx="9140697" cy="5532402"/>
          </a:xfrm>
        </p:spPr>
        <p:txBody>
          <a:bodyPr/>
          <a:lstStyle/>
          <a:p>
            <a:pPr marL="57150" indent="0" algn="ctr" eaLnBrk="1" hangingPunct="1">
              <a:spcBef>
                <a:spcPct val="60000"/>
              </a:spcBef>
              <a:buNone/>
              <a:defRPr/>
            </a:pP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egrep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2400" dirty="0">
                <a:solidFill>
                  <a:srgbClr val="00378A"/>
                </a:solidFill>
                <a:latin typeface="Lucida Console"/>
                <a:cs typeface="Lucida Console"/>
              </a:rPr>
              <a:t>'</a:t>
            </a: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ough</a:t>
            </a:r>
            <a:r>
              <a:rPr lang="en-US" sz="2400" dirty="0">
                <a:solidFill>
                  <a:srgbClr val="00378A"/>
                </a:solidFill>
                <a:latin typeface="Lucida Console"/>
                <a:cs typeface="Lucida Console"/>
              </a:rPr>
              <a:t>' </a:t>
            </a: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dict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prints all words in 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dict</a:t>
            </a:r>
            <a:r>
              <a:rPr lang="en-US" sz="2400" dirty="0">
                <a:latin typeface="Comic Sans MS" charset="0"/>
                <a:cs typeface="Comic Sans MS" charset="0"/>
              </a:rPr>
              <a:t> </a:t>
            </a:r>
            <a:r>
              <a:rPr lang="en-US" sz="2400" dirty="0" smtClean="0">
                <a:latin typeface="Comic Sans MS" charset="0"/>
                <a:cs typeface="Comic Sans MS" charset="0"/>
              </a:rPr>
              <a:t>that contain the substring </a:t>
            </a:r>
            <a:r>
              <a:rPr lang="en-US" sz="2400" dirty="0" err="1">
                <a:solidFill>
                  <a:schemeClr val="accent1"/>
                </a:solidFill>
                <a:latin typeface="Courier New"/>
                <a:cs typeface="Courier New"/>
              </a:rPr>
              <a:t>ough</a:t>
            </a:r>
            <a:r>
              <a:rPr lang="en-US" sz="2400" dirty="0" smtClean="0">
                <a:latin typeface="Comic Sans MS" charset="0"/>
                <a:cs typeface="Comic Sans MS" charset="0"/>
              </a:rPr>
              <a:t>.</a:t>
            </a: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endParaRPr lang="en-US" sz="2400" dirty="0" smtClean="0">
              <a:latin typeface="Comic Sans MS" charset="0"/>
              <a:cs typeface="Comic Sans MS" charset="0"/>
            </a:endParaRP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Some words containing 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ough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and their pronunciations:</a:t>
            </a: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>
                <a:latin typeface="Comic Sans MS" charset="0"/>
                <a:cs typeface="Comic Sans MS" charset="0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cough 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[</a:t>
            </a: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kawf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]</a:t>
            </a:r>
            <a:r>
              <a:rPr lang="en-US" sz="2400" dirty="0" smtClean="0">
                <a:latin typeface="Courier New"/>
                <a:cs typeface="Courier New"/>
              </a:rPr>
              <a:t>		hiccough </a:t>
            </a:r>
            <a:r>
              <a:rPr lang="en-US" sz="2400" dirty="0" smtClean="0">
                <a:solidFill>
                  <a:srgbClr val="00378A"/>
                </a:solidFill>
                <a:latin typeface="Courier New"/>
                <a:cs typeface="Courier New"/>
              </a:rPr>
              <a:t>[</a:t>
            </a:r>
            <a:r>
              <a:rPr lang="en-US" sz="2400" dirty="0" err="1" smtClean="0">
                <a:solidFill>
                  <a:srgbClr val="00378A"/>
                </a:solidFill>
                <a:latin typeface="Courier New"/>
                <a:cs typeface="Courier New"/>
              </a:rPr>
              <a:t>hik-uhp</a:t>
            </a:r>
            <a:r>
              <a:rPr lang="en-US" sz="2400" dirty="0" smtClean="0">
                <a:latin typeface="Courier New"/>
                <a:cs typeface="Courier New"/>
              </a:rPr>
              <a:t>]</a:t>
            </a:r>
            <a:endParaRPr lang="en-US" sz="2400" dirty="0">
              <a:latin typeface="Courier New"/>
              <a:cs typeface="Courier New"/>
            </a:endParaRP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b="1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	</a:t>
            </a:r>
            <a:r>
              <a:rPr lang="en-US" sz="2400" dirty="0" smtClean="0">
                <a:latin typeface="Comic Sans MS" charset="0"/>
                <a:cs typeface="Comic Sans MS" charset="0"/>
              </a:rPr>
              <a:t>l</a:t>
            </a:r>
            <a:r>
              <a:rPr lang="en-US" sz="2400" dirty="0" smtClean="0">
                <a:latin typeface="Courier New"/>
                <a:cs typeface="Courier New"/>
              </a:rPr>
              <a:t>ough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 [</a:t>
            </a: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lok,lokh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]	</a:t>
            </a:r>
            <a:r>
              <a:rPr lang="en-US" sz="2400" dirty="0" smtClean="0">
                <a:solidFill>
                  <a:srgbClr val="000000"/>
                </a:solidFill>
                <a:latin typeface="Courier New"/>
                <a:cs typeface="Courier New"/>
              </a:rPr>
              <a:t>plough 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[</a:t>
            </a: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plou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]</a:t>
            </a:r>
            <a:endParaRPr lang="en-US" sz="2400" dirty="0" smtClean="0">
              <a:solidFill>
                <a:srgbClr val="000000"/>
              </a:solidFill>
              <a:latin typeface="Courier New"/>
              <a:cs typeface="Courier New"/>
            </a:endParaRP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  <a:latin typeface="Courier New"/>
                <a:cs typeface="Courier New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rough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 [</a:t>
            </a: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ruhf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]		</a:t>
            </a:r>
            <a:r>
              <a:rPr lang="en-US" sz="2400" dirty="0" smtClean="0">
                <a:latin typeface="Courier New"/>
                <a:cs typeface="Courier New"/>
              </a:rPr>
              <a:t>slough 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[</a:t>
            </a: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slou</a:t>
            </a:r>
            <a:r>
              <a:rPr lang="en-US" sz="2400" dirty="0" err="1" smtClean="0">
                <a:latin typeface="Courier New"/>
                <a:cs typeface="Courier New"/>
              </a:rPr>
              <a:t>,</a:t>
            </a: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sloo,sluhf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]</a:t>
            </a:r>
            <a:endParaRPr lang="en-US" sz="2400" dirty="0">
              <a:solidFill>
                <a:schemeClr val="accent1"/>
              </a:solidFill>
              <a:latin typeface="Courier New"/>
              <a:cs typeface="Courier New"/>
            </a:endParaRP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thor</a:t>
            </a:r>
            <a:r>
              <a:rPr lang="en-US" sz="2400" b="1" dirty="0" smtClean="0">
                <a:latin typeface="Courier New"/>
                <a:cs typeface="Courier New"/>
              </a:rPr>
              <a:t>ough</a:t>
            </a:r>
            <a:r>
              <a:rPr lang="en-US" sz="2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	[</a:t>
            </a:r>
            <a:r>
              <a:rPr lang="en-US" sz="24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thur</a:t>
            </a:r>
            <a:r>
              <a:rPr lang="en-US" sz="2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-oh]	</a:t>
            </a:r>
            <a:r>
              <a:rPr lang="en-US" sz="2400" b="1" dirty="0" smtClean="0">
                <a:latin typeface="Courier New"/>
                <a:cs typeface="Courier New"/>
              </a:rPr>
              <a:t>though </a:t>
            </a:r>
            <a:r>
              <a:rPr lang="en-US" sz="2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[</a:t>
            </a:r>
            <a:r>
              <a:rPr lang="en-US" sz="24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thoh</a:t>
            </a:r>
            <a:r>
              <a:rPr lang="en-US" sz="24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]</a:t>
            </a:r>
            <a:endParaRPr lang="en-US" sz="2400" b="1" dirty="0" smtClean="0">
              <a:latin typeface="Courier New"/>
              <a:cs typeface="Courier New"/>
            </a:endParaRP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>
                <a:solidFill>
                  <a:schemeClr val="accent1"/>
                </a:solidFill>
                <a:latin typeface="Courier New"/>
                <a:cs typeface="Courier New"/>
              </a:rPr>
              <a:t>	</a:t>
            </a:r>
            <a:r>
              <a:rPr lang="en-US" sz="2400" dirty="0" smtClean="0">
                <a:latin typeface="Courier New"/>
                <a:cs typeface="Courier New"/>
              </a:rPr>
              <a:t>thought 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[</a:t>
            </a: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thawt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]	</a:t>
            </a:r>
            <a:r>
              <a:rPr lang="en-US" sz="2400" dirty="0" smtClean="0">
                <a:latin typeface="Courier New"/>
                <a:cs typeface="Courier New"/>
              </a:rPr>
              <a:t>through 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[</a:t>
            </a: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throo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]</a:t>
            </a:r>
            <a:endParaRPr lang="en-US" sz="2400" b="1" dirty="0" smtClean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3583552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957390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Comic Sans MS" charset="0"/>
                <a:cs typeface="Comic Sans MS" charset="0"/>
              </a:rPr>
              <a:t>A Tough English Sentence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1435" y="1096963"/>
            <a:ext cx="8960593" cy="5532402"/>
          </a:xfrm>
        </p:spPr>
        <p:txBody>
          <a:bodyPr/>
          <a:lstStyle/>
          <a:p>
            <a:pPr marL="57150" indent="0" eaLnBrk="1" hangingPunct="1">
              <a:spcBef>
                <a:spcPct val="60000"/>
              </a:spcBef>
              <a:buNone/>
              <a:defRPr/>
            </a:pPr>
            <a:endParaRPr lang="en-US" sz="2400" b="1" dirty="0" smtClean="0">
              <a:latin typeface="Courier New"/>
              <a:cs typeface="Courier New"/>
            </a:endParaRP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endParaRPr lang="en-US" sz="2400" dirty="0">
              <a:latin typeface="Courier New"/>
              <a:cs typeface="Courier New"/>
            </a:endParaRP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800" b="1" dirty="0" smtClean="0">
                <a:latin typeface="Courier New"/>
                <a:cs typeface="Courier New"/>
              </a:rPr>
              <a:t>“The wind was </a:t>
            </a:r>
            <a:r>
              <a:rPr lang="en-US" sz="2800" b="1" dirty="0" smtClean="0">
                <a:solidFill>
                  <a:srgbClr val="FF0000"/>
                </a:solidFill>
                <a:latin typeface="Courier New"/>
                <a:cs typeface="Courier New"/>
              </a:rPr>
              <a:t>rough</a:t>
            </a:r>
            <a:r>
              <a:rPr lang="en-US" sz="2800" b="1" dirty="0" smtClean="0">
                <a:latin typeface="Courier New"/>
                <a:cs typeface="Courier New"/>
              </a:rPr>
              <a:t> along the </a:t>
            </a:r>
            <a:r>
              <a:rPr lang="en-US" sz="2800" b="1" dirty="0" smtClean="0">
                <a:solidFill>
                  <a:srgbClr val="FF0000"/>
                </a:solidFill>
                <a:latin typeface="Courier New"/>
                <a:cs typeface="Courier New"/>
              </a:rPr>
              <a:t>lough</a:t>
            </a:r>
            <a:r>
              <a:rPr lang="en-US" sz="2800" b="1" dirty="0" smtClean="0">
                <a:latin typeface="Courier New"/>
                <a:cs typeface="Courier New"/>
              </a:rPr>
              <a:t> as the </a:t>
            </a:r>
            <a:r>
              <a:rPr lang="en-US" sz="2800" b="1" dirty="0" smtClean="0">
                <a:solidFill>
                  <a:srgbClr val="FF0000"/>
                </a:solidFill>
                <a:latin typeface="Courier New"/>
                <a:cs typeface="Courier New"/>
              </a:rPr>
              <a:t>ploughman</a:t>
            </a:r>
            <a:r>
              <a:rPr lang="en-US" sz="2800" b="1" dirty="0" smtClean="0">
                <a:latin typeface="Courier New"/>
                <a:cs typeface="Courier New"/>
              </a:rPr>
              <a:t> fought </a:t>
            </a:r>
            <a:r>
              <a:rPr lang="en-US" sz="2800" b="1" dirty="0" smtClean="0">
                <a:solidFill>
                  <a:srgbClr val="FF0000"/>
                </a:solidFill>
                <a:latin typeface="Courier New"/>
                <a:cs typeface="Courier New"/>
              </a:rPr>
              <a:t>through</a:t>
            </a:r>
            <a:r>
              <a:rPr lang="en-US" sz="2800" b="1" dirty="0" smtClean="0">
                <a:latin typeface="Courier New"/>
                <a:cs typeface="Courier New"/>
              </a:rPr>
              <a:t> the </a:t>
            </a:r>
            <a:r>
              <a:rPr lang="en-US" sz="2800" b="1" dirty="0" smtClean="0">
                <a:solidFill>
                  <a:srgbClr val="FF0000"/>
                </a:solidFill>
                <a:latin typeface="Courier New"/>
                <a:cs typeface="Courier New"/>
              </a:rPr>
              <a:t>slough</a:t>
            </a:r>
            <a:r>
              <a:rPr lang="en-US" sz="2800" b="1" dirty="0" smtClean="0">
                <a:latin typeface="Courier New"/>
                <a:cs typeface="Courier New"/>
              </a:rPr>
              <a:t> and snow, and </a:t>
            </a:r>
            <a:r>
              <a:rPr lang="en-US" sz="2800" b="1" dirty="0" smtClean="0">
                <a:solidFill>
                  <a:srgbClr val="FF0000"/>
                </a:solidFill>
                <a:latin typeface="Courier New"/>
                <a:cs typeface="Courier New"/>
              </a:rPr>
              <a:t>though</a:t>
            </a:r>
            <a:r>
              <a:rPr lang="en-US" sz="2800" b="1" dirty="0" smtClean="0">
                <a:latin typeface="Courier New"/>
                <a:cs typeface="Courier New"/>
              </a:rPr>
              <a:t> he </a:t>
            </a:r>
            <a:r>
              <a:rPr lang="en-US" sz="2800" b="1" dirty="0" smtClean="0">
                <a:solidFill>
                  <a:srgbClr val="FF0000"/>
                </a:solidFill>
                <a:latin typeface="Courier New"/>
                <a:cs typeface="Courier New"/>
              </a:rPr>
              <a:t>hiccoughed</a:t>
            </a:r>
            <a:r>
              <a:rPr lang="en-US" sz="2800" b="1" dirty="0" smtClean="0">
                <a:latin typeface="Courier New"/>
                <a:cs typeface="Courier New"/>
              </a:rPr>
              <a:t> and he </a:t>
            </a:r>
            <a:r>
              <a:rPr lang="en-US" sz="2800" b="1" dirty="0" smtClean="0">
                <a:solidFill>
                  <a:srgbClr val="FF0000"/>
                </a:solidFill>
                <a:latin typeface="Courier New"/>
                <a:cs typeface="Courier New"/>
              </a:rPr>
              <a:t>coughed</a:t>
            </a:r>
            <a:r>
              <a:rPr lang="en-US" sz="2800" b="1" dirty="0" smtClean="0">
                <a:latin typeface="Courier New"/>
                <a:cs typeface="Courier New"/>
              </a:rPr>
              <a:t>, he </a:t>
            </a:r>
            <a:r>
              <a:rPr lang="en-US" sz="2800" b="1" dirty="0" smtClean="0">
                <a:solidFill>
                  <a:srgbClr val="FF0000"/>
                </a:solidFill>
                <a:latin typeface="Courier New"/>
                <a:cs typeface="Courier New"/>
              </a:rPr>
              <a:t>thought</a:t>
            </a:r>
            <a:r>
              <a:rPr lang="en-US" sz="2800" b="1" dirty="0" smtClean="0">
                <a:latin typeface="Courier New"/>
                <a:cs typeface="Courier New"/>
              </a:rPr>
              <a:t> only of his work, determined to be </a:t>
            </a:r>
            <a:r>
              <a:rPr lang="en-US" sz="2800" b="1" dirty="0" smtClean="0">
                <a:solidFill>
                  <a:srgbClr val="FF0000"/>
                </a:solidFill>
                <a:latin typeface="Courier New"/>
                <a:cs typeface="Courier New"/>
              </a:rPr>
              <a:t>thorough</a:t>
            </a:r>
            <a:r>
              <a:rPr lang="en-US" sz="2800" b="1" dirty="0" smtClean="0">
                <a:latin typeface="Courier New"/>
                <a:cs typeface="Courier New"/>
              </a:rPr>
              <a:t>.”</a:t>
            </a: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endParaRPr lang="en-US" sz="2800" dirty="0">
              <a:latin typeface="Courier New"/>
              <a:cs typeface="Courier New"/>
            </a:endParaRPr>
          </a:p>
          <a:p>
            <a:pPr marL="57150" lvl="2" indent="0" algn="r" eaLnBrk="1" hangingPunct="1">
              <a:spcBef>
                <a:spcPct val="60000"/>
              </a:spcBef>
              <a:buNone/>
              <a:defRPr/>
            </a:pPr>
            <a:r>
              <a:rPr lang="en-US" dirty="0" smtClean="0">
                <a:solidFill>
                  <a:schemeClr val="accent1"/>
                </a:solidFill>
              </a:rPr>
              <a:t>[http</a:t>
            </a:r>
            <a:r>
              <a:rPr lang="en-US" dirty="0">
                <a:solidFill>
                  <a:schemeClr val="accent1"/>
                </a:solidFill>
              </a:rPr>
              <a:t>://</a:t>
            </a:r>
            <a:r>
              <a:rPr lang="en-US" dirty="0" err="1">
                <a:solidFill>
                  <a:schemeClr val="accent1"/>
                </a:solidFill>
              </a:rPr>
              <a:t>www.dictionary.com</a:t>
            </a:r>
            <a:r>
              <a:rPr lang="en-US" dirty="0">
                <a:solidFill>
                  <a:schemeClr val="accent1"/>
                </a:solidFill>
              </a:rPr>
              <a:t>/slideshows/</a:t>
            </a:r>
            <a:r>
              <a:rPr lang="en-US" dirty="0" err="1">
                <a:solidFill>
                  <a:schemeClr val="accent1"/>
                </a:solidFill>
              </a:rPr>
              <a:t>ough#</a:t>
            </a:r>
            <a:r>
              <a:rPr lang="en-US" dirty="0" err="1" smtClean="0">
                <a:solidFill>
                  <a:schemeClr val="accent1"/>
                </a:solidFill>
              </a:rPr>
              <a:t>thorough</a:t>
            </a:r>
            <a:r>
              <a:rPr lang="en-US" dirty="0" smtClean="0">
                <a:solidFill>
                  <a:schemeClr val="accent1"/>
                </a:solidFill>
              </a:rPr>
              <a:t>]</a:t>
            </a:r>
            <a:endParaRPr lang="en-US" dirty="0">
              <a:solidFill>
                <a:schemeClr val="accent1"/>
              </a:solidFill>
            </a:endParaRP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endParaRPr lang="en-US" sz="2800" b="1" dirty="0" smtClean="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42774206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957390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>
                <a:latin typeface="Comic Sans MS" charset="0"/>
                <a:cs typeface="Comic Sans MS" charset="0"/>
              </a:rPr>
              <a:t>5</a:t>
            </a:r>
            <a:r>
              <a:rPr lang="en-US" dirty="0" smtClean="0">
                <a:latin typeface="Comic Sans MS" charset="0"/>
                <a:cs typeface="Comic Sans MS" charset="0"/>
              </a:rPr>
              <a:t>. Words in which the letters increase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182771" y="1096963"/>
            <a:ext cx="8961022" cy="5532402"/>
          </a:xfrm>
        </p:spPr>
        <p:txBody>
          <a:bodyPr/>
          <a:lstStyle/>
          <a:p>
            <a:pPr marL="57150" indent="0" algn="ctr" eaLnBrk="1" hangingPunct="1">
              <a:spcBef>
                <a:spcPct val="60000"/>
              </a:spcBef>
              <a:buNone/>
              <a:defRPr/>
            </a:pP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egrep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 </a:t>
            </a:r>
            <a:r>
              <a:rPr lang="en-US" sz="2400" dirty="0">
                <a:solidFill>
                  <a:srgbClr val="00378A"/>
                </a:solidFill>
                <a:latin typeface="Lucida Console"/>
                <a:cs typeface="Lucida Console"/>
              </a:rPr>
              <a:t>'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regex</a:t>
            </a:r>
            <a:r>
              <a:rPr lang="en-US" sz="2400" dirty="0" smtClean="0">
                <a:solidFill>
                  <a:srgbClr val="00378A"/>
                </a:solidFill>
                <a:latin typeface="Lucida Console"/>
                <a:cs typeface="Lucida Console"/>
              </a:rPr>
              <a:t>' </a:t>
            </a: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dict</a:t>
            </a:r>
            <a:endParaRPr lang="en-US" sz="2400" dirty="0" smtClean="0">
              <a:solidFill>
                <a:schemeClr val="accent1"/>
              </a:solidFill>
              <a:latin typeface="Courier New"/>
              <a:cs typeface="Courier New"/>
            </a:endParaRP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where regex is</a:t>
            </a:r>
          </a:p>
          <a:p>
            <a:pPr marL="57150" indent="0" algn="ctr" eaLnBrk="1" hangingPunct="1">
              <a:spcBef>
                <a:spcPct val="60000"/>
              </a:spcBef>
              <a:buNone/>
              <a:defRPr/>
            </a:pPr>
            <a:r>
              <a:rPr lang="en-US" sz="2000" dirty="0" smtClean="0">
                <a:solidFill>
                  <a:schemeClr val="accent1"/>
                </a:solidFill>
                <a:latin typeface="Courier New"/>
                <a:cs typeface="Courier New"/>
              </a:rPr>
              <a:t>^</a:t>
            </a:r>
            <a:r>
              <a:rPr lang="en-US" sz="20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a?b?c?d?e?f?g?h?i?j?k?l?m?n?o?p?q?r?s?t?u?v?w?x?y?z</a:t>
            </a:r>
            <a:r>
              <a:rPr lang="en-US" sz="2000" dirty="0" smtClean="0">
                <a:solidFill>
                  <a:schemeClr val="accent1"/>
                </a:solidFill>
                <a:latin typeface="Courier New"/>
                <a:cs typeface="Courier New"/>
              </a:rPr>
              <a:t>?$</a:t>
            </a:r>
            <a:endParaRPr lang="en-US" sz="2000" dirty="0">
              <a:solidFill>
                <a:schemeClr val="accent1"/>
              </a:solidFill>
              <a:latin typeface="Courier New"/>
              <a:cs typeface="Courier New"/>
            </a:endParaRP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prints all words in 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dict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in which the letters increase in alphabetic order.</a:t>
            </a: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Note: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a? matches zero or one a</a:t>
            </a:r>
            <a:endParaRPr lang="en-US" sz="2400" dirty="0" smtClean="0">
              <a:latin typeface="Comic Sans MS" charset="0"/>
              <a:cs typeface="Comic Sans MS" charset="0"/>
            </a:endParaRP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endParaRPr lang="en-US" sz="2400" dirty="0" smtClean="0">
              <a:latin typeface="Comic Sans MS" charset="0"/>
              <a:cs typeface="Comic Sans MS" charset="0"/>
            </a:endParaRPr>
          </a:p>
          <a:p>
            <a:pPr marL="57150" indent="0" eaLnBrk="1" hangingPunct="1">
              <a:spcBef>
                <a:spcPct val="60000"/>
              </a:spcBef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The longest word found was</a:t>
            </a:r>
            <a:r>
              <a:rPr lang="en-US" sz="2400" dirty="0">
                <a:latin typeface="Comic Sans MS" charset="0"/>
                <a:cs typeface="Comic Sans MS" charset="0"/>
              </a:rPr>
              <a:t> </a:t>
            </a:r>
            <a:r>
              <a:rPr lang="en-US" sz="24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aegilops</a:t>
            </a:r>
            <a:r>
              <a:rPr lang="en-US" sz="2400" b="1" dirty="0" smtClean="0"/>
              <a:t>.</a:t>
            </a:r>
            <a:endParaRPr lang="en-US" sz="2400" b="1" dirty="0" smtClean="0">
              <a:solidFill>
                <a:schemeClr val="accent1"/>
              </a:solidFill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1505867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build="p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777287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Comic Sans MS" charset="0"/>
                <a:cs typeface="Comic Sans MS" charset="0"/>
              </a:rPr>
              <a:t>Regular Expressions in Python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960437"/>
            <a:ext cx="8777287" cy="5120293"/>
          </a:xfrm>
        </p:spPr>
        <p:txBody>
          <a:bodyPr/>
          <a:lstStyle/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The programming language Python uses a rich set of regular expressions to specify and match text patterns.</a:t>
            </a: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Python regular expressions include the </a:t>
            </a:r>
            <a:r>
              <a:rPr lang="en-US" sz="2400" dirty="0" err="1" smtClean="0">
                <a:latin typeface="Comic Sans MS" charset="0"/>
                <a:cs typeface="Comic Sans MS" charset="0"/>
              </a:rPr>
              <a:t>Kleene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regular expressions but have many additional features that are also included in </a:t>
            </a:r>
            <a:r>
              <a:rPr lang="en-US" sz="2400" dirty="0" err="1" smtClean="0">
                <a:latin typeface="Comic Sans MS" charset="0"/>
                <a:cs typeface="Comic Sans MS" charset="0"/>
              </a:rPr>
              <a:t>egrep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and Perl regular expressions.</a:t>
            </a: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To use regular expressions in a Python program the regular expression module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re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needs to be loaded into the Python program using the statement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import re</a:t>
            </a:r>
            <a:r>
              <a:rPr lang="en-US" sz="2400" dirty="0" smtClean="0">
                <a:latin typeface="Comic Sans MS" charset="0"/>
                <a:cs typeface="Comic Sans MS" charset="0"/>
              </a:rPr>
              <a:t>.</a:t>
            </a: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endParaRPr lang="en-US" sz="2400" dirty="0" smtClean="0">
              <a:latin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83193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777287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Comic Sans MS" charset="0"/>
                <a:cs typeface="Comic Sans MS" charset="0"/>
              </a:rPr>
              <a:t>Looking for Regular Expressions in Python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960437"/>
            <a:ext cx="8777287" cy="5120293"/>
          </a:xfrm>
        </p:spPr>
        <p:txBody>
          <a:bodyPr/>
          <a:lstStyle/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If in a Python program we use a </a:t>
            </a:r>
            <a:r>
              <a:rPr lang="en-US" sz="2400" dirty="0">
                <a:latin typeface="Comic Sans MS" charset="0"/>
                <a:cs typeface="Comic Sans MS" charset="0"/>
              </a:rPr>
              <a:t>regular expression search </a:t>
            </a:r>
            <a:r>
              <a:rPr lang="en-US" sz="2400" dirty="0" smtClean="0">
                <a:latin typeface="Comic Sans MS" charset="0"/>
                <a:cs typeface="Comic Sans MS" charset="0"/>
              </a:rPr>
              <a:t>statement of the form</a:t>
            </a:r>
            <a:endParaRPr lang="en-US" sz="2400" dirty="0">
              <a:latin typeface="Comic Sans MS" charset="0"/>
              <a:cs typeface="Comic Sans MS" charset="0"/>
            </a:endParaRPr>
          </a:p>
          <a:p>
            <a:pPr marL="457200" lvl="1" indent="0" eaLnBrk="1" hangingPunct="1">
              <a:lnSpc>
                <a:spcPct val="50000"/>
              </a:lnSpc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>
                <a:solidFill>
                  <a:srgbClr val="00378A"/>
                </a:solidFill>
                <a:latin typeface="Courier New"/>
                <a:cs typeface="Courier New"/>
              </a:rPr>
              <a:t>match = </a:t>
            </a:r>
            <a:r>
              <a:rPr lang="en-US" sz="2400" dirty="0" err="1">
                <a:solidFill>
                  <a:srgbClr val="00378A"/>
                </a:solidFill>
                <a:latin typeface="Courier New"/>
                <a:cs typeface="Courier New"/>
              </a:rPr>
              <a:t>re.search</a:t>
            </a:r>
            <a:r>
              <a:rPr lang="en-US" sz="2400" dirty="0">
                <a:solidFill>
                  <a:srgbClr val="00378A"/>
                </a:solidFill>
                <a:latin typeface="Courier New"/>
                <a:cs typeface="Courier New"/>
              </a:rPr>
              <a:t>(pattern, string)</a:t>
            </a: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Comic Sans MS" charset="0"/>
                <a:cs typeface="Comic Sans MS" charset="0"/>
              </a:rPr>
              <a:t>t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cs typeface="Comic Sans MS" charset="0"/>
              </a:rPr>
              <a:t>he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cs typeface="Comic Sans MS" charset="0"/>
              </a:rPr>
              <a:t>method </a:t>
            </a:r>
            <a:r>
              <a:rPr lang="en-US" sz="2400" dirty="0" err="1">
                <a:solidFill>
                  <a:srgbClr val="00378A"/>
                </a:solidFill>
                <a:latin typeface="Courier New"/>
                <a:cs typeface="Courier New"/>
              </a:rPr>
              <a:t>re.search</a:t>
            </a:r>
            <a:r>
              <a:rPr lang="en-US" sz="2400" dirty="0">
                <a:solidFill>
                  <a:srgbClr val="00378A"/>
                </a:solidFill>
                <a:latin typeface="Courier New"/>
                <a:cs typeface="Courier New"/>
              </a:rPr>
              <a:t>(pattern, string</a:t>
            </a:r>
            <a:r>
              <a:rPr lang="en-US" sz="2400" dirty="0" smtClean="0">
                <a:solidFill>
                  <a:srgbClr val="00378A"/>
                </a:solidFill>
                <a:latin typeface="Courier New"/>
                <a:cs typeface="Courier New"/>
              </a:rPr>
              <a:t>) </a:t>
            </a:r>
            <a:r>
              <a:rPr lang="en-US" sz="2400" dirty="0" smtClean="0">
                <a:latin typeface="Comic Sans MS" charset="0"/>
                <a:cs typeface="Comic Sans MS" charset="0"/>
              </a:rPr>
              <a:t>will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 </a:t>
            </a:r>
            <a:r>
              <a:rPr lang="en-US" sz="2400" dirty="0" smtClean="0">
                <a:latin typeface="Comic Sans MS" charset="0"/>
                <a:cs typeface="Comic Sans MS" charset="0"/>
              </a:rPr>
              <a:t>look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cs typeface="Comic Sans MS" charset="0"/>
              </a:rPr>
              <a:t>for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cs typeface="Comic Sans MS" charset="0"/>
              </a:rPr>
              <a:t>the leftmost longest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cs typeface="Comic Sans MS" charset="0"/>
              </a:rPr>
              <a:t>substring matched by the regular expression </a:t>
            </a:r>
            <a:r>
              <a:rPr lang="en-US" sz="2400" dirty="0">
                <a:solidFill>
                  <a:srgbClr val="00378A"/>
                </a:solidFill>
                <a:latin typeface="Courier New"/>
                <a:cs typeface="Courier New"/>
              </a:rPr>
              <a:t>pattern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cs typeface="Comic Sans MS" charset="0"/>
              </a:rPr>
              <a:t> in the match object </a:t>
            </a:r>
            <a:r>
              <a:rPr lang="en-US" sz="2400" dirty="0">
                <a:solidFill>
                  <a:srgbClr val="00378A"/>
                </a:solidFill>
                <a:latin typeface="Courier New"/>
                <a:cs typeface="Courier New"/>
              </a:rPr>
              <a:t>string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cs typeface="Comic Sans MS" charset="0"/>
              </a:rPr>
              <a:t>.</a:t>
            </a: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Comic Sans MS" charset="0"/>
                <a:cs typeface="Comic Sans MS" charset="0"/>
              </a:rPr>
              <a:t>If a match is found, the method </a:t>
            </a:r>
            <a:r>
              <a:rPr lang="en-US" sz="2400" dirty="0" err="1">
                <a:solidFill>
                  <a:srgbClr val="00378A"/>
                </a:solidFill>
                <a:latin typeface="Courier New"/>
                <a:cs typeface="Courier New"/>
              </a:rPr>
              <a:t>match.group</a:t>
            </a:r>
            <a:r>
              <a:rPr lang="en-US" sz="2400" dirty="0">
                <a:solidFill>
                  <a:srgbClr val="00378A"/>
                </a:solidFill>
                <a:latin typeface="Courier New"/>
                <a:cs typeface="Courier New"/>
              </a:rPr>
              <a:t>()</a:t>
            </a:r>
            <a:r>
              <a:rPr lang="en-US" sz="2400" dirty="0">
                <a:solidFill>
                  <a:srgbClr val="00378A"/>
                </a:solidFill>
              </a:rPr>
              <a:t>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cs typeface="Comic Sans MS" charset="0"/>
              </a:rPr>
              <a:t>returns the leftmost longest substring of </a:t>
            </a:r>
            <a:r>
              <a:rPr lang="en-US" sz="2400" dirty="0">
                <a:solidFill>
                  <a:srgbClr val="00378A"/>
                </a:solidFill>
                <a:latin typeface="Courier New"/>
                <a:cs typeface="Courier New"/>
              </a:rPr>
              <a:t>string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cs typeface="Comic Sans MS" charset="0"/>
              </a:rPr>
              <a:t> that was matched.</a:t>
            </a:r>
            <a:endParaRPr lang="en-US" sz="2000" dirty="0">
              <a:solidFill>
                <a:srgbClr val="0000FF"/>
              </a:solidFill>
              <a:latin typeface="Lucida Console" charset="0"/>
              <a:cs typeface="Lucida Console" charset="0"/>
            </a:endParaRP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endParaRPr lang="en-US" sz="2400" dirty="0" smtClean="0">
              <a:latin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46582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46038"/>
            <a:ext cx="8393113" cy="100554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Comic Sans MS" charset="0"/>
                <a:cs typeface="Comic Sans MS" charset="0"/>
              </a:rPr>
              <a:t>1: Calculator Words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4209" y="868708"/>
            <a:ext cx="8869583" cy="5394901"/>
          </a:xfrm>
        </p:spPr>
        <p:txBody>
          <a:bodyPr/>
          <a:lstStyle/>
          <a:p>
            <a:pPr marL="0" indent="0" eaLnBrk="1" hangingPunct="1">
              <a:spcBef>
                <a:spcPct val="60000"/>
              </a:spcBef>
              <a:spcAft>
                <a:spcPts val="600"/>
              </a:spcAft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 </a:t>
            </a:r>
          </a:p>
        </p:txBody>
      </p:sp>
      <p:pic>
        <p:nvPicPr>
          <p:cNvPr id="2" name="Picture 1" descr="Boobles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545" y="960147"/>
            <a:ext cx="4457711" cy="2674627"/>
          </a:xfrm>
          <a:prstGeom prst="rect">
            <a:avLst/>
          </a:prstGeom>
        </p:spPr>
      </p:pic>
      <p:pic>
        <p:nvPicPr>
          <p:cNvPr id="4" name="Picture 3" descr="Boobless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91546" y="3794756"/>
            <a:ext cx="4427318" cy="2656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29394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777287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Comic Sans MS" charset="0"/>
                <a:cs typeface="Comic Sans MS" charset="0"/>
              </a:rPr>
              <a:t>Python Regular Expression Example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57346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1050925"/>
            <a:ext cx="8960593" cy="5395913"/>
          </a:xfrm>
        </p:spPr>
        <p:txBody>
          <a:bodyPr/>
          <a:lstStyle/>
          <a:p>
            <a:pPr marL="57150" indent="0" eaLnBrk="1" hangingPunct="1">
              <a:spcBef>
                <a:spcPct val="6000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en-US" sz="2400" dirty="0">
                <a:latin typeface="Comic Sans MS" charset="0"/>
                <a:cs typeface="Comic Sans MS" charset="0"/>
              </a:rPr>
              <a:t>Here is a </a:t>
            </a:r>
            <a:r>
              <a:rPr lang="en-US" sz="2400" dirty="0" smtClean="0">
                <a:latin typeface="Comic Sans MS" charset="0"/>
                <a:cs typeface="Comic Sans MS" charset="0"/>
              </a:rPr>
              <a:t>Python2.7 </a:t>
            </a:r>
            <a:r>
              <a:rPr lang="en-US" sz="2400" dirty="0">
                <a:latin typeface="Comic Sans MS" charset="0"/>
                <a:cs typeface="Comic Sans MS" charset="0"/>
              </a:rPr>
              <a:t>program that searches for the regular expression pattern </a:t>
            </a:r>
            <a:r>
              <a:rPr lang="en-US" sz="2400" dirty="0" err="1">
                <a:solidFill>
                  <a:srgbClr val="00378A"/>
                </a:solidFill>
                <a:latin typeface="Comic Sans MS" charset="0"/>
                <a:cs typeface="Comic Sans MS" charset="0"/>
              </a:rPr>
              <a:t>ab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cs typeface="Comic Sans MS" charset="0"/>
              </a:rPr>
              <a:t>* </a:t>
            </a:r>
            <a:r>
              <a:rPr lang="en-US" sz="2400" dirty="0">
                <a:latin typeface="Comic Sans MS" charset="0"/>
                <a:cs typeface="Comic Sans MS" charset="0"/>
              </a:rPr>
              <a:t>in the text string </a:t>
            </a:r>
            <a:r>
              <a:rPr lang="en-US" sz="2400" dirty="0">
                <a:solidFill>
                  <a:schemeClr val="accent1"/>
                </a:solidFill>
                <a:latin typeface="Lucida Console" charset="0"/>
                <a:cs typeface="Lucida Console" charset="0"/>
              </a:rPr>
              <a:t>'</a:t>
            </a:r>
            <a:r>
              <a:rPr lang="en-US" sz="2400" dirty="0" err="1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aabb</a:t>
            </a:r>
            <a:r>
              <a:rPr lang="en-US" sz="2400" dirty="0">
                <a:solidFill>
                  <a:schemeClr val="accent1"/>
                </a:solidFill>
                <a:latin typeface="Lucida Console" charset="0"/>
                <a:cs typeface="Lucida Console" charset="0"/>
              </a:rPr>
              <a:t>'</a:t>
            </a:r>
            <a:r>
              <a:rPr lang="en-US" sz="2400" dirty="0" smtClean="0">
                <a:latin typeface="Comic Sans MS" charset="0"/>
                <a:cs typeface="Comic Sans MS" charset="0"/>
              </a:rPr>
              <a:t>:</a:t>
            </a:r>
          </a:p>
          <a:p>
            <a:pPr marL="57150" indent="0" eaLnBrk="1" hangingPunct="1">
              <a:spcBef>
                <a:spcPct val="6000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en-US" sz="2000" dirty="0" smtClean="0">
                <a:solidFill>
                  <a:schemeClr val="accent1"/>
                </a:solidFill>
                <a:latin typeface="Courier New"/>
                <a:cs typeface="Courier New"/>
              </a:rPr>
              <a:t>re1.py:</a:t>
            </a:r>
          </a:p>
          <a:p>
            <a:pPr marL="457200" lvl="1" indent="0" eaLnBrk="1" hangingPunct="1">
              <a:lnSpc>
                <a:spcPct val="50000"/>
              </a:lnSpc>
              <a:spcBef>
                <a:spcPct val="60000"/>
              </a:spcBef>
              <a:buFont typeface="Arial" charset="0"/>
              <a:buNone/>
              <a:defRPr/>
            </a:pPr>
            <a:r>
              <a:rPr lang="en-US" sz="2000" dirty="0" smtClean="0">
                <a:solidFill>
                  <a:schemeClr val="accent1"/>
                </a:solidFill>
                <a:latin typeface="Courier New"/>
                <a:cs typeface="Courier New"/>
              </a:rPr>
              <a:t>import re</a:t>
            </a:r>
          </a:p>
          <a:p>
            <a:pPr marL="457200" lvl="1" indent="0" eaLnBrk="1" hangingPunct="1">
              <a:lnSpc>
                <a:spcPct val="50000"/>
              </a:lnSpc>
              <a:spcBef>
                <a:spcPct val="60000"/>
              </a:spcBef>
              <a:buFont typeface="Arial" charset="0"/>
              <a:buNone/>
              <a:defRPr/>
            </a:pPr>
            <a:r>
              <a:rPr lang="en-US" sz="2000" dirty="0" smtClean="0">
                <a:solidFill>
                  <a:schemeClr val="accent1"/>
                </a:solidFill>
                <a:latin typeface="Courier New"/>
                <a:cs typeface="Courier New"/>
              </a:rPr>
              <a:t>pattern </a:t>
            </a:r>
            <a:r>
              <a:rPr lang="en-US" sz="2000" dirty="0">
                <a:solidFill>
                  <a:schemeClr val="accent1"/>
                </a:solidFill>
                <a:latin typeface="Courier New"/>
                <a:cs typeface="Courier New"/>
              </a:rPr>
              <a:t>= '</a:t>
            </a:r>
            <a:r>
              <a:rPr lang="en-US" sz="2000" dirty="0" err="1">
                <a:solidFill>
                  <a:schemeClr val="accent1"/>
                </a:solidFill>
                <a:latin typeface="Courier New"/>
                <a:cs typeface="Courier New"/>
              </a:rPr>
              <a:t>ab</a:t>
            </a:r>
            <a:r>
              <a:rPr lang="en-US" sz="2000" dirty="0">
                <a:solidFill>
                  <a:schemeClr val="accent1"/>
                </a:solidFill>
                <a:latin typeface="Courier New"/>
                <a:cs typeface="Courier New"/>
              </a:rPr>
              <a:t>*'</a:t>
            </a:r>
          </a:p>
          <a:p>
            <a:pPr marL="457200" lvl="1" indent="0" eaLnBrk="1" hangingPunct="1">
              <a:lnSpc>
                <a:spcPct val="50000"/>
              </a:lnSpc>
              <a:spcBef>
                <a:spcPct val="60000"/>
              </a:spcBef>
              <a:buFont typeface="Arial" charset="0"/>
              <a:buNone/>
              <a:defRPr/>
            </a:pPr>
            <a:r>
              <a:rPr lang="en-US" sz="2000" dirty="0">
                <a:solidFill>
                  <a:schemeClr val="accent1"/>
                </a:solidFill>
                <a:latin typeface="Courier New"/>
                <a:cs typeface="Courier New"/>
              </a:rPr>
              <a:t>string = '</a:t>
            </a:r>
            <a:r>
              <a:rPr lang="en-US" sz="2000" dirty="0" err="1">
                <a:solidFill>
                  <a:schemeClr val="accent1"/>
                </a:solidFill>
                <a:latin typeface="Courier New"/>
                <a:cs typeface="Courier New"/>
              </a:rPr>
              <a:t>aabb</a:t>
            </a:r>
            <a:r>
              <a:rPr lang="en-US" sz="2000" dirty="0">
                <a:solidFill>
                  <a:schemeClr val="accent1"/>
                </a:solidFill>
                <a:latin typeface="Courier New"/>
                <a:cs typeface="Courier New"/>
              </a:rPr>
              <a:t>'</a:t>
            </a:r>
          </a:p>
          <a:p>
            <a:pPr marL="457200" lvl="1" indent="0" eaLnBrk="1" hangingPunct="1">
              <a:lnSpc>
                <a:spcPct val="50000"/>
              </a:lnSpc>
              <a:spcBef>
                <a:spcPct val="60000"/>
              </a:spcBef>
              <a:buFont typeface="Arial" charset="0"/>
              <a:buNone/>
              <a:defRPr/>
            </a:pPr>
            <a:r>
              <a:rPr lang="en-US" sz="2000" dirty="0">
                <a:solidFill>
                  <a:schemeClr val="accent1"/>
                </a:solidFill>
                <a:latin typeface="Courier New"/>
                <a:cs typeface="Courier New"/>
              </a:rPr>
              <a:t>match = </a:t>
            </a:r>
            <a:r>
              <a:rPr lang="en-US" sz="2000" dirty="0" err="1">
                <a:solidFill>
                  <a:schemeClr val="accent1"/>
                </a:solidFill>
                <a:latin typeface="Courier New"/>
                <a:cs typeface="Courier New"/>
              </a:rPr>
              <a:t>re.search</a:t>
            </a:r>
            <a:r>
              <a:rPr lang="en-US" sz="2000" dirty="0">
                <a:solidFill>
                  <a:schemeClr val="accent1"/>
                </a:solidFill>
                <a:latin typeface="Courier New"/>
                <a:cs typeface="Courier New"/>
              </a:rPr>
              <a:t>(pattern, string)</a:t>
            </a:r>
          </a:p>
          <a:p>
            <a:pPr marL="457200" lvl="1" indent="0" eaLnBrk="1" hangingPunct="1">
              <a:lnSpc>
                <a:spcPct val="50000"/>
              </a:lnSpc>
              <a:spcBef>
                <a:spcPct val="60000"/>
              </a:spcBef>
              <a:buFont typeface="Arial" charset="0"/>
              <a:buNone/>
              <a:defRPr/>
            </a:pPr>
            <a:r>
              <a:rPr lang="en-US" sz="2000" dirty="0">
                <a:solidFill>
                  <a:schemeClr val="accent1"/>
                </a:solidFill>
                <a:latin typeface="Courier New"/>
                <a:cs typeface="Courier New"/>
              </a:rPr>
              <a:t>if match:</a:t>
            </a:r>
          </a:p>
          <a:p>
            <a:pPr marL="457200" lvl="1" indent="0" eaLnBrk="1" hangingPunct="1">
              <a:lnSpc>
                <a:spcPct val="50000"/>
              </a:lnSpc>
              <a:spcBef>
                <a:spcPct val="60000"/>
              </a:spcBef>
              <a:buFont typeface="Arial" charset="0"/>
              <a:buNone/>
              <a:defRPr/>
            </a:pPr>
            <a:r>
              <a:rPr lang="en-US" sz="2000" dirty="0">
                <a:solidFill>
                  <a:schemeClr val="accent1"/>
                </a:solidFill>
                <a:latin typeface="Courier New"/>
                <a:cs typeface="Courier New"/>
              </a:rPr>
              <a:t>   print 'found', </a:t>
            </a:r>
            <a:r>
              <a:rPr lang="en-US" sz="2000" dirty="0" err="1">
                <a:solidFill>
                  <a:schemeClr val="accent1"/>
                </a:solidFill>
                <a:latin typeface="Courier New"/>
                <a:cs typeface="Courier New"/>
              </a:rPr>
              <a:t>match.group</a:t>
            </a:r>
            <a:r>
              <a:rPr lang="en-US" sz="2000" dirty="0">
                <a:solidFill>
                  <a:schemeClr val="accent1"/>
                </a:solidFill>
                <a:latin typeface="Courier New"/>
                <a:cs typeface="Courier New"/>
              </a:rPr>
              <a:t>()</a:t>
            </a:r>
          </a:p>
          <a:p>
            <a:pPr marL="457200" lvl="1" indent="0" eaLnBrk="1" hangingPunct="1">
              <a:lnSpc>
                <a:spcPct val="50000"/>
              </a:lnSpc>
              <a:spcBef>
                <a:spcPct val="60000"/>
              </a:spcBef>
              <a:buFont typeface="Arial" charset="0"/>
              <a:buNone/>
              <a:defRPr/>
            </a:pPr>
            <a:r>
              <a:rPr lang="en-US" sz="2000" dirty="0">
                <a:solidFill>
                  <a:schemeClr val="accent1"/>
                </a:solidFill>
                <a:latin typeface="Courier New"/>
                <a:cs typeface="Courier New"/>
              </a:rPr>
              <a:t>else:</a:t>
            </a:r>
          </a:p>
          <a:p>
            <a:pPr marL="457200" lvl="1" indent="0" eaLnBrk="1" hangingPunct="1">
              <a:lnSpc>
                <a:spcPct val="50000"/>
              </a:lnSpc>
              <a:spcBef>
                <a:spcPct val="60000"/>
              </a:spcBef>
              <a:buFont typeface="Arial" charset="0"/>
              <a:buNone/>
              <a:defRPr/>
            </a:pPr>
            <a:r>
              <a:rPr lang="en-US" sz="2000" dirty="0">
                <a:solidFill>
                  <a:schemeClr val="accent1"/>
                </a:solidFill>
                <a:latin typeface="Courier New"/>
                <a:cs typeface="Courier New"/>
              </a:rPr>
              <a:t>   print 'did not find'</a:t>
            </a: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Comic Sans MS" charset="0"/>
                <a:cs typeface="Comic Sans MS" charset="0"/>
              </a:rPr>
              <a:t>Executing 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python re1.py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cs typeface="Comic Sans MS" charset="0"/>
              </a:rPr>
              <a:t>we get the output</a:t>
            </a:r>
            <a:endParaRPr lang="en-US" sz="2400" dirty="0">
              <a:solidFill>
                <a:srgbClr val="000000"/>
              </a:solidFill>
              <a:latin typeface="Comic Sans MS" charset="0"/>
              <a:cs typeface="Comic Sans MS" charset="0"/>
            </a:endParaRPr>
          </a:p>
          <a:p>
            <a:pPr marL="457200" lvl="1" indent="0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found a</a:t>
            </a: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endParaRPr lang="en-US" sz="2400" dirty="0">
              <a:solidFill>
                <a:srgbClr val="000000"/>
              </a:solidFill>
              <a:latin typeface="Comic Sans MS" charset="0"/>
              <a:cs typeface="Comic Sans MS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46" grpId="0" build="p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777287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>
                <a:solidFill>
                  <a:srgbClr val="00378A"/>
                </a:solidFill>
                <a:latin typeface="Comic Sans MS" charset="0"/>
                <a:cs typeface="Comic Sans MS" charset="0"/>
              </a:rPr>
              <a:t>Leftmost Longest Match</a:t>
            </a: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1050925"/>
            <a:ext cx="9051925" cy="5395562"/>
          </a:xfrm>
        </p:spPr>
        <p:txBody>
          <a:bodyPr/>
          <a:lstStyle/>
          <a:p>
            <a:pPr marL="57150" indent="0" eaLnBrk="1" hangingPunct="1">
              <a:spcBef>
                <a:spcPct val="6000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en-US" sz="2400" dirty="0">
                <a:latin typeface="Comic Sans MS" charset="0"/>
                <a:cs typeface="Comic Sans MS" charset="0"/>
              </a:rPr>
              <a:t>This python program searches for the regular expression pattern </a:t>
            </a:r>
            <a:r>
              <a:rPr lang="en-US" sz="2400" dirty="0" err="1">
                <a:solidFill>
                  <a:srgbClr val="00378A"/>
                </a:solidFill>
                <a:latin typeface="Comic Sans MS" charset="0"/>
                <a:cs typeface="Comic Sans MS" charset="0"/>
              </a:rPr>
              <a:t>ab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cs typeface="Comic Sans MS" charset="0"/>
              </a:rPr>
              <a:t>* </a:t>
            </a:r>
            <a:r>
              <a:rPr lang="en-US" sz="2400" dirty="0">
                <a:latin typeface="Comic Sans MS" charset="0"/>
                <a:cs typeface="Comic Sans MS" charset="0"/>
              </a:rPr>
              <a:t>in the text string </a:t>
            </a:r>
            <a:r>
              <a:rPr lang="en-US" sz="2400" dirty="0">
                <a:solidFill>
                  <a:schemeClr val="accent1"/>
                </a:solidFill>
                <a:latin typeface="Lucida Console" charset="0"/>
                <a:cs typeface="Lucida Console" charset="0"/>
              </a:rPr>
              <a:t>'</a:t>
            </a:r>
            <a:r>
              <a:rPr lang="en-US" sz="2400" dirty="0" err="1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abb</a:t>
            </a:r>
            <a:r>
              <a:rPr lang="en-US" sz="2400" dirty="0">
                <a:solidFill>
                  <a:schemeClr val="accent1"/>
                </a:solidFill>
                <a:latin typeface="Lucida Console" charset="0"/>
                <a:cs typeface="Lucida Console" charset="0"/>
              </a:rPr>
              <a:t>'</a:t>
            </a:r>
            <a:r>
              <a:rPr lang="en-US" sz="2400" dirty="0" smtClean="0">
                <a:latin typeface="Comic Sans MS" charset="0"/>
                <a:cs typeface="Comic Sans MS" charset="0"/>
              </a:rPr>
              <a:t>:</a:t>
            </a:r>
          </a:p>
          <a:p>
            <a:pPr marL="57150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000" dirty="0" smtClean="0">
                <a:solidFill>
                  <a:schemeClr val="accent1"/>
                </a:solidFill>
                <a:latin typeface="Courier New"/>
                <a:cs typeface="Courier New"/>
              </a:rPr>
              <a:t>re2.py:</a:t>
            </a:r>
          </a:p>
          <a:p>
            <a:pPr marL="57150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000" dirty="0" smtClean="0">
                <a:solidFill>
                  <a:srgbClr val="00378A"/>
                </a:solidFill>
                <a:latin typeface="Courier New"/>
                <a:cs typeface="Courier New"/>
              </a:rPr>
              <a:t>  import re</a:t>
            </a:r>
          </a:p>
          <a:p>
            <a:pPr marL="57150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000" dirty="0" smtClean="0">
                <a:solidFill>
                  <a:srgbClr val="00378A"/>
                </a:solidFill>
                <a:latin typeface="Courier New"/>
                <a:cs typeface="Courier New"/>
              </a:rPr>
              <a:t>  pattern </a:t>
            </a: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= '</a:t>
            </a:r>
            <a:r>
              <a:rPr lang="en-US" sz="2000" dirty="0" err="1">
                <a:solidFill>
                  <a:srgbClr val="00378A"/>
                </a:solidFill>
                <a:latin typeface="Courier New"/>
                <a:cs typeface="Courier New"/>
              </a:rPr>
              <a:t>ab</a:t>
            </a:r>
            <a:r>
              <a:rPr lang="en-US" sz="2000">
                <a:solidFill>
                  <a:srgbClr val="00378A"/>
                </a:solidFill>
                <a:latin typeface="Courier New"/>
                <a:cs typeface="Courier New"/>
              </a:rPr>
              <a:t>*'</a:t>
            </a:r>
            <a:endParaRPr lang="en-US" sz="2000" dirty="0" smtClean="0">
              <a:solidFill>
                <a:srgbClr val="00378A"/>
              </a:solidFill>
              <a:latin typeface="Courier New"/>
              <a:cs typeface="Courier New"/>
            </a:endParaRPr>
          </a:p>
          <a:p>
            <a:pPr marL="57150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000" dirty="0" smtClean="0">
                <a:solidFill>
                  <a:srgbClr val="00378A"/>
                </a:solidFill>
                <a:latin typeface="Courier New"/>
                <a:cs typeface="Courier New"/>
              </a:rPr>
              <a:t>  string </a:t>
            </a: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= '</a:t>
            </a:r>
            <a:r>
              <a:rPr lang="en-US" altLang="ja-JP" sz="2000" dirty="0" err="1" smtClean="0">
                <a:solidFill>
                  <a:srgbClr val="00378A"/>
                </a:solidFill>
                <a:latin typeface="Courier New"/>
                <a:cs typeface="Courier New"/>
              </a:rPr>
              <a:t>abb</a:t>
            </a: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'</a:t>
            </a:r>
            <a:endParaRPr lang="en-US" altLang="ja-JP" sz="2000" dirty="0" smtClean="0">
              <a:solidFill>
                <a:srgbClr val="00378A"/>
              </a:solidFill>
              <a:latin typeface="Courier New"/>
              <a:cs typeface="Courier New"/>
            </a:endParaRPr>
          </a:p>
          <a:p>
            <a:pPr marL="57150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000" dirty="0" smtClean="0">
                <a:solidFill>
                  <a:srgbClr val="00378A"/>
                </a:solidFill>
                <a:latin typeface="Courier New"/>
                <a:cs typeface="Courier New"/>
              </a:rPr>
              <a:t>  match </a:t>
            </a: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= </a:t>
            </a:r>
            <a:r>
              <a:rPr lang="en-US" sz="2000" dirty="0" err="1">
                <a:solidFill>
                  <a:srgbClr val="00378A"/>
                </a:solidFill>
                <a:latin typeface="Courier New"/>
                <a:cs typeface="Courier New"/>
              </a:rPr>
              <a:t>re.search</a:t>
            </a: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(pattern, string</a:t>
            </a:r>
            <a:r>
              <a:rPr lang="en-US" sz="2000" dirty="0" smtClean="0">
                <a:solidFill>
                  <a:srgbClr val="00378A"/>
                </a:solidFill>
                <a:latin typeface="Courier New"/>
                <a:cs typeface="Courier New"/>
              </a:rPr>
              <a:t>)</a:t>
            </a:r>
          </a:p>
          <a:p>
            <a:pPr marL="57150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000" dirty="0" smtClean="0">
                <a:solidFill>
                  <a:srgbClr val="00378A"/>
                </a:solidFill>
                <a:latin typeface="Courier New"/>
                <a:cs typeface="Courier New"/>
              </a:rPr>
              <a:t>  if </a:t>
            </a: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match:</a:t>
            </a:r>
          </a:p>
          <a:p>
            <a:pPr marL="173037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   print 'found', </a:t>
            </a:r>
            <a:r>
              <a:rPr lang="en-US" sz="2000" dirty="0" err="1">
                <a:solidFill>
                  <a:srgbClr val="00378A"/>
                </a:solidFill>
                <a:latin typeface="Courier New"/>
                <a:cs typeface="Courier New"/>
              </a:rPr>
              <a:t>match.group</a:t>
            </a: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()</a:t>
            </a:r>
          </a:p>
          <a:p>
            <a:pPr marL="173037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000" dirty="0" smtClean="0">
                <a:solidFill>
                  <a:srgbClr val="00378A"/>
                </a:solidFill>
                <a:latin typeface="Courier New"/>
                <a:cs typeface="Courier New"/>
              </a:rPr>
              <a:t> else</a:t>
            </a: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:</a:t>
            </a:r>
          </a:p>
          <a:p>
            <a:pPr marL="173037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   print 'did not find'</a:t>
            </a: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Comic Sans MS" charset="0"/>
                <a:cs typeface="Comic Sans MS" charset="0"/>
              </a:rPr>
              <a:t>Executing 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python re2.py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we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cs typeface="Comic Sans MS" charset="0"/>
              </a:rPr>
              <a:t> get the output</a:t>
            </a:r>
            <a:endParaRPr lang="en-US" sz="2400" dirty="0">
              <a:solidFill>
                <a:srgbClr val="000000"/>
              </a:solidFill>
              <a:latin typeface="Comic Sans MS" charset="0"/>
              <a:cs typeface="Comic Sans MS" charset="0"/>
            </a:endParaRPr>
          </a:p>
          <a:p>
            <a:pPr marL="457200" lvl="1" indent="0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found </a:t>
            </a:r>
            <a:r>
              <a:rPr lang="en-US" sz="2000" dirty="0" err="1">
                <a:solidFill>
                  <a:srgbClr val="00378A"/>
                </a:solidFill>
                <a:latin typeface="Courier New"/>
                <a:cs typeface="Courier New"/>
              </a:rPr>
              <a:t>abb</a:t>
            </a:r>
            <a:endParaRPr lang="en-US" sz="2000" dirty="0">
              <a:solidFill>
                <a:srgbClr val="00378A"/>
              </a:solidFill>
              <a:latin typeface="Courier New"/>
              <a:cs typeface="Courier New"/>
            </a:endParaRP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 smtClean="0">
                <a:solidFill>
                  <a:srgbClr val="000000"/>
                </a:solidFill>
              </a:rPr>
              <a:t>Note </a:t>
            </a:r>
            <a:r>
              <a:rPr lang="en-US" sz="2400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match.group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()</a:t>
            </a:r>
            <a:r>
              <a:rPr lang="en-US" sz="2400" dirty="0" smtClean="0">
                <a:solidFill>
                  <a:schemeClr val="accent1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cs typeface="Comic Sans MS" charset="0"/>
              </a:rPr>
              <a:t>returns the 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cs typeface="Comic Sans MS" charset="0"/>
              </a:rPr>
              <a:t>leftmost longest match.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build="p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777287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The Word Problems in Python</a:t>
            </a:r>
            <a:endParaRPr lang="en-US" dirty="0">
              <a:solidFill>
                <a:srgbClr val="00378A"/>
              </a:solidFill>
              <a:latin typeface="Comic Sans MS" charset="0"/>
              <a:cs typeface="Comic Sans MS" charset="0"/>
            </a:endParaRP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183306" y="1050925"/>
            <a:ext cx="9051925" cy="5395562"/>
          </a:xfrm>
        </p:spPr>
        <p:txBody>
          <a:bodyPr/>
          <a:lstStyle/>
          <a:p>
            <a:pPr marL="57150" indent="0" eaLnBrk="1" hangingPunct="1">
              <a:spcBef>
                <a:spcPct val="6000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The </a:t>
            </a:r>
            <a:r>
              <a:rPr lang="en-US" sz="2400" dirty="0" err="1" smtClean="0">
                <a:latin typeface="Comic Sans MS" charset="0"/>
                <a:cs typeface="Comic Sans MS" charset="0"/>
              </a:rPr>
              <a:t>egrep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regular expressions used in the previous word problems can also be used in Python. Here is the first one in a Python program that </a:t>
            </a:r>
            <a:r>
              <a:rPr lang="en-US" sz="2400" dirty="0">
                <a:latin typeface="Comic Sans MS" charset="0"/>
                <a:cs typeface="Comic Sans MS" charset="0"/>
              </a:rPr>
              <a:t>matches calculator </a:t>
            </a:r>
            <a:r>
              <a:rPr lang="en-US" sz="2400" dirty="0" smtClean="0">
                <a:latin typeface="Comic Sans MS" charset="0"/>
                <a:cs typeface="Comic Sans MS" charset="0"/>
              </a:rPr>
              <a:t>words:</a:t>
            </a:r>
            <a:endParaRPr lang="en-US" sz="2400" dirty="0" smtClean="0">
              <a:latin typeface="Comic Sans MS" charset="0"/>
              <a:cs typeface="Comic Sans MS" charset="0"/>
            </a:endParaRPr>
          </a:p>
          <a:p>
            <a:pPr marL="57150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000" dirty="0" smtClean="0">
                <a:solidFill>
                  <a:schemeClr val="accent1"/>
                </a:solidFill>
                <a:latin typeface="Courier New"/>
                <a:cs typeface="Courier New"/>
              </a:rPr>
              <a:t>re3.py:</a:t>
            </a:r>
          </a:p>
          <a:p>
            <a:pPr marL="57150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000" dirty="0" smtClean="0">
                <a:solidFill>
                  <a:srgbClr val="00378A"/>
                </a:solidFill>
                <a:latin typeface="Courier New"/>
                <a:cs typeface="Courier New"/>
              </a:rPr>
              <a:t>  import re</a:t>
            </a:r>
          </a:p>
          <a:p>
            <a:pPr marL="57150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000" dirty="0" smtClean="0">
                <a:solidFill>
                  <a:srgbClr val="00378A"/>
                </a:solidFill>
                <a:latin typeface="Courier New"/>
                <a:cs typeface="Courier New"/>
              </a:rPr>
              <a:t>  pattern </a:t>
            </a: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= </a:t>
            </a: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'^</a:t>
            </a:r>
            <a:r>
              <a:rPr lang="en-US" sz="2000" dirty="0" smtClean="0">
                <a:solidFill>
                  <a:schemeClr val="accent1"/>
                </a:solidFill>
                <a:latin typeface="Courier New"/>
                <a:cs typeface="Courier New"/>
              </a:rPr>
              <a:t>[</a:t>
            </a:r>
            <a:r>
              <a:rPr lang="en-US" sz="2000" dirty="0" err="1">
                <a:solidFill>
                  <a:schemeClr val="accent1"/>
                </a:solidFill>
                <a:latin typeface="Courier New"/>
                <a:cs typeface="Courier New"/>
              </a:rPr>
              <a:t>oizehsplbg</a:t>
            </a:r>
            <a:r>
              <a:rPr lang="en-US" sz="2000" dirty="0">
                <a:solidFill>
                  <a:schemeClr val="accent1"/>
                </a:solidFill>
                <a:latin typeface="Courier New"/>
                <a:cs typeface="Courier New"/>
              </a:rPr>
              <a:t>]+$</a:t>
            </a:r>
            <a:r>
              <a:rPr lang="en-US" sz="2000" dirty="0" smtClean="0">
                <a:solidFill>
                  <a:srgbClr val="00378A"/>
                </a:solidFill>
                <a:latin typeface="Courier New"/>
                <a:cs typeface="Courier New"/>
              </a:rPr>
              <a:t>' </a:t>
            </a:r>
          </a:p>
          <a:p>
            <a:pPr marL="57150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000" dirty="0" smtClean="0">
                <a:solidFill>
                  <a:srgbClr val="00378A"/>
                </a:solidFill>
                <a:latin typeface="Courier New"/>
                <a:cs typeface="Courier New"/>
              </a:rPr>
              <a:t>  string </a:t>
            </a: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= '</a:t>
            </a:r>
            <a:r>
              <a:rPr lang="en-US" sz="2000" dirty="0" err="1">
                <a:solidFill>
                  <a:srgbClr val="00378A"/>
                </a:solidFill>
                <a:latin typeface="Courier New"/>
                <a:cs typeface="Courier New"/>
              </a:rPr>
              <a:t>boobless</a:t>
            </a:r>
            <a:r>
              <a:rPr lang="en-US" sz="2000" dirty="0" smtClean="0">
                <a:solidFill>
                  <a:srgbClr val="00378A"/>
                </a:solidFill>
                <a:latin typeface="Courier New"/>
                <a:cs typeface="Courier New"/>
              </a:rPr>
              <a:t>'</a:t>
            </a:r>
            <a:endParaRPr lang="en-US" altLang="ja-JP" sz="2000" dirty="0" smtClean="0">
              <a:solidFill>
                <a:srgbClr val="00378A"/>
              </a:solidFill>
              <a:latin typeface="Courier New"/>
              <a:cs typeface="Courier New"/>
            </a:endParaRPr>
          </a:p>
          <a:p>
            <a:pPr marL="57150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000" dirty="0" smtClean="0">
                <a:solidFill>
                  <a:srgbClr val="00378A"/>
                </a:solidFill>
                <a:latin typeface="Courier New"/>
                <a:cs typeface="Courier New"/>
              </a:rPr>
              <a:t>  match </a:t>
            </a: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= </a:t>
            </a:r>
            <a:r>
              <a:rPr lang="en-US" sz="2000" dirty="0" err="1">
                <a:solidFill>
                  <a:srgbClr val="00378A"/>
                </a:solidFill>
                <a:latin typeface="Courier New"/>
                <a:cs typeface="Courier New"/>
              </a:rPr>
              <a:t>re.search</a:t>
            </a: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(pattern, string</a:t>
            </a:r>
            <a:r>
              <a:rPr lang="en-US" sz="2000" dirty="0" smtClean="0">
                <a:solidFill>
                  <a:srgbClr val="00378A"/>
                </a:solidFill>
                <a:latin typeface="Courier New"/>
                <a:cs typeface="Courier New"/>
              </a:rPr>
              <a:t>)</a:t>
            </a:r>
          </a:p>
          <a:p>
            <a:pPr marL="57150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000" dirty="0" smtClean="0">
                <a:solidFill>
                  <a:srgbClr val="00378A"/>
                </a:solidFill>
                <a:latin typeface="Courier New"/>
                <a:cs typeface="Courier New"/>
              </a:rPr>
              <a:t>  if </a:t>
            </a: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match:</a:t>
            </a:r>
          </a:p>
          <a:p>
            <a:pPr marL="173037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   print 'found', </a:t>
            </a:r>
            <a:r>
              <a:rPr lang="en-US" sz="2000" dirty="0" err="1">
                <a:solidFill>
                  <a:srgbClr val="00378A"/>
                </a:solidFill>
                <a:latin typeface="Courier New"/>
                <a:cs typeface="Courier New"/>
              </a:rPr>
              <a:t>match.group</a:t>
            </a: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()</a:t>
            </a:r>
          </a:p>
          <a:p>
            <a:pPr marL="173037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000" dirty="0" smtClean="0">
                <a:solidFill>
                  <a:srgbClr val="00378A"/>
                </a:solidFill>
                <a:latin typeface="Courier New"/>
                <a:cs typeface="Courier New"/>
              </a:rPr>
              <a:t> else</a:t>
            </a: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:</a:t>
            </a:r>
          </a:p>
          <a:p>
            <a:pPr marL="173037" indent="0" eaLnBrk="1" hangingPunct="1">
              <a:spcBef>
                <a:spcPts val="0"/>
              </a:spcBef>
              <a:spcAft>
                <a:spcPts val="0"/>
              </a:spcAft>
              <a:buFont typeface="Arial" charset="0"/>
              <a:buNone/>
              <a:defRPr/>
            </a:pP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   print 'did not find'</a:t>
            </a: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>
                <a:solidFill>
                  <a:srgbClr val="000000"/>
                </a:solidFill>
                <a:latin typeface="Comic Sans MS" charset="0"/>
                <a:cs typeface="Comic Sans MS" charset="0"/>
              </a:rPr>
              <a:t>Executing </a:t>
            </a:r>
            <a:r>
              <a:rPr lang="en-US" sz="2400" dirty="0" smtClean="0">
                <a:solidFill>
                  <a:schemeClr val="accent1"/>
                </a:solidFill>
                <a:latin typeface="Courier New"/>
                <a:cs typeface="Courier New"/>
              </a:rPr>
              <a:t>python re3.py</a:t>
            </a:r>
            <a:r>
              <a:rPr lang="en-US" sz="2400" dirty="0" smtClean="0">
                <a:solidFill>
                  <a:schemeClr val="accent1"/>
                </a:solidFill>
                <a:latin typeface="Lucida Console"/>
                <a:cs typeface="Lucida Console"/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we</a:t>
            </a:r>
            <a:r>
              <a:rPr lang="en-US" sz="2400" dirty="0" smtClean="0">
                <a:solidFill>
                  <a:srgbClr val="000000"/>
                </a:solidFill>
                <a:latin typeface="Comic Sans MS" charset="0"/>
                <a:cs typeface="Comic Sans MS" charset="0"/>
              </a:rPr>
              <a:t> get the output</a:t>
            </a:r>
            <a:endParaRPr lang="en-US" sz="2400" dirty="0">
              <a:solidFill>
                <a:srgbClr val="000000"/>
              </a:solidFill>
              <a:latin typeface="Comic Sans MS" charset="0"/>
              <a:cs typeface="Comic Sans MS" charset="0"/>
            </a:endParaRPr>
          </a:p>
          <a:p>
            <a:pPr marL="457200" lvl="1" indent="0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000" dirty="0">
                <a:solidFill>
                  <a:srgbClr val="00378A"/>
                </a:solidFill>
                <a:latin typeface="Courier New"/>
                <a:cs typeface="Courier New"/>
              </a:rPr>
              <a:t>found </a:t>
            </a:r>
            <a:r>
              <a:rPr lang="en-US" sz="2000" dirty="0" err="1" smtClean="0">
                <a:solidFill>
                  <a:srgbClr val="00378A"/>
                </a:solidFill>
                <a:latin typeface="Courier New"/>
                <a:cs typeface="Courier New"/>
              </a:rPr>
              <a:t>boobless</a:t>
            </a:r>
            <a:endParaRPr lang="en-US" sz="2000" dirty="0">
              <a:solidFill>
                <a:srgbClr val="00378A"/>
              </a:solidFill>
              <a:latin typeface="Courier New"/>
              <a:cs typeface="Courier New"/>
            </a:endParaRP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endParaRPr lang="en-US" sz="2400" dirty="0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10577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build="p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777287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References for Python Regular Expressions</a:t>
            </a:r>
            <a:endParaRPr lang="en-US" dirty="0">
              <a:solidFill>
                <a:srgbClr val="00378A"/>
              </a:solidFill>
              <a:latin typeface="Comic Sans MS" charset="0"/>
              <a:cs typeface="Comic Sans MS" charset="0"/>
            </a:endParaRP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182563" y="1050925"/>
            <a:ext cx="8961437" cy="5211763"/>
          </a:xfrm>
        </p:spPr>
        <p:txBody>
          <a:bodyPr/>
          <a:lstStyle/>
          <a:p>
            <a:pPr marL="57150" indent="0" eaLnBrk="1" hangingPunct="1">
              <a:spcBef>
                <a:spcPct val="6000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en-US" sz="2400" dirty="0">
                <a:latin typeface="Comic Sans MS" charset="0"/>
                <a:cs typeface="Comic Sans MS" charset="0"/>
              </a:rPr>
              <a:t>W</a:t>
            </a:r>
            <a:r>
              <a:rPr lang="en-US" sz="2400" dirty="0" smtClean="0">
                <a:latin typeface="Comic Sans MS" charset="0"/>
                <a:cs typeface="Comic Sans MS" charset="0"/>
              </a:rPr>
              <a:t>e have only scratched the surface of what can be done with Python regular expressions. There are many day-to-day word-processing tasks that can be done with Python regular expressions. This website contains a nice introduction to Python regular expressions: </a:t>
            </a:r>
          </a:p>
          <a:p>
            <a:pPr marL="57150" indent="0" eaLnBrk="1" hangingPunct="1">
              <a:spcBef>
                <a:spcPct val="6000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en-US" sz="2000" dirty="0" smtClean="0">
                <a:solidFill>
                  <a:schemeClr val="accent1"/>
                </a:solidFill>
                <a:latin typeface="Comic Sans MS" charset="0"/>
                <a:cs typeface="Comic Sans MS" charset="0"/>
                <a:hlinkClick r:id="rId2"/>
              </a:rPr>
              <a:t>https:/</a:t>
            </a:r>
            <a:r>
              <a:rPr lang="en-US" sz="2000" dirty="0">
                <a:solidFill>
                  <a:schemeClr val="accent1"/>
                </a:solidFill>
                <a:latin typeface="Comic Sans MS" charset="0"/>
                <a:cs typeface="Comic Sans MS" charset="0"/>
                <a:hlinkClick r:id="rId2"/>
              </a:rPr>
              <a:t>/developers.google.com/edu/python/regular-</a:t>
            </a:r>
            <a:r>
              <a:rPr lang="en-US" sz="2000" dirty="0" smtClean="0">
                <a:solidFill>
                  <a:schemeClr val="accent1"/>
                </a:solidFill>
                <a:latin typeface="Comic Sans MS" charset="0"/>
                <a:cs typeface="Comic Sans MS" charset="0"/>
                <a:hlinkClick r:id="rId2"/>
              </a:rPr>
              <a:t>expressions</a:t>
            </a:r>
            <a:endParaRPr lang="en-US" sz="2000" dirty="0" smtClean="0">
              <a:solidFill>
                <a:schemeClr val="accent1"/>
              </a:solidFill>
              <a:latin typeface="Comic Sans MS" charset="0"/>
              <a:cs typeface="Comic Sans MS" charset="0"/>
            </a:endParaRPr>
          </a:p>
          <a:p>
            <a:pPr marL="57150" indent="0" eaLnBrk="1" hangingPunct="1">
              <a:spcBef>
                <a:spcPct val="6000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en-US" sz="2400" dirty="0" smtClean="0">
                <a:solidFill>
                  <a:srgbClr val="000000"/>
                </a:solidFill>
                <a:latin typeface="Comic Sans MS" charset="0"/>
                <a:cs typeface="Comic Sans MS" charset="0"/>
              </a:rPr>
              <a:t>The official specification of Python regular expressions can be found in:</a:t>
            </a:r>
          </a:p>
          <a:p>
            <a:pPr marL="57150" indent="0" eaLnBrk="1" hangingPunct="1">
              <a:spcBef>
                <a:spcPct val="60000"/>
              </a:spcBef>
              <a:spcAft>
                <a:spcPts val="1200"/>
              </a:spcAft>
              <a:buFont typeface="Arial" charset="0"/>
              <a:buNone/>
              <a:defRPr/>
            </a:pPr>
            <a:r>
              <a:rPr lang="en-US" sz="2000" dirty="0" smtClean="0">
                <a:solidFill>
                  <a:schemeClr val="accent1"/>
                </a:solidFill>
                <a:latin typeface="Comic Sans MS" charset="0"/>
                <a:cs typeface="Comic Sans MS" charset="0"/>
                <a:hlinkClick r:id="rId3"/>
              </a:rPr>
              <a:t>/</a:t>
            </a:r>
            <a:r>
              <a:rPr lang="en-US" sz="2000" dirty="0">
                <a:solidFill>
                  <a:schemeClr val="accent1"/>
                </a:solidFill>
                <a:latin typeface="Comic Sans MS" charset="0"/>
                <a:cs typeface="Comic Sans MS" charset="0"/>
                <a:hlinkClick r:id="rId3"/>
              </a:rPr>
              <a:t>/docs.python.org/2/library/re.html?highlight=regular%</a:t>
            </a:r>
            <a:r>
              <a:rPr lang="en-US" sz="2000" dirty="0" smtClean="0">
                <a:solidFill>
                  <a:schemeClr val="accent1"/>
                </a:solidFill>
                <a:latin typeface="Comic Sans MS" charset="0"/>
                <a:cs typeface="Comic Sans MS" charset="0"/>
                <a:hlinkClick r:id="rId3"/>
              </a:rPr>
              <a:t>20expressions</a:t>
            </a:r>
            <a:endParaRPr lang="en-US" sz="2000" dirty="0">
              <a:solidFill>
                <a:schemeClr val="accent1"/>
              </a:solidFill>
              <a:latin typeface="Comic Sans MS" charset="0"/>
              <a:cs typeface="Comic Sans MS" charset="0"/>
            </a:endParaRPr>
          </a:p>
          <a:p>
            <a:pPr marL="57150" indent="0" eaLnBrk="1" hangingPunct="1">
              <a:spcBef>
                <a:spcPct val="60000"/>
              </a:spcBef>
              <a:spcAft>
                <a:spcPts val="1200"/>
              </a:spcAft>
              <a:buFont typeface="Arial" charset="0"/>
              <a:buNone/>
              <a:defRPr/>
            </a:pPr>
            <a:endParaRPr lang="en-US" sz="2000" dirty="0" smtClean="0">
              <a:solidFill>
                <a:schemeClr val="accent1"/>
              </a:solidFill>
              <a:latin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16518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46038"/>
            <a:ext cx="8393113" cy="100554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Comic Sans MS" charset="0"/>
                <a:cs typeface="Comic Sans MS" charset="0"/>
              </a:rPr>
              <a:t>Takeaways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4209" y="1051586"/>
            <a:ext cx="8869583" cy="5212023"/>
          </a:xfrm>
        </p:spPr>
        <p:txBody>
          <a:bodyPr/>
          <a:lstStyle/>
          <a:p>
            <a:pPr marL="514350" indent="-514350" eaLnBrk="1" hangingPunct="1">
              <a:spcBef>
                <a:spcPct val="600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Regular expressions are an expressive notation for specifying useful patterns in text strings.</a:t>
            </a:r>
          </a:p>
          <a:p>
            <a:pPr marL="514350" indent="-514350" eaLnBrk="1" hangingPunct="1">
              <a:spcBef>
                <a:spcPct val="600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Many modern programming languages and software tools use regular expressions of various kinds to search for and match patterns in text strings.</a:t>
            </a:r>
          </a:p>
          <a:p>
            <a:pPr marL="514350" indent="-514350" eaLnBrk="1" hangingPunct="1">
              <a:spcBef>
                <a:spcPct val="60000"/>
              </a:spcBef>
              <a:spcAft>
                <a:spcPts val="600"/>
              </a:spcAft>
              <a:buFont typeface="+mj-lt"/>
              <a:buAutoNum type="arabicPeriod"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Regular expression pattern matching can be fun as well as useful.</a:t>
            </a:r>
          </a:p>
        </p:txBody>
      </p:sp>
    </p:spTree>
    <p:extLst>
      <p:ext uri="{BB962C8B-B14F-4D97-AF65-F5344CB8AC3E}">
        <p14:creationId xmlns:p14="http://schemas.microsoft.com/office/powerpoint/2010/main" val="28150859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build="p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>
            <a:spLocks noGrp="1" noChangeArrowheads="1"/>
          </p:cNvSpPr>
          <p:nvPr>
            <p:ph type="title"/>
          </p:nvPr>
        </p:nvSpPr>
        <p:spPr>
          <a:xfrm>
            <a:off x="466725" y="46038"/>
            <a:ext cx="8393113" cy="1005548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Comic Sans MS" charset="0"/>
                <a:cs typeface="Comic Sans MS" charset="0"/>
              </a:rPr>
              <a:t>Homework Problem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4209" y="1051586"/>
            <a:ext cx="8869583" cy="5212023"/>
          </a:xfrm>
        </p:spPr>
        <p:txBody>
          <a:bodyPr/>
          <a:lstStyle/>
          <a:p>
            <a:pPr marL="0" indent="0" eaLnBrk="1" hangingPunct="1">
              <a:spcBef>
                <a:spcPct val="60000"/>
              </a:spcBef>
              <a:spcAft>
                <a:spcPts val="600"/>
              </a:spcAft>
              <a:buNone/>
              <a:defRPr/>
            </a:pPr>
            <a:endParaRPr lang="en-US" sz="2400" dirty="0" smtClean="0">
              <a:latin typeface="Comic Sans MS" charset="0"/>
              <a:cs typeface="Comic Sans MS" charset="0"/>
            </a:endParaRPr>
          </a:p>
          <a:p>
            <a:pPr marL="0" indent="0" eaLnBrk="1" hangingPunct="1">
              <a:spcBef>
                <a:spcPct val="60000"/>
              </a:spcBef>
              <a:spcAft>
                <a:spcPts val="600"/>
              </a:spcAft>
              <a:buNone/>
              <a:defRPr/>
            </a:pPr>
            <a:endParaRPr lang="en-US" sz="2400" dirty="0">
              <a:latin typeface="Comic Sans MS" charset="0"/>
              <a:cs typeface="Comic Sans MS" charset="0"/>
            </a:endParaRPr>
          </a:p>
          <a:p>
            <a:pPr marL="0" indent="0" algn="ctr" eaLnBrk="1" hangingPunct="1">
              <a:spcBef>
                <a:spcPct val="60000"/>
              </a:spcBef>
              <a:spcAft>
                <a:spcPts val="600"/>
              </a:spcAft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Find </a:t>
            </a:r>
            <a:r>
              <a:rPr lang="en-US" sz="2400" dirty="0">
                <a:latin typeface="Comic Sans MS" charset="0"/>
                <a:cs typeface="Comic Sans MS" charset="0"/>
              </a:rPr>
              <a:t>a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long English word with no repeated letter.</a:t>
            </a:r>
          </a:p>
          <a:p>
            <a:pPr marL="0" indent="0" algn="ctr" eaLnBrk="1" hangingPunct="1">
              <a:spcBef>
                <a:spcPct val="60000"/>
              </a:spcBef>
              <a:spcAft>
                <a:spcPts val="600"/>
              </a:spcAft>
              <a:buNone/>
              <a:defRPr/>
            </a:pPr>
            <a:endParaRPr lang="en-US" sz="2400" dirty="0">
              <a:latin typeface="Comic Sans MS" charset="0"/>
              <a:cs typeface="Comic Sans MS" charset="0"/>
            </a:endParaRPr>
          </a:p>
          <a:p>
            <a:pPr marL="0" indent="0" algn="ctr" eaLnBrk="1" hangingPunct="1">
              <a:spcBef>
                <a:spcPct val="60000"/>
              </a:spcBef>
              <a:spcAft>
                <a:spcPts val="600"/>
              </a:spcAft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E.g.,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ambidextrously</a:t>
            </a:r>
          </a:p>
        </p:txBody>
      </p:sp>
    </p:spTree>
    <p:extLst>
      <p:ext uri="{BB962C8B-B14F-4D97-AF65-F5344CB8AC3E}">
        <p14:creationId xmlns:p14="http://schemas.microsoft.com/office/powerpoint/2010/main" val="11586451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957390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Comic Sans MS" charset="0"/>
                <a:cs typeface="Comic Sans MS" charset="0"/>
                <a:hlinkClick r:id="rId2"/>
              </a:rPr>
              <a:t>Hawaiian Triggerfish Song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pic>
        <p:nvPicPr>
          <p:cNvPr id="2" name="Content Placeholder 1" descr="imgres.jpg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90" b="3690"/>
          <a:stretch>
            <a:fillRect/>
          </a:stretch>
        </p:blipFill>
        <p:spPr>
          <a:xfrm>
            <a:off x="2102989" y="2102792"/>
            <a:ext cx="5257629" cy="3246427"/>
          </a:xfrm>
        </p:spPr>
      </p:pic>
      <p:sp>
        <p:nvSpPr>
          <p:cNvPr id="3" name="TextBox 2"/>
          <p:cNvSpPr txBox="1"/>
          <p:nvPr/>
        </p:nvSpPr>
        <p:spPr>
          <a:xfrm>
            <a:off x="2753690" y="5443018"/>
            <a:ext cx="39897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mic Sans MS"/>
                <a:cs typeface="Comic Sans MS"/>
              </a:rPr>
              <a:t>Hawaiian reef triggerfish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02989" y="1143025"/>
            <a:ext cx="516419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chemeClr val="accent1"/>
                </a:solidFill>
                <a:latin typeface="Comic Sans MS"/>
                <a:cs typeface="Comic Sans MS"/>
              </a:rPr>
              <a:t>Humuhumunukunukuapua’a</a:t>
            </a:r>
            <a:endParaRPr lang="en-US" sz="3200" b="1" dirty="0">
              <a:solidFill>
                <a:schemeClr val="accent1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320784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777287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Reference</a:t>
            </a:r>
            <a:endParaRPr lang="en-US" dirty="0">
              <a:solidFill>
                <a:srgbClr val="00378A"/>
              </a:solidFill>
              <a:latin typeface="Comic Sans MS" charset="0"/>
              <a:cs typeface="Comic Sans MS" charset="0"/>
            </a:endParaRPr>
          </a:p>
        </p:txBody>
      </p:sp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182563" y="1050925"/>
            <a:ext cx="8961437" cy="5211763"/>
          </a:xfrm>
        </p:spPr>
        <p:txBody>
          <a:bodyPr/>
          <a:lstStyle/>
          <a:p>
            <a:pPr marL="342900" indent="-342900">
              <a:lnSpc>
                <a:spcPct val="90000"/>
              </a:lnSpc>
              <a:spcBef>
                <a:spcPct val="60000"/>
              </a:spcBef>
              <a:buFontTx/>
              <a:buNone/>
              <a:defRPr/>
            </a:pPr>
            <a:endParaRPr lang="en-US" sz="2400" dirty="0" smtClean="0"/>
          </a:p>
          <a:p>
            <a:pPr marL="342900" indent="-342900">
              <a:lnSpc>
                <a:spcPct val="90000"/>
              </a:lnSpc>
              <a:spcBef>
                <a:spcPct val="60000"/>
              </a:spcBef>
              <a:buFontTx/>
              <a:buNone/>
              <a:defRPr/>
            </a:pPr>
            <a:endParaRPr lang="en-US" sz="2400" dirty="0"/>
          </a:p>
          <a:p>
            <a:pPr marL="342900" indent="-342900">
              <a:lnSpc>
                <a:spcPct val="90000"/>
              </a:lnSpc>
              <a:spcBef>
                <a:spcPct val="60000"/>
              </a:spcBef>
              <a:buFontTx/>
              <a:buNone/>
              <a:defRPr/>
            </a:pPr>
            <a:r>
              <a:rPr lang="en-US" sz="2400" dirty="0" smtClean="0"/>
              <a:t>A </a:t>
            </a:r>
            <a:r>
              <a:rPr lang="en-US" sz="2400" dirty="0"/>
              <a:t>copy of this talk can be found </a:t>
            </a:r>
            <a:r>
              <a:rPr lang="en-US" sz="2400" dirty="0" smtClean="0"/>
              <a:t>at:</a:t>
            </a:r>
          </a:p>
          <a:p>
            <a:pPr marL="342900" indent="-342900">
              <a:lnSpc>
                <a:spcPct val="90000"/>
              </a:lnSpc>
              <a:spcBef>
                <a:spcPct val="60000"/>
              </a:spcBef>
              <a:buFontTx/>
              <a:buNone/>
              <a:defRPr/>
            </a:pPr>
            <a:endParaRPr lang="en-US" sz="2400" dirty="0"/>
          </a:p>
          <a:p>
            <a:pPr marL="342900" indent="-342900">
              <a:lnSpc>
                <a:spcPct val="90000"/>
              </a:lnSpc>
              <a:spcBef>
                <a:spcPct val="60000"/>
              </a:spcBef>
              <a:buFontTx/>
              <a:buNone/>
              <a:defRPr/>
            </a:pPr>
            <a:endParaRPr lang="en-US" sz="2400" dirty="0"/>
          </a:p>
          <a:p>
            <a:pPr marL="342900" indent="-342900">
              <a:lnSpc>
                <a:spcPct val="90000"/>
              </a:lnSpc>
              <a:spcBef>
                <a:spcPct val="60000"/>
              </a:spcBef>
              <a:buFontTx/>
              <a:buNone/>
              <a:defRPr/>
            </a:pPr>
            <a:r>
              <a:rPr lang="en-US" sz="2000" dirty="0">
                <a:solidFill>
                  <a:schemeClr val="accent1"/>
                </a:solidFill>
                <a:hlinkClick r:id="rId2"/>
              </a:rPr>
              <a:t>http://www.cs.columbia.edu/~aho/Talks/17-03-05_STEM.pptx</a:t>
            </a:r>
            <a:endParaRPr lang="en-US" sz="2000" dirty="0">
              <a:solidFill>
                <a:schemeClr val="accent1"/>
              </a:solidFill>
            </a:endParaRPr>
          </a:p>
          <a:p>
            <a:pPr marL="57150" indent="0" eaLnBrk="1" hangingPunct="1">
              <a:spcBef>
                <a:spcPct val="60000"/>
              </a:spcBef>
              <a:spcAft>
                <a:spcPts val="1200"/>
              </a:spcAft>
              <a:buFont typeface="Arial" charset="0"/>
              <a:buNone/>
              <a:defRPr/>
            </a:pPr>
            <a:endParaRPr lang="en-US" sz="2000" dirty="0">
              <a:solidFill>
                <a:schemeClr val="accent1"/>
              </a:solidFill>
              <a:latin typeface="Comic Sans MS" charset="0"/>
              <a:cs typeface="Comic Sans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60436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777287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Comic Sans MS" charset="0"/>
                <a:cs typeface="Comic Sans MS" charset="0"/>
              </a:rPr>
              <a:t>What is a Finite Automaton?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1050925"/>
            <a:ext cx="8777287" cy="5395562"/>
          </a:xfrm>
        </p:spPr>
        <p:txBody>
          <a:bodyPr/>
          <a:lstStyle/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Here is a finite automaton that recognizes all strings of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a</a:t>
            </a:r>
            <a:r>
              <a:rPr lang="en-US" sz="2400" dirty="0" smtClean="0">
                <a:latin typeface="Comic Sans MS" charset="0"/>
                <a:cs typeface="Comic Sans MS" charset="0"/>
              </a:rPr>
              <a:t>’s and 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b</a:t>
            </a:r>
            <a:r>
              <a:rPr lang="en-US" sz="2400" dirty="0" smtClean="0">
                <a:latin typeface="Comic Sans MS" charset="0"/>
                <a:cs typeface="Comic Sans MS" charset="0"/>
              </a:rPr>
              <a:t>’s with an even number of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a</a:t>
            </a:r>
            <a:r>
              <a:rPr lang="en-US" sz="2400" dirty="0" smtClean="0">
                <a:latin typeface="Comic Sans MS" charset="0"/>
                <a:cs typeface="Comic Sans MS" charset="0"/>
              </a:rPr>
              <a:t>’s:</a:t>
            </a: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endParaRPr lang="en-US" sz="2400" dirty="0" smtClean="0">
              <a:latin typeface="Comic Sans MS" charset="0"/>
              <a:cs typeface="Comic Sans MS" charset="0"/>
            </a:endParaRP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endParaRPr lang="en-US" sz="2400" dirty="0" smtClean="0">
              <a:latin typeface="Comic Sans MS" charset="0"/>
              <a:cs typeface="Comic Sans MS" charset="0"/>
            </a:endParaRP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endParaRPr lang="en-US" sz="2400" dirty="0">
              <a:latin typeface="Comic Sans MS" charset="0"/>
              <a:cs typeface="Comic Sans MS" charset="0"/>
            </a:endParaRP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endParaRPr lang="en-US" sz="2400" dirty="0" smtClean="0">
              <a:latin typeface="Comic Sans MS" charset="0"/>
              <a:cs typeface="Comic Sans MS" charset="0"/>
            </a:endParaRPr>
          </a:p>
          <a:p>
            <a:pPr marL="5715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The automaton </a:t>
            </a:r>
            <a:r>
              <a:rPr lang="en-US" sz="2400" dirty="0" smtClean="0">
                <a:solidFill>
                  <a:srgbClr val="FF3300"/>
                </a:solidFill>
                <a:latin typeface="Comic Sans MS" charset="0"/>
                <a:cs typeface="Comic Sans MS" charset="0"/>
              </a:rPr>
              <a:t>recognizes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a string x if there is a path of arcs from the start state to a final state whose arc labels spell out x.</a:t>
            </a:r>
          </a:p>
          <a:p>
            <a:pPr marL="5715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For example, this automaton recognizes the string ‘aba’ because the arc labels on the path from state 0 to state 1 to state 1 to state 0 spell out the string ‘aba’.</a:t>
            </a: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endParaRPr lang="en-US" sz="2400" dirty="0" smtClean="0">
              <a:solidFill>
                <a:srgbClr val="000000"/>
              </a:solidFill>
              <a:latin typeface="Comic Sans MS" charset="0"/>
              <a:cs typeface="Comic Sans MS" charset="0"/>
            </a:endParaRP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endParaRPr lang="en-US" sz="2400" dirty="0" smtClean="0">
              <a:latin typeface="Comic Sans MS" charset="0"/>
              <a:cs typeface="Comic Sans MS" charset="0"/>
            </a:endParaRPr>
          </a:p>
          <a:p>
            <a:pPr lvl="1" eaLnBrk="1" hangingPunct="1">
              <a:spcBef>
                <a:spcPct val="60000"/>
              </a:spcBef>
              <a:buFont typeface="Arial" charset="0"/>
              <a:buNone/>
              <a:defRPr/>
            </a:pPr>
            <a:endParaRPr lang="en-US" sz="2000" dirty="0" smtClean="0">
              <a:latin typeface="Comic Sans MS" charset="0"/>
              <a:cs typeface="Comic Sans MS" charset="0"/>
            </a:endParaRPr>
          </a:p>
        </p:txBody>
      </p:sp>
      <p:sp>
        <p:nvSpPr>
          <p:cNvPr id="56323" name="Oval 3"/>
          <p:cNvSpPr>
            <a:spLocks noChangeArrowheads="1"/>
          </p:cNvSpPr>
          <p:nvPr/>
        </p:nvSpPr>
        <p:spPr bwMode="auto">
          <a:xfrm>
            <a:off x="2377296" y="2789238"/>
            <a:ext cx="914400" cy="785812"/>
          </a:xfrm>
          <a:prstGeom prst="ellipse">
            <a:avLst/>
          </a:prstGeom>
          <a:solidFill>
            <a:srgbClr val="99FF33"/>
          </a:solidFill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/>
        </p:spPr>
        <p:txBody>
          <a:bodyPr/>
          <a:lstStyle/>
          <a:p>
            <a:endParaRPr lang="en-US"/>
          </a:p>
        </p:txBody>
      </p:sp>
      <p:sp>
        <p:nvSpPr>
          <p:cNvPr id="56324" name="Oval 4"/>
          <p:cNvSpPr>
            <a:spLocks noChangeArrowheads="1"/>
          </p:cNvSpPr>
          <p:nvPr/>
        </p:nvSpPr>
        <p:spPr bwMode="auto">
          <a:xfrm>
            <a:off x="4571832" y="2789238"/>
            <a:ext cx="914400" cy="785812"/>
          </a:xfrm>
          <a:prstGeom prst="ellipse">
            <a:avLst/>
          </a:prstGeom>
          <a:solidFill>
            <a:srgbClr val="66CCFF"/>
          </a:solidFill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7" name="Curved Connector 6"/>
          <p:cNvCxnSpPr>
            <a:stCxn id="56323" idx="7"/>
            <a:endCxn id="56324" idx="1"/>
          </p:cNvCxnSpPr>
          <p:nvPr/>
        </p:nvCxnSpPr>
        <p:spPr bwMode="auto">
          <a:xfrm rot="5400000" flipH="1" flipV="1">
            <a:off x="3931764" y="2130339"/>
            <a:ext cx="12700" cy="1547958"/>
          </a:xfrm>
          <a:prstGeom prst="curvedConnector3">
            <a:avLst>
              <a:gd name="adj1" fmla="val 270614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Curved Connector 9"/>
          <p:cNvCxnSpPr>
            <a:stCxn id="56324" idx="3"/>
            <a:endCxn id="56323" idx="5"/>
          </p:cNvCxnSpPr>
          <p:nvPr/>
        </p:nvCxnSpPr>
        <p:spPr bwMode="auto">
          <a:xfrm rot="5400000">
            <a:off x="3931764" y="2685991"/>
            <a:ext cx="12700" cy="1547958"/>
          </a:xfrm>
          <a:prstGeom prst="curvedConnector3">
            <a:avLst>
              <a:gd name="adj1" fmla="val 270614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6327" name="TextBox 17"/>
          <p:cNvSpPr txBox="1">
            <a:spLocks noChangeArrowheads="1"/>
          </p:cNvSpPr>
          <p:nvPr/>
        </p:nvSpPr>
        <p:spPr bwMode="auto">
          <a:xfrm>
            <a:off x="4880127" y="2936875"/>
            <a:ext cx="3317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9pPr>
          </a:lstStyle>
          <a:p>
            <a:r>
              <a:rPr lang="en-US" sz="2000">
                <a:solidFill>
                  <a:srgbClr val="00378A"/>
                </a:solidFill>
              </a:rPr>
              <a:t>1</a:t>
            </a:r>
          </a:p>
        </p:txBody>
      </p:sp>
      <p:sp>
        <p:nvSpPr>
          <p:cNvPr id="56328" name="TextBox 19"/>
          <p:cNvSpPr txBox="1">
            <a:spLocks noChangeArrowheads="1"/>
          </p:cNvSpPr>
          <p:nvPr/>
        </p:nvSpPr>
        <p:spPr bwMode="auto">
          <a:xfrm>
            <a:off x="3801909" y="2603505"/>
            <a:ext cx="3127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9pPr>
          </a:lstStyle>
          <a:p>
            <a:r>
              <a:rPr lang="en-US" sz="1800" b="1" dirty="0">
                <a:solidFill>
                  <a:srgbClr val="00378A"/>
                </a:solidFill>
                <a:latin typeface="Comic Sans MS" charset="0"/>
                <a:cs typeface="Comic Sans MS" charset="0"/>
              </a:rPr>
              <a:t>a</a:t>
            </a:r>
            <a:endParaRPr lang="en-US" sz="1800" dirty="0">
              <a:solidFill>
                <a:srgbClr val="00378A"/>
              </a:solidFill>
            </a:endParaRPr>
          </a:p>
        </p:txBody>
      </p:sp>
      <p:sp>
        <p:nvSpPr>
          <p:cNvPr id="56329" name="TextBox 20"/>
          <p:cNvSpPr txBox="1">
            <a:spLocks noChangeArrowheads="1"/>
          </p:cNvSpPr>
          <p:nvPr/>
        </p:nvSpPr>
        <p:spPr bwMode="auto">
          <a:xfrm>
            <a:off x="3801909" y="3336925"/>
            <a:ext cx="31273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9pPr>
          </a:lstStyle>
          <a:p>
            <a:r>
              <a:rPr lang="en-US" sz="1800" b="1" dirty="0">
                <a:solidFill>
                  <a:srgbClr val="00378A"/>
                </a:solidFill>
                <a:latin typeface="Comic Sans MS" charset="0"/>
                <a:cs typeface="Comic Sans MS" charset="0"/>
              </a:rPr>
              <a:t>a</a:t>
            </a:r>
            <a:endParaRPr lang="en-US" sz="1800" dirty="0">
              <a:solidFill>
                <a:srgbClr val="00378A"/>
              </a:solidFill>
            </a:endParaRPr>
          </a:p>
        </p:txBody>
      </p:sp>
      <p:cxnSp>
        <p:nvCxnSpPr>
          <p:cNvPr id="17" name="Curved Connector 16"/>
          <p:cNvCxnSpPr>
            <a:stCxn id="56323" idx="0"/>
            <a:endCxn id="56323" idx="1"/>
          </p:cNvCxnSpPr>
          <p:nvPr/>
        </p:nvCxnSpPr>
        <p:spPr bwMode="auto">
          <a:xfrm rot="16200000" flipH="1" flipV="1">
            <a:off x="2615312" y="2685133"/>
            <a:ext cx="115080" cy="323289"/>
          </a:xfrm>
          <a:prstGeom prst="curvedConnector3">
            <a:avLst>
              <a:gd name="adj1" fmla="val -440921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Curved Connector 25"/>
          <p:cNvCxnSpPr>
            <a:stCxn id="56324" idx="7"/>
            <a:endCxn id="56324" idx="0"/>
          </p:cNvCxnSpPr>
          <p:nvPr/>
        </p:nvCxnSpPr>
        <p:spPr bwMode="auto">
          <a:xfrm rot="16200000" flipV="1">
            <a:off x="5133137" y="2685133"/>
            <a:ext cx="115080" cy="323289"/>
          </a:xfrm>
          <a:prstGeom prst="curvedConnector3">
            <a:avLst>
              <a:gd name="adj1" fmla="val 55438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6332" name="Oval 27"/>
          <p:cNvSpPr>
            <a:spLocks noChangeArrowheads="1"/>
          </p:cNvSpPr>
          <p:nvPr/>
        </p:nvSpPr>
        <p:spPr bwMode="auto">
          <a:xfrm>
            <a:off x="2468745" y="2880366"/>
            <a:ext cx="646113" cy="579438"/>
          </a:xfrm>
          <a:prstGeom prst="ellipse">
            <a:avLst/>
          </a:prstGeom>
          <a:solidFill>
            <a:srgbClr val="99FF33"/>
          </a:solidFill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r>
              <a:rPr lang="en-US">
                <a:solidFill>
                  <a:srgbClr val="00378A"/>
                </a:solidFill>
              </a:rPr>
              <a:t>0</a:t>
            </a:r>
          </a:p>
        </p:txBody>
      </p:sp>
      <p:sp>
        <p:nvSpPr>
          <p:cNvPr id="56333" name="TextBox 54"/>
          <p:cNvSpPr txBox="1">
            <a:spLocks noChangeArrowheads="1"/>
          </p:cNvSpPr>
          <p:nvPr/>
        </p:nvSpPr>
        <p:spPr bwMode="auto">
          <a:xfrm>
            <a:off x="2834501" y="2236788"/>
            <a:ext cx="322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9pPr>
          </a:lstStyle>
          <a:p>
            <a:r>
              <a:rPr lang="en-US" sz="1800" b="1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b</a:t>
            </a:r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56334" name="TextBox 55"/>
          <p:cNvSpPr txBox="1">
            <a:spLocks noChangeArrowheads="1"/>
          </p:cNvSpPr>
          <p:nvPr/>
        </p:nvSpPr>
        <p:spPr bwMode="auto">
          <a:xfrm>
            <a:off x="5394793" y="2239963"/>
            <a:ext cx="3206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9pPr>
          </a:lstStyle>
          <a:p>
            <a:r>
              <a:rPr lang="en-US" sz="1800" b="1" dirty="0">
                <a:solidFill>
                  <a:srgbClr val="00378A"/>
                </a:solidFill>
                <a:latin typeface="Comic Sans MS" charset="0"/>
                <a:cs typeface="Comic Sans MS" charset="0"/>
              </a:rPr>
              <a:t>b</a:t>
            </a:r>
            <a:endParaRPr lang="en-US" sz="1800" dirty="0">
              <a:solidFill>
                <a:srgbClr val="00378A"/>
              </a:solidFill>
            </a:endParaRPr>
          </a:p>
        </p:txBody>
      </p:sp>
      <p:sp>
        <p:nvSpPr>
          <p:cNvPr id="56335" name="TextBox 32"/>
          <p:cNvSpPr txBox="1">
            <a:spLocks noChangeArrowheads="1"/>
          </p:cNvSpPr>
          <p:nvPr/>
        </p:nvSpPr>
        <p:spPr bwMode="auto">
          <a:xfrm>
            <a:off x="1371477" y="2968625"/>
            <a:ext cx="743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omic Sans MS"/>
                <a:cs typeface="Comic Sans MS"/>
              </a:rPr>
              <a:t>start</a:t>
            </a: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2104256" y="3152775"/>
            <a:ext cx="273050" cy="47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6337" name="TextBox 37"/>
          <p:cNvSpPr txBox="1">
            <a:spLocks noChangeArrowheads="1"/>
          </p:cNvSpPr>
          <p:nvPr/>
        </p:nvSpPr>
        <p:spPr bwMode="auto">
          <a:xfrm>
            <a:off x="5850191" y="2423171"/>
            <a:ext cx="2736647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9pPr>
          </a:lstStyle>
          <a:p>
            <a:pPr algn="l"/>
            <a:r>
              <a:rPr lang="en-US" sz="1800" b="1" dirty="0" smtClean="0">
                <a:latin typeface="Comic Sans MS"/>
                <a:cs typeface="Comic Sans MS"/>
              </a:rPr>
              <a:t>Set of states {0,1}</a:t>
            </a:r>
          </a:p>
          <a:p>
            <a:pPr algn="l"/>
            <a:r>
              <a:rPr lang="en-US" sz="1800" b="1" dirty="0" smtClean="0">
                <a:latin typeface="Comic Sans MS"/>
                <a:cs typeface="Comic Sans MS"/>
              </a:rPr>
              <a:t>Input alphabet {</a:t>
            </a:r>
            <a:r>
              <a:rPr lang="en-US" sz="1800" b="1" dirty="0" err="1" smtClean="0">
                <a:solidFill>
                  <a:schemeClr val="accent1"/>
                </a:solidFill>
                <a:latin typeface="Comic Sans MS"/>
                <a:cs typeface="Comic Sans MS"/>
              </a:rPr>
              <a:t>a</a:t>
            </a:r>
            <a:r>
              <a:rPr lang="en-US" sz="1800" b="1" dirty="0" err="1" smtClean="0">
                <a:latin typeface="Comic Sans MS"/>
                <a:cs typeface="Comic Sans MS"/>
              </a:rPr>
              <a:t>,</a:t>
            </a:r>
            <a:r>
              <a:rPr lang="en-US" sz="1800" b="1" dirty="0" err="1" smtClean="0">
                <a:solidFill>
                  <a:schemeClr val="accent1"/>
                </a:solidFill>
                <a:latin typeface="Comic Sans MS"/>
                <a:cs typeface="Comic Sans MS"/>
              </a:rPr>
              <a:t>b</a:t>
            </a:r>
            <a:r>
              <a:rPr lang="en-US" sz="1800" b="1" dirty="0" smtClean="0">
                <a:latin typeface="Comic Sans MS"/>
                <a:cs typeface="Comic Sans MS"/>
              </a:rPr>
              <a:t>}</a:t>
            </a:r>
          </a:p>
          <a:p>
            <a:pPr algn="l"/>
            <a:r>
              <a:rPr lang="en-US" sz="1800" b="1" dirty="0" smtClean="0">
                <a:latin typeface="Comic Sans MS"/>
                <a:cs typeface="Comic Sans MS"/>
              </a:rPr>
              <a:t>Transitions as shown</a:t>
            </a:r>
          </a:p>
          <a:p>
            <a:pPr algn="l"/>
            <a:r>
              <a:rPr lang="en-US" sz="1800" b="1" dirty="0" smtClean="0">
                <a:latin typeface="Comic Sans MS"/>
                <a:cs typeface="Comic Sans MS"/>
              </a:rPr>
              <a:t>Start </a:t>
            </a:r>
            <a:r>
              <a:rPr lang="en-US" sz="1800" b="1" dirty="0">
                <a:latin typeface="Comic Sans MS"/>
                <a:cs typeface="Comic Sans MS"/>
              </a:rPr>
              <a:t>state 0</a:t>
            </a:r>
          </a:p>
          <a:p>
            <a:pPr algn="l"/>
            <a:r>
              <a:rPr lang="en-US" sz="1800" b="1" dirty="0" smtClean="0">
                <a:latin typeface="Comic Sans MS"/>
                <a:cs typeface="Comic Sans MS"/>
              </a:rPr>
              <a:t>Set of final states {0}</a:t>
            </a:r>
            <a:endParaRPr lang="en-US" sz="1800" b="1" dirty="0">
              <a:latin typeface="Comic Sans MS"/>
              <a:cs typeface="Comic Sans MS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777287" cy="1143001"/>
          </a:xfrm>
        </p:spPr>
        <p:txBody>
          <a:bodyPr/>
          <a:lstStyle/>
          <a:p>
            <a:pPr algn="ctr" eaLnBrk="1" hangingPunct="1">
              <a:lnSpc>
                <a:spcPct val="100000"/>
              </a:lnSpc>
              <a:defRPr/>
            </a:pPr>
            <a:r>
              <a:rPr lang="en-US" dirty="0" smtClean="0">
                <a:latin typeface="Comic Sans MS" charset="0"/>
                <a:cs typeface="Comic Sans MS" charset="0"/>
              </a:rPr>
              <a:t>Regular Expressions and Finite Automata</a:t>
            </a:r>
            <a:br>
              <a:rPr lang="en-US" dirty="0" smtClean="0">
                <a:latin typeface="Comic Sans MS" charset="0"/>
                <a:cs typeface="Comic Sans MS" charset="0"/>
              </a:rPr>
            </a:br>
            <a:r>
              <a:rPr lang="en-US" dirty="0" smtClean="0">
                <a:latin typeface="Comic Sans MS" charset="0"/>
                <a:cs typeface="Comic Sans MS" charset="0"/>
              </a:rPr>
              <a:t>Each Define the Same Class of Languages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1325903"/>
            <a:ext cx="8777287" cy="5120584"/>
          </a:xfrm>
        </p:spPr>
        <p:txBody>
          <a:bodyPr/>
          <a:lstStyle/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2400" dirty="0" smtClean="0">
                <a:latin typeface="Comic Sans MS" charset="0"/>
                <a:ea typeface="ＭＳ Ｐゴシック" charset="0"/>
              </a:rPr>
              <a:t>This regular expression and this finite automaton each define the set of all strings of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a</a:t>
            </a:r>
            <a:r>
              <a:rPr lang="en-US" sz="2400" dirty="0" smtClean="0">
                <a:latin typeface="Comic Sans MS" charset="0"/>
                <a:ea typeface="ＭＳ Ｐゴシック" charset="0"/>
              </a:rPr>
              <a:t>’s and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b</a:t>
            </a:r>
            <a:r>
              <a:rPr lang="en-US" sz="2400" dirty="0" smtClean="0">
                <a:latin typeface="Comic Sans MS" charset="0"/>
                <a:ea typeface="ＭＳ Ｐゴシック" charset="0"/>
              </a:rPr>
              <a:t>’s with an even number of 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a</a:t>
            </a:r>
            <a:r>
              <a:rPr lang="en-US" sz="2400" dirty="0" smtClean="0">
                <a:latin typeface="Comic Sans MS" charset="0"/>
                <a:ea typeface="ＭＳ Ｐゴシック" charset="0"/>
              </a:rPr>
              <a:t>’s:</a:t>
            </a:r>
            <a:endParaRPr lang="en-US" sz="2400" dirty="0">
              <a:latin typeface="Comic Sans MS" charset="0"/>
              <a:ea typeface="ＭＳ Ｐゴシック" charset="0"/>
            </a:endParaRPr>
          </a:p>
          <a:p>
            <a:pPr marL="57150" indent="0" algn="ctr" eaLnBrk="1" hangingPunct="1">
              <a:spcBef>
                <a:spcPct val="60000"/>
              </a:spcBef>
              <a:buFont typeface="Arial" charset="0"/>
              <a:buNone/>
              <a:defRPr/>
            </a:pPr>
            <a:r>
              <a:rPr lang="en-US" sz="32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b</a:t>
            </a:r>
            <a:r>
              <a:rPr lang="en-US" sz="32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*(</a:t>
            </a:r>
            <a:r>
              <a:rPr lang="en-US" sz="3200" dirty="0" err="1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ab</a:t>
            </a:r>
            <a:r>
              <a:rPr lang="en-US" sz="32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*</a:t>
            </a:r>
            <a:r>
              <a:rPr lang="en-US" sz="3200" dirty="0" err="1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ab</a:t>
            </a:r>
            <a:r>
              <a:rPr lang="en-US" sz="32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*)* </a:t>
            </a:r>
            <a:endParaRPr lang="en-US" sz="2400" dirty="0" smtClean="0">
              <a:latin typeface="Comic Sans MS" charset="0"/>
              <a:cs typeface="Comic Sans MS" charset="0"/>
            </a:endParaRP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endParaRPr lang="en-US" sz="2400" dirty="0">
              <a:latin typeface="Comic Sans MS" charset="0"/>
              <a:cs typeface="Comic Sans MS" charset="0"/>
            </a:endParaRP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endParaRPr lang="en-US" sz="2400" dirty="0" smtClean="0">
              <a:latin typeface="Comic Sans MS" charset="0"/>
              <a:cs typeface="Comic Sans MS" charset="0"/>
            </a:endParaRP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endParaRPr lang="en-US" sz="2400" dirty="0" smtClean="0">
              <a:solidFill>
                <a:srgbClr val="000000"/>
              </a:solidFill>
              <a:latin typeface="Comic Sans MS" charset="0"/>
              <a:cs typeface="Comic Sans MS" charset="0"/>
            </a:endParaRPr>
          </a:p>
          <a:p>
            <a:pPr marL="57150" indent="0" eaLnBrk="1" hangingPunct="1">
              <a:spcBef>
                <a:spcPct val="60000"/>
              </a:spcBef>
              <a:buFont typeface="Arial" charset="0"/>
              <a:buNone/>
              <a:defRPr/>
            </a:pPr>
            <a:endParaRPr lang="en-US" sz="2400" dirty="0" smtClean="0">
              <a:latin typeface="Comic Sans MS" charset="0"/>
              <a:cs typeface="Comic Sans MS" charset="0"/>
            </a:endParaRPr>
          </a:p>
          <a:p>
            <a:pPr lvl="1" eaLnBrk="1" hangingPunct="1">
              <a:spcBef>
                <a:spcPct val="60000"/>
              </a:spcBef>
              <a:buFont typeface="Arial" charset="0"/>
              <a:buNone/>
              <a:defRPr/>
            </a:pPr>
            <a:endParaRPr lang="en-US" sz="2000" dirty="0" smtClean="0">
              <a:latin typeface="Comic Sans MS" charset="0"/>
              <a:cs typeface="Comic Sans MS" charset="0"/>
            </a:endParaRPr>
          </a:p>
        </p:txBody>
      </p:sp>
      <p:sp>
        <p:nvSpPr>
          <p:cNvPr id="56323" name="Oval 3"/>
          <p:cNvSpPr>
            <a:spLocks noChangeArrowheads="1"/>
          </p:cNvSpPr>
          <p:nvPr/>
        </p:nvSpPr>
        <p:spPr bwMode="auto">
          <a:xfrm>
            <a:off x="2968409" y="4563407"/>
            <a:ext cx="780481" cy="785812"/>
          </a:xfrm>
          <a:prstGeom prst="ellipse">
            <a:avLst/>
          </a:prstGeom>
          <a:solidFill>
            <a:srgbClr val="99CC00"/>
          </a:solidFill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  <a:extLst/>
        </p:spPr>
        <p:txBody>
          <a:bodyPr/>
          <a:lstStyle/>
          <a:p>
            <a:endParaRPr lang="en-US"/>
          </a:p>
        </p:txBody>
      </p:sp>
      <p:sp>
        <p:nvSpPr>
          <p:cNvPr id="56324" name="Oval 4"/>
          <p:cNvSpPr>
            <a:spLocks noChangeArrowheads="1"/>
          </p:cNvSpPr>
          <p:nvPr/>
        </p:nvSpPr>
        <p:spPr bwMode="auto">
          <a:xfrm>
            <a:off x="5577671" y="4563407"/>
            <a:ext cx="780490" cy="785812"/>
          </a:xfrm>
          <a:prstGeom prst="ellipse">
            <a:avLst/>
          </a:prstGeom>
          <a:solidFill>
            <a:srgbClr val="66CCFF"/>
          </a:solidFill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cxnSp>
        <p:nvCxnSpPr>
          <p:cNvPr id="7" name="Curved Connector 6"/>
          <p:cNvCxnSpPr>
            <a:stCxn id="56323" idx="7"/>
            <a:endCxn id="56324" idx="1"/>
          </p:cNvCxnSpPr>
          <p:nvPr/>
        </p:nvCxnSpPr>
        <p:spPr bwMode="auto">
          <a:xfrm rot="5400000" flipH="1" flipV="1">
            <a:off x="4663281" y="3649797"/>
            <a:ext cx="12700" cy="2057380"/>
          </a:xfrm>
          <a:prstGeom prst="curvedConnector3">
            <a:avLst>
              <a:gd name="adj1" fmla="val 270614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0" name="Curved Connector 9"/>
          <p:cNvCxnSpPr>
            <a:stCxn id="56324" idx="3"/>
            <a:endCxn id="56323" idx="5"/>
          </p:cNvCxnSpPr>
          <p:nvPr/>
        </p:nvCxnSpPr>
        <p:spPr bwMode="auto">
          <a:xfrm rot="5400000">
            <a:off x="4663281" y="4205449"/>
            <a:ext cx="12700" cy="2057380"/>
          </a:xfrm>
          <a:prstGeom prst="curvedConnector3">
            <a:avLst>
              <a:gd name="adj1" fmla="val 270614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6327" name="TextBox 17"/>
          <p:cNvSpPr txBox="1">
            <a:spLocks noChangeArrowheads="1"/>
          </p:cNvSpPr>
          <p:nvPr/>
        </p:nvSpPr>
        <p:spPr bwMode="auto">
          <a:xfrm>
            <a:off x="5794517" y="4766291"/>
            <a:ext cx="33178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9pPr>
          </a:lstStyle>
          <a:p>
            <a:r>
              <a:rPr lang="en-US" sz="2000" dirty="0">
                <a:solidFill>
                  <a:srgbClr val="00378A"/>
                </a:solidFill>
              </a:rPr>
              <a:t>1</a:t>
            </a:r>
          </a:p>
        </p:txBody>
      </p:sp>
      <p:sp>
        <p:nvSpPr>
          <p:cNvPr id="56328" name="TextBox 19"/>
          <p:cNvSpPr txBox="1">
            <a:spLocks noChangeArrowheads="1"/>
          </p:cNvSpPr>
          <p:nvPr/>
        </p:nvSpPr>
        <p:spPr bwMode="auto">
          <a:xfrm>
            <a:off x="4391842" y="4340846"/>
            <a:ext cx="4130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9pPr>
          </a:lstStyle>
          <a:p>
            <a:r>
              <a:rPr lang="en-US" sz="1800" b="1" dirty="0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 a</a:t>
            </a:r>
            <a:endParaRPr lang="en-US" sz="1800" dirty="0">
              <a:solidFill>
                <a:srgbClr val="00378A"/>
              </a:solidFill>
            </a:endParaRPr>
          </a:p>
        </p:txBody>
      </p:sp>
      <p:sp>
        <p:nvSpPr>
          <p:cNvPr id="56329" name="TextBox 20"/>
          <p:cNvSpPr txBox="1">
            <a:spLocks noChangeArrowheads="1"/>
          </p:cNvSpPr>
          <p:nvPr/>
        </p:nvSpPr>
        <p:spPr bwMode="auto">
          <a:xfrm>
            <a:off x="4391842" y="5162209"/>
            <a:ext cx="41301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9pPr>
          </a:lstStyle>
          <a:p>
            <a:r>
              <a:rPr lang="en-US" sz="1800" b="1" dirty="0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 a</a:t>
            </a:r>
            <a:endParaRPr lang="en-US" sz="1800" dirty="0">
              <a:solidFill>
                <a:srgbClr val="00378A"/>
              </a:solidFill>
            </a:endParaRPr>
          </a:p>
        </p:txBody>
      </p:sp>
      <p:cxnSp>
        <p:nvCxnSpPr>
          <p:cNvPr id="17" name="Curved Connector 16"/>
          <p:cNvCxnSpPr>
            <a:stCxn id="56323" idx="0"/>
            <a:endCxn id="56323" idx="1"/>
          </p:cNvCxnSpPr>
          <p:nvPr/>
        </p:nvCxnSpPr>
        <p:spPr bwMode="auto">
          <a:xfrm rot="16200000" flipH="1" flipV="1">
            <a:off x="3163139" y="4482976"/>
            <a:ext cx="115080" cy="275942"/>
          </a:xfrm>
          <a:prstGeom prst="curvedConnector3">
            <a:avLst>
              <a:gd name="adj1" fmla="val -400542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26" name="Curved Connector 25"/>
          <p:cNvCxnSpPr>
            <a:stCxn id="56324" idx="7"/>
            <a:endCxn id="56324" idx="0"/>
          </p:cNvCxnSpPr>
          <p:nvPr/>
        </p:nvCxnSpPr>
        <p:spPr bwMode="auto">
          <a:xfrm rot="16200000" flipV="1">
            <a:off x="6048349" y="4482974"/>
            <a:ext cx="115080" cy="275945"/>
          </a:xfrm>
          <a:prstGeom prst="curvedConnector3">
            <a:avLst>
              <a:gd name="adj1" fmla="val 487080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56332" name="Oval 27"/>
          <p:cNvSpPr>
            <a:spLocks noChangeArrowheads="1"/>
          </p:cNvSpPr>
          <p:nvPr/>
        </p:nvSpPr>
        <p:spPr bwMode="auto">
          <a:xfrm>
            <a:off x="3017379" y="4678342"/>
            <a:ext cx="646113" cy="579438"/>
          </a:xfrm>
          <a:prstGeom prst="ellipse">
            <a:avLst/>
          </a:prstGeom>
          <a:solidFill>
            <a:srgbClr val="99CC00"/>
          </a:solidFill>
          <a:ln w="12700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r>
              <a:rPr lang="en-US">
                <a:solidFill>
                  <a:srgbClr val="00378A"/>
                </a:solidFill>
              </a:rPr>
              <a:t>0</a:t>
            </a:r>
          </a:p>
        </p:txBody>
      </p:sp>
      <p:sp>
        <p:nvSpPr>
          <p:cNvPr id="56333" name="TextBox 54"/>
          <p:cNvSpPr txBox="1">
            <a:spLocks noChangeArrowheads="1"/>
          </p:cNvSpPr>
          <p:nvPr/>
        </p:nvSpPr>
        <p:spPr bwMode="auto">
          <a:xfrm>
            <a:off x="3291696" y="3977634"/>
            <a:ext cx="3222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9pPr>
          </a:lstStyle>
          <a:p>
            <a:r>
              <a:rPr lang="en-US" sz="1800" b="1" dirty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b</a:t>
            </a:r>
            <a:endParaRPr lang="en-US" sz="1800" dirty="0">
              <a:solidFill>
                <a:schemeClr val="accent1"/>
              </a:solidFill>
            </a:endParaRPr>
          </a:p>
        </p:txBody>
      </p:sp>
      <p:sp>
        <p:nvSpPr>
          <p:cNvPr id="56334" name="TextBox 55"/>
          <p:cNvSpPr txBox="1">
            <a:spLocks noChangeArrowheads="1"/>
          </p:cNvSpPr>
          <p:nvPr/>
        </p:nvSpPr>
        <p:spPr bwMode="auto">
          <a:xfrm>
            <a:off x="6171386" y="3973503"/>
            <a:ext cx="3206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9pPr>
          </a:lstStyle>
          <a:p>
            <a:r>
              <a:rPr lang="en-US" sz="1800" b="1" dirty="0">
                <a:solidFill>
                  <a:srgbClr val="00378A"/>
                </a:solidFill>
                <a:latin typeface="Comic Sans MS" charset="0"/>
                <a:cs typeface="Comic Sans MS" charset="0"/>
              </a:rPr>
              <a:t>b</a:t>
            </a:r>
            <a:endParaRPr lang="en-US" sz="1800" dirty="0">
              <a:solidFill>
                <a:srgbClr val="00378A"/>
              </a:solidFill>
            </a:endParaRPr>
          </a:p>
        </p:txBody>
      </p:sp>
      <p:sp>
        <p:nvSpPr>
          <p:cNvPr id="56335" name="TextBox 32"/>
          <p:cNvSpPr txBox="1">
            <a:spLocks noChangeArrowheads="1"/>
          </p:cNvSpPr>
          <p:nvPr/>
        </p:nvSpPr>
        <p:spPr bwMode="auto">
          <a:xfrm>
            <a:off x="1908023" y="4797009"/>
            <a:ext cx="7436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Century Schoolbook" charset="0"/>
                <a:ea typeface="ＭＳ Ｐゴシック" charset="0"/>
              </a:defRPr>
            </a:lvl9pPr>
          </a:lstStyle>
          <a:p>
            <a:r>
              <a:rPr lang="en-US" sz="1800" dirty="0">
                <a:latin typeface="Comic Sans MS"/>
                <a:cs typeface="Comic Sans MS"/>
              </a:rPr>
              <a:t>start</a:t>
            </a:r>
          </a:p>
        </p:txBody>
      </p:sp>
      <p:cxnSp>
        <p:nvCxnSpPr>
          <p:cNvPr id="35" name="Straight Arrow Connector 34"/>
          <p:cNvCxnSpPr/>
          <p:nvPr/>
        </p:nvCxnSpPr>
        <p:spPr bwMode="auto">
          <a:xfrm>
            <a:off x="2651623" y="4983463"/>
            <a:ext cx="273050" cy="4763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sp>
        <p:nvSpPr>
          <p:cNvPr id="36" name="Up-Down Arrow 35"/>
          <p:cNvSpPr/>
          <p:nvPr/>
        </p:nvSpPr>
        <p:spPr bwMode="auto">
          <a:xfrm>
            <a:off x="4356053" y="3428999"/>
            <a:ext cx="548640" cy="822951"/>
          </a:xfrm>
          <a:prstGeom prst="upDown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001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957390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>
                <a:latin typeface="Comic Sans MS" charset="0"/>
                <a:cs typeface="Comic Sans MS" charset="0"/>
              </a:rPr>
              <a:t>2</a:t>
            </a:r>
            <a:r>
              <a:rPr lang="en-US" dirty="0" smtClean="0">
                <a:latin typeface="Comic Sans MS" charset="0"/>
                <a:cs typeface="Comic Sans MS" charset="0"/>
              </a:rPr>
              <a:t>. A Word with </a:t>
            </a:r>
            <a:r>
              <a:rPr lang="en-US" dirty="0">
                <a:latin typeface="Comic Sans MS" charset="0"/>
                <a:cs typeface="Comic Sans MS" charset="0"/>
              </a:rPr>
              <a:t>L</a:t>
            </a:r>
            <a:r>
              <a:rPr lang="en-US" dirty="0" smtClean="0">
                <a:latin typeface="Comic Sans MS" charset="0"/>
                <a:cs typeface="Comic Sans MS" charset="0"/>
              </a:rPr>
              <a:t>ots of “</a:t>
            </a:r>
            <a:r>
              <a:rPr lang="en-US" dirty="0" err="1" smtClean="0">
                <a:latin typeface="Comic Sans MS" charset="0"/>
                <a:cs typeface="Comic Sans MS" charset="0"/>
              </a:rPr>
              <a:t>u”s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pic>
        <p:nvPicPr>
          <p:cNvPr id="2" name="Content Placeholder 1" descr="imgres.jp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90" b="3690"/>
          <a:stretch>
            <a:fillRect/>
          </a:stretch>
        </p:blipFill>
        <p:spPr>
          <a:xfrm>
            <a:off x="2102989" y="2102792"/>
            <a:ext cx="5257629" cy="3246427"/>
          </a:xfrm>
        </p:spPr>
      </p:pic>
      <p:sp>
        <p:nvSpPr>
          <p:cNvPr id="3" name="TextBox 2"/>
          <p:cNvSpPr txBox="1"/>
          <p:nvPr/>
        </p:nvSpPr>
        <p:spPr>
          <a:xfrm>
            <a:off x="2398462" y="5443018"/>
            <a:ext cx="470025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Comic Sans MS"/>
                <a:cs typeface="Comic Sans MS"/>
              </a:rPr>
              <a:t>Hawaiian reef triggerfish</a:t>
            </a:r>
          </a:p>
          <a:p>
            <a:r>
              <a:rPr lang="en-US" sz="2000" b="1" dirty="0" smtClean="0">
                <a:solidFill>
                  <a:schemeClr val="accent1"/>
                </a:solidFill>
                <a:latin typeface="Comic Sans MS"/>
                <a:cs typeface="Comic Sans MS"/>
              </a:rPr>
              <a:t>(“triggerfish with a nose like a pig”)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02989" y="1143025"/>
            <a:ext cx="5164194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err="1">
                <a:solidFill>
                  <a:schemeClr val="accent1"/>
                </a:solidFill>
                <a:latin typeface="Comic Sans MS"/>
                <a:cs typeface="Comic Sans MS"/>
              </a:rPr>
              <a:t>Humuhumunukunukuapua’a</a:t>
            </a:r>
            <a:endParaRPr lang="en-US" sz="3200" b="1" dirty="0">
              <a:solidFill>
                <a:schemeClr val="accent1"/>
              </a:solidFill>
              <a:latin typeface="Comic Sans MS"/>
              <a:cs typeface="Comic Sans MS"/>
            </a:endParaRPr>
          </a:p>
        </p:txBody>
      </p:sp>
    </p:spTree>
    <p:extLst>
      <p:ext uri="{BB962C8B-B14F-4D97-AF65-F5344CB8AC3E}">
        <p14:creationId xmlns:p14="http://schemas.microsoft.com/office/powerpoint/2010/main" val="30487816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smtClean="0">
                <a:solidFill>
                  <a:srgbClr val="00378A"/>
                </a:solidFill>
                <a:latin typeface="Comic Sans MS" charset="0"/>
                <a:cs typeface="Comic Sans MS" charset="0"/>
              </a:rPr>
              <a:t>Regular Languages</a:t>
            </a:r>
            <a:endParaRPr lang="en-US" dirty="0">
              <a:solidFill>
                <a:srgbClr val="00378A"/>
              </a:solidFill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4638" y="911225"/>
            <a:ext cx="8777287" cy="5535613"/>
          </a:xfrm>
        </p:spPr>
        <p:txBody>
          <a:bodyPr/>
          <a:lstStyle/>
          <a:p>
            <a:pPr marL="173037" indent="0"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If a language </a:t>
            </a:r>
            <a:r>
              <a:rPr lang="en-US" sz="2400" i="1" dirty="0" smtClean="0">
                <a:latin typeface="Comic Sans MS" charset="0"/>
                <a:cs typeface="Comic Sans MS" charset="0"/>
              </a:rPr>
              <a:t>L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can be recognized by a finite automaton, </a:t>
            </a:r>
            <a:r>
              <a:rPr lang="en-US" sz="2400" i="1" dirty="0" smtClean="0">
                <a:latin typeface="Comic Sans MS" charset="0"/>
                <a:cs typeface="Comic Sans MS" charset="0"/>
              </a:rPr>
              <a:t>L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is said to be a </a:t>
            </a:r>
            <a:r>
              <a:rPr lang="en-US" sz="2400" dirty="0" smtClean="0">
                <a:solidFill>
                  <a:srgbClr val="FF3300"/>
                </a:solidFill>
                <a:latin typeface="Comic Sans MS" charset="0"/>
                <a:cs typeface="Comic Sans MS" charset="0"/>
              </a:rPr>
              <a:t>regular language</a:t>
            </a:r>
            <a:r>
              <a:rPr lang="en-US" sz="2400" dirty="0" smtClean="0">
                <a:latin typeface="Comic Sans MS" charset="0"/>
                <a:cs typeface="Comic Sans MS" charset="0"/>
              </a:rPr>
              <a:t>. </a:t>
            </a:r>
          </a:p>
          <a:p>
            <a:pPr marL="173037" indent="0"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All the strings in every language that can be recognized by a finite automaton can be matched by a 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Kleene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 regular expression and the set of all strings that can be matched by a </a:t>
            </a:r>
            <a:r>
              <a:rPr lang="en-US" sz="2400" dirty="0" err="1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Kleene</a:t>
            </a:r>
            <a:r>
              <a:rPr lang="en-US" sz="2400" dirty="0" smtClean="0">
                <a:solidFill>
                  <a:schemeClr val="accent1"/>
                </a:solidFill>
                <a:latin typeface="Comic Sans MS" charset="0"/>
                <a:cs typeface="Comic Sans MS" charset="0"/>
              </a:rPr>
              <a:t> regular expression can be recognized by a finite automaton.</a:t>
            </a:r>
          </a:p>
          <a:p>
            <a:pPr marL="173037" indent="0"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 smtClean="0">
                <a:latin typeface="Comic Sans MS" charset="0"/>
                <a:cs typeface="Comic Sans MS" charset="0"/>
              </a:rPr>
              <a:t>Thus a regular language can be specified either by a </a:t>
            </a:r>
            <a:r>
              <a:rPr lang="en-US" sz="2400" dirty="0" err="1" smtClean="0">
                <a:latin typeface="Comic Sans MS" charset="0"/>
                <a:cs typeface="Comic Sans MS" charset="0"/>
              </a:rPr>
              <a:t>Kleene</a:t>
            </a:r>
            <a:r>
              <a:rPr lang="en-US" sz="2400" dirty="0" smtClean="0">
                <a:latin typeface="Comic Sans MS" charset="0"/>
                <a:cs typeface="Comic Sans MS" charset="0"/>
              </a:rPr>
              <a:t> regular expression or by a finite automaton.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2"/>
          <p:cNvSpPr>
            <a:spLocks noGrp="1" noChangeArrowheads="1"/>
          </p:cNvSpPr>
          <p:nvPr>
            <p:ph type="title"/>
          </p:nvPr>
        </p:nvSpPr>
        <p:spPr>
          <a:xfrm>
            <a:off x="274638" y="-46038"/>
            <a:ext cx="8957390" cy="1143001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dirty="0">
                <a:latin typeface="Comic Sans MS" charset="0"/>
                <a:cs typeface="Comic Sans MS" charset="0"/>
              </a:rPr>
              <a:t>3</a:t>
            </a:r>
            <a:r>
              <a:rPr lang="en-US" dirty="0" smtClean="0">
                <a:latin typeface="Comic Sans MS" charset="0"/>
                <a:cs typeface="Comic Sans MS" charset="0"/>
              </a:rPr>
              <a:t>. Words with the Vowels in Order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>
          <a:xfrm>
            <a:off x="271435" y="1096963"/>
            <a:ext cx="8960593" cy="5532402"/>
          </a:xfrm>
        </p:spPr>
        <p:txBody>
          <a:bodyPr/>
          <a:lstStyle/>
          <a:p>
            <a:pPr marL="1717675" lvl="5" indent="0" eaLnBrk="1" hangingPunct="1">
              <a:spcBef>
                <a:spcPts val="528"/>
              </a:spcBef>
              <a:buNone/>
              <a:defRPr/>
            </a:pPr>
            <a:endParaRPr lang="en-US" sz="2400" b="1" dirty="0" smtClean="0">
              <a:solidFill>
                <a:schemeClr val="accent1"/>
              </a:solidFill>
              <a:latin typeface="Courier New"/>
              <a:cs typeface="Courier New"/>
            </a:endParaRPr>
          </a:p>
          <a:p>
            <a:pPr marL="1717675" lvl="5" indent="0" eaLnBrk="1" hangingPunct="1">
              <a:spcBef>
                <a:spcPts val="528"/>
              </a:spcBef>
              <a:buNone/>
              <a:defRPr/>
            </a:pPr>
            <a:endParaRPr lang="en-US" sz="2400" b="1" dirty="0" smtClean="0">
              <a:solidFill>
                <a:schemeClr val="accent1"/>
              </a:solidFill>
              <a:latin typeface="Courier New"/>
              <a:cs typeface="Courier New"/>
            </a:endParaRPr>
          </a:p>
          <a:p>
            <a:pPr marL="2632075" lvl="7" indent="0" eaLnBrk="1" hangingPunct="1">
              <a:spcBef>
                <a:spcPts val="528"/>
              </a:spcBef>
              <a:buNone/>
              <a:defRPr/>
            </a:pPr>
            <a:r>
              <a:rPr lang="en-US" sz="32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abstemiously</a:t>
            </a:r>
          </a:p>
          <a:p>
            <a:pPr marL="2632075" lvl="7" indent="0" eaLnBrk="1" hangingPunct="1">
              <a:spcBef>
                <a:spcPts val="528"/>
              </a:spcBef>
              <a:buNone/>
              <a:defRPr/>
            </a:pPr>
            <a:r>
              <a:rPr lang="en-US" sz="32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adventitiously</a:t>
            </a:r>
          </a:p>
          <a:p>
            <a:pPr marL="2632075" lvl="7" indent="0" eaLnBrk="1" hangingPunct="1">
              <a:spcBef>
                <a:spcPts val="528"/>
              </a:spcBef>
              <a:buNone/>
              <a:defRPr/>
            </a:pPr>
            <a:r>
              <a:rPr lang="en-US" sz="3200" b="1" dirty="0" err="1" smtClean="0">
                <a:solidFill>
                  <a:schemeClr val="accent1"/>
                </a:solidFill>
                <a:latin typeface="Courier New"/>
                <a:cs typeface="Courier New"/>
              </a:rPr>
              <a:t>autoeciously</a:t>
            </a:r>
            <a:endParaRPr lang="en-US" sz="3200" b="1" dirty="0" smtClean="0">
              <a:solidFill>
                <a:schemeClr val="accent1"/>
              </a:solidFill>
              <a:latin typeface="Courier New"/>
              <a:cs typeface="Courier New"/>
            </a:endParaRPr>
          </a:p>
          <a:p>
            <a:pPr marL="2632075" lvl="7" indent="0" eaLnBrk="1" hangingPunct="1">
              <a:spcBef>
                <a:spcPts val="528"/>
              </a:spcBef>
              <a:buNone/>
              <a:defRPr/>
            </a:pPr>
            <a:r>
              <a:rPr lang="en-US" sz="32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facetiously</a:t>
            </a:r>
          </a:p>
          <a:p>
            <a:pPr marL="2632075" lvl="7" indent="0" eaLnBrk="1" hangingPunct="1">
              <a:spcBef>
                <a:spcPts val="528"/>
              </a:spcBef>
              <a:buNone/>
              <a:defRPr/>
            </a:pPr>
            <a:r>
              <a:rPr lang="en-US" sz="3200" b="1" dirty="0" smtClean="0">
                <a:solidFill>
                  <a:schemeClr val="accent1"/>
                </a:solidFill>
                <a:latin typeface="Courier New"/>
                <a:cs typeface="Courier New"/>
              </a:rPr>
              <a:t>sacrilegiously</a:t>
            </a:r>
          </a:p>
        </p:txBody>
      </p:sp>
    </p:spTree>
    <p:extLst>
      <p:ext uri="{BB962C8B-B14F-4D97-AF65-F5344CB8AC3E}">
        <p14:creationId xmlns:p14="http://schemas.microsoft.com/office/powerpoint/2010/main" val="2530867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7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en-US" dirty="0" smtClean="0">
                <a:cs typeface="+mj-cs"/>
              </a:rPr>
              <a:t>Getting Started</a:t>
            </a:r>
          </a:p>
        </p:txBody>
      </p:sp>
      <p:sp>
        <p:nvSpPr>
          <p:cNvPr id="977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11150" y="1216025"/>
            <a:ext cx="8923338" cy="5029200"/>
          </a:xfrm>
        </p:spPr>
        <p:txBody>
          <a:bodyPr/>
          <a:lstStyle/>
          <a:p>
            <a:pPr marL="0" indent="0">
              <a:spcBef>
                <a:spcPts val="2400"/>
              </a:spcBef>
              <a:buNone/>
              <a:defRPr/>
            </a:pPr>
            <a:r>
              <a:rPr lang="en-US" sz="2400" dirty="0" smtClean="0">
                <a:cs typeface="+mn-cs"/>
              </a:rPr>
              <a:t>We first need to define some basic terms:</a:t>
            </a:r>
          </a:p>
          <a:p>
            <a:pPr lvl="1">
              <a:lnSpc>
                <a:spcPct val="90000"/>
              </a:lnSpc>
              <a:spcBef>
                <a:spcPts val="2400"/>
              </a:spcBef>
              <a:defRPr/>
            </a:pPr>
            <a:r>
              <a:rPr lang="en-US" sz="2400" dirty="0" smtClean="0">
                <a:solidFill>
                  <a:schemeClr val="accent1"/>
                </a:solidFill>
                <a:cs typeface="+mn-cs"/>
              </a:rPr>
              <a:t>alphabet</a:t>
            </a:r>
          </a:p>
          <a:p>
            <a:pPr lvl="1">
              <a:lnSpc>
                <a:spcPct val="90000"/>
              </a:lnSpc>
              <a:spcBef>
                <a:spcPts val="2400"/>
              </a:spcBef>
              <a:defRPr/>
            </a:pPr>
            <a:r>
              <a:rPr lang="en-US" sz="2400" dirty="0" smtClean="0">
                <a:solidFill>
                  <a:schemeClr val="accent1"/>
                </a:solidFill>
                <a:cs typeface="+mn-cs"/>
              </a:rPr>
              <a:t>string</a:t>
            </a:r>
          </a:p>
          <a:p>
            <a:pPr lvl="1">
              <a:lnSpc>
                <a:spcPct val="90000"/>
              </a:lnSpc>
              <a:spcBef>
                <a:spcPts val="2400"/>
              </a:spcBef>
              <a:defRPr/>
            </a:pPr>
            <a:r>
              <a:rPr lang="en-US" sz="2400" dirty="0" smtClean="0">
                <a:solidFill>
                  <a:schemeClr val="accent1"/>
                </a:solidFill>
                <a:cs typeface="+mn-cs"/>
              </a:rPr>
              <a:t>language</a:t>
            </a:r>
          </a:p>
        </p:txBody>
      </p:sp>
    </p:spTree>
    <p:extLst>
      <p:ext uri="{BB962C8B-B14F-4D97-AF65-F5344CB8AC3E}">
        <p14:creationId xmlns:p14="http://schemas.microsoft.com/office/powerpoint/2010/main" val="208124431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en-US" dirty="0" smtClean="0">
                <a:latin typeface="Comic Sans MS" charset="0"/>
                <a:cs typeface="Comic Sans MS" charset="0"/>
              </a:rPr>
              <a:t>What is an Alphabet?</a:t>
            </a:r>
            <a:endParaRPr lang="en-US" dirty="0">
              <a:latin typeface="Comic Sans MS" charset="0"/>
              <a:cs typeface="Comic Sans MS" charset="0"/>
            </a:endParaRPr>
          </a:p>
        </p:txBody>
      </p:sp>
      <p:sp>
        <p:nvSpPr>
          <p:cNvPr id="903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ct val="60000"/>
              </a:spcBef>
              <a:buFontTx/>
              <a:buNone/>
              <a:defRPr/>
            </a:pPr>
            <a:r>
              <a:rPr lang="en-US" sz="2400" dirty="0">
                <a:latin typeface="Comic Sans MS" charset="0"/>
                <a:ea typeface="ＭＳ Ｐゴシック" charset="0"/>
              </a:rPr>
              <a:t>An </a:t>
            </a:r>
            <a:r>
              <a:rPr lang="en-US" sz="2400" i="1" dirty="0">
                <a:solidFill>
                  <a:srgbClr val="FF0000"/>
                </a:solidFill>
                <a:latin typeface="Comic Sans MS" charset="0"/>
                <a:ea typeface="ＭＳ Ｐゴシック" charset="0"/>
              </a:rPr>
              <a:t>alphabet</a:t>
            </a:r>
            <a:r>
              <a:rPr lang="en-US" sz="2400" dirty="0">
                <a:latin typeface="Comic Sans MS" charset="0"/>
                <a:ea typeface="ＭＳ Ｐゴシック" charset="0"/>
              </a:rPr>
              <a:t> is a finite nonempty set of symbols.</a:t>
            </a:r>
          </a:p>
          <a:p>
            <a:pPr marL="284163" lvl="1" indent="0" eaLnBrk="1" hangingPunct="1">
              <a:spcBef>
                <a:spcPct val="60000"/>
              </a:spcBef>
              <a:spcAft>
                <a:spcPts val="600"/>
              </a:spcAft>
              <a:buFontTx/>
              <a:buNone/>
              <a:defRPr/>
            </a:pPr>
            <a:r>
              <a:rPr lang="en-US" sz="2400" dirty="0">
                <a:latin typeface="Comic Sans MS" charset="0"/>
                <a:ea typeface="ＭＳ Ｐゴシック" charset="0"/>
              </a:rPr>
              <a:t>Examples</a:t>
            </a:r>
          </a:p>
          <a:p>
            <a:pPr marL="1035050" lvl="2" indent="-457200" eaLnBrk="1" hangingPunct="1">
              <a:spcBef>
                <a:spcPct val="600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400" dirty="0">
                <a:solidFill>
                  <a:schemeClr val="accent1"/>
                </a:solidFill>
                <a:latin typeface="Comic Sans MS" charset="0"/>
                <a:ea typeface="ＭＳ Ｐゴシック" charset="0"/>
              </a:rPr>
              <a:t>The binary alphabet</a:t>
            </a:r>
            <a:r>
              <a:rPr lang="en-US" sz="2400" dirty="0">
                <a:solidFill>
                  <a:srgbClr val="000000"/>
                </a:solidFill>
                <a:latin typeface="Comic Sans MS" charset="0"/>
                <a:ea typeface="ＭＳ Ｐゴシック" charset="0"/>
              </a:rPr>
              <a:t>:</a:t>
            </a:r>
            <a:r>
              <a:rPr lang="en-US" sz="2400" dirty="0">
                <a:solidFill>
                  <a:srgbClr val="0000FF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400" dirty="0">
                <a:latin typeface="Comic Sans MS" charset="0"/>
                <a:ea typeface="ＭＳ Ｐゴシック" charset="0"/>
              </a:rPr>
              <a:t>{0, 1}</a:t>
            </a:r>
          </a:p>
          <a:p>
            <a:pPr marL="1035050" lvl="2" indent="-457200" eaLnBrk="1" hangingPunct="1">
              <a:spcBef>
                <a:spcPct val="600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The decimal digits</a:t>
            </a:r>
            <a:r>
              <a:rPr lang="en-US" sz="2400" dirty="0">
                <a:solidFill>
                  <a:srgbClr val="0000FF"/>
                </a:solidFill>
                <a:latin typeface="Comic Sans MS" charset="0"/>
                <a:ea typeface="ＭＳ Ｐゴシック" charset="0"/>
              </a:rPr>
              <a:t>: </a:t>
            </a:r>
            <a:r>
              <a:rPr lang="en-US" sz="2400" dirty="0">
                <a:latin typeface="Comic Sans MS" charset="0"/>
                <a:ea typeface="ＭＳ Ｐゴシック" charset="0"/>
              </a:rPr>
              <a:t>{0, 1, 2, 3, 4, 5, 6, 7, 8, 9}</a:t>
            </a:r>
          </a:p>
          <a:p>
            <a:pPr marL="1035050" lvl="2" indent="-457200" eaLnBrk="1" hangingPunct="1">
              <a:spcBef>
                <a:spcPct val="6000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The upper and lower case letters:           </a:t>
            </a:r>
            <a:endParaRPr lang="en-US" sz="2400" dirty="0" smtClean="0">
              <a:solidFill>
                <a:srgbClr val="00378A"/>
              </a:solidFill>
              <a:latin typeface="Comic Sans MS" charset="0"/>
              <a:ea typeface="ＭＳ Ｐゴシック" charset="0"/>
            </a:endParaRPr>
          </a:p>
          <a:p>
            <a:pPr marL="1035050" lvl="2" indent="-457200" algn="ctr" eaLnBrk="1" hangingPunct="1">
              <a:spcBef>
                <a:spcPct val="60000"/>
              </a:spcBef>
              <a:spcAft>
                <a:spcPts val="600"/>
              </a:spcAft>
              <a:buFontTx/>
              <a:buNone/>
              <a:defRPr/>
            </a:pP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 </a:t>
            </a:r>
            <a:r>
              <a:rPr lang="en-US" sz="2400" dirty="0" smtClean="0">
                <a:latin typeface="Comic Sans MS" charset="0"/>
                <a:ea typeface="ＭＳ Ｐゴシック" charset="0"/>
              </a:rPr>
              <a:t>{A, B,..., Z, a, b,..., z}</a:t>
            </a:r>
          </a:p>
          <a:p>
            <a:pPr marL="1035050" lvl="2" indent="-457200" eaLnBrk="1" hangingPunct="1">
              <a:spcBef>
                <a:spcPct val="60000"/>
              </a:spcBef>
              <a:spcAft>
                <a:spcPts val="600"/>
              </a:spcAft>
              <a:buFontTx/>
              <a:buAutoNum type="arabicPeriod" startAt="4"/>
              <a:defRPr/>
            </a:pP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The 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characters on </a:t>
            </a:r>
            <a:r>
              <a:rPr lang="en-US" sz="2400" dirty="0" smtClean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 computer 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keyboard</a:t>
            </a:r>
          </a:p>
          <a:p>
            <a:pPr marL="1035050" lvl="2" indent="-457200" eaLnBrk="1" hangingPunct="1">
              <a:spcBef>
                <a:spcPct val="60000"/>
              </a:spcBef>
              <a:spcAft>
                <a:spcPts val="600"/>
              </a:spcAft>
              <a:buFontTx/>
              <a:buAutoNum type="arabicPeriod" startAt="4"/>
              <a:defRPr/>
            </a:pP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A set of </a:t>
            </a:r>
            <a:r>
              <a:rPr lang="en-US" sz="2400" dirty="0" err="1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emojis</a:t>
            </a:r>
            <a:r>
              <a:rPr lang="en-US" sz="2400" dirty="0">
                <a:solidFill>
                  <a:srgbClr val="00378A"/>
                </a:solidFill>
                <a:latin typeface="Comic Sans MS" charset="0"/>
                <a:ea typeface="ＭＳ Ｐゴシック" charset="0"/>
              </a:rPr>
              <a:t>: </a:t>
            </a:r>
            <a:r>
              <a:rPr lang="en-US" sz="2400" dirty="0">
                <a:latin typeface="Comic Sans MS" charset="0"/>
                <a:ea typeface="ＭＳ Ｐゴシック" charset="0"/>
              </a:rPr>
              <a:t>{ </a:t>
            </a:r>
            <a:r>
              <a:rPr lang="en-US" sz="2400" dirty="0">
                <a:latin typeface="Calibri" charset="0"/>
                <a:ea typeface="ＭＳ Ｐゴシック" charset="0"/>
              </a:rPr>
              <a:t>😀 , 😃 , 😄 , 😁 , 😆</a:t>
            </a:r>
            <a:r>
              <a:rPr lang="en-US" sz="2400" dirty="0">
                <a:latin typeface="Comic Sans MS" charset="0"/>
                <a:ea typeface="ＭＳ Ｐゴシック" charset="0"/>
              </a:rPr>
              <a:t> }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3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3171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The Calculator Alphabet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 smtClean="0"/>
              <a:t>On a calculator the digits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0, 1, 2, 3, 4, 5, 6, 7, 8, 9</a:t>
            </a:r>
          </a:p>
          <a:p>
            <a:pPr marL="0" indent="0">
              <a:buNone/>
            </a:pPr>
            <a:r>
              <a:rPr lang="en-US" sz="2400" dirty="0" smtClean="0"/>
              <a:t>when turned upside down can be used to represent the letters</a:t>
            </a:r>
            <a:endParaRPr lang="en-US" sz="2400" dirty="0"/>
          </a:p>
          <a:p>
            <a:pPr marL="0" indent="0" algn="ctr">
              <a:buNone/>
            </a:pPr>
            <a:r>
              <a:rPr lang="en-US" sz="2400" dirty="0" smtClean="0">
                <a:solidFill>
                  <a:srgbClr val="00378A"/>
                </a:solidFill>
              </a:rPr>
              <a:t>O, I, Z, E, h, S, P, L, B, G</a:t>
            </a:r>
          </a:p>
          <a:p>
            <a:pPr marL="0" indent="0">
              <a:buNone/>
            </a:pPr>
            <a:endParaRPr lang="en-US" sz="2400" dirty="0">
              <a:solidFill>
                <a:srgbClr val="00378A"/>
              </a:solidFill>
            </a:endParaRPr>
          </a:p>
          <a:p>
            <a:pPr marL="0" indent="0">
              <a:buNone/>
            </a:pPr>
            <a:r>
              <a:rPr lang="en-US" sz="2400" dirty="0" smtClean="0"/>
              <a:t>Example:</a:t>
            </a: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On a calculator the number</a:t>
            </a:r>
          </a:p>
          <a:p>
            <a:pPr marL="0" indent="0" algn="ctr">
              <a:buNone/>
            </a:pPr>
            <a:r>
              <a:rPr lang="en-US" sz="2400" smtClean="0">
                <a:solidFill>
                  <a:schemeClr val="accent1"/>
                </a:solidFill>
              </a:rPr>
              <a:t>5372215</a:t>
            </a:r>
            <a:endParaRPr lang="en-US" sz="2400" dirty="0" smtClean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turned upside down spells</a:t>
            </a:r>
          </a:p>
          <a:p>
            <a:pPr marL="0" indent="0" algn="ctr">
              <a:buNone/>
            </a:pPr>
            <a:r>
              <a:rPr lang="en-US" sz="2400" dirty="0" smtClean="0">
                <a:solidFill>
                  <a:schemeClr val="accent1"/>
                </a:solidFill>
              </a:rPr>
              <a:t>SIZZLES</a:t>
            </a:r>
            <a:endParaRPr lang="en-US" sz="24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19075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FIRSTALFRED20AHO@ADJJFMNFUVWXYL42" val="3073"/>
  <p:tag name="DEFAULTDISPLAYSOURCE" val="\documentclass{article}\pagestyle{empty}&#10;\begin{document}&#10;&#10;\end{document}&#10;"/>
  <p:tag name="EMBEDFONTS" val="1"/>
</p:tagLst>
</file>

<file path=ppt/theme/theme1.xml><?xml version="1.0" encoding="utf-8"?>
<a:theme xmlns:a="http://schemas.openxmlformats.org/drawingml/2006/main" name="Council Format">
  <a:themeElements>
    <a:clrScheme name="">
      <a:dk1>
        <a:srgbClr val="000000"/>
      </a:dk1>
      <a:lt1>
        <a:srgbClr val="FFFFFF"/>
      </a:lt1>
      <a:dk2>
        <a:srgbClr val="E84A09"/>
      </a:dk2>
      <a:lt2>
        <a:srgbClr val="727377"/>
      </a:lt2>
      <a:accent1>
        <a:srgbClr val="00378A"/>
      </a:accent1>
      <a:accent2>
        <a:srgbClr val="EC9D00"/>
      </a:accent2>
      <a:accent3>
        <a:srgbClr val="FFFFFF"/>
      </a:accent3>
      <a:accent4>
        <a:srgbClr val="000000"/>
      </a:accent4>
      <a:accent5>
        <a:srgbClr val="AAAEC4"/>
      </a:accent5>
      <a:accent6>
        <a:srgbClr val="D68E00"/>
      </a:accent6>
      <a:hlink>
        <a:srgbClr val="690057"/>
      </a:hlink>
      <a:folHlink>
        <a:srgbClr val="006147"/>
      </a:folHlink>
    </a:clrScheme>
    <a:fontScheme name="Council Forma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entury Schoolbook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triangle" w="med" len="med"/>
          <a:tailEnd type="triangl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Century Schoolbook" charset="0"/>
            <a:ea typeface="ＭＳ Ｐゴシック" charset="0"/>
          </a:defRPr>
        </a:defPPr>
      </a:lstStyle>
    </a:lnDef>
  </a:objectDefaults>
  <a:extraClrSchemeLst>
    <a:extraClrScheme>
      <a:clrScheme name="Council Forma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ncil Forma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uncil Forma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ncil Forma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ncil Forma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ncil Forma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uncil Forma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15789460</TotalTime>
  <Pages>17</Pages>
  <Words>3588</Words>
  <Application>Microsoft Macintosh PowerPoint</Application>
  <PresentationFormat>Custom</PresentationFormat>
  <Paragraphs>382</Paragraphs>
  <Slides>50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50</vt:i4>
      </vt:variant>
    </vt:vector>
  </HeadingPairs>
  <TitlesOfParts>
    <vt:vector size="55" baseType="lpstr">
      <vt:lpstr>Council Format</vt:lpstr>
      <vt:lpstr>1_Custom Design</vt:lpstr>
      <vt:lpstr>2_Custom Design</vt:lpstr>
      <vt:lpstr>Custom Design</vt:lpstr>
      <vt:lpstr>Equation</vt:lpstr>
      <vt:lpstr>Regular Expressions</vt:lpstr>
      <vt:lpstr>Introduction</vt:lpstr>
      <vt:lpstr>1: Calculator Words</vt:lpstr>
      <vt:lpstr>1: Calculator Words</vt:lpstr>
      <vt:lpstr>2. A Word with Lots of “u”s</vt:lpstr>
      <vt:lpstr>3. Words with the Vowels in Order</vt:lpstr>
      <vt:lpstr>Getting Started</vt:lpstr>
      <vt:lpstr>What is an Alphabet?</vt:lpstr>
      <vt:lpstr>The Calculator Alphabet</vt:lpstr>
      <vt:lpstr>What is a String?</vt:lpstr>
      <vt:lpstr>Examples of Everyday Strings</vt:lpstr>
      <vt:lpstr>What is a Language?</vt:lpstr>
      <vt:lpstr>Natural Languages</vt:lpstr>
      <vt:lpstr>Programming Languages</vt:lpstr>
      <vt:lpstr>Operations on Languages</vt:lpstr>
      <vt:lpstr>Operations on Languages</vt:lpstr>
      <vt:lpstr>Operations on Languages</vt:lpstr>
      <vt:lpstr>Kleene Regular Expressions</vt:lpstr>
      <vt:lpstr>Basis of Definition</vt:lpstr>
      <vt:lpstr>Induction: or</vt:lpstr>
      <vt:lpstr>Induction: concatenation</vt:lpstr>
      <vt:lpstr>Induction: Kleene star</vt:lpstr>
      <vt:lpstr>Induction: Parentheses</vt:lpstr>
      <vt:lpstr>Grouping Rules in Ordinary Arithmetic</vt:lpstr>
      <vt:lpstr>Grouping Rules for Regexes</vt:lpstr>
      <vt:lpstr>Examples of Kleene Regular Expressions</vt:lpstr>
      <vt:lpstr>History of Regular Expressions</vt:lpstr>
      <vt:lpstr>Matching Regular Expressions</vt:lpstr>
      <vt:lpstr>Matching Regular Expressions in Practice</vt:lpstr>
      <vt:lpstr>Five Word Problems</vt:lpstr>
      <vt:lpstr>The Linux egrep Command</vt:lpstr>
      <vt:lpstr>1. Calculator Words</vt:lpstr>
      <vt:lpstr>2. Words with Nine “u”s</vt:lpstr>
      <vt:lpstr>3. Words with the Vowels in Order</vt:lpstr>
      <vt:lpstr>4. Words with the Substring ‘ough’</vt:lpstr>
      <vt:lpstr>A Tough English Sentence</vt:lpstr>
      <vt:lpstr>5. Words in which the letters increase</vt:lpstr>
      <vt:lpstr>Regular Expressions in Python</vt:lpstr>
      <vt:lpstr>Looking for Regular Expressions in Python</vt:lpstr>
      <vt:lpstr>Python Regular Expression Example</vt:lpstr>
      <vt:lpstr>Leftmost Longest Match</vt:lpstr>
      <vt:lpstr>The Word Problems in Python</vt:lpstr>
      <vt:lpstr>References for Python Regular Expressions</vt:lpstr>
      <vt:lpstr>Takeaways</vt:lpstr>
      <vt:lpstr>Homework Problem</vt:lpstr>
      <vt:lpstr>Hawaiian Triggerfish Song</vt:lpstr>
      <vt:lpstr>Reference</vt:lpstr>
      <vt:lpstr>What is a Finite Automaton?</vt:lpstr>
      <vt:lpstr>Regular Expressions and Finite Automata Each Define the Same Class of Languages</vt:lpstr>
      <vt:lpstr>Regular Languages</vt:lpstr>
    </vt:vector>
  </TitlesOfParts>
  <Company>Columbia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Department of Computer Science</dc:title>
  <dc:subject/>
  <dc:creator>Al Aho</dc:creator>
  <cp:keywords/>
  <dc:description/>
  <cp:lastModifiedBy>Alfred Aho</cp:lastModifiedBy>
  <cp:revision>1310</cp:revision>
  <cp:lastPrinted>2000-10-27T15:49:34Z</cp:lastPrinted>
  <dcterms:created xsi:type="dcterms:W3CDTF">1998-11-02T15:20:37Z</dcterms:created>
  <dcterms:modified xsi:type="dcterms:W3CDTF">2017-03-05T18:37:39Z</dcterms:modified>
</cp:coreProperties>
</file>