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449" r:id="rId3"/>
    <p:sldId id="403" r:id="rId4"/>
    <p:sldId id="442" r:id="rId5"/>
    <p:sldId id="444" r:id="rId6"/>
    <p:sldId id="435" r:id="rId7"/>
    <p:sldId id="451" r:id="rId8"/>
    <p:sldId id="412" r:id="rId9"/>
    <p:sldId id="463" r:id="rId10"/>
    <p:sldId id="334" r:id="rId11"/>
    <p:sldId id="452" r:id="rId12"/>
    <p:sldId id="340" r:id="rId13"/>
    <p:sldId id="342" r:id="rId14"/>
    <p:sldId id="446" r:id="rId15"/>
    <p:sldId id="348" r:id="rId16"/>
    <p:sldId id="429" r:id="rId17"/>
    <p:sldId id="428" r:id="rId18"/>
    <p:sldId id="360" r:id="rId19"/>
    <p:sldId id="362" r:id="rId20"/>
    <p:sldId id="453" r:id="rId21"/>
    <p:sldId id="456" r:id="rId22"/>
    <p:sldId id="455" r:id="rId23"/>
    <p:sldId id="413" r:id="rId24"/>
    <p:sldId id="450" r:id="rId25"/>
    <p:sldId id="454" r:id="rId26"/>
    <p:sldId id="421" r:id="rId27"/>
    <p:sldId id="464" r:id="rId28"/>
    <p:sldId id="465" r:id="rId29"/>
    <p:sldId id="467" r:id="rId30"/>
    <p:sldId id="468" r:id="rId31"/>
    <p:sldId id="381" r:id="rId32"/>
    <p:sldId id="383" r:id="rId33"/>
    <p:sldId id="384" r:id="rId34"/>
    <p:sldId id="385" r:id="rId35"/>
    <p:sldId id="386" r:id="rId36"/>
    <p:sldId id="420" r:id="rId37"/>
    <p:sldId id="391" r:id="rId38"/>
    <p:sldId id="394" r:id="rId39"/>
    <p:sldId id="419" r:id="rId40"/>
    <p:sldId id="443" r:id="rId41"/>
    <p:sldId id="432" r:id="rId42"/>
    <p:sldId id="457" r:id="rId43"/>
    <p:sldId id="433" r:id="rId44"/>
    <p:sldId id="434" r:id="rId45"/>
    <p:sldId id="46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892" autoAdjust="0"/>
    <p:restoredTop sz="94700" autoAdjust="0"/>
  </p:normalViewPr>
  <p:slideViewPr>
    <p:cSldViewPr snapToObjects="1">
      <p:cViewPr>
        <p:scale>
          <a:sx n="75" d="100"/>
          <a:sy n="75" d="100"/>
        </p:scale>
        <p:origin x="-776" y="-328"/>
      </p:cViewPr>
      <p:guideLst>
        <p:guide orient="horz" pos="3648"/>
        <p:guide pos="4752"/>
      </p:guideLst>
    </p:cSldViewPr>
  </p:slideViewPr>
  <p:outlineViewPr>
    <p:cViewPr>
      <p:scale>
        <a:sx n="33" d="100"/>
        <a:sy n="33" d="100"/>
      </p:scale>
      <p:origin x="0" y="14136"/>
    </p:cViewPr>
  </p:outlineViewPr>
  <p:notesTextViewPr>
    <p:cViewPr>
      <p:scale>
        <a:sx n="100" d="100"/>
        <a:sy n="100" d="100"/>
      </p:scale>
      <p:origin x="0" y="0"/>
    </p:cViewPr>
  </p:notesTextViewPr>
  <p:sorterViewPr>
    <p:cViewPr>
      <p:scale>
        <a:sx n="141" d="100"/>
        <a:sy n="141" d="100"/>
      </p:scale>
      <p:origin x="0" y="30720"/>
    </p:cViewPr>
  </p:sorterViewPr>
  <p:notesViewPr>
    <p:cSldViewPr snapToGrid="0" snapToObjects="1">
      <p:cViewPr varScale="1">
        <p:scale>
          <a:sx n="70" d="100"/>
          <a:sy n="70" d="100"/>
        </p:scale>
        <p:origin x="-104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E6B5B8-94E7-7148-BDAB-87878B5D7DAF}" type="datetimeFigureOut">
              <a:rPr lang="en-US" smtClean="0"/>
              <a:t>1/6/16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1BA735-8446-6641-AF76-7FDFD045468F}" type="slidenum">
              <a:rPr lang="en-US" smtClean="0"/>
              <a:t>‹#›</a:t>
            </a:fld>
            <a:endParaRPr lang="en-US"/>
          </a:p>
        </p:txBody>
      </p:sp>
    </p:spTree>
    <p:extLst>
      <p:ext uri="{BB962C8B-B14F-4D97-AF65-F5344CB8AC3E}">
        <p14:creationId xmlns:p14="http://schemas.microsoft.com/office/powerpoint/2010/main" val="23260767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7AF5E-E684-F842-AECC-4FFC18BFBF48}" type="datetimeFigureOut">
              <a:rPr lang="en-US" smtClean="0"/>
              <a:t>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37C0C-24FE-4F48-AF6A-064D544E4F68}" type="slidenum">
              <a:rPr lang="en-US" smtClean="0"/>
              <a:t>‹#›</a:t>
            </a:fld>
            <a:endParaRPr lang="en-US"/>
          </a:p>
        </p:txBody>
      </p:sp>
    </p:spTree>
    <p:extLst>
      <p:ext uri="{BB962C8B-B14F-4D97-AF65-F5344CB8AC3E}">
        <p14:creationId xmlns:p14="http://schemas.microsoft.com/office/powerpoint/2010/main" val="37456938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1</a:t>
            </a:fld>
            <a:endParaRPr lang="en-US"/>
          </a:p>
        </p:txBody>
      </p:sp>
    </p:spTree>
    <p:extLst>
      <p:ext uri="{BB962C8B-B14F-4D97-AF65-F5344CB8AC3E}">
        <p14:creationId xmlns:p14="http://schemas.microsoft.com/office/powerpoint/2010/main" val="341002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noTextEdit="1"/>
          </p:cNvSpPr>
          <p:nvPr>
            <p:ph type="sldImg"/>
          </p:nvPr>
        </p:nvSpPr>
        <p:spPr>
          <a:xfrm>
            <a:off x="1152525" y="692150"/>
            <a:ext cx="4554538" cy="3416300"/>
          </a:xfrm>
          <a:ln/>
          <a:extLst>
            <a:ext uri="{FAA26D3D-D897-4be2-8F04-BA451C77F1D7}">
              <ma14:placeholderFlag xmlns:ma14="http://schemas.microsoft.com/office/mac/drawingml/2011/main" val="1"/>
            </a:ext>
          </a:extLst>
        </p:spPr>
      </p:sp>
      <p:sp>
        <p:nvSpPr>
          <p:cNvPr id="1339395" name="Rectangle 3"/>
          <p:cNvSpPr>
            <a:spLocks noGrp="1" noChangeArrowheads="1"/>
          </p:cNvSpPr>
          <p:nvPr>
            <p:ph type="body" idx="1"/>
          </p:nvPr>
        </p:nvSpPr>
        <p:spPr>
          <a:xfrm>
            <a:off x="909799" y="4337006"/>
            <a:ext cx="5033697" cy="4116398"/>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noTextEdit="1"/>
          </p:cNvSpPr>
          <p:nvPr>
            <p:ph type="sldImg"/>
          </p:nvPr>
        </p:nvSpPr>
        <p:spPr>
          <a:xfrm>
            <a:off x="1152525" y="692150"/>
            <a:ext cx="4554538" cy="3416300"/>
          </a:xfrm>
          <a:ln/>
          <a:extLst>
            <a:ext uri="{FAA26D3D-D897-4be2-8F04-BA451C77F1D7}">
              <ma14:placeholderFlag xmlns:ma14="http://schemas.microsoft.com/office/mac/drawingml/2011/main" val="1"/>
            </a:ext>
          </a:extLst>
        </p:spPr>
      </p:sp>
      <p:sp>
        <p:nvSpPr>
          <p:cNvPr id="1339395" name="Rectangle 3"/>
          <p:cNvSpPr>
            <a:spLocks noGrp="1" noChangeArrowheads="1"/>
          </p:cNvSpPr>
          <p:nvPr>
            <p:ph type="body" idx="1"/>
          </p:nvPr>
        </p:nvSpPr>
        <p:spPr>
          <a:xfrm>
            <a:off x="909799" y="4337006"/>
            <a:ext cx="5033697" cy="4116398"/>
          </a:xfr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noTextEdit="1"/>
          </p:cNvSpPr>
          <p:nvPr>
            <p:ph type="sldImg"/>
          </p:nvPr>
        </p:nvSpPr>
        <p:spPr>
          <a:xfrm>
            <a:off x="1152525" y="692150"/>
            <a:ext cx="4554538" cy="3416300"/>
          </a:xfrm>
          <a:ln/>
          <a:extLst>
            <a:ext uri="{FAA26D3D-D897-4be2-8F04-BA451C77F1D7}">
              <ma14:placeholderFlag xmlns:ma14="http://schemas.microsoft.com/office/mac/drawingml/2011/main" val="1"/>
            </a:ext>
          </a:extLst>
        </p:spPr>
      </p:sp>
      <p:sp>
        <p:nvSpPr>
          <p:cNvPr id="1339395" name="Rectangle 3"/>
          <p:cNvSpPr>
            <a:spLocks noGrp="1" noChangeArrowheads="1"/>
          </p:cNvSpPr>
          <p:nvPr>
            <p:ph type="body" idx="1"/>
          </p:nvPr>
        </p:nvSpPr>
        <p:spPr>
          <a:xfrm>
            <a:off x="909799" y="4337006"/>
            <a:ext cx="5033697" cy="4116398"/>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noTextEdit="1"/>
          </p:cNvSpPr>
          <p:nvPr>
            <p:ph type="sldImg"/>
          </p:nvPr>
        </p:nvSpPr>
        <p:spPr>
          <a:xfrm>
            <a:off x="1152525" y="692150"/>
            <a:ext cx="4554538" cy="3416300"/>
          </a:xfrm>
          <a:ln/>
          <a:extLst>
            <a:ext uri="{FAA26D3D-D897-4be2-8F04-BA451C77F1D7}">
              <ma14:placeholderFlag xmlns:ma14="http://schemas.microsoft.com/office/mac/drawingml/2011/main" val="1"/>
            </a:ext>
          </a:extLst>
        </p:spPr>
      </p:sp>
      <p:sp>
        <p:nvSpPr>
          <p:cNvPr id="1339395" name="Rectangle 3"/>
          <p:cNvSpPr>
            <a:spLocks noGrp="1" noChangeArrowheads="1"/>
          </p:cNvSpPr>
          <p:nvPr>
            <p:ph type="body" idx="1"/>
          </p:nvPr>
        </p:nvSpPr>
        <p:spPr>
          <a:xfrm>
            <a:off x="909799" y="4337006"/>
            <a:ext cx="5033697" cy="4116398"/>
          </a:xfrm>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Rot="1" noChangeAspect="1" noChangeArrowheads="1" noTextEdit="1"/>
          </p:cNvSpPr>
          <p:nvPr>
            <p:ph type="sldImg"/>
          </p:nvPr>
        </p:nvSpPr>
        <p:spPr>
          <a:xfrm>
            <a:off x="1152525" y="692150"/>
            <a:ext cx="4554538" cy="3416300"/>
          </a:xfrm>
          <a:ln/>
          <a:extLst>
            <a:ext uri="{FAA26D3D-D897-4be2-8F04-BA451C77F1D7}">
              <ma14:placeholderFlag xmlns:ma14="http://schemas.microsoft.com/office/mac/drawingml/2011/main" val="1"/>
            </a:ext>
          </a:extLst>
        </p:spPr>
      </p:sp>
      <p:sp>
        <p:nvSpPr>
          <p:cNvPr id="1341443" name="Rectangle 3"/>
          <p:cNvSpPr>
            <a:spLocks noGrp="1" noChangeArrowheads="1"/>
          </p:cNvSpPr>
          <p:nvPr>
            <p:ph type="body" idx="1"/>
          </p:nvPr>
        </p:nvSpPr>
        <p:spPr>
          <a:xfrm>
            <a:off x="909799" y="4337006"/>
            <a:ext cx="5033697" cy="4116398"/>
          </a:xfr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23</a:t>
            </a:fld>
            <a:endParaRPr lang="en-US"/>
          </a:p>
        </p:txBody>
      </p:sp>
    </p:spTree>
    <p:extLst>
      <p:ext uri="{BB962C8B-B14F-4D97-AF65-F5344CB8AC3E}">
        <p14:creationId xmlns:p14="http://schemas.microsoft.com/office/powerpoint/2010/main" val="3635988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26</a:t>
            </a:fld>
            <a:endParaRPr lang="en-US"/>
          </a:p>
        </p:txBody>
      </p:sp>
    </p:spTree>
    <p:extLst>
      <p:ext uri="{BB962C8B-B14F-4D97-AF65-F5344CB8AC3E}">
        <p14:creationId xmlns:p14="http://schemas.microsoft.com/office/powerpoint/2010/main" val="421994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31</a:t>
            </a:fld>
            <a:endParaRPr lang="en-US"/>
          </a:p>
        </p:txBody>
      </p:sp>
    </p:spTree>
    <p:extLst>
      <p:ext uri="{BB962C8B-B14F-4D97-AF65-F5344CB8AC3E}">
        <p14:creationId xmlns:p14="http://schemas.microsoft.com/office/powerpoint/2010/main" val="76655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32</a:t>
            </a:fld>
            <a:endParaRPr lang="en-US"/>
          </a:p>
        </p:txBody>
      </p:sp>
    </p:spTree>
    <p:extLst>
      <p:ext uri="{BB962C8B-B14F-4D97-AF65-F5344CB8AC3E}">
        <p14:creationId xmlns:p14="http://schemas.microsoft.com/office/powerpoint/2010/main" val="335427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33</a:t>
            </a:fld>
            <a:endParaRPr lang="en-US"/>
          </a:p>
        </p:txBody>
      </p:sp>
    </p:spTree>
    <p:extLst>
      <p:ext uri="{BB962C8B-B14F-4D97-AF65-F5344CB8AC3E}">
        <p14:creationId xmlns:p14="http://schemas.microsoft.com/office/powerpoint/2010/main" val="1108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3</a:t>
            </a:fld>
            <a:endParaRPr lang="en-US"/>
          </a:p>
        </p:txBody>
      </p:sp>
    </p:spTree>
    <p:extLst>
      <p:ext uri="{BB962C8B-B14F-4D97-AF65-F5344CB8AC3E}">
        <p14:creationId xmlns:p14="http://schemas.microsoft.com/office/powerpoint/2010/main" val="32116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35</a:t>
            </a:fld>
            <a:endParaRPr lang="en-US"/>
          </a:p>
        </p:txBody>
      </p:sp>
    </p:spTree>
    <p:extLst>
      <p:ext uri="{BB962C8B-B14F-4D97-AF65-F5344CB8AC3E}">
        <p14:creationId xmlns:p14="http://schemas.microsoft.com/office/powerpoint/2010/main" val="282046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36</a:t>
            </a:fld>
            <a:endParaRPr lang="en-US"/>
          </a:p>
        </p:txBody>
      </p:sp>
    </p:spTree>
    <p:extLst>
      <p:ext uri="{BB962C8B-B14F-4D97-AF65-F5344CB8AC3E}">
        <p14:creationId xmlns:p14="http://schemas.microsoft.com/office/powerpoint/2010/main" val="1277695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7770CB-CE96-41EB-AB9F-64DFC6663540}"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7770CB-CE96-41EB-AB9F-64DFC6663540}"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39</a:t>
            </a:fld>
            <a:endParaRPr lang="en-US"/>
          </a:p>
        </p:txBody>
      </p:sp>
    </p:spTree>
    <p:extLst>
      <p:ext uri="{BB962C8B-B14F-4D97-AF65-F5344CB8AC3E}">
        <p14:creationId xmlns:p14="http://schemas.microsoft.com/office/powerpoint/2010/main" val="415719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Rot="1" noChangeAspect="1" noChangeArrowheads="1" noTextEdit="1"/>
          </p:cNvSpPr>
          <p:nvPr>
            <p:ph type="sldImg"/>
          </p:nvPr>
        </p:nvSpPr>
        <p:spPr>
          <a:xfrm>
            <a:off x="1152525" y="692150"/>
            <a:ext cx="4554538" cy="3416300"/>
          </a:xfrm>
          <a:ln/>
          <a:extLst>
            <a:ext uri="{FAA26D3D-D897-4be2-8F04-BA451C77F1D7}">
              <ma14:placeholderFlag xmlns:ma14="http://schemas.microsoft.com/office/mac/drawingml/2011/main" val="1"/>
            </a:ext>
          </a:extLst>
        </p:spPr>
      </p:sp>
      <p:sp>
        <p:nvSpPr>
          <p:cNvPr id="968707" name="Rectangle 3"/>
          <p:cNvSpPr>
            <a:spLocks noGrp="1" noChangeArrowheads="1"/>
          </p:cNvSpPr>
          <p:nvPr>
            <p:ph type="body" idx="1"/>
          </p:nvPr>
        </p:nvSpPr>
        <p:spPr>
          <a:xfrm>
            <a:off x="909799" y="4337006"/>
            <a:ext cx="5033697" cy="4116398"/>
          </a:xfrm>
        </p:spPr>
        <p:txBody>
          <a:bodyPr/>
          <a:lstStyle/>
          <a:p>
            <a:pPr>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37C0C-24FE-4F48-AF6A-064D544E4F68}" type="slidenum">
              <a:rPr lang="en-US" smtClean="0"/>
              <a:t>8</a:t>
            </a:fld>
            <a:endParaRPr lang="en-US"/>
          </a:p>
        </p:txBody>
      </p:sp>
    </p:spTree>
    <p:extLst>
      <p:ext uri="{BB962C8B-B14F-4D97-AF65-F5344CB8AC3E}">
        <p14:creationId xmlns:p14="http://schemas.microsoft.com/office/powerpoint/2010/main" val="68818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Rot="1" noChangeAspect="1" noChangeArrowheads="1" noTextEdit="1"/>
          </p:cNvSpPr>
          <p:nvPr>
            <p:ph type="sldImg"/>
          </p:nvPr>
        </p:nvSpPr>
        <p:spPr>
          <a:xfrm>
            <a:off x="1152525" y="692150"/>
            <a:ext cx="4554538" cy="3416300"/>
          </a:xfrm>
          <a:ln/>
          <a:extLst>
            <a:ext uri="{FAA26D3D-D897-4be2-8F04-BA451C77F1D7}">
              <ma14:placeholderFlag xmlns:ma14="http://schemas.microsoft.com/office/mac/drawingml/2011/main" val="1"/>
            </a:ext>
          </a:extLst>
        </p:spPr>
      </p:sp>
      <p:sp>
        <p:nvSpPr>
          <p:cNvPr id="1310723" name="Rectangle 3"/>
          <p:cNvSpPr>
            <a:spLocks noGrp="1" noChangeArrowheads="1"/>
          </p:cNvSpPr>
          <p:nvPr>
            <p:ph type="body" idx="1"/>
          </p:nvPr>
        </p:nvSpPr>
        <p:spPr>
          <a:xfrm>
            <a:off x="909799" y="4337006"/>
            <a:ext cx="5033697" cy="4116398"/>
          </a:xfrm>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974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Rot="1" noChangeAspect="1" noChangeArrowheads="1" noTextEdit="1"/>
          </p:cNvSpPr>
          <p:nvPr>
            <p:ph type="sldImg"/>
          </p:nvPr>
        </p:nvSpPr>
        <p:spPr>
          <a:xfrm>
            <a:off x="1152525" y="692150"/>
            <a:ext cx="4554538" cy="3416300"/>
          </a:xfrm>
          <a:ln/>
          <a:extLst>
            <a:ext uri="{FAA26D3D-D897-4be2-8F04-BA451C77F1D7}">
              <ma14:placeholderFlag xmlns:ma14="http://schemas.microsoft.com/office/mac/drawingml/2011/main" val="1"/>
            </a:ext>
          </a:extLst>
        </p:spPr>
      </p:sp>
      <p:sp>
        <p:nvSpPr>
          <p:cNvPr id="1325059" name="Rectangle 3"/>
          <p:cNvSpPr>
            <a:spLocks noGrp="1" noChangeArrowheads="1"/>
          </p:cNvSpPr>
          <p:nvPr>
            <p:ph type="body" idx="1"/>
          </p:nvPr>
        </p:nvSpPr>
        <p:spPr>
          <a:xfrm>
            <a:off x="909799" y="4337006"/>
            <a:ext cx="5033697" cy="4116398"/>
          </a:xfrm>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94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2939A-FF13-CB46-BE97-E363E3FFAEEB}" type="slidenum">
              <a:rPr lang="en-US" smtClean="0"/>
              <a:t>‹#›</a:t>
            </a:fld>
            <a:endParaRPr lang="en-US"/>
          </a:p>
        </p:txBody>
      </p:sp>
    </p:spTree>
    <p:extLst>
      <p:ext uri="{BB962C8B-B14F-4D97-AF65-F5344CB8AC3E}">
        <p14:creationId xmlns:p14="http://schemas.microsoft.com/office/powerpoint/2010/main" val="89938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2939A-FF13-CB46-BE97-E363E3FFAEEB}" type="slidenum">
              <a:rPr lang="en-US" smtClean="0"/>
              <a:t>‹#›</a:t>
            </a:fld>
            <a:endParaRPr lang="en-US"/>
          </a:p>
        </p:txBody>
      </p:sp>
    </p:spTree>
    <p:extLst>
      <p:ext uri="{BB962C8B-B14F-4D97-AF65-F5344CB8AC3E}">
        <p14:creationId xmlns:p14="http://schemas.microsoft.com/office/powerpoint/2010/main" val="29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024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15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73025"/>
            <a:ext cx="814477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5059" y="1216025"/>
            <a:ext cx="8287966" cy="5029200"/>
          </a:xfrm>
        </p:spPr>
        <p:txBody>
          <a:bodyPr/>
          <a:lstStyle/>
          <a:p>
            <a:pPr lvl="0"/>
            <a:endParaRPr lang="en-US" noProof="0" smtClean="0"/>
          </a:p>
        </p:txBody>
      </p:sp>
    </p:spTree>
    <p:extLst>
      <p:ext uri="{BB962C8B-B14F-4D97-AF65-F5344CB8AC3E}">
        <p14:creationId xmlns:p14="http://schemas.microsoft.com/office/powerpoint/2010/main" val="1820197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solidFill>
              <a:srgbClr val="FFFFFF"/>
            </a:solidFill>
          </a:ln>
        </p:spPr>
        <p:txBody>
          <a:bodyPr vert="horz" wrap="none"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solidFill>
              <a:srgbClr val="FFFFFF"/>
            </a:solid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Al Aho</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2939A-FF13-CB46-BE97-E363E3FFAEEB}" type="slidenum">
              <a:rPr lang="en-US" smtClean="0"/>
              <a:t>‹#›</a:t>
            </a:fld>
            <a:endParaRPr lang="en-US" dirty="0"/>
          </a:p>
        </p:txBody>
      </p:sp>
    </p:spTree>
    <p:extLst>
      <p:ext uri="{BB962C8B-B14F-4D97-AF65-F5344CB8AC3E}">
        <p14:creationId xmlns:p14="http://schemas.microsoft.com/office/powerpoint/2010/main" val="346935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457200" rtl="0" eaLnBrk="1" latinLnBrk="0" hangingPunct="1">
        <a:spcBef>
          <a:spcPct val="0"/>
        </a:spcBef>
        <a:buNone/>
        <a:defRPr sz="3200" b="1" i="0" kern="1200">
          <a:solidFill>
            <a:srgbClr val="0000FF"/>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cs.columbia.edu/"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gif"/><Relationship Id="rId6" Type="http://schemas.openxmlformats.org/officeDocument/2006/relationships/image" Target="../media/image20.gif"/><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1.wdp"/><Relationship Id="rId5" Type="http://schemas.openxmlformats.org/officeDocument/2006/relationships/image" Target="../media/image29.png"/><Relationship Id="rId6"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The_Thinker,_Rodin.jpg"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674673"/>
            <a:ext cx="9144001" cy="1470025"/>
          </a:xfrm>
        </p:spPr>
        <p:txBody>
          <a:bodyPr>
            <a:normAutofit/>
          </a:bodyPr>
          <a:lstStyle/>
          <a:p>
            <a:r>
              <a:rPr lang="en-US" dirty="0" smtClean="0">
                <a:solidFill>
                  <a:schemeClr val="tx1"/>
                </a:solidFill>
                <a:latin typeface="Comic Sans MS"/>
                <a:cs typeface="Comic Sans MS"/>
              </a:rPr>
              <a:t>Software,</a:t>
            </a:r>
            <a:br>
              <a:rPr lang="en-US" dirty="0" smtClean="0">
                <a:solidFill>
                  <a:schemeClr val="tx1"/>
                </a:solidFill>
                <a:latin typeface="Comic Sans MS"/>
                <a:cs typeface="Comic Sans MS"/>
              </a:rPr>
            </a:br>
            <a:r>
              <a:rPr lang="en-US" dirty="0" smtClean="0">
                <a:solidFill>
                  <a:schemeClr val="tx1"/>
                </a:solidFill>
                <a:latin typeface="Comic Sans MS"/>
                <a:cs typeface="Comic Sans MS"/>
              </a:rPr>
              <a:t>Computation and Models of Computation</a:t>
            </a:r>
            <a:endParaRPr lang="en-US" b="1" dirty="0">
              <a:solidFill>
                <a:schemeClr val="tx1"/>
              </a:solidFill>
              <a:latin typeface="Comic Sans MS"/>
              <a:cs typeface="Comic Sans MS"/>
            </a:endParaRPr>
          </a:p>
        </p:txBody>
      </p:sp>
      <p:sp>
        <p:nvSpPr>
          <p:cNvPr id="3" name="Subtitle 2"/>
          <p:cNvSpPr>
            <a:spLocks noGrp="1"/>
          </p:cNvSpPr>
          <p:nvPr>
            <p:ph type="subTitle" idx="1"/>
          </p:nvPr>
        </p:nvSpPr>
        <p:spPr>
          <a:xfrm>
            <a:off x="4114800" y="5762184"/>
            <a:ext cx="4724401" cy="638616"/>
          </a:xfrm>
        </p:spPr>
        <p:txBody>
          <a:bodyPr>
            <a:noAutofit/>
          </a:bodyPr>
          <a:lstStyle/>
          <a:p>
            <a:pPr algn="r"/>
            <a:r>
              <a:rPr lang="en-US" sz="1600" b="1" dirty="0" smtClean="0">
                <a:solidFill>
                  <a:srgbClr val="1F497D"/>
                </a:solidFill>
                <a:latin typeface="Comic Sans MS"/>
                <a:cs typeface="Comic Sans MS"/>
              </a:rPr>
              <a:t>Workshop on Computational Brain Research</a:t>
            </a:r>
          </a:p>
          <a:p>
            <a:pPr algn="r"/>
            <a:r>
              <a:rPr lang="en-US" sz="1600" b="1" dirty="0" smtClean="0">
                <a:solidFill>
                  <a:srgbClr val="1F497D"/>
                </a:solidFill>
                <a:latin typeface="Comic Sans MS"/>
                <a:cs typeface="Comic Sans MS"/>
              </a:rPr>
              <a:t>IIT Madras, January 8, 2016</a:t>
            </a:r>
            <a:endParaRPr lang="en-US" sz="1600" b="1" dirty="0">
              <a:solidFill>
                <a:srgbClr val="1F497D"/>
              </a:solidFill>
              <a:latin typeface="Comic Sans MS"/>
              <a:cs typeface="Comic Sans MS"/>
            </a:endParaRPr>
          </a:p>
        </p:txBody>
      </p:sp>
      <p:sp>
        <p:nvSpPr>
          <p:cNvPr id="5" name="TextBox 4"/>
          <p:cNvSpPr txBox="1"/>
          <p:nvPr/>
        </p:nvSpPr>
        <p:spPr>
          <a:xfrm>
            <a:off x="1077651" y="1103181"/>
            <a:ext cx="184666" cy="369332"/>
          </a:xfrm>
          <a:prstGeom prst="rect">
            <a:avLst/>
          </a:prstGeom>
          <a:noFill/>
        </p:spPr>
        <p:txBody>
          <a:bodyPr wrap="none" rtlCol="0">
            <a:spAutoFit/>
          </a:bodyPr>
          <a:lstStyle/>
          <a:p>
            <a:endParaRPr lang="en-US" dirty="0"/>
          </a:p>
        </p:txBody>
      </p:sp>
      <p:sp>
        <p:nvSpPr>
          <p:cNvPr id="6" name="Rectangle 3"/>
          <p:cNvSpPr txBox="1">
            <a:spLocks noChangeArrowheads="1"/>
          </p:cNvSpPr>
          <p:nvPr/>
        </p:nvSpPr>
        <p:spPr>
          <a:xfrm>
            <a:off x="544513" y="850900"/>
            <a:ext cx="8393112" cy="13589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3000"/>
              </a:lnSpc>
            </a:pPr>
            <a:r>
              <a:rPr lang="en-US" sz="2800" b="1" dirty="0" smtClean="0">
                <a:solidFill>
                  <a:schemeClr val="tx1"/>
                </a:solidFill>
                <a:latin typeface="Comic Sans MS"/>
                <a:cs typeface="Comic Sans MS"/>
              </a:rPr>
              <a:t>Al Aho</a:t>
            </a:r>
          </a:p>
          <a:p>
            <a:pPr algn="l">
              <a:lnSpc>
                <a:spcPct val="83000"/>
              </a:lnSpc>
            </a:pPr>
            <a:r>
              <a:rPr lang="en-US" sz="2800" b="1" dirty="0" err="1" smtClean="0">
                <a:solidFill>
                  <a:schemeClr val="tx2"/>
                </a:solidFill>
                <a:latin typeface="Comic Sans MS"/>
                <a:cs typeface="Comic Sans MS"/>
              </a:rPr>
              <a:t>aho@cs.columbia.edu</a:t>
            </a:r>
            <a:endParaRPr lang="en-US" sz="2800" b="1" dirty="0" smtClean="0">
              <a:solidFill>
                <a:schemeClr val="tx2"/>
              </a:solidFill>
              <a:latin typeface="Comic Sans MS"/>
              <a:cs typeface="Comic Sans MS"/>
            </a:endParaRPr>
          </a:p>
          <a:p>
            <a:pPr algn="l">
              <a:lnSpc>
                <a:spcPct val="83000"/>
              </a:lnSpc>
            </a:pPr>
            <a:endParaRPr lang="en-US" i="1" dirty="0">
              <a:solidFill>
                <a:schemeClr val="tx2"/>
              </a:solidFill>
              <a:latin typeface="Comic Sans MS"/>
              <a:cs typeface="Comic Sans MS"/>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25" y="5867400"/>
            <a:ext cx="488009"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11" descr="cscutit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317" y="5626067"/>
            <a:ext cx="2393695" cy="92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76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9698" name="Rectangle 2"/>
          <p:cNvSpPr>
            <a:spLocks noGrp="1" noChangeArrowheads="1"/>
          </p:cNvSpPr>
          <p:nvPr>
            <p:ph type="title"/>
          </p:nvPr>
        </p:nvSpPr>
        <p:spPr>
          <a:xfrm>
            <a:off x="192997" y="73025"/>
            <a:ext cx="8951003" cy="838200"/>
          </a:xfrm>
        </p:spPr>
        <p:txBody>
          <a:bodyPr/>
          <a:lstStyle/>
          <a:p>
            <a:r>
              <a:rPr lang="en-US" dirty="0">
                <a:solidFill>
                  <a:srgbClr val="1F497D"/>
                </a:solidFill>
                <a:latin typeface="Comic Sans MS"/>
                <a:cs typeface="Comic Sans MS"/>
              </a:rPr>
              <a:t>Software in Our World Today</a:t>
            </a:r>
          </a:p>
        </p:txBody>
      </p:sp>
      <p:sp>
        <p:nvSpPr>
          <p:cNvPr id="1309699" name="Rectangle 3"/>
          <p:cNvSpPr>
            <a:spLocks noGrp="1" noChangeArrowheads="1"/>
          </p:cNvSpPr>
          <p:nvPr>
            <p:ph type="body" idx="1"/>
          </p:nvPr>
        </p:nvSpPr>
        <p:spPr>
          <a:xfrm>
            <a:off x="192997" y="919163"/>
            <a:ext cx="8951003" cy="5435600"/>
          </a:xfrm>
        </p:spPr>
        <p:txBody>
          <a:bodyPr/>
          <a:lstStyle/>
          <a:p>
            <a:pPr marL="342900" indent="-342900">
              <a:spcBef>
                <a:spcPct val="0"/>
              </a:spcBef>
              <a:buFontTx/>
              <a:buNone/>
            </a:pPr>
            <a:r>
              <a:rPr lang="en-US" sz="2800" b="1" dirty="0">
                <a:latin typeface="Comic Sans MS"/>
                <a:cs typeface="Comic Sans MS"/>
              </a:rPr>
              <a:t>How much software does the world use today?</a:t>
            </a:r>
          </a:p>
          <a:p>
            <a:pPr marL="342900" indent="-342900">
              <a:spcBef>
                <a:spcPct val="0"/>
              </a:spcBef>
              <a:buFontTx/>
              <a:buNone/>
            </a:pPr>
            <a:endParaRPr lang="en-US" sz="2800" b="1" dirty="0">
              <a:latin typeface="Comic Sans MS"/>
              <a:cs typeface="Comic Sans MS"/>
            </a:endParaRPr>
          </a:p>
          <a:p>
            <a:pPr marL="841375" lvl="2" indent="-266700">
              <a:spcBef>
                <a:spcPct val="0"/>
              </a:spcBef>
              <a:buFontTx/>
              <a:buNone/>
            </a:pPr>
            <a:r>
              <a:rPr lang="en-US" sz="2400" b="1" dirty="0">
                <a:solidFill>
                  <a:schemeClr val="tx2"/>
                </a:solidFill>
                <a:latin typeface="Comic Sans MS"/>
                <a:cs typeface="Comic Sans MS"/>
              </a:rPr>
              <a:t>Guesstimate: </a:t>
            </a:r>
            <a:r>
              <a:rPr lang="en-US" sz="2400" b="1" dirty="0" smtClean="0">
                <a:solidFill>
                  <a:schemeClr val="accent2"/>
                </a:solidFill>
                <a:latin typeface="Comic Sans MS"/>
                <a:cs typeface="Comic Sans MS"/>
              </a:rPr>
              <a:t>over </a:t>
            </a:r>
            <a:r>
              <a:rPr lang="en-US" sz="2400" b="1" dirty="0">
                <a:solidFill>
                  <a:schemeClr val="accent2"/>
                </a:solidFill>
                <a:latin typeface="Comic Sans MS"/>
                <a:cs typeface="Comic Sans MS"/>
              </a:rPr>
              <a:t>one trillion lines of source code</a:t>
            </a:r>
          </a:p>
          <a:p>
            <a:pPr marL="342900" indent="-342900">
              <a:spcBef>
                <a:spcPct val="0"/>
              </a:spcBef>
              <a:buFontTx/>
              <a:buNone/>
            </a:pPr>
            <a:endParaRPr lang="en-US" sz="2800" b="1" dirty="0">
              <a:solidFill>
                <a:schemeClr val="tx2"/>
              </a:solidFill>
              <a:latin typeface="Comic Sans MS"/>
              <a:cs typeface="Comic Sans MS"/>
            </a:endParaRPr>
          </a:p>
          <a:p>
            <a:pPr marL="342900" indent="-342900">
              <a:spcBef>
                <a:spcPct val="0"/>
              </a:spcBef>
              <a:buFontTx/>
              <a:buNone/>
            </a:pPr>
            <a:r>
              <a:rPr lang="en-US" sz="2800" b="1" dirty="0">
                <a:latin typeface="Comic Sans MS"/>
                <a:cs typeface="Comic Sans MS"/>
              </a:rPr>
              <a:t>What is the sunk cost of the </a:t>
            </a:r>
            <a:r>
              <a:rPr lang="en-US" sz="2800" b="1" dirty="0" smtClean="0">
                <a:latin typeface="Comic Sans MS"/>
                <a:cs typeface="Comic Sans MS"/>
              </a:rPr>
              <a:t>legacy </a:t>
            </a:r>
            <a:r>
              <a:rPr lang="en-US" sz="2800" b="1" dirty="0">
                <a:latin typeface="Comic Sans MS"/>
                <a:cs typeface="Comic Sans MS"/>
              </a:rPr>
              <a:t>base?</a:t>
            </a:r>
          </a:p>
          <a:p>
            <a:pPr marL="342900" indent="-342900">
              <a:spcBef>
                <a:spcPct val="0"/>
              </a:spcBef>
              <a:buFontTx/>
              <a:buNone/>
            </a:pPr>
            <a:endParaRPr lang="en-US" sz="2800" b="1" dirty="0">
              <a:latin typeface="Comic Sans MS"/>
              <a:cs typeface="Comic Sans MS"/>
            </a:endParaRPr>
          </a:p>
          <a:p>
            <a:pPr marL="841375" lvl="2" indent="-266700">
              <a:spcBef>
                <a:spcPct val="0"/>
              </a:spcBef>
              <a:buFontTx/>
              <a:buNone/>
            </a:pPr>
            <a:r>
              <a:rPr lang="en-US" sz="2400" b="1" dirty="0" smtClean="0">
                <a:solidFill>
                  <a:srgbClr val="C0504D"/>
                </a:solidFill>
                <a:latin typeface="Comic Sans MS"/>
                <a:cs typeface="Comic Sans MS"/>
              </a:rPr>
              <a:t>$10 to $</a:t>
            </a:r>
            <a:r>
              <a:rPr lang="en-US" sz="2400" b="1" dirty="0">
                <a:solidFill>
                  <a:srgbClr val="C0504D"/>
                </a:solidFill>
                <a:latin typeface="Comic Sans MS"/>
                <a:cs typeface="Comic Sans MS"/>
              </a:rPr>
              <a:t>100 per line of finished, tested source code</a:t>
            </a:r>
          </a:p>
          <a:p>
            <a:pPr marL="342900" indent="-342900">
              <a:spcBef>
                <a:spcPct val="0"/>
              </a:spcBef>
              <a:buFontTx/>
              <a:buNone/>
            </a:pPr>
            <a:endParaRPr lang="en-US" sz="2800" b="1" dirty="0">
              <a:latin typeface="Comic Sans MS"/>
              <a:cs typeface="Comic Sans MS"/>
            </a:endParaRPr>
          </a:p>
          <a:p>
            <a:pPr marL="342900" indent="-342900">
              <a:spcBef>
                <a:spcPct val="0"/>
              </a:spcBef>
              <a:buFontTx/>
              <a:buNone/>
            </a:pPr>
            <a:r>
              <a:rPr lang="en-US" sz="2800" b="1" dirty="0">
                <a:latin typeface="Comic Sans MS"/>
                <a:cs typeface="Comic Sans MS"/>
              </a:rPr>
              <a:t>How many bugs are there in the legacy base?</a:t>
            </a:r>
          </a:p>
          <a:p>
            <a:pPr marL="342900" indent="-342900">
              <a:spcBef>
                <a:spcPct val="0"/>
              </a:spcBef>
              <a:buFontTx/>
              <a:buNone/>
            </a:pPr>
            <a:endParaRPr lang="en-US" sz="2800" b="1" dirty="0">
              <a:latin typeface="Comic Sans MS"/>
              <a:cs typeface="Comic Sans MS"/>
            </a:endParaRPr>
          </a:p>
          <a:p>
            <a:pPr marL="841375" lvl="2" indent="-266700">
              <a:spcBef>
                <a:spcPct val="0"/>
              </a:spcBef>
              <a:buFontTx/>
              <a:buNone/>
            </a:pPr>
            <a:r>
              <a:rPr lang="en-US" sz="2400" b="1" dirty="0">
                <a:solidFill>
                  <a:srgbClr val="C0504D"/>
                </a:solidFill>
                <a:latin typeface="Comic Sans MS"/>
                <a:cs typeface="Comic Sans MS"/>
              </a:rPr>
              <a:t>10 to 10,000 defects per million lines of source code</a:t>
            </a:r>
            <a:endParaRPr lang="en-US" sz="2800" b="1" dirty="0">
              <a:solidFill>
                <a:srgbClr val="C0504D"/>
              </a:solidFill>
              <a:latin typeface="Comic Sans MS"/>
              <a:cs typeface="Comic Sans MS"/>
            </a:endParaRPr>
          </a:p>
        </p:txBody>
      </p:sp>
      <p:sp>
        <p:nvSpPr>
          <p:cNvPr id="1309700" name="Text Box 4"/>
          <p:cNvSpPr txBox="1">
            <a:spLocks noChangeArrowheads="1"/>
          </p:cNvSpPr>
          <p:nvPr/>
        </p:nvSpPr>
        <p:spPr bwMode="auto">
          <a:xfrm>
            <a:off x="3890811" y="5807075"/>
            <a:ext cx="47364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400" b="1" dirty="0" smtClean="0">
                <a:solidFill>
                  <a:schemeClr val="accent1"/>
                </a:solidFill>
                <a:latin typeface="Comic Sans MS"/>
                <a:cs typeface="Comic Sans MS"/>
              </a:rPr>
              <a:t>Adapted from A</a:t>
            </a:r>
            <a:r>
              <a:rPr lang="en-US" sz="1400" b="1" dirty="0">
                <a:solidFill>
                  <a:schemeClr val="accent1"/>
                </a:solidFill>
                <a:latin typeface="Comic Sans MS"/>
                <a:cs typeface="Comic Sans MS"/>
              </a:rPr>
              <a:t>. V. Aho</a:t>
            </a:r>
          </a:p>
          <a:p>
            <a:pPr algn="r"/>
            <a:r>
              <a:rPr lang="en-US" sz="1400" b="1" dirty="0">
                <a:solidFill>
                  <a:schemeClr val="tx2"/>
                </a:solidFill>
                <a:latin typeface="Comic Sans MS"/>
                <a:cs typeface="Comic Sans MS"/>
              </a:rPr>
              <a:t>Software and the Future of Programming Languages</a:t>
            </a:r>
          </a:p>
          <a:p>
            <a:pPr algn="r"/>
            <a:r>
              <a:rPr lang="en-US" sz="1400" b="1" dirty="0">
                <a:solidFill>
                  <a:schemeClr val="accent1"/>
                </a:solidFill>
                <a:latin typeface="Comic Sans MS"/>
                <a:cs typeface="Comic Sans MS"/>
              </a:rPr>
              <a:t>Science, February 27, 2004, pp. 1131-1133</a:t>
            </a:r>
          </a:p>
        </p:txBody>
      </p:sp>
      <p:sp>
        <p:nvSpPr>
          <p:cNvPr id="2" name="Slide Number Placeholder 1"/>
          <p:cNvSpPr>
            <a:spLocks noGrp="1"/>
          </p:cNvSpPr>
          <p:nvPr>
            <p:ph type="sldNum" sz="quarter" idx="12"/>
          </p:nvPr>
        </p:nvSpPr>
        <p:spPr/>
        <p:txBody>
          <a:bodyPr/>
          <a:lstStyle/>
          <a:p>
            <a:fld id="{FD02939A-FF13-CB46-BE97-E363E3FFAEEB}" type="slidenum">
              <a:rPr lang="en-US" smtClean="0"/>
              <a:t>10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969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9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969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969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096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69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0" y="73025"/>
            <a:ext cx="9144000" cy="838200"/>
          </a:xfrm>
        </p:spPr>
        <p:txBody>
          <a:bodyPr/>
          <a:lstStyle/>
          <a:p>
            <a:pPr>
              <a:defRPr/>
            </a:pPr>
            <a:r>
              <a:rPr lang="en-US" dirty="0" smtClean="0">
                <a:solidFill>
                  <a:schemeClr val="accent1">
                    <a:lumMod val="50000"/>
                  </a:schemeClr>
                </a:solidFill>
                <a:latin typeface="Comic Sans MS"/>
                <a:cs typeface="Comic Sans MS"/>
              </a:rPr>
              <a:t>Programming Languages</a:t>
            </a:r>
          </a:p>
        </p:txBody>
      </p:sp>
      <p:sp>
        <p:nvSpPr>
          <p:cNvPr id="972803" name="Rectangle 3"/>
          <p:cNvSpPr>
            <a:spLocks noGrp="1" noChangeArrowheads="1"/>
          </p:cNvSpPr>
          <p:nvPr>
            <p:ph type="body" idx="1"/>
          </p:nvPr>
        </p:nvSpPr>
        <p:spPr>
          <a:xfrm>
            <a:off x="192997" y="919163"/>
            <a:ext cx="8951003" cy="5029200"/>
          </a:xfrm>
        </p:spPr>
        <p:txBody>
          <a:bodyPr>
            <a:normAutofit lnSpcReduction="10000"/>
          </a:bodyPr>
          <a:lstStyle/>
          <a:p>
            <a:pPr marL="342900" indent="-342900">
              <a:lnSpc>
                <a:spcPct val="90000"/>
              </a:lnSpc>
              <a:buFontTx/>
              <a:buNone/>
              <a:defRPr/>
            </a:pPr>
            <a:r>
              <a:rPr lang="en-US" sz="2800" b="1" dirty="0" smtClean="0">
                <a:latin typeface="Comic Sans MS"/>
                <a:cs typeface="Comic Sans MS"/>
              </a:rPr>
              <a:t>Today there are thousands of programming languages.</a:t>
            </a:r>
          </a:p>
          <a:p>
            <a:pPr marL="342900" indent="-342900">
              <a:lnSpc>
                <a:spcPct val="90000"/>
              </a:lnSpc>
              <a:buFontTx/>
              <a:buNone/>
              <a:defRPr/>
            </a:pPr>
            <a:endParaRPr lang="en-US" sz="2400" b="1" dirty="0" smtClean="0">
              <a:latin typeface="Comic Sans MS"/>
              <a:cs typeface="Comic Sans MS"/>
            </a:endParaRPr>
          </a:p>
          <a:p>
            <a:pPr marL="342900" indent="-342900">
              <a:lnSpc>
                <a:spcPct val="90000"/>
              </a:lnSpc>
              <a:spcBef>
                <a:spcPct val="60000"/>
              </a:spcBef>
              <a:buFontTx/>
              <a:buNone/>
              <a:defRPr/>
            </a:pPr>
            <a:r>
              <a:rPr lang="en-US" sz="2800" b="1" dirty="0" err="1" smtClean="0">
                <a:latin typeface="Comic Sans MS"/>
                <a:cs typeface="Comic Sans MS"/>
              </a:rPr>
              <a:t>Tiobe.com’s</a:t>
            </a:r>
            <a:r>
              <a:rPr lang="en-US" sz="2800" b="1" dirty="0" smtClean="0">
                <a:latin typeface="Comic Sans MS"/>
                <a:cs typeface="Comic Sans MS"/>
              </a:rPr>
              <a:t> ten most popular languages for December 2015:</a:t>
            </a:r>
          </a:p>
          <a:p>
            <a:pPr marL="342900" indent="-342900">
              <a:lnSpc>
                <a:spcPct val="90000"/>
              </a:lnSpc>
              <a:spcBef>
                <a:spcPct val="60000"/>
              </a:spcBef>
              <a:buFontTx/>
              <a:buNone/>
              <a:defRPr/>
            </a:pPr>
            <a:r>
              <a:rPr lang="en-US" b="1" dirty="0" smtClean="0">
                <a:latin typeface="Comic Sans MS"/>
                <a:cs typeface="Comic Sans MS"/>
              </a:rPr>
              <a:t>	</a:t>
            </a:r>
            <a:r>
              <a:rPr lang="en-US" sz="2000" b="1" dirty="0" smtClean="0">
                <a:solidFill>
                  <a:srgbClr val="1F497D"/>
                </a:solidFill>
                <a:latin typeface="Comic Sans MS"/>
                <a:cs typeface="Comic Sans MS"/>
              </a:rPr>
              <a:t>1. Java</a:t>
            </a:r>
            <a:r>
              <a:rPr lang="en-US" sz="2000" b="1" dirty="0">
                <a:solidFill>
                  <a:srgbClr val="1F497D"/>
                </a:solidFill>
                <a:latin typeface="Comic Sans MS"/>
                <a:cs typeface="Comic Sans MS"/>
              </a:rPr>
              <a:t>	</a:t>
            </a:r>
            <a:r>
              <a:rPr lang="en-US" sz="2000" b="1" dirty="0" smtClean="0">
                <a:solidFill>
                  <a:srgbClr val="1F497D"/>
                </a:solidFill>
                <a:latin typeface="Comic Sans MS"/>
                <a:cs typeface="Comic Sans MS"/>
              </a:rPr>
              <a:t>				6. PHP</a:t>
            </a:r>
          </a:p>
          <a:p>
            <a:pPr marL="342900" indent="-342900">
              <a:lnSpc>
                <a:spcPct val="90000"/>
              </a:lnSpc>
              <a:spcBef>
                <a:spcPct val="60000"/>
              </a:spcBef>
              <a:buFontTx/>
              <a:buNone/>
              <a:defRPr/>
            </a:pPr>
            <a:r>
              <a:rPr lang="en-US" sz="2000" b="1" dirty="0" smtClean="0">
                <a:solidFill>
                  <a:srgbClr val="1F497D"/>
                </a:solidFill>
                <a:latin typeface="Comic Sans MS"/>
                <a:cs typeface="Comic Sans MS"/>
              </a:rPr>
              <a:t>	2. C</a:t>
            </a:r>
            <a:r>
              <a:rPr lang="en-US" sz="2000" b="1" dirty="0">
                <a:solidFill>
                  <a:srgbClr val="1F497D"/>
                </a:solidFill>
                <a:latin typeface="Comic Sans MS"/>
                <a:cs typeface="Comic Sans MS"/>
              </a:rPr>
              <a:t>	</a:t>
            </a:r>
            <a:r>
              <a:rPr lang="en-US" sz="2000" b="1" dirty="0" smtClean="0">
                <a:solidFill>
                  <a:srgbClr val="1F497D"/>
                </a:solidFill>
                <a:latin typeface="Comic Sans MS"/>
                <a:cs typeface="Comic Sans MS"/>
              </a:rPr>
              <a:t>					7. Visual Basic .NET</a:t>
            </a:r>
          </a:p>
          <a:p>
            <a:pPr marL="342900" indent="-342900">
              <a:lnSpc>
                <a:spcPct val="90000"/>
              </a:lnSpc>
              <a:spcBef>
                <a:spcPct val="60000"/>
              </a:spcBef>
              <a:buFontTx/>
              <a:buNone/>
              <a:defRPr/>
            </a:pPr>
            <a:r>
              <a:rPr lang="en-US" sz="2000" b="1" dirty="0" smtClean="0">
                <a:solidFill>
                  <a:srgbClr val="1F497D"/>
                </a:solidFill>
                <a:latin typeface="Comic Sans MS"/>
                <a:cs typeface="Comic Sans MS"/>
              </a:rPr>
              <a:t>	3. C++</a:t>
            </a:r>
            <a:r>
              <a:rPr lang="en-US" sz="2000" b="1" dirty="0">
                <a:solidFill>
                  <a:srgbClr val="1F497D"/>
                </a:solidFill>
                <a:latin typeface="Comic Sans MS"/>
                <a:cs typeface="Comic Sans MS"/>
              </a:rPr>
              <a:t>	</a:t>
            </a:r>
            <a:r>
              <a:rPr lang="en-US" sz="2000" b="1" dirty="0" smtClean="0">
                <a:solidFill>
                  <a:srgbClr val="1F497D"/>
                </a:solidFill>
                <a:latin typeface="Comic Sans MS"/>
                <a:cs typeface="Comic Sans MS"/>
              </a:rPr>
              <a:t>				8. JavaScript</a:t>
            </a:r>
          </a:p>
          <a:p>
            <a:pPr>
              <a:lnSpc>
                <a:spcPct val="90000"/>
              </a:lnSpc>
              <a:spcBef>
                <a:spcPct val="60000"/>
              </a:spcBef>
              <a:buNone/>
              <a:defRPr/>
            </a:pPr>
            <a:r>
              <a:rPr lang="en-US" sz="2000" b="1" dirty="0" smtClean="0">
                <a:solidFill>
                  <a:srgbClr val="1F497D"/>
                </a:solidFill>
                <a:latin typeface="Comic Sans MS"/>
                <a:cs typeface="Comic Sans MS"/>
              </a:rPr>
              <a:t>	4. Python				9. Perl</a:t>
            </a:r>
          </a:p>
          <a:p>
            <a:pPr>
              <a:lnSpc>
                <a:spcPct val="90000"/>
              </a:lnSpc>
              <a:spcBef>
                <a:spcPct val="60000"/>
              </a:spcBef>
              <a:buNone/>
              <a:defRPr/>
            </a:pPr>
            <a:r>
              <a:rPr lang="en-US" sz="2000" b="1" dirty="0" smtClean="0">
                <a:solidFill>
                  <a:srgbClr val="1F497D"/>
                </a:solidFill>
                <a:latin typeface="Comic Sans MS"/>
                <a:cs typeface="Comic Sans MS"/>
              </a:rPr>
              <a:t>	5. </a:t>
            </a:r>
            <a:r>
              <a:rPr lang="en-US" sz="2000" b="1" dirty="0">
                <a:solidFill>
                  <a:srgbClr val="1F497D"/>
                </a:solidFill>
                <a:latin typeface="Comic Sans MS"/>
                <a:cs typeface="Comic Sans MS"/>
              </a:rPr>
              <a:t>C</a:t>
            </a:r>
            <a:r>
              <a:rPr lang="en-US" sz="2000" b="1" dirty="0" smtClean="0">
                <a:solidFill>
                  <a:srgbClr val="1F497D"/>
                </a:solidFill>
                <a:latin typeface="Comic Sans MS"/>
                <a:cs typeface="Comic Sans MS"/>
              </a:rPr>
              <a:t>#</a:t>
            </a:r>
            <a:r>
              <a:rPr lang="en-US" sz="2000" b="1" dirty="0">
                <a:solidFill>
                  <a:srgbClr val="1F497D"/>
                </a:solidFill>
                <a:latin typeface="Comic Sans MS"/>
                <a:cs typeface="Comic Sans MS"/>
              </a:rPr>
              <a:t>	</a:t>
            </a:r>
            <a:r>
              <a:rPr lang="en-US" sz="2000" b="1" dirty="0" smtClean="0">
                <a:solidFill>
                  <a:srgbClr val="1F497D"/>
                </a:solidFill>
                <a:latin typeface="Comic Sans MS"/>
                <a:cs typeface="Comic Sans MS"/>
              </a:rPr>
              <a:t>			    10. Ruby</a:t>
            </a:r>
          </a:p>
          <a:p>
            <a:pPr marL="342900" indent="-342900" algn="r">
              <a:lnSpc>
                <a:spcPct val="90000"/>
              </a:lnSpc>
              <a:buFontTx/>
              <a:buNone/>
              <a:defRPr/>
            </a:pPr>
            <a:r>
              <a:rPr lang="en-US" sz="1400" b="1" dirty="0" smtClean="0">
                <a:solidFill>
                  <a:schemeClr val="accent1"/>
                </a:solidFill>
                <a:latin typeface="Comic Sans MS"/>
                <a:cs typeface="Comic Sans MS"/>
              </a:rPr>
              <a:t>[http://</a:t>
            </a:r>
            <a:r>
              <a:rPr lang="en-US" sz="1400" b="1" dirty="0" err="1" smtClean="0">
                <a:solidFill>
                  <a:schemeClr val="accent1"/>
                </a:solidFill>
                <a:latin typeface="Comic Sans MS"/>
                <a:cs typeface="Comic Sans MS"/>
              </a:rPr>
              <a:t>www.tiobe.com</a:t>
            </a:r>
            <a:r>
              <a:rPr lang="en-US" sz="1400" b="1" dirty="0" smtClean="0">
                <a:solidFill>
                  <a:schemeClr val="accent1"/>
                </a:solidFill>
                <a:latin typeface="Comic Sans MS"/>
                <a:cs typeface="Comic Sans MS"/>
              </a:rPr>
              <a:t>]</a:t>
            </a:r>
          </a:p>
          <a:p>
            <a:pPr marL="342900" indent="-342900">
              <a:lnSpc>
                <a:spcPct val="90000"/>
              </a:lnSpc>
              <a:buFontTx/>
              <a:buNone/>
              <a:defRPr/>
            </a:pPr>
            <a:endParaRPr lang="en-US" sz="1400" b="1" dirty="0" smtClean="0">
              <a:solidFill>
                <a:schemeClr val="accent1"/>
              </a:solidFill>
              <a:latin typeface="Comic Sans MS"/>
              <a:cs typeface="Comic Sans MS"/>
            </a:endParaRPr>
          </a:p>
        </p:txBody>
      </p:sp>
      <p:sp>
        <p:nvSpPr>
          <p:cNvPr id="2" name="Slide Number Placeholder 1"/>
          <p:cNvSpPr>
            <a:spLocks noGrp="1"/>
          </p:cNvSpPr>
          <p:nvPr>
            <p:ph type="sldNum" sz="quarter" idx="12"/>
          </p:nvPr>
        </p:nvSpPr>
        <p:spPr/>
        <p:txBody>
          <a:bodyPr/>
          <a:lstStyle/>
          <a:p>
            <a:fld id="{FD02939A-FF13-CB46-BE97-E363E3FFAEEB}" type="slidenum">
              <a:rPr lang="en-US" smtClean="0"/>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Why Are There So Many Languages?</a:t>
            </a:r>
            <a:endParaRPr lang="en-US" dirty="0">
              <a:solidFill>
                <a:srgbClr val="1F497D"/>
              </a:solidFill>
              <a:latin typeface="Comic Sans MS"/>
              <a:cs typeface="Comic Sans MS"/>
            </a:endParaRPr>
          </a:p>
        </p:txBody>
      </p:sp>
      <p:sp>
        <p:nvSpPr>
          <p:cNvPr id="3" name="Content Placeholder 2"/>
          <p:cNvSpPr>
            <a:spLocks noGrp="1"/>
          </p:cNvSpPr>
          <p:nvPr>
            <p:ph idx="1"/>
          </p:nvPr>
        </p:nvSpPr>
        <p:spPr/>
        <p:txBody>
          <a:bodyPr>
            <a:normAutofit lnSpcReduction="10000"/>
          </a:bodyPr>
          <a:lstStyle/>
          <a:p>
            <a:r>
              <a:rPr lang="en-US" sz="2400" b="1" dirty="0" smtClean="0">
                <a:latin typeface="Comic Sans MS"/>
                <a:cs typeface="Comic Sans MS"/>
              </a:rPr>
              <a:t>One language cannot serve all application areas well</a:t>
            </a:r>
          </a:p>
          <a:p>
            <a:pPr lvl="1"/>
            <a:r>
              <a:rPr lang="en-US" sz="2200" b="1" dirty="0" smtClean="0">
                <a:latin typeface="Comic Sans MS"/>
                <a:cs typeface="Comic Sans MS"/>
              </a:rPr>
              <a:t> </a:t>
            </a:r>
            <a:r>
              <a:rPr lang="en-US" sz="2200" b="1" dirty="0" smtClean="0">
                <a:solidFill>
                  <a:srgbClr val="1F497D"/>
                </a:solidFill>
                <a:latin typeface="Comic Sans MS"/>
                <a:cs typeface="Comic Sans MS"/>
              </a:rPr>
              <a:t>e.g., </a:t>
            </a:r>
            <a:r>
              <a:rPr lang="en-US" sz="2200" b="1" dirty="0" smtClean="0">
                <a:solidFill>
                  <a:schemeClr val="tx2"/>
                </a:solidFill>
                <a:latin typeface="Comic Sans MS"/>
                <a:cs typeface="Comic Sans MS"/>
              </a:rPr>
              <a:t>programming web pages (JavaScript)</a:t>
            </a:r>
          </a:p>
          <a:p>
            <a:pPr lvl="1"/>
            <a:r>
              <a:rPr lang="en-US" sz="2200" b="1" dirty="0">
                <a:solidFill>
                  <a:srgbClr val="1F497D"/>
                </a:solidFill>
                <a:latin typeface="Comic Sans MS"/>
                <a:cs typeface="Comic Sans MS"/>
              </a:rPr>
              <a:t> </a:t>
            </a:r>
            <a:r>
              <a:rPr lang="en-US" sz="2200" b="1" dirty="0" smtClean="0">
                <a:solidFill>
                  <a:srgbClr val="1F497D"/>
                </a:solidFill>
                <a:latin typeface="Comic Sans MS"/>
                <a:cs typeface="Comic Sans MS"/>
              </a:rPr>
              <a:t>e.g., electronic design automation (VHDL)</a:t>
            </a:r>
          </a:p>
          <a:p>
            <a:pPr lvl="1"/>
            <a:r>
              <a:rPr lang="en-US" sz="2200" b="1" dirty="0">
                <a:solidFill>
                  <a:srgbClr val="1F497D"/>
                </a:solidFill>
                <a:latin typeface="Comic Sans MS"/>
                <a:cs typeface="Comic Sans MS"/>
              </a:rPr>
              <a:t> </a:t>
            </a:r>
            <a:r>
              <a:rPr lang="en-US" sz="2200" b="1" dirty="0" smtClean="0">
                <a:solidFill>
                  <a:srgbClr val="1F497D"/>
                </a:solidFill>
                <a:latin typeface="Comic Sans MS"/>
                <a:cs typeface="Comic Sans MS"/>
              </a:rPr>
              <a:t>e.g., parser generation (YACC)</a:t>
            </a:r>
          </a:p>
          <a:p>
            <a:pPr lvl="1"/>
            <a:endParaRPr lang="en-US" sz="2200" b="1" dirty="0">
              <a:latin typeface="Comic Sans MS"/>
              <a:cs typeface="Comic Sans MS"/>
            </a:endParaRPr>
          </a:p>
          <a:p>
            <a:r>
              <a:rPr lang="en-US" sz="2400" b="1" dirty="0" smtClean="0">
                <a:latin typeface="Comic Sans MS"/>
                <a:cs typeface="Comic Sans MS"/>
              </a:rPr>
              <a:t>Programmers often have strongly held opinions about</a:t>
            </a:r>
          </a:p>
          <a:p>
            <a:pPr lvl="1"/>
            <a:r>
              <a:rPr lang="en-US" sz="2200" b="1" dirty="0" smtClean="0">
                <a:latin typeface="Comic Sans MS"/>
                <a:cs typeface="Comic Sans MS"/>
              </a:rPr>
              <a:t> </a:t>
            </a:r>
            <a:r>
              <a:rPr lang="en-US" sz="2200" b="1" dirty="0" smtClean="0">
                <a:solidFill>
                  <a:srgbClr val="00378A"/>
                </a:solidFill>
                <a:latin typeface="Comic Sans MS"/>
                <a:cs typeface="Comic Sans MS"/>
              </a:rPr>
              <a:t>what makes a good language</a:t>
            </a:r>
          </a:p>
          <a:p>
            <a:pPr lvl="1"/>
            <a:r>
              <a:rPr lang="en-US" sz="2200" b="1" dirty="0">
                <a:solidFill>
                  <a:srgbClr val="00378A"/>
                </a:solidFill>
                <a:latin typeface="Comic Sans MS"/>
                <a:cs typeface="Comic Sans MS"/>
              </a:rPr>
              <a:t> </a:t>
            </a:r>
            <a:r>
              <a:rPr lang="en-US" sz="2200" b="1" dirty="0" smtClean="0">
                <a:solidFill>
                  <a:srgbClr val="00378A"/>
                </a:solidFill>
                <a:latin typeface="Comic Sans MS"/>
                <a:cs typeface="Comic Sans MS"/>
              </a:rPr>
              <a:t>how programming should be done</a:t>
            </a:r>
          </a:p>
          <a:p>
            <a:pPr lvl="1"/>
            <a:endParaRPr lang="en-US" sz="2200" b="1" dirty="0">
              <a:latin typeface="Comic Sans MS"/>
              <a:cs typeface="Comic Sans MS"/>
            </a:endParaRPr>
          </a:p>
          <a:p>
            <a:r>
              <a:rPr lang="en-US" sz="2400" b="1" dirty="0" smtClean="0">
                <a:latin typeface="Comic Sans MS"/>
                <a:cs typeface="Comic Sans MS"/>
              </a:rPr>
              <a:t>There is no universally accepted metric for a good language!</a:t>
            </a:r>
            <a:endParaRPr lang="en-US" sz="2400" b="1" dirty="0">
              <a:latin typeface="Comic Sans MS"/>
              <a:cs typeface="Comic Sans MS"/>
            </a:endParaRPr>
          </a:p>
          <a:p>
            <a:pPr lvl="1"/>
            <a:endParaRPr lang="en-US" sz="2200" b="1" dirty="0" smtClean="0"/>
          </a:p>
        </p:txBody>
      </p:sp>
      <p:sp>
        <p:nvSpPr>
          <p:cNvPr id="4" name="Slide Number Placeholder 3"/>
          <p:cNvSpPr>
            <a:spLocks noGrp="1"/>
          </p:cNvSpPr>
          <p:nvPr>
            <p:ph type="sldNum" sz="quarter" idx="12"/>
          </p:nvPr>
        </p:nvSpPr>
        <p:spPr/>
        <p:txBody>
          <a:bodyPr/>
          <a:lstStyle/>
          <a:p>
            <a:fld id="{FD02939A-FF13-CB46-BE97-E363E3FFAEEB}" type="slidenum">
              <a:rPr lang="en-US" smtClean="0"/>
              <a:t>12</a:t>
            </a:fld>
            <a:endParaRPr lang="en-US"/>
          </a:p>
        </p:txBody>
      </p:sp>
    </p:spTree>
    <p:extLst>
      <p:ext uri="{BB962C8B-B14F-4D97-AF65-F5344CB8AC3E}">
        <p14:creationId xmlns:p14="http://schemas.microsoft.com/office/powerpoint/2010/main" val="42285535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a:xfrm>
            <a:off x="178989" y="73025"/>
            <a:ext cx="8965011" cy="838200"/>
          </a:xfrm>
        </p:spPr>
        <p:txBody>
          <a:bodyPr/>
          <a:lstStyle/>
          <a:p>
            <a:r>
              <a:rPr lang="en-US" dirty="0">
                <a:solidFill>
                  <a:srgbClr val="1F497D"/>
                </a:solidFill>
                <a:latin typeface="Comic Sans MS"/>
                <a:cs typeface="Comic Sans MS"/>
              </a:rPr>
              <a:t>Evolutionary Forces on Languages</a:t>
            </a:r>
          </a:p>
        </p:txBody>
      </p:sp>
      <p:sp>
        <p:nvSpPr>
          <p:cNvPr id="1324035" name="Rectangle 3"/>
          <p:cNvSpPr>
            <a:spLocks noGrp="1" noChangeArrowheads="1"/>
          </p:cNvSpPr>
          <p:nvPr>
            <p:ph type="body" idx="1"/>
          </p:nvPr>
        </p:nvSpPr>
        <p:spPr>
          <a:xfrm>
            <a:off x="305060" y="911225"/>
            <a:ext cx="5701187" cy="5334000"/>
          </a:xfrm>
        </p:spPr>
        <p:txBody>
          <a:bodyPr/>
          <a:lstStyle/>
          <a:p>
            <a:pPr>
              <a:lnSpc>
                <a:spcPct val="50000"/>
              </a:lnSpc>
              <a:buFontTx/>
              <a:buNone/>
            </a:pPr>
            <a:endParaRPr lang="en-US" sz="2400" b="1" dirty="0"/>
          </a:p>
          <a:p>
            <a:pPr>
              <a:spcBef>
                <a:spcPct val="50000"/>
              </a:spcBef>
              <a:buFontTx/>
              <a:buNone/>
            </a:pPr>
            <a:r>
              <a:rPr lang="en-US" sz="2000" b="1" dirty="0">
                <a:latin typeface="Comic Sans MS"/>
                <a:cs typeface="Comic Sans MS"/>
              </a:rPr>
              <a:t>Increasing diversity of applications</a:t>
            </a:r>
          </a:p>
          <a:p>
            <a:pPr>
              <a:spcBef>
                <a:spcPct val="50000"/>
              </a:spcBef>
              <a:buFontTx/>
              <a:buNone/>
            </a:pPr>
            <a:r>
              <a:rPr lang="en-US" sz="2000" b="1" dirty="0">
                <a:latin typeface="Comic Sans MS"/>
                <a:cs typeface="Comic Sans MS"/>
              </a:rPr>
              <a:t>I</a:t>
            </a:r>
            <a:r>
              <a:rPr lang="en-US" sz="2000" b="1" dirty="0" smtClean="0">
                <a:latin typeface="Comic Sans MS"/>
                <a:cs typeface="Comic Sans MS"/>
              </a:rPr>
              <a:t>ncreasing </a:t>
            </a:r>
            <a:r>
              <a:rPr lang="en-US" sz="2000" b="1" dirty="0">
                <a:latin typeface="Comic Sans MS"/>
                <a:cs typeface="Comic Sans MS"/>
              </a:rPr>
              <a:t>programmer productivity and shortening time to market </a:t>
            </a:r>
          </a:p>
          <a:p>
            <a:pPr>
              <a:spcBef>
                <a:spcPct val="50000"/>
              </a:spcBef>
              <a:buFontTx/>
              <a:buNone/>
            </a:pPr>
            <a:r>
              <a:rPr lang="en-US" sz="2000" b="1" dirty="0">
                <a:latin typeface="Comic Sans MS"/>
                <a:cs typeface="Comic Sans MS"/>
              </a:rPr>
              <a:t>Need to improve software security, reliability and maintainability</a:t>
            </a:r>
          </a:p>
          <a:p>
            <a:pPr>
              <a:spcBef>
                <a:spcPct val="50000"/>
              </a:spcBef>
              <a:buFontTx/>
              <a:buNone/>
            </a:pPr>
            <a:r>
              <a:rPr lang="en-US" sz="2000" b="1" dirty="0">
                <a:latin typeface="Comic Sans MS"/>
                <a:cs typeface="Comic Sans MS"/>
              </a:rPr>
              <a:t>Emphasis on mobility and distribution</a:t>
            </a:r>
          </a:p>
          <a:p>
            <a:pPr>
              <a:spcBef>
                <a:spcPct val="50000"/>
              </a:spcBef>
              <a:buFontTx/>
              <a:buNone/>
            </a:pPr>
            <a:r>
              <a:rPr lang="en-US" sz="2000" b="1" dirty="0">
                <a:latin typeface="Comic Sans MS"/>
                <a:cs typeface="Comic Sans MS"/>
              </a:rPr>
              <a:t>Support for parallelism and concurrency</a:t>
            </a:r>
          </a:p>
          <a:p>
            <a:pPr>
              <a:spcBef>
                <a:spcPct val="50000"/>
              </a:spcBef>
              <a:buFontTx/>
              <a:buNone/>
            </a:pPr>
            <a:r>
              <a:rPr lang="en-US" sz="2000" b="1" dirty="0">
                <a:latin typeface="Comic Sans MS"/>
                <a:cs typeface="Comic Sans MS"/>
              </a:rPr>
              <a:t>New mechanisms for modularity</a:t>
            </a:r>
          </a:p>
          <a:p>
            <a:pPr>
              <a:spcBef>
                <a:spcPct val="50000"/>
              </a:spcBef>
              <a:buFontTx/>
              <a:buNone/>
            </a:pPr>
            <a:r>
              <a:rPr lang="en-US" sz="2000" b="1" dirty="0">
                <a:latin typeface="Comic Sans MS"/>
                <a:cs typeface="Comic Sans MS"/>
              </a:rPr>
              <a:t>Trend toward multi-paradigm programming</a:t>
            </a:r>
          </a:p>
          <a:p>
            <a:pPr>
              <a:buFontTx/>
              <a:buNone/>
            </a:pPr>
            <a:endParaRPr lang="en-US" sz="2000" b="1" dirty="0">
              <a:latin typeface="Comic Sans MS"/>
              <a:cs typeface="Comic Sans MS"/>
            </a:endParaRPr>
          </a:p>
          <a:p>
            <a:pPr>
              <a:buFontTx/>
              <a:buNone/>
            </a:pPr>
            <a:endParaRPr lang="en-US" sz="2400" b="1" dirty="0"/>
          </a:p>
          <a:p>
            <a:pPr>
              <a:lnSpc>
                <a:spcPct val="50000"/>
              </a:lnSpc>
              <a:buFontTx/>
              <a:buNone/>
            </a:pPr>
            <a:endParaRPr lang="en-US" sz="2400" b="1" dirty="0"/>
          </a:p>
          <a:p>
            <a:pPr>
              <a:lnSpc>
                <a:spcPct val="50000"/>
              </a:lnSpc>
              <a:buFontTx/>
              <a:buNone/>
            </a:pPr>
            <a:endParaRPr lang="en-US" sz="2400" b="1" dirty="0"/>
          </a:p>
          <a:p>
            <a:pPr>
              <a:lnSpc>
                <a:spcPct val="50000"/>
              </a:lnSpc>
              <a:buFontTx/>
              <a:buNone/>
            </a:pPr>
            <a:endParaRPr lang="en-US" sz="2400" b="1" dirty="0"/>
          </a:p>
          <a:p>
            <a:pPr>
              <a:buFontTx/>
              <a:buNone/>
            </a:pPr>
            <a:endParaRPr lang="en-US" sz="2400" dirty="0">
              <a:solidFill>
                <a:schemeClr val="accent1"/>
              </a:solidFill>
            </a:endParaRPr>
          </a:p>
        </p:txBody>
      </p:sp>
      <p:sp>
        <p:nvSpPr>
          <p:cNvPr id="1324036" name="Text Box 4"/>
          <p:cNvSpPr txBox="1">
            <a:spLocks noChangeArrowheads="1"/>
          </p:cNvSpPr>
          <p:nvPr/>
        </p:nvSpPr>
        <p:spPr bwMode="auto">
          <a:xfrm>
            <a:off x="3583944" y="324961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800">
              <a:latin typeface="Consolas" charset="0"/>
            </a:endParaRPr>
          </a:p>
        </p:txBody>
      </p:sp>
      <p:pic>
        <p:nvPicPr>
          <p:cNvPr id="1324037" name="Picture 5" descr="j02008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356" y="1417638"/>
            <a:ext cx="2390669"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D02939A-FF13-CB46-BE97-E363E3FFAEEB}" type="slidenum">
              <a:rPr lang="en-US" smtClean="0"/>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ext Box 2"/>
          <p:cNvSpPr txBox="1">
            <a:spLocks noChangeArrowheads="1"/>
          </p:cNvSpPr>
          <p:nvPr/>
        </p:nvSpPr>
        <p:spPr bwMode="auto">
          <a:xfrm>
            <a:off x="141635" y="200025"/>
            <a:ext cx="900236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b="1" dirty="0" smtClean="0">
                <a:solidFill>
                  <a:srgbClr val="1F497D"/>
                </a:solidFill>
                <a:latin typeface="Comic Sans MS"/>
                <a:cs typeface="Comic Sans MS"/>
              </a:rPr>
              <a:t>Computational Thinking </a:t>
            </a:r>
            <a:r>
              <a:rPr lang="en-US" sz="3200" b="1" dirty="0">
                <a:solidFill>
                  <a:srgbClr val="1F497D"/>
                </a:solidFill>
                <a:latin typeface="Comic Sans MS"/>
                <a:cs typeface="Comic Sans MS"/>
              </a:rPr>
              <a:t>for</a:t>
            </a:r>
          </a:p>
          <a:p>
            <a:pPr algn="ctr">
              <a:defRPr/>
            </a:pPr>
            <a:r>
              <a:rPr lang="en-US" sz="3200" b="1" dirty="0" smtClean="0">
                <a:solidFill>
                  <a:srgbClr val="1F497D"/>
                </a:solidFill>
                <a:latin typeface="Comic Sans MS"/>
                <a:cs typeface="Comic Sans MS"/>
              </a:rPr>
              <a:t>Programming Language Design</a:t>
            </a:r>
            <a:endParaRPr lang="en-US" sz="3200" b="1" dirty="0">
              <a:solidFill>
                <a:srgbClr val="1F497D"/>
              </a:solidFill>
              <a:latin typeface="Comic Sans MS"/>
              <a:cs typeface="Comic Sans MS"/>
            </a:endParaRPr>
          </a:p>
        </p:txBody>
      </p:sp>
      <p:grpSp>
        <p:nvGrpSpPr>
          <p:cNvPr id="18434" name="Group 24"/>
          <p:cNvGrpSpPr>
            <a:grpSpLocks/>
          </p:cNvGrpSpPr>
          <p:nvPr/>
        </p:nvGrpSpPr>
        <p:grpSpPr bwMode="auto">
          <a:xfrm>
            <a:off x="3455265" y="1449389"/>
            <a:ext cx="2202342" cy="5121275"/>
            <a:chOff x="2261" y="913"/>
            <a:chExt cx="1415" cy="3226"/>
          </a:xfrm>
        </p:grpSpPr>
        <p:sp>
          <p:nvSpPr>
            <p:cNvPr id="823311" name="Oval 15"/>
            <p:cNvSpPr>
              <a:spLocks noChangeArrowheads="1"/>
            </p:cNvSpPr>
            <p:nvPr/>
          </p:nvSpPr>
          <p:spPr bwMode="auto">
            <a:xfrm>
              <a:off x="2261" y="913"/>
              <a:ext cx="1415" cy="650"/>
            </a:xfrm>
            <a:prstGeom prst="ellipse">
              <a:avLst/>
            </a:prstGeom>
            <a:solidFill>
              <a:srgbClr val="66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smtClean="0">
                  <a:latin typeface="Arial" charset="0"/>
                </a:rPr>
                <a:t>Problem</a:t>
              </a:r>
              <a:endParaRPr lang="en-US" b="1" dirty="0" smtClean="0">
                <a:latin typeface="Arial" charset="0"/>
                <a:cs typeface="+mn-cs"/>
              </a:endParaRPr>
            </a:p>
            <a:p>
              <a:pPr algn="ctr">
                <a:defRPr/>
              </a:pPr>
              <a:r>
                <a:rPr lang="en-US" b="1" dirty="0" smtClean="0">
                  <a:latin typeface="Arial" charset="0"/>
                </a:rPr>
                <a:t>Domain</a:t>
              </a:r>
              <a:endParaRPr lang="en-US" b="1" dirty="0">
                <a:latin typeface="Arial" charset="0"/>
                <a:cs typeface="+mn-cs"/>
              </a:endParaRPr>
            </a:p>
          </p:txBody>
        </p:sp>
        <p:sp>
          <p:nvSpPr>
            <p:cNvPr id="823313" name="Oval 17"/>
            <p:cNvSpPr>
              <a:spLocks noChangeArrowheads="1"/>
            </p:cNvSpPr>
            <p:nvPr/>
          </p:nvSpPr>
          <p:spPr bwMode="auto">
            <a:xfrm>
              <a:off x="2261" y="1771"/>
              <a:ext cx="1415" cy="650"/>
            </a:xfrm>
            <a:prstGeom prst="ellipse">
              <a:avLst/>
            </a:prstGeom>
            <a:solidFill>
              <a:srgbClr val="99FF3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latin typeface="Arial" charset="0"/>
                  <a:cs typeface="+mn-cs"/>
                </a:rPr>
                <a:t>Mathematical</a:t>
              </a:r>
            </a:p>
            <a:p>
              <a:pPr algn="ctr">
                <a:defRPr/>
              </a:pPr>
              <a:r>
                <a:rPr lang="en-US" b="1" dirty="0" smtClean="0">
                  <a:latin typeface="Arial" charset="0"/>
                  <a:cs typeface="+mn-cs"/>
                </a:rPr>
                <a:t>Abstraction</a:t>
              </a:r>
              <a:endParaRPr lang="en-US" b="1" dirty="0">
                <a:latin typeface="Arial" charset="0"/>
                <a:cs typeface="+mn-cs"/>
              </a:endParaRPr>
            </a:p>
          </p:txBody>
        </p:sp>
        <p:sp>
          <p:nvSpPr>
            <p:cNvPr id="823314" name="Oval 18"/>
            <p:cNvSpPr>
              <a:spLocks noChangeArrowheads="1"/>
            </p:cNvSpPr>
            <p:nvPr/>
          </p:nvSpPr>
          <p:spPr bwMode="auto">
            <a:xfrm>
              <a:off x="2261" y="2630"/>
              <a:ext cx="1415" cy="65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err="1" smtClean="0">
                  <a:latin typeface="Arial" charset="0"/>
                  <a:cs typeface="+mn-cs"/>
                </a:rPr>
                <a:t>Mechanizable</a:t>
              </a:r>
              <a:endParaRPr lang="en-US" b="1" dirty="0" smtClean="0">
                <a:latin typeface="Arial" charset="0"/>
                <a:cs typeface="+mn-cs"/>
              </a:endParaRPr>
            </a:p>
            <a:p>
              <a:pPr algn="ctr">
                <a:defRPr/>
              </a:pPr>
              <a:r>
                <a:rPr lang="en-US" b="1" dirty="0" smtClean="0">
                  <a:latin typeface="Arial" charset="0"/>
                  <a:cs typeface="+mn-cs"/>
                </a:rPr>
                <a:t>Model</a:t>
              </a:r>
              <a:r>
                <a:rPr lang="en-US" b="1" dirty="0">
                  <a:latin typeface="Arial" charset="0"/>
                </a:rPr>
                <a:t> </a:t>
              </a:r>
              <a:r>
                <a:rPr lang="en-US" b="1" dirty="0" smtClean="0">
                  <a:latin typeface="Arial" charset="0"/>
                </a:rPr>
                <a:t>of</a:t>
              </a:r>
            </a:p>
            <a:p>
              <a:pPr algn="ctr">
                <a:defRPr/>
              </a:pPr>
              <a:r>
                <a:rPr lang="en-US" b="1" dirty="0" smtClean="0">
                  <a:latin typeface="Arial" charset="0"/>
                  <a:cs typeface="+mn-cs"/>
                </a:rPr>
                <a:t>Computation</a:t>
              </a:r>
              <a:endParaRPr lang="en-US" b="1" dirty="0">
                <a:latin typeface="Arial" charset="0"/>
                <a:cs typeface="+mn-cs"/>
              </a:endParaRPr>
            </a:p>
          </p:txBody>
        </p:sp>
        <p:sp>
          <p:nvSpPr>
            <p:cNvPr id="823315" name="Oval 19"/>
            <p:cNvSpPr>
              <a:spLocks noChangeArrowheads="1"/>
            </p:cNvSpPr>
            <p:nvPr/>
          </p:nvSpPr>
          <p:spPr bwMode="auto">
            <a:xfrm>
              <a:off x="2261" y="3489"/>
              <a:ext cx="1415" cy="650"/>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smtClean="0">
                  <a:latin typeface="Arial" charset="0"/>
                </a:rPr>
                <a:t>Programming</a:t>
              </a:r>
              <a:endParaRPr lang="en-US" b="1" dirty="0" smtClean="0">
                <a:latin typeface="Arial" charset="0"/>
                <a:cs typeface="+mn-cs"/>
              </a:endParaRPr>
            </a:p>
            <a:p>
              <a:pPr algn="ctr">
                <a:defRPr/>
              </a:pPr>
              <a:r>
                <a:rPr lang="en-US" b="1" dirty="0" smtClean="0">
                  <a:latin typeface="Arial" charset="0"/>
                </a:rPr>
                <a:t>Language</a:t>
              </a:r>
              <a:endParaRPr lang="en-US" b="1" dirty="0">
                <a:latin typeface="Arial" charset="0"/>
                <a:cs typeface="+mn-cs"/>
              </a:endParaRPr>
            </a:p>
          </p:txBody>
        </p:sp>
      </p:grpSp>
      <p:sp>
        <p:nvSpPr>
          <p:cNvPr id="823321" name="Line 25"/>
          <p:cNvSpPr>
            <a:spLocks noChangeShapeType="1"/>
          </p:cNvSpPr>
          <p:nvPr/>
        </p:nvSpPr>
        <p:spPr bwMode="auto">
          <a:xfrm>
            <a:off x="4558771" y="2481263"/>
            <a:ext cx="0" cy="354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3326" name="Line 30"/>
          <p:cNvSpPr>
            <a:spLocks noChangeShapeType="1"/>
          </p:cNvSpPr>
          <p:nvPr/>
        </p:nvSpPr>
        <p:spPr bwMode="auto">
          <a:xfrm>
            <a:off x="4566552" y="3810000"/>
            <a:ext cx="0" cy="35401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3327" name="Line 31"/>
          <p:cNvSpPr>
            <a:spLocks noChangeShapeType="1"/>
          </p:cNvSpPr>
          <p:nvPr/>
        </p:nvSpPr>
        <p:spPr bwMode="auto">
          <a:xfrm>
            <a:off x="4563439" y="5191126"/>
            <a:ext cx="0" cy="35401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 name="Slide Number Placeholder 1"/>
          <p:cNvSpPr txBox="1">
            <a:spLocks/>
          </p:cNvSpPr>
          <p:nvPr/>
        </p:nvSpPr>
        <p:spPr>
          <a:xfrm>
            <a:off x="6553200" y="641667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D02939A-FF13-CB46-BE97-E363E3FFAEEB}" type="slidenum">
              <a:rPr lang="en-US" sz="1200">
                <a:solidFill>
                  <a:schemeClr val="bg1">
                    <a:lumMod val="50000"/>
                  </a:schemeClr>
                </a:solidFill>
              </a:rPr>
              <a:pPr algn="r"/>
              <a:t>14</a:t>
            </a:fld>
            <a:endParaRPr lang="en-US" sz="1200" dirty="0">
              <a:solidFill>
                <a:schemeClr val="bg1">
                  <a:lumMod val="5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body" idx="1"/>
          </p:nvPr>
        </p:nvSpPr>
        <p:spPr>
          <a:xfrm>
            <a:off x="305059" y="1003300"/>
            <a:ext cx="8287966" cy="5534626"/>
          </a:xfrm>
        </p:spPr>
        <p:txBody>
          <a:bodyPr>
            <a:normAutofit/>
          </a:bodyPr>
          <a:lstStyle/>
          <a:p>
            <a:pPr>
              <a:lnSpc>
                <a:spcPct val="110000"/>
              </a:lnSpc>
            </a:pPr>
            <a:r>
              <a:rPr lang="en-US" sz="2400" b="1" dirty="0">
                <a:latin typeface="Comic Sans MS"/>
                <a:cs typeface="Comic Sans MS"/>
              </a:rPr>
              <a:t>AWK is </a:t>
            </a:r>
            <a:r>
              <a:rPr lang="en-US" sz="2400" b="1" dirty="0" smtClean="0">
                <a:latin typeface="Comic Sans MS"/>
                <a:cs typeface="Comic Sans MS"/>
              </a:rPr>
              <a:t>a scripting language for routine </a:t>
            </a:r>
            <a:r>
              <a:rPr lang="en-US" sz="2400" b="1" dirty="0">
                <a:latin typeface="Comic Sans MS"/>
                <a:cs typeface="Comic Sans MS"/>
              </a:rPr>
              <a:t>data-processing </a:t>
            </a:r>
            <a:r>
              <a:rPr lang="en-US" sz="2400" b="1" dirty="0" smtClean="0">
                <a:latin typeface="Comic Sans MS"/>
                <a:cs typeface="Comic Sans MS"/>
              </a:rPr>
              <a:t>tasks designed by Al Aho, Brian Kernighan, Peter Weinberger at Bell Labs</a:t>
            </a:r>
          </a:p>
          <a:p>
            <a:pPr>
              <a:lnSpc>
                <a:spcPct val="120000"/>
              </a:lnSpc>
            </a:pPr>
            <a:r>
              <a:rPr lang="en-US" sz="2400" b="1" dirty="0" smtClean="0">
                <a:latin typeface="Comic Sans MS"/>
                <a:cs typeface="Comic Sans MS"/>
              </a:rPr>
              <a:t>Each co-designers had a slightly different motivation</a:t>
            </a:r>
          </a:p>
          <a:p>
            <a:pPr lvl="1">
              <a:lnSpc>
                <a:spcPct val="120000"/>
              </a:lnSpc>
            </a:pPr>
            <a:r>
              <a:rPr lang="en-US" sz="2000" b="1" dirty="0" smtClean="0">
                <a:solidFill>
                  <a:schemeClr val="accent1">
                    <a:lumMod val="50000"/>
                  </a:schemeClr>
                </a:solidFill>
                <a:latin typeface="Comic Sans MS"/>
                <a:cs typeface="Comic Sans MS"/>
              </a:rPr>
              <a:t>Aho wanted a generalized </a:t>
            </a:r>
            <a:r>
              <a:rPr lang="en-US" sz="2000" b="1" dirty="0" err="1" smtClean="0">
                <a:solidFill>
                  <a:schemeClr val="accent1">
                    <a:lumMod val="50000"/>
                  </a:schemeClr>
                </a:solidFill>
                <a:latin typeface="Comic Sans MS"/>
                <a:cs typeface="Comic Sans MS"/>
              </a:rPr>
              <a:t>grep</a:t>
            </a:r>
            <a:endParaRPr lang="en-US" sz="2000" b="1" dirty="0" smtClean="0">
              <a:solidFill>
                <a:schemeClr val="accent1">
                  <a:lumMod val="50000"/>
                </a:schemeClr>
              </a:solidFill>
              <a:latin typeface="Comic Sans MS"/>
              <a:cs typeface="Comic Sans MS"/>
            </a:endParaRPr>
          </a:p>
          <a:p>
            <a:pPr lvl="1">
              <a:lnSpc>
                <a:spcPct val="120000"/>
              </a:lnSpc>
            </a:pPr>
            <a:r>
              <a:rPr lang="en-US" sz="2000" b="1" dirty="0" smtClean="0">
                <a:solidFill>
                  <a:schemeClr val="accent1">
                    <a:lumMod val="50000"/>
                  </a:schemeClr>
                </a:solidFill>
                <a:latin typeface="Comic Sans MS"/>
                <a:cs typeface="Comic Sans MS"/>
              </a:rPr>
              <a:t>Kernighan wanted a programmable editor</a:t>
            </a:r>
          </a:p>
          <a:p>
            <a:pPr lvl="1">
              <a:lnSpc>
                <a:spcPct val="120000"/>
              </a:lnSpc>
            </a:pPr>
            <a:r>
              <a:rPr lang="en-US" sz="2000" b="1" dirty="0" smtClean="0">
                <a:solidFill>
                  <a:schemeClr val="accent1">
                    <a:lumMod val="50000"/>
                  </a:schemeClr>
                </a:solidFill>
                <a:latin typeface="Comic Sans MS"/>
                <a:cs typeface="Comic Sans MS"/>
              </a:rPr>
              <a:t>Weinberger wanted a database query tool</a:t>
            </a:r>
            <a:endParaRPr lang="en-US" sz="2000" b="1" dirty="0">
              <a:solidFill>
                <a:schemeClr val="accent1">
                  <a:lumMod val="50000"/>
                </a:schemeClr>
              </a:solidFill>
              <a:latin typeface="Comic Sans MS"/>
              <a:cs typeface="Comic Sans MS"/>
            </a:endParaRPr>
          </a:p>
          <a:p>
            <a:pPr>
              <a:lnSpc>
                <a:spcPct val="110000"/>
              </a:lnSpc>
            </a:pPr>
            <a:r>
              <a:rPr lang="en-US" sz="2400" b="1" dirty="0" smtClean="0">
                <a:latin typeface="Comic Sans MS"/>
                <a:cs typeface="Comic Sans MS"/>
              </a:rPr>
              <a:t>Each co-designer wanted a simple,</a:t>
            </a:r>
          </a:p>
          <a:p>
            <a:pPr marL="400050" lvl="1" indent="0">
              <a:lnSpc>
                <a:spcPct val="110000"/>
              </a:lnSpc>
              <a:buNone/>
            </a:pPr>
            <a:r>
              <a:rPr lang="en-US" sz="2400" b="1" dirty="0" smtClean="0">
                <a:latin typeface="Comic Sans MS"/>
                <a:cs typeface="Comic Sans MS"/>
              </a:rPr>
              <a:t>easy to use language</a:t>
            </a:r>
            <a:endParaRPr lang="en-US" sz="2400" dirty="0">
              <a:latin typeface="Comic Sans MS"/>
              <a:cs typeface="Comic Sans MS"/>
            </a:endParaRPr>
          </a:p>
          <a:p>
            <a:pPr>
              <a:lnSpc>
                <a:spcPct val="110000"/>
              </a:lnSpc>
              <a:buFontTx/>
              <a:buNone/>
            </a:pPr>
            <a:endParaRPr lang="en-US" sz="2400" dirty="0">
              <a:solidFill>
                <a:schemeClr val="accent1"/>
              </a:solidFill>
              <a:latin typeface="Comic Sans MS"/>
              <a:cs typeface="Comic Sans MS"/>
            </a:endParaRPr>
          </a:p>
          <a:p>
            <a:pPr algn="r">
              <a:lnSpc>
                <a:spcPct val="80000"/>
              </a:lnSpc>
              <a:buFontTx/>
              <a:buNone/>
            </a:pPr>
            <a:endParaRPr lang="en-US" sz="1400" dirty="0">
              <a:latin typeface="Comic Sans MS"/>
              <a:cs typeface="Comic Sans MS"/>
            </a:endParaRPr>
          </a:p>
          <a:p>
            <a:pPr algn="r">
              <a:lnSpc>
                <a:spcPct val="80000"/>
              </a:lnSpc>
              <a:buFontTx/>
              <a:buNone/>
            </a:pPr>
            <a:r>
              <a:rPr lang="en-US" sz="1200" b="1" dirty="0">
                <a:latin typeface="Courier New" charset="0"/>
              </a:rPr>
              <a:t>    </a:t>
            </a:r>
            <a:endParaRPr lang="en-US" sz="1400" b="1" dirty="0">
              <a:solidFill>
                <a:schemeClr val="accent1"/>
              </a:solidFill>
            </a:endParaRPr>
          </a:p>
        </p:txBody>
      </p:sp>
      <p:sp>
        <p:nvSpPr>
          <p:cNvPr id="1338371" name="Rectangle 3"/>
          <p:cNvSpPr>
            <a:spLocks noGrp="1" noChangeArrowheads="1"/>
          </p:cNvSpPr>
          <p:nvPr>
            <p:ph type="title"/>
          </p:nvPr>
        </p:nvSpPr>
        <p:spPr>
          <a:xfrm>
            <a:off x="178990" y="73025"/>
            <a:ext cx="7965785" cy="838200"/>
          </a:xfrm>
        </p:spPr>
        <p:txBody>
          <a:bodyPr/>
          <a:lstStyle/>
          <a:p>
            <a:r>
              <a:rPr lang="en-US" dirty="0" smtClean="0">
                <a:solidFill>
                  <a:srgbClr val="1F497D"/>
                </a:solidFill>
                <a:latin typeface="Comic Sans MS"/>
                <a:cs typeface="Comic Sans MS"/>
              </a:rPr>
              <a:t>The Birth of AWK</a:t>
            </a:r>
            <a:endParaRPr lang="en-US" dirty="0">
              <a:solidFill>
                <a:srgbClr val="1F497D"/>
              </a:solidFill>
              <a:latin typeface="Comic Sans MS"/>
              <a:cs typeface="Comic Sans MS"/>
            </a:endParaRPr>
          </a:p>
        </p:txBody>
      </p:sp>
      <p:pic>
        <p:nvPicPr>
          <p:cNvPr id="13383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151133"/>
            <a:ext cx="1450377" cy="147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p:cNvSpPr>
            <a:spLocks noGrp="1"/>
          </p:cNvSpPr>
          <p:nvPr>
            <p:ph type="sldNum" sz="quarter" idx="12"/>
          </p:nvPr>
        </p:nvSpPr>
        <p:spPr/>
        <p:txBody>
          <a:bodyPr/>
          <a:lstStyle/>
          <a:p>
            <a:fld id="{FD02939A-FF13-CB46-BE97-E363E3FFAEEB}" type="slidenum">
              <a:rPr lang="en-US" smtClean="0"/>
              <a:t>15</a:t>
            </a:fld>
            <a:endParaRPr lang="en-US" dirty="0"/>
          </a:p>
        </p:txBody>
      </p:sp>
    </p:spTree>
    <p:extLst>
      <p:ext uri="{BB962C8B-B14F-4D97-AF65-F5344CB8AC3E}">
        <p14:creationId xmlns:p14="http://schemas.microsoft.com/office/powerpoint/2010/main" val="14416822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body" idx="1"/>
          </p:nvPr>
        </p:nvSpPr>
        <p:spPr>
          <a:xfrm>
            <a:off x="305058" y="1003300"/>
            <a:ext cx="8610341" cy="5534626"/>
          </a:xfrm>
        </p:spPr>
        <p:txBody>
          <a:bodyPr/>
          <a:lstStyle/>
          <a:p>
            <a:pPr marL="0" indent="-3175">
              <a:lnSpc>
                <a:spcPct val="110000"/>
              </a:lnSpc>
              <a:buNone/>
            </a:pPr>
            <a:endParaRPr lang="en-US" sz="2800" dirty="0" smtClean="0">
              <a:latin typeface="Comic Sans MS"/>
              <a:cs typeface="Comic Sans MS"/>
            </a:endParaRPr>
          </a:p>
          <a:p>
            <a:pPr marL="0" indent="-3175">
              <a:lnSpc>
                <a:spcPct val="110000"/>
              </a:lnSpc>
              <a:buNone/>
            </a:pPr>
            <a:r>
              <a:rPr lang="en-US" sz="2800" b="1" dirty="0" smtClean="0">
                <a:latin typeface="Comic Sans MS"/>
                <a:cs typeface="Comic Sans MS"/>
              </a:rPr>
              <a:t>for each file</a:t>
            </a:r>
          </a:p>
          <a:p>
            <a:pPr marL="0" indent="-3175">
              <a:lnSpc>
                <a:spcPct val="110000"/>
              </a:lnSpc>
              <a:buNone/>
            </a:pPr>
            <a:r>
              <a:rPr lang="en-US" sz="2800" b="1" dirty="0" smtClean="0">
                <a:latin typeface="Comic Sans MS"/>
                <a:cs typeface="Comic Sans MS"/>
              </a:rPr>
              <a:t>  for each line of the current file</a:t>
            </a:r>
          </a:p>
          <a:p>
            <a:pPr marL="0" indent="-3175">
              <a:lnSpc>
                <a:spcPct val="110000"/>
              </a:lnSpc>
              <a:buNone/>
            </a:pPr>
            <a:r>
              <a:rPr lang="en-US" sz="2800" b="1" dirty="0">
                <a:latin typeface="Comic Sans MS"/>
                <a:cs typeface="Comic Sans MS"/>
              </a:rPr>
              <a:t> </a:t>
            </a:r>
            <a:r>
              <a:rPr lang="en-US" sz="2800" b="1" dirty="0" smtClean="0">
                <a:latin typeface="Comic Sans MS"/>
                <a:cs typeface="Comic Sans MS"/>
              </a:rPr>
              <a:t>   for each pattern in the AWK program</a:t>
            </a:r>
          </a:p>
          <a:p>
            <a:pPr marL="0" indent="-3175">
              <a:lnSpc>
                <a:spcPct val="110000"/>
              </a:lnSpc>
              <a:buNone/>
            </a:pPr>
            <a:r>
              <a:rPr lang="en-US" sz="2800" b="1" dirty="0">
                <a:latin typeface="Comic Sans MS"/>
                <a:cs typeface="Comic Sans MS"/>
              </a:rPr>
              <a:t> </a:t>
            </a:r>
            <a:r>
              <a:rPr lang="en-US" sz="2800" b="1" dirty="0" smtClean="0">
                <a:latin typeface="Comic Sans MS"/>
                <a:cs typeface="Comic Sans MS"/>
              </a:rPr>
              <a:t>      if the pattern matches the input line then</a:t>
            </a:r>
          </a:p>
          <a:p>
            <a:pPr marL="0" indent="-3175">
              <a:lnSpc>
                <a:spcPct val="110000"/>
              </a:lnSpc>
              <a:buNone/>
            </a:pPr>
            <a:r>
              <a:rPr lang="en-US" sz="2800" b="1" dirty="0">
                <a:latin typeface="Comic Sans MS"/>
                <a:cs typeface="Comic Sans MS"/>
              </a:rPr>
              <a:t> </a:t>
            </a:r>
            <a:r>
              <a:rPr lang="en-US" sz="2800" b="1" dirty="0" smtClean="0">
                <a:latin typeface="Comic Sans MS"/>
                <a:cs typeface="Comic Sans MS"/>
              </a:rPr>
              <a:t>         execute the associated action</a:t>
            </a:r>
          </a:p>
          <a:p>
            <a:pPr>
              <a:lnSpc>
                <a:spcPct val="80000"/>
              </a:lnSpc>
              <a:buFontTx/>
              <a:buNone/>
            </a:pPr>
            <a:endParaRPr lang="en-US" sz="1400" b="1" dirty="0">
              <a:latin typeface="Comic Sans MS"/>
              <a:cs typeface="Comic Sans MS"/>
            </a:endParaRPr>
          </a:p>
          <a:p>
            <a:pPr algn="r">
              <a:lnSpc>
                <a:spcPct val="80000"/>
              </a:lnSpc>
              <a:buFontTx/>
              <a:buNone/>
            </a:pPr>
            <a:endParaRPr lang="en-US" sz="1400" b="1" dirty="0">
              <a:latin typeface="Comic Sans MS"/>
              <a:cs typeface="Comic Sans MS"/>
            </a:endParaRPr>
          </a:p>
          <a:p>
            <a:pPr algn="r">
              <a:lnSpc>
                <a:spcPct val="80000"/>
              </a:lnSpc>
              <a:buFontTx/>
              <a:buNone/>
            </a:pPr>
            <a:r>
              <a:rPr lang="en-US" sz="1200" b="1" dirty="0">
                <a:latin typeface="Courier New" charset="0"/>
              </a:rPr>
              <a:t>    </a:t>
            </a:r>
            <a:endParaRPr lang="en-US" sz="1400" b="1" dirty="0">
              <a:solidFill>
                <a:schemeClr val="accent1"/>
              </a:solidFill>
            </a:endParaRPr>
          </a:p>
        </p:txBody>
      </p:sp>
      <p:sp>
        <p:nvSpPr>
          <p:cNvPr id="1338371" name="Rectangle 3"/>
          <p:cNvSpPr>
            <a:spLocks noGrp="1" noChangeArrowheads="1"/>
          </p:cNvSpPr>
          <p:nvPr>
            <p:ph type="title"/>
          </p:nvPr>
        </p:nvSpPr>
        <p:spPr>
          <a:xfrm>
            <a:off x="178990" y="73025"/>
            <a:ext cx="7965785" cy="838200"/>
          </a:xfrm>
        </p:spPr>
        <p:txBody>
          <a:bodyPr>
            <a:normAutofit fontScale="90000"/>
          </a:bodyPr>
          <a:lstStyle/>
          <a:p>
            <a:r>
              <a:rPr lang="en-US" dirty="0" smtClean="0">
                <a:solidFill>
                  <a:srgbClr val="1F497D"/>
                </a:solidFill>
                <a:latin typeface="Comic Sans MS"/>
                <a:cs typeface="Comic Sans MS"/>
              </a:rPr>
              <a:t>AWK’s Model of Computation:</a:t>
            </a:r>
            <a:br>
              <a:rPr lang="en-US" dirty="0" smtClean="0">
                <a:solidFill>
                  <a:srgbClr val="1F497D"/>
                </a:solidFill>
                <a:latin typeface="Comic Sans MS"/>
                <a:cs typeface="Comic Sans MS"/>
              </a:rPr>
            </a:br>
            <a:r>
              <a:rPr lang="en-US" dirty="0" smtClean="0">
                <a:solidFill>
                  <a:srgbClr val="1F497D"/>
                </a:solidFill>
                <a:latin typeface="Comic Sans MS"/>
                <a:cs typeface="Comic Sans MS"/>
              </a:rPr>
              <a:t>Pattern-Action Programming</a:t>
            </a:r>
            <a:endParaRPr lang="en-US" dirty="0">
              <a:solidFill>
                <a:srgbClr val="1F497D"/>
              </a:solidFill>
              <a:latin typeface="Comic Sans MS"/>
              <a:cs typeface="Comic Sans MS"/>
            </a:endParaRPr>
          </a:p>
        </p:txBody>
      </p:sp>
      <p:sp>
        <p:nvSpPr>
          <p:cNvPr id="2" name="Slide Number Placeholder 1"/>
          <p:cNvSpPr>
            <a:spLocks noGrp="1"/>
          </p:cNvSpPr>
          <p:nvPr>
            <p:ph type="sldNum" sz="quarter" idx="12"/>
          </p:nvPr>
        </p:nvSpPr>
        <p:spPr/>
        <p:txBody>
          <a:bodyPr/>
          <a:lstStyle/>
          <a:p>
            <a:fld id="{FD02939A-FF13-CB46-BE97-E363E3FFAEEB}" type="slidenum">
              <a:rPr lang="en-US" smtClean="0"/>
              <a:t>16</a:t>
            </a:fld>
            <a:endParaRPr lang="en-US"/>
          </a:p>
        </p:txBody>
      </p:sp>
    </p:spTree>
    <p:extLst>
      <p:ext uri="{BB962C8B-B14F-4D97-AF65-F5344CB8AC3E}">
        <p14:creationId xmlns:p14="http://schemas.microsoft.com/office/powerpoint/2010/main" val="39195304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body" idx="1"/>
          </p:nvPr>
        </p:nvSpPr>
        <p:spPr>
          <a:xfrm>
            <a:off x="305059" y="1003300"/>
            <a:ext cx="8287966" cy="5534626"/>
          </a:xfrm>
        </p:spPr>
        <p:txBody>
          <a:bodyPr>
            <a:normAutofit fontScale="85000" lnSpcReduction="20000"/>
          </a:bodyPr>
          <a:lstStyle/>
          <a:p>
            <a:pPr>
              <a:lnSpc>
                <a:spcPct val="120000"/>
              </a:lnSpc>
              <a:spcBef>
                <a:spcPts val="1176"/>
              </a:spcBef>
            </a:pPr>
            <a:r>
              <a:rPr lang="en-US" sz="2400" b="1" dirty="0" smtClean="0">
                <a:latin typeface="Comic Sans MS"/>
                <a:cs typeface="Comic Sans MS"/>
              </a:rPr>
              <a:t>An AWK program is a sequence of pattern-action statements</a:t>
            </a:r>
          </a:p>
          <a:p>
            <a:pPr marL="579437" lvl="2" indent="0">
              <a:lnSpc>
                <a:spcPct val="120000"/>
              </a:lnSpc>
              <a:spcBef>
                <a:spcPts val="576"/>
              </a:spcBef>
              <a:buNone/>
            </a:pPr>
            <a:r>
              <a:rPr lang="en-US" sz="2100" b="1" dirty="0" smtClean="0">
                <a:solidFill>
                  <a:srgbClr val="254061"/>
                </a:solidFill>
                <a:latin typeface="Courier New"/>
                <a:cs typeface="Courier New"/>
              </a:rPr>
              <a:t>pattern { action }</a:t>
            </a:r>
          </a:p>
          <a:p>
            <a:pPr marL="579437" lvl="2" indent="0">
              <a:lnSpc>
                <a:spcPct val="120000"/>
              </a:lnSpc>
              <a:spcBef>
                <a:spcPts val="576"/>
              </a:spcBef>
              <a:buNone/>
            </a:pPr>
            <a:r>
              <a:rPr lang="en-US" sz="2100" b="1" dirty="0">
                <a:solidFill>
                  <a:srgbClr val="254061"/>
                </a:solidFill>
                <a:latin typeface="Courier New"/>
                <a:cs typeface="Courier New"/>
              </a:rPr>
              <a:t>pattern { action </a:t>
            </a:r>
            <a:r>
              <a:rPr lang="en-US" sz="2100" b="1" dirty="0" smtClean="0">
                <a:solidFill>
                  <a:srgbClr val="254061"/>
                </a:solidFill>
                <a:latin typeface="Courier New"/>
                <a:cs typeface="Courier New"/>
              </a:rPr>
              <a:t>}</a:t>
            </a:r>
          </a:p>
          <a:p>
            <a:pPr marL="579437" lvl="2" indent="0">
              <a:lnSpc>
                <a:spcPct val="120000"/>
              </a:lnSpc>
              <a:spcBef>
                <a:spcPts val="576"/>
              </a:spcBef>
              <a:buNone/>
            </a:pPr>
            <a:r>
              <a:rPr lang="en-US" sz="2100" b="1" dirty="0" smtClean="0">
                <a:latin typeface="Courier New"/>
                <a:cs typeface="Courier New"/>
              </a:rPr>
              <a:t>. . .</a:t>
            </a:r>
          </a:p>
          <a:p>
            <a:pPr>
              <a:lnSpc>
                <a:spcPct val="120000"/>
              </a:lnSpc>
              <a:spcBef>
                <a:spcPts val="1176"/>
              </a:spcBef>
            </a:pPr>
            <a:r>
              <a:rPr lang="en-US" sz="2400" b="1" dirty="0" smtClean="0">
                <a:latin typeface="Comic Sans MS"/>
                <a:cs typeface="Comic Sans MS"/>
              </a:rPr>
              <a:t>Each pattern is a </a:t>
            </a:r>
            <a:r>
              <a:rPr lang="en-US" sz="2400" b="1" dirty="0" err="1" smtClean="0">
                <a:latin typeface="Comic Sans MS"/>
                <a:cs typeface="Comic Sans MS"/>
              </a:rPr>
              <a:t>boolean</a:t>
            </a:r>
            <a:r>
              <a:rPr lang="en-US" sz="2400" b="1" dirty="0" smtClean="0">
                <a:latin typeface="Comic Sans MS"/>
                <a:cs typeface="Comic Sans MS"/>
              </a:rPr>
              <a:t> combination of regular, numeric, and string expressions</a:t>
            </a:r>
          </a:p>
          <a:p>
            <a:pPr>
              <a:lnSpc>
                <a:spcPct val="120000"/>
              </a:lnSpc>
              <a:spcBef>
                <a:spcPts val="1176"/>
              </a:spcBef>
            </a:pPr>
            <a:r>
              <a:rPr lang="en-US" sz="2400" b="1" dirty="0" smtClean="0">
                <a:latin typeface="Comic Sans MS"/>
                <a:cs typeface="Comic Sans MS"/>
              </a:rPr>
              <a:t>An action is a C-like program</a:t>
            </a:r>
          </a:p>
          <a:p>
            <a:pPr marL="457200" lvl="1" indent="0">
              <a:lnSpc>
                <a:spcPct val="120000"/>
              </a:lnSpc>
              <a:spcBef>
                <a:spcPts val="1176"/>
              </a:spcBef>
              <a:buNone/>
            </a:pPr>
            <a:r>
              <a:rPr lang="en-US" sz="2200" b="1" dirty="0" smtClean="0">
                <a:solidFill>
                  <a:srgbClr val="00378A"/>
                </a:solidFill>
                <a:latin typeface="Comic Sans MS"/>
                <a:cs typeface="Comic Sans MS"/>
              </a:rPr>
              <a:t> </a:t>
            </a:r>
            <a:r>
              <a:rPr lang="en-US" sz="2400" b="1" dirty="0" smtClean="0">
                <a:latin typeface="Comic Sans MS"/>
                <a:cs typeface="Comic Sans MS"/>
              </a:rPr>
              <a:t>If there is no</a:t>
            </a:r>
            <a:r>
              <a:rPr lang="en-US" sz="2400" b="1" dirty="0" smtClean="0">
                <a:solidFill>
                  <a:srgbClr val="00378A"/>
                </a:solidFill>
                <a:latin typeface="Comic Sans MS"/>
                <a:cs typeface="Comic Sans MS"/>
              </a:rPr>
              <a:t> </a:t>
            </a:r>
            <a:r>
              <a:rPr lang="en-US" sz="2400" b="1" dirty="0">
                <a:solidFill>
                  <a:srgbClr val="254061"/>
                </a:solidFill>
                <a:latin typeface="Courier New"/>
                <a:cs typeface="Courier New"/>
              </a:rPr>
              <a:t>{ action </a:t>
            </a:r>
            <a:r>
              <a:rPr lang="en-US" sz="2400" b="1" dirty="0" smtClean="0">
                <a:solidFill>
                  <a:srgbClr val="254061"/>
                </a:solidFill>
                <a:latin typeface="Courier New"/>
                <a:cs typeface="Courier New"/>
              </a:rPr>
              <a:t>}</a:t>
            </a:r>
            <a:r>
              <a:rPr lang="en-US" sz="2400" b="1" dirty="0" smtClean="0">
                <a:solidFill>
                  <a:srgbClr val="000000"/>
                </a:solidFill>
                <a:latin typeface="Comic Sans MS"/>
                <a:cs typeface="Comic Sans MS"/>
              </a:rPr>
              <a:t>, the default is to print the line</a:t>
            </a:r>
          </a:p>
          <a:p>
            <a:pPr>
              <a:lnSpc>
                <a:spcPct val="120000"/>
              </a:lnSpc>
              <a:spcBef>
                <a:spcPts val="1176"/>
              </a:spcBef>
            </a:pPr>
            <a:r>
              <a:rPr lang="en-US" sz="2400" b="1" dirty="0">
                <a:latin typeface="Comic Sans MS"/>
                <a:cs typeface="Comic Sans MS"/>
              </a:rPr>
              <a:t>I</a:t>
            </a:r>
            <a:r>
              <a:rPr lang="en-US" sz="2400" b="1" dirty="0" smtClean="0">
                <a:latin typeface="Comic Sans MS"/>
                <a:cs typeface="Comic Sans MS"/>
              </a:rPr>
              <a:t>nvocation</a:t>
            </a:r>
          </a:p>
          <a:p>
            <a:pPr marL="579437" lvl="2" indent="0">
              <a:lnSpc>
                <a:spcPct val="120000"/>
              </a:lnSpc>
              <a:spcBef>
                <a:spcPts val="1176"/>
              </a:spcBef>
              <a:buNone/>
            </a:pPr>
            <a:r>
              <a:rPr lang="en-US" b="1" dirty="0" err="1" smtClean="0">
                <a:solidFill>
                  <a:srgbClr val="254061"/>
                </a:solidFill>
                <a:latin typeface="Courier New"/>
                <a:cs typeface="Courier New"/>
              </a:rPr>
              <a:t>awk</a:t>
            </a:r>
            <a:r>
              <a:rPr lang="en-US" b="1" dirty="0" smtClean="0">
                <a:solidFill>
                  <a:srgbClr val="254061"/>
                </a:solidFill>
                <a:latin typeface="Courier New"/>
                <a:cs typeface="Courier New"/>
              </a:rPr>
              <a:t> </a:t>
            </a:r>
            <a:r>
              <a:rPr lang="en-US" b="1" dirty="0">
                <a:solidFill>
                  <a:srgbClr val="254061"/>
                </a:solidFill>
                <a:latin typeface="Courier New"/>
                <a:cs typeface="Courier New"/>
              </a:rPr>
              <a:t>’program</a:t>
            </a:r>
            <a:r>
              <a:rPr lang="en-US" b="1" dirty="0" smtClean="0">
                <a:solidFill>
                  <a:srgbClr val="254061"/>
                </a:solidFill>
                <a:latin typeface="Courier New"/>
                <a:cs typeface="Courier New"/>
              </a:rPr>
              <a:t>’ [file1 file2 . . . ] </a:t>
            </a:r>
          </a:p>
          <a:p>
            <a:pPr marL="579437" lvl="2" indent="0">
              <a:lnSpc>
                <a:spcPct val="120000"/>
              </a:lnSpc>
              <a:spcBef>
                <a:spcPts val="1176"/>
              </a:spcBef>
              <a:buNone/>
            </a:pPr>
            <a:r>
              <a:rPr lang="en-US" b="1" dirty="0" err="1" smtClean="0">
                <a:solidFill>
                  <a:srgbClr val="254061"/>
                </a:solidFill>
                <a:latin typeface="Courier New"/>
                <a:cs typeface="Courier New"/>
              </a:rPr>
              <a:t>awk</a:t>
            </a:r>
            <a:r>
              <a:rPr lang="en-US" b="1" dirty="0" smtClean="0">
                <a:solidFill>
                  <a:srgbClr val="254061"/>
                </a:solidFill>
                <a:latin typeface="Courier New"/>
                <a:cs typeface="Courier New"/>
              </a:rPr>
              <a:t> –f </a:t>
            </a:r>
            <a:r>
              <a:rPr lang="en-US" b="1" dirty="0" err="1" smtClean="0">
                <a:solidFill>
                  <a:srgbClr val="254061"/>
                </a:solidFill>
                <a:latin typeface="Courier New"/>
                <a:cs typeface="Courier New"/>
              </a:rPr>
              <a:t>progfile</a:t>
            </a:r>
            <a:r>
              <a:rPr lang="en-US" b="1" dirty="0" smtClean="0">
                <a:solidFill>
                  <a:srgbClr val="254061"/>
                </a:solidFill>
                <a:latin typeface="Courier New"/>
                <a:cs typeface="Courier New"/>
              </a:rPr>
              <a:t> [file1 file2 . . . ]</a:t>
            </a:r>
          </a:p>
          <a:p>
            <a:pPr marL="0" indent="-3175">
              <a:lnSpc>
                <a:spcPct val="110000"/>
              </a:lnSpc>
              <a:buNone/>
            </a:pPr>
            <a:endParaRPr lang="en-US" sz="2800" dirty="0" smtClean="0">
              <a:solidFill>
                <a:srgbClr val="00378A"/>
              </a:solidFill>
              <a:latin typeface="Courier New"/>
              <a:cs typeface="Courier New"/>
            </a:endParaRPr>
          </a:p>
          <a:p>
            <a:pPr>
              <a:lnSpc>
                <a:spcPct val="80000"/>
              </a:lnSpc>
              <a:buFontTx/>
              <a:buNone/>
            </a:pPr>
            <a:endParaRPr lang="en-US" sz="1400" dirty="0">
              <a:solidFill>
                <a:schemeClr val="accent1"/>
              </a:solidFill>
              <a:latin typeface="Comic Sans MS"/>
              <a:cs typeface="Comic Sans MS"/>
            </a:endParaRPr>
          </a:p>
          <a:p>
            <a:pPr algn="r">
              <a:lnSpc>
                <a:spcPct val="80000"/>
              </a:lnSpc>
              <a:buFontTx/>
              <a:buNone/>
            </a:pPr>
            <a:endParaRPr lang="en-US" sz="1400" dirty="0">
              <a:latin typeface="Comic Sans MS"/>
              <a:cs typeface="Comic Sans MS"/>
            </a:endParaRPr>
          </a:p>
          <a:p>
            <a:pPr algn="r">
              <a:lnSpc>
                <a:spcPct val="80000"/>
              </a:lnSpc>
              <a:buFontTx/>
              <a:buNone/>
            </a:pPr>
            <a:r>
              <a:rPr lang="en-US" sz="1200" b="1" dirty="0">
                <a:latin typeface="Courier New" charset="0"/>
              </a:rPr>
              <a:t>    </a:t>
            </a:r>
            <a:endParaRPr lang="en-US" sz="1400" b="1" dirty="0">
              <a:solidFill>
                <a:schemeClr val="accent1"/>
              </a:solidFill>
            </a:endParaRPr>
          </a:p>
        </p:txBody>
      </p:sp>
      <p:sp>
        <p:nvSpPr>
          <p:cNvPr id="1338371" name="Rectangle 3"/>
          <p:cNvSpPr>
            <a:spLocks noGrp="1" noChangeArrowheads="1"/>
          </p:cNvSpPr>
          <p:nvPr>
            <p:ph type="title"/>
          </p:nvPr>
        </p:nvSpPr>
        <p:spPr>
          <a:xfrm>
            <a:off x="178990" y="73025"/>
            <a:ext cx="7965785" cy="838200"/>
          </a:xfrm>
        </p:spPr>
        <p:txBody>
          <a:bodyPr/>
          <a:lstStyle/>
          <a:p>
            <a:r>
              <a:rPr lang="en-US" dirty="0" smtClean="0">
                <a:solidFill>
                  <a:srgbClr val="1F497D"/>
                </a:solidFill>
                <a:latin typeface="Comic Sans MS"/>
                <a:cs typeface="Comic Sans MS"/>
              </a:rPr>
              <a:t>Structure of an AWK Program</a:t>
            </a:r>
            <a:endParaRPr lang="en-US" dirty="0">
              <a:solidFill>
                <a:srgbClr val="1F497D"/>
              </a:solidFill>
              <a:latin typeface="Comic Sans MS"/>
              <a:cs typeface="Comic Sans MS"/>
            </a:endParaRPr>
          </a:p>
        </p:txBody>
      </p:sp>
      <p:sp>
        <p:nvSpPr>
          <p:cNvPr id="2" name="Slide Number Placeholder 1"/>
          <p:cNvSpPr>
            <a:spLocks noGrp="1"/>
          </p:cNvSpPr>
          <p:nvPr>
            <p:ph type="sldNum" sz="quarter" idx="12"/>
          </p:nvPr>
        </p:nvSpPr>
        <p:spPr/>
        <p:txBody>
          <a:bodyPr/>
          <a:lstStyle/>
          <a:p>
            <a:fld id="{FD02939A-FF13-CB46-BE97-E363E3FFAEEB}" type="slidenum">
              <a:rPr lang="en-US" smtClean="0"/>
              <a:t>17</a:t>
            </a:fld>
            <a:endParaRPr lang="en-US"/>
          </a:p>
        </p:txBody>
      </p:sp>
    </p:spTree>
    <p:extLst>
      <p:ext uri="{BB962C8B-B14F-4D97-AF65-F5344CB8AC3E}">
        <p14:creationId xmlns:p14="http://schemas.microsoft.com/office/powerpoint/2010/main" val="23604516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body" idx="1"/>
          </p:nvPr>
        </p:nvSpPr>
        <p:spPr>
          <a:xfrm>
            <a:off x="305059" y="1003300"/>
            <a:ext cx="8287966" cy="5534626"/>
          </a:xfrm>
        </p:spPr>
        <p:txBody>
          <a:bodyPr>
            <a:normAutofit fontScale="92500" lnSpcReduction="10000"/>
          </a:bodyPr>
          <a:lstStyle/>
          <a:p>
            <a:pPr marL="457200" indent="-457200">
              <a:lnSpc>
                <a:spcPct val="80000"/>
              </a:lnSpc>
              <a:buFont typeface="+mj-lt"/>
              <a:buAutoNum type="arabicPeriod"/>
            </a:pPr>
            <a:r>
              <a:rPr lang="en-US" sz="2400" b="1" dirty="0" smtClean="0">
                <a:latin typeface="Comic Sans MS"/>
                <a:cs typeface="Comic Sans MS"/>
              </a:rPr>
              <a:t>Print the total number of input lines</a:t>
            </a:r>
          </a:p>
          <a:p>
            <a:pPr marL="1203325" lvl="4" indent="0">
              <a:lnSpc>
                <a:spcPct val="80000"/>
              </a:lnSpc>
              <a:buNone/>
            </a:pPr>
            <a:r>
              <a:rPr lang="en-US" sz="2000" b="1" dirty="0" smtClean="0">
                <a:solidFill>
                  <a:srgbClr val="1F497D"/>
                </a:solidFill>
                <a:latin typeface="Courier New"/>
                <a:cs typeface="Courier New"/>
              </a:rPr>
              <a:t>END { print NR }</a:t>
            </a:r>
          </a:p>
          <a:p>
            <a:pPr marL="457200" indent="-457200">
              <a:lnSpc>
                <a:spcPct val="80000"/>
              </a:lnSpc>
              <a:buFont typeface="+mj-lt"/>
              <a:buAutoNum type="arabicPeriod"/>
            </a:pPr>
            <a:endParaRPr lang="en-US" sz="2200" b="1" dirty="0" smtClean="0">
              <a:solidFill>
                <a:srgbClr val="00378A"/>
              </a:solidFill>
              <a:latin typeface="Comic Sans MS"/>
              <a:cs typeface="Comic Sans MS"/>
            </a:endParaRPr>
          </a:p>
          <a:p>
            <a:pPr marL="457200" indent="-457200">
              <a:lnSpc>
                <a:spcPct val="80000"/>
              </a:lnSpc>
              <a:buFont typeface="+mj-lt"/>
              <a:buAutoNum type="arabicPeriod"/>
            </a:pPr>
            <a:r>
              <a:rPr lang="en-US" sz="2400" b="1" dirty="0" smtClean="0">
                <a:latin typeface="Comic Sans MS"/>
                <a:cs typeface="Comic Sans MS"/>
              </a:rPr>
              <a:t>Print the last field of every input line</a:t>
            </a:r>
          </a:p>
          <a:p>
            <a:pPr marL="1206500" lvl="6" indent="0">
              <a:lnSpc>
                <a:spcPct val="80000"/>
              </a:lnSpc>
              <a:spcBef>
                <a:spcPct val="34000"/>
              </a:spcBef>
              <a:buNone/>
            </a:pPr>
            <a:r>
              <a:rPr lang="en-US" sz="2000" b="1" dirty="0" smtClean="0">
                <a:solidFill>
                  <a:srgbClr val="00378A"/>
                </a:solidFill>
                <a:latin typeface="Courier New"/>
                <a:cs typeface="Courier New"/>
              </a:rPr>
              <a:t>{ </a:t>
            </a:r>
            <a:r>
              <a:rPr lang="en-US" sz="2000" b="1" dirty="0">
                <a:solidFill>
                  <a:srgbClr val="00378A"/>
                </a:solidFill>
                <a:latin typeface="Courier New"/>
                <a:cs typeface="Courier New"/>
              </a:rPr>
              <a:t>print </a:t>
            </a:r>
            <a:r>
              <a:rPr lang="en-US" sz="2000" b="1" dirty="0" smtClean="0">
                <a:solidFill>
                  <a:srgbClr val="00378A"/>
                </a:solidFill>
                <a:latin typeface="Courier New"/>
                <a:cs typeface="Courier New"/>
              </a:rPr>
              <a:t>$NF </a:t>
            </a:r>
            <a:r>
              <a:rPr lang="en-US" sz="2000" b="1" dirty="0">
                <a:solidFill>
                  <a:srgbClr val="00378A"/>
                </a:solidFill>
                <a:latin typeface="Courier New"/>
                <a:cs typeface="Courier New"/>
              </a:rPr>
              <a:t>}</a:t>
            </a:r>
          </a:p>
          <a:p>
            <a:pPr marL="457200" indent="-457200">
              <a:lnSpc>
                <a:spcPct val="80000"/>
              </a:lnSpc>
              <a:buFont typeface="+mj-lt"/>
              <a:buAutoNum type="arabicPeriod"/>
            </a:pPr>
            <a:endParaRPr lang="en-US" sz="2400" b="1" dirty="0" smtClean="0">
              <a:latin typeface="Comic Sans MS"/>
              <a:cs typeface="Comic Sans MS"/>
            </a:endParaRPr>
          </a:p>
          <a:p>
            <a:pPr marL="457200" indent="-457200">
              <a:lnSpc>
                <a:spcPct val="80000"/>
              </a:lnSpc>
              <a:buFont typeface="+mj-lt"/>
              <a:buAutoNum type="arabicPeriod"/>
            </a:pPr>
            <a:r>
              <a:rPr lang="en-US" sz="2400" b="1" dirty="0" smtClean="0">
                <a:latin typeface="Comic Sans MS"/>
                <a:cs typeface="Comic Sans MS"/>
              </a:rPr>
              <a:t>Print each input line preceded by its line number</a:t>
            </a:r>
            <a:endParaRPr lang="en-US" sz="1800" b="1" dirty="0" smtClean="0">
              <a:latin typeface="Comic Sans MS"/>
              <a:cs typeface="Comic Sans MS"/>
            </a:endParaRPr>
          </a:p>
          <a:p>
            <a:pPr marL="1203325" lvl="4" indent="0">
              <a:lnSpc>
                <a:spcPct val="80000"/>
              </a:lnSpc>
              <a:buNone/>
            </a:pPr>
            <a:r>
              <a:rPr lang="en-US" sz="2000" b="1" dirty="0" smtClean="0">
                <a:solidFill>
                  <a:srgbClr val="00378A"/>
                </a:solidFill>
                <a:latin typeface="Courier New"/>
                <a:cs typeface="Courier New"/>
              </a:rPr>
              <a:t>{ print NR, $0 }</a:t>
            </a:r>
          </a:p>
          <a:p>
            <a:pPr marL="1203325" lvl="4" indent="0">
              <a:lnSpc>
                <a:spcPct val="80000"/>
              </a:lnSpc>
              <a:buNone/>
            </a:pPr>
            <a:endParaRPr lang="en-US" sz="1800" b="1" dirty="0" smtClean="0">
              <a:latin typeface="Courier New"/>
              <a:cs typeface="Courier New"/>
            </a:endParaRPr>
          </a:p>
          <a:p>
            <a:pPr marL="457200" indent="-457200">
              <a:lnSpc>
                <a:spcPct val="80000"/>
              </a:lnSpc>
              <a:buFont typeface="+mj-lt"/>
              <a:buAutoNum type="arabicPeriod"/>
            </a:pPr>
            <a:r>
              <a:rPr lang="en-US" sz="2400" b="1" dirty="0" smtClean="0">
                <a:latin typeface="Comic Sans MS"/>
                <a:cs typeface="Comic Sans MS"/>
              </a:rPr>
              <a:t>Print all non-empty input lines</a:t>
            </a:r>
          </a:p>
          <a:p>
            <a:pPr marL="1203325" lvl="4" indent="0">
              <a:lnSpc>
                <a:spcPct val="80000"/>
              </a:lnSpc>
              <a:buNone/>
            </a:pPr>
            <a:r>
              <a:rPr lang="en-US" sz="2000" b="1" dirty="0" smtClean="0">
                <a:solidFill>
                  <a:srgbClr val="00378A"/>
                </a:solidFill>
                <a:latin typeface="Courier New"/>
                <a:cs typeface="Courier New"/>
              </a:rPr>
              <a:t>NF &gt; 0</a:t>
            </a:r>
          </a:p>
          <a:p>
            <a:pPr marL="1203325" lvl="4" indent="0">
              <a:lnSpc>
                <a:spcPct val="80000"/>
              </a:lnSpc>
              <a:buNone/>
            </a:pPr>
            <a:endParaRPr lang="en-US" sz="2400" b="1" dirty="0" smtClean="0">
              <a:latin typeface="Courier New"/>
              <a:cs typeface="Courier New"/>
            </a:endParaRPr>
          </a:p>
          <a:p>
            <a:pPr marL="457200" indent="-457200">
              <a:lnSpc>
                <a:spcPct val="80000"/>
              </a:lnSpc>
              <a:buFont typeface="+mj-lt"/>
              <a:buAutoNum type="arabicPeriod"/>
            </a:pPr>
            <a:r>
              <a:rPr lang="en-US" sz="2400" b="1" dirty="0" smtClean="0">
                <a:latin typeface="Comic Sans MS"/>
                <a:cs typeface="Comic Sans MS"/>
              </a:rPr>
              <a:t>Print all unique input lines</a:t>
            </a:r>
          </a:p>
          <a:p>
            <a:pPr marL="1203325" lvl="4" indent="0">
              <a:lnSpc>
                <a:spcPct val="80000"/>
              </a:lnSpc>
              <a:buNone/>
            </a:pPr>
            <a:r>
              <a:rPr lang="en-US" sz="2000" b="1" dirty="0" smtClean="0">
                <a:solidFill>
                  <a:srgbClr val="00378A"/>
                </a:solidFill>
                <a:latin typeface="Courier New"/>
                <a:cs typeface="Courier New"/>
              </a:rPr>
              <a:t>!x[$0]++</a:t>
            </a:r>
          </a:p>
          <a:p>
            <a:pPr marL="1203325" lvl="4" indent="0">
              <a:lnSpc>
                <a:spcPct val="80000"/>
              </a:lnSpc>
              <a:buNone/>
            </a:pPr>
            <a:endParaRPr lang="en-US" sz="1800" b="1" dirty="0" smtClean="0">
              <a:latin typeface="Courier New"/>
              <a:cs typeface="Courier New"/>
            </a:endParaRPr>
          </a:p>
          <a:p>
            <a:pPr marL="0" indent="0">
              <a:lnSpc>
                <a:spcPct val="80000"/>
              </a:lnSpc>
              <a:buNone/>
            </a:pPr>
            <a:endParaRPr lang="en-US" sz="2400" dirty="0" smtClean="0">
              <a:latin typeface="Comic Sans MS"/>
              <a:cs typeface="Comic Sans MS"/>
            </a:endParaRPr>
          </a:p>
          <a:p>
            <a:pPr marL="457200" indent="-457200">
              <a:lnSpc>
                <a:spcPct val="80000"/>
              </a:lnSpc>
              <a:buFont typeface="+mj-lt"/>
              <a:buAutoNum type="arabicPeriod"/>
            </a:pPr>
            <a:endParaRPr lang="en-US" sz="2400" dirty="0" smtClean="0">
              <a:latin typeface="Comic Sans MS"/>
              <a:cs typeface="Comic Sans MS"/>
            </a:endParaRPr>
          </a:p>
          <a:p>
            <a:pPr algn="r">
              <a:lnSpc>
                <a:spcPct val="80000"/>
              </a:lnSpc>
              <a:buFontTx/>
              <a:buNone/>
            </a:pPr>
            <a:endParaRPr lang="en-US" sz="1400" dirty="0">
              <a:latin typeface="Comic Sans MS"/>
              <a:cs typeface="Comic Sans MS"/>
            </a:endParaRPr>
          </a:p>
          <a:p>
            <a:pPr algn="r">
              <a:lnSpc>
                <a:spcPct val="80000"/>
              </a:lnSpc>
              <a:buFontTx/>
              <a:buNone/>
            </a:pPr>
            <a:r>
              <a:rPr lang="en-US" sz="1200" b="1" dirty="0">
                <a:latin typeface="Courier New" charset="0"/>
              </a:rPr>
              <a:t>    </a:t>
            </a:r>
            <a:endParaRPr lang="en-US" sz="1400" b="1" dirty="0">
              <a:solidFill>
                <a:schemeClr val="accent1"/>
              </a:solidFill>
            </a:endParaRPr>
          </a:p>
        </p:txBody>
      </p:sp>
      <p:sp>
        <p:nvSpPr>
          <p:cNvPr id="1338371" name="Rectangle 3"/>
          <p:cNvSpPr>
            <a:spLocks noGrp="1" noChangeArrowheads="1"/>
          </p:cNvSpPr>
          <p:nvPr>
            <p:ph type="title"/>
          </p:nvPr>
        </p:nvSpPr>
        <p:spPr>
          <a:xfrm>
            <a:off x="178990" y="73025"/>
            <a:ext cx="7965785" cy="838200"/>
          </a:xfrm>
        </p:spPr>
        <p:txBody>
          <a:bodyPr/>
          <a:lstStyle/>
          <a:p>
            <a:r>
              <a:rPr lang="en-US" dirty="0" smtClean="0">
                <a:solidFill>
                  <a:srgbClr val="1F497D"/>
                </a:solidFill>
                <a:latin typeface="Comic Sans MS"/>
                <a:cs typeface="Comic Sans MS"/>
              </a:rPr>
              <a:t>Some Useful AWK “One-liners”</a:t>
            </a:r>
            <a:endParaRPr lang="en-US" dirty="0">
              <a:solidFill>
                <a:srgbClr val="1F497D"/>
              </a:solidFill>
              <a:latin typeface="Comic Sans MS"/>
              <a:cs typeface="Comic Sans MS"/>
            </a:endParaRPr>
          </a:p>
        </p:txBody>
      </p:sp>
      <p:sp>
        <p:nvSpPr>
          <p:cNvPr id="2" name="Slide Number Placeholder 1"/>
          <p:cNvSpPr>
            <a:spLocks noGrp="1"/>
          </p:cNvSpPr>
          <p:nvPr>
            <p:ph type="sldNum" sz="quarter" idx="12"/>
          </p:nvPr>
        </p:nvSpPr>
        <p:spPr/>
        <p:txBody>
          <a:bodyPr/>
          <a:lstStyle/>
          <a:p>
            <a:fld id="{FD02939A-FF13-CB46-BE97-E363E3FFAEEB}" type="slidenum">
              <a:rPr lang="en-US" smtClean="0"/>
              <a:t>18</a:t>
            </a:fld>
            <a:endParaRPr lang="en-US"/>
          </a:p>
        </p:txBody>
      </p:sp>
    </p:spTree>
    <p:extLst>
      <p:ext uri="{BB962C8B-B14F-4D97-AF65-F5344CB8AC3E}">
        <p14:creationId xmlns:p14="http://schemas.microsoft.com/office/powerpoint/2010/main" val="7263731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178989" y="73025"/>
            <a:ext cx="8873521" cy="838200"/>
          </a:xfrm>
        </p:spPr>
        <p:txBody>
          <a:bodyPr>
            <a:normAutofit fontScale="90000"/>
          </a:bodyPr>
          <a:lstStyle/>
          <a:p>
            <a:r>
              <a:rPr lang="en-US" sz="2800" dirty="0" smtClean="0">
                <a:solidFill>
                  <a:srgbClr val="1F497D"/>
                </a:solidFill>
                <a:latin typeface="Comic Sans MS"/>
                <a:cs typeface="Comic Sans MS"/>
              </a:rPr>
              <a:t>Comparison: Regular </a:t>
            </a:r>
            <a:r>
              <a:rPr lang="en-US" sz="2800" dirty="0">
                <a:solidFill>
                  <a:srgbClr val="1F497D"/>
                </a:solidFill>
                <a:latin typeface="Comic Sans MS"/>
                <a:cs typeface="Comic Sans MS"/>
              </a:rPr>
              <a:t>Expression Pattern </a:t>
            </a:r>
            <a:r>
              <a:rPr lang="en-US" sz="2800" dirty="0" smtClean="0">
                <a:solidFill>
                  <a:srgbClr val="1F497D"/>
                </a:solidFill>
                <a:latin typeface="Comic Sans MS"/>
                <a:cs typeface="Comic Sans MS"/>
              </a:rPr>
              <a:t>Matching</a:t>
            </a:r>
            <a:br>
              <a:rPr lang="en-US" sz="2800" dirty="0" smtClean="0">
                <a:solidFill>
                  <a:srgbClr val="1F497D"/>
                </a:solidFill>
                <a:latin typeface="Comic Sans MS"/>
                <a:cs typeface="Comic Sans MS"/>
              </a:rPr>
            </a:br>
            <a:r>
              <a:rPr lang="en-US" sz="2800" dirty="0" smtClean="0">
                <a:solidFill>
                  <a:srgbClr val="1F497D"/>
                </a:solidFill>
                <a:latin typeface="Comic Sans MS"/>
                <a:cs typeface="Comic Sans MS"/>
              </a:rPr>
              <a:t>in </a:t>
            </a:r>
            <a:r>
              <a:rPr lang="en-US" sz="2800" dirty="0">
                <a:solidFill>
                  <a:srgbClr val="1F497D"/>
                </a:solidFill>
                <a:latin typeface="Comic Sans MS"/>
                <a:cs typeface="Comic Sans MS"/>
              </a:rPr>
              <a:t>Perl, Python, Ruby vs. AWK</a:t>
            </a:r>
          </a:p>
        </p:txBody>
      </p:sp>
      <p:sp>
        <p:nvSpPr>
          <p:cNvPr id="1340419" name="Rectangle 3"/>
          <p:cNvSpPr>
            <a:spLocks noGrp="1" noChangeArrowheads="1"/>
          </p:cNvSpPr>
          <p:nvPr>
            <p:ph type="body" idx="1"/>
          </p:nvPr>
        </p:nvSpPr>
        <p:spPr>
          <a:xfrm>
            <a:off x="305059" y="1042988"/>
            <a:ext cx="8287966" cy="5334000"/>
          </a:xfrm>
        </p:spPr>
        <p:txBody>
          <a:bodyPr/>
          <a:lstStyle/>
          <a:p>
            <a:pPr>
              <a:buFontTx/>
              <a:buNone/>
            </a:pPr>
            <a:r>
              <a:rPr lang="en-US" sz="2400" b="1" dirty="0">
                <a:latin typeface="Comic Sans MS"/>
                <a:cs typeface="Comic Sans MS"/>
              </a:rPr>
              <a:t>Time to check whether </a:t>
            </a:r>
            <a:r>
              <a:rPr lang="en-US" sz="2400" b="1" i="1" dirty="0" err="1">
                <a:latin typeface="Comic Sans MS"/>
                <a:cs typeface="Comic Sans MS"/>
              </a:rPr>
              <a:t>a</a:t>
            </a:r>
            <a:r>
              <a:rPr lang="en-US" sz="2400" b="1" dirty="0" err="1">
                <a:latin typeface="Comic Sans MS"/>
                <a:cs typeface="Comic Sans MS"/>
              </a:rPr>
              <a:t>?</a:t>
            </a:r>
            <a:r>
              <a:rPr lang="en-US" sz="2400" b="1" i="1" baseline="30000" dirty="0" err="1">
                <a:latin typeface="Comic Sans MS"/>
                <a:cs typeface="Comic Sans MS"/>
              </a:rPr>
              <a:t>n</a:t>
            </a:r>
            <a:r>
              <a:rPr lang="en-US" sz="2400" b="1" i="1" dirty="0" err="1">
                <a:latin typeface="Comic Sans MS"/>
                <a:cs typeface="Comic Sans MS"/>
              </a:rPr>
              <a:t>a</a:t>
            </a:r>
            <a:r>
              <a:rPr lang="en-US" sz="2400" b="1" i="1" baseline="30000" dirty="0" err="1">
                <a:latin typeface="Comic Sans MS"/>
                <a:cs typeface="Comic Sans MS"/>
              </a:rPr>
              <a:t>n</a:t>
            </a:r>
            <a:r>
              <a:rPr lang="en-US" sz="2400" b="1" i="1" dirty="0">
                <a:latin typeface="Comic Sans MS"/>
                <a:cs typeface="Comic Sans MS"/>
              </a:rPr>
              <a:t> </a:t>
            </a:r>
            <a:r>
              <a:rPr lang="en-US" sz="2400" b="1" dirty="0">
                <a:latin typeface="Comic Sans MS"/>
                <a:cs typeface="Comic Sans MS"/>
              </a:rPr>
              <a:t>matches </a:t>
            </a:r>
            <a:r>
              <a:rPr lang="en-US" sz="2400" b="1" i="1" dirty="0">
                <a:latin typeface="Comic Sans MS"/>
                <a:cs typeface="Comic Sans MS"/>
              </a:rPr>
              <a:t>a</a:t>
            </a:r>
            <a:r>
              <a:rPr lang="en-US" sz="2400" b="1" i="1" baseline="30000" dirty="0">
                <a:latin typeface="Comic Sans MS"/>
                <a:cs typeface="Comic Sans MS"/>
              </a:rPr>
              <a:t>n</a:t>
            </a:r>
          </a:p>
        </p:txBody>
      </p:sp>
      <p:sp>
        <p:nvSpPr>
          <p:cNvPr id="1340420" name="Text Box 4"/>
          <p:cNvSpPr txBox="1">
            <a:spLocks noChangeArrowheads="1"/>
          </p:cNvSpPr>
          <p:nvPr/>
        </p:nvSpPr>
        <p:spPr bwMode="auto">
          <a:xfrm>
            <a:off x="3762934" y="3343276"/>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800"/>
          </a:p>
        </p:txBody>
      </p:sp>
      <p:pic>
        <p:nvPicPr>
          <p:cNvPr id="134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6" y="1857375"/>
            <a:ext cx="7274733"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0422" name="Text Box 6"/>
          <p:cNvSpPr txBox="1">
            <a:spLocks noChangeArrowheads="1"/>
          </p:cNvSpPr>
          <p:nvPr/>
        </p:nvSpPr>
        <p:spPr bwMode="auto">
          <a:xfrm>
            <a:off x="1793002" y="5562600"/>
            <a:ext cx="564826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b="1">
                <a:latin typeface="Times New Roman" charset="0"/>
              </a:rPr>
              <a:t>regular expression and text size </a:t>
            </a:r>
            <a:r>
              <a:rPr lang="en-US" sz="1400" b="1" i="1">
                <a:latin typeface="Times New Roman" charset="0"/>
              </a:rPr>
              <a:t>n</a:t>
            </a:r>
          </a:p>
        </p:txBody>
      </p:sp>
      <p:sp>
        <p:nvSpPr>
          <p:cNvPr id="1340423" name="Text Box 7"/>
          <p:cNvSpPr txBox="1">
            <a:spLocks noChangeArrowheads="1"/>
          </p:cNvSpPr>
          <p:nvPr/>
        </p:nvSpPr>
        <p:spPr bwMode="auto">
          <a:xfrm>
            <a:off x="305060" y="6108701"/>
            <a:ext cx="8569679"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600" dirty="0">
                <a:solidFill>
                  <a:srgbClr val="1F497D"/>
                </a:solidFill>
                <a:latin typeface="Comic Sans MS"/>
                <a:cs typeface="Comic Sans MS"/>
              </a:rPr>
              <a:t>Russ Cox, Regular expression matching can be simple and fast (but is slow in Java, Perl, PHP, Python, Ruby, ...)   [http://</a:t>
            </a:r>
            <a:r>
              <a:rPr lang="en-US" sz="1600" dirty="0" err="1">
                <a:solidFill>
                  <a:srgbClr val="1F497D"/>
                </a:solidFill>
                <a:latin typeface="Comic Sans MS"/>
                <a:cs typeface="Comic Sans MS"/>
              </a:rPr>
              <a:t>swtch.com</a:t>
            </a:r>
            <a:r>
              <a:rPr lang="en-US" sz="1600" dirty="0">
                <a:solidFill>
                  <a:srgbClr val="1F497D"/>
                </a:solidFill>
                <a:latin typeface="Comic Sans MS"/>
                <a:cs typeface="Comic Sans MS"/>
              </a:rPr>
              <a:t>/~</a:t>
            </a:r>
            <a:r>
              <a:rPr lang="en-US" sz="1600" dirty="0" err="1">
                <a:solidFill>
                  <a:srgbClr val="1F497D"/>
                </a:solidFill>
                <a:latin typeface="Comic Sans MS"/>
                <a:cs typeface="Comic Sans MS"/>
              </a:rPr>
              <a:t>rsc</a:t>
            </a:r>
            <a:r>
              <a:rPr lang="en-US" sz="1600" dirty="0">
                <a:solidFill>
                  <a:srgbClr val="1F497D"/>
                </a:solidFill>
                <a:latin typeface="Comic Sans MS"/>
                <a:cs typeface="Comic Sans MS"/>
              </a:rPr>
              <a:t>/</a:t>
            </a:r>
            <a:r>
              <a:rPr lang="en-US" sz="1600" dirty="0" err="1">
                <a:solidFill>
                  <a:srgbClr val="1F497D"/>
                </a:solidFill>
                <a:latin typeface="Comic Sans MS"/>
                <a:cs typeface="Comic Sans MS"/>
              </a:rPr>
              <a:t>regexp</a:t>
            </a:r>
            <a:r>
              <a:rPr lang="en-US" sz="1600" dirty="0">
                <a:solidFill>
                  <a:srgbClr val="1F497D"/>
                </a:solidFill>
                <a:latin typeface="Comic Sans MS"/>
                <a:cs typeface="Comic Sans MS"/>
              </a:rPr>
              <a:t>/regexp1.html, 2007]</a:t>
            </a:r>
          </a:p>
        </p:txBody>
      </p:sp>
      <p:sp>
        <p:nvSpPr>
          <p:cNvPr id="2" name="Slide Number Placeholder 1"/>
          <p:cNvSpPr>
            <a:spLocks noGrp="1"/>
          </p:cNvSpPr>
          <p:nvPr>
            <p:ph type="sldNum" sz="quarter" idx="12"/>
          </p:nvPr>
        </p:nvSpPr>
        <p:spPr/>
        <p:txBody>
          <a:bodyPr/>
          <a:lstStyle/>
          <a:p>
            <a:fld id="{FD02939A-FF13-CB46-BE97-E363E3FFAEEB}" type="slidenum">
              <a:rPr lang="en-US" smtClean="0"/>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a:xfrm>
            <a:off x="0" y="73025"/>
            <a:ext cx="9144000" cy="838200"/>
          </a:xfrm>
        </p:spPr>
        <p:txBody>
          <a:bodyPr>
            <a:normAutofit fontScale="90000"/>
          </a:bodyPr>
          <a:lstStyle/>
          <a:p>
            <a:pPr>
              <a:defRPr/>
            </a:pPr>
            <a:r>
              <a:rPr lang="en-US" sz="2800" dirty="0" smtClean="0">
                <a:cs typeface="+mj-cs"/>
              </a:rPr>
              <a:t> </a:t>
            </a:r>
            <a:r>
              <a:rPr lang="en-US" sz="2800" dirty="0" smtClean="0">
                <a:solidFill>
                  <a:srgbClr val="1F497D"/>
                </a:solidFill>
                <a:latin typeface="Comic Sans MS"/>
                <a:cs typeface="Comic Sans MS"/>
              </a:rPr>
              <a:t>Algorithms and Data Structures for</a:t>
            </a:r>
            <a:br>
              <a:rPr lang="en-US" sz="2800" dirty="0" smtClean="0">
                <a:solidFill>
                  <a:srgbClr val="1F497D"/>
                </a:solidFill>
                <a:latin typeface="Comic Sans MS"/>
                <a:cs typeface="Comic Sans MS"/>
              </a:rPr>
            </a:br>
            <a:r>
              <a:rPr lang="en-US" sz="2800" dirty="0" smtClean="0">
                <a:solidFill>
                  <a:srgbClr val="1F497D"/>
                </a:solidFill>
                <a:latin typeface="Comic Sans MS"/>
                <a:cs typeface="Comic Sans MS"/>
              </a:rPr>
              <a:t>Natural Language Processing</a:t>
            </a:r>
          </a:p>
        </p:txBody>
      </p:sp>
      <p:pic>
        <p:nvPicPr>
          <p:cNvPr id="11018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02730" y="1600201"/>
            <a:ext cx="5610914" cy="4251325"/>
          </a:xfrm>
        </p:spPr>
      </p:pic>
      <p:sp>
        <p:nvSpPr>
          <p:cNvPr id="2" name="Slide Number Placeholder 1"/>
          <p:cNvSpPr>
            <a:spLocks noGrp="1"/>
          </p:cNvSpPr>
          <p:nvPr>
            <p:ph type="sldNum" sz="quarter" idx="12"/>
          </p:nvPr>
        </p:nvSpPr>
        <p:spPr>
          <a:xfrm>
            <a:off x="6705600" y="6356350"/>
            <a:ext cx="2133600" cy="365125"/>
          </a:xfrm>
        </p:spPr>
        <p:txBody>
          <a:bodyPr/>
          <a:lstStyle/>
          <a:p>
            <a:fld id="{FD02939A-FF13-CB46-BE97-E363E3FFAEEB}" type="slidenum">
              <a:rPr lang="en-US" smtClean="0"/>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0" y="73025"/>
            <a:ext cx="9144000" cy="838200"/>
          </a:xfrm>
        </p:spPr>
        <p:txBody>
          <a:bodyPr/>
          <a:lstStyle/>
          <a:p>
            <a:pPr>
              <a:defRPr/>
            </a:pPr>
            <a:r>
              <a:rPr lang="en-US" dirty="0" smtClean="0">
                <a:solidFill>
                  <a:srgbClr val="1F497D"/>
                </a:solidFill>
                <a:latin typeface="Comic Sans MS"/>
                <a:cs typeface="Comic Sans MS"/>
              </a:rPr>
              <a:t>Language Translation</a:t>
            </a:r>
          </a:p>
        </p:txBody>
      </p:sp>
      <p:sp>
        <p:nvSpPr>
          <p:cNvPr id="969731" name="Rectangle 3"/>
          <p:cNvSpPr>
            <a:spLocks noGrp="1" noChangeArrowheads="1"/>
          </p:cNvSpPr>
          <p:nvPr>
            <p:ph type="body" idx="1"/>
          </p:nvPr>
        </p:nvSpPr>
        <p:spPr>
          <a:xfrm>
            <a:off x="192997" y="919163"/>
            <a:ext cx="8951003" cy="5029200"/>
          </a:xfrm>
        </p:spPr>
        <p:txBody>
          <a:bodyPr/>
          <a:lstStyle/>
          <a:p>
            <a:pPr marL="342900" indent="-342900">
              <a:spcBef>
                <a:spcPct val="60000"/>
              </a:spcBef>
              <a:buFontTx/>
              <a:buNone/>
              <a:defRPr/>
            </a:pPr>
            <a:endParaRPr lang="en-US" sz="2400" b="1" dirty="0" smtClean="0">
              <a:cs typeface="+mn-cs"/>
            </a:endParaRPr>
          </a:p>
          <a:p>
            <a:pPr marL="342900" indent="-342900">
              <a:spcBef>
                <a:spcPct val="60000"/>
              </a:spcBef>
              <a:buFontTx/>
              <a:buNone/>
              <a:defRPr/>
            </a:pPr>
            <a:endParaRPr lang="en-US" sz="2800" b="1" dirty="0" smtClean="0">
              <a:cs typeface="+mn-cs"/>
            </a:endParaRPr>
          </a:p>
          <a:p>
            <a:pPr marL="342900" indent="-342900">
              <a:spcBef>
                <a:spcPct val="60000"/>
              </a:spcBef>
              <a:buFontTx/>
              <a:buNone/>
              <a:defRPr/>
            </a:pPr>
            <a:r>
              <a:rPr lang="en-US" sz="2800" b="1" dirty="0" smtClean="0">
                <a:cs typeface="+mn-cs"/>
              </a:rPr>
              <a:t>   </a:t>
            </a:r>
            <a:r>
              <a:rPr lang="en-US" sz="2800" b="1" dirty="0" smtClean="0">
                <a:latin typeface="Comic Sans MS"/>
                <a:cs typeface="Comic Sans MS"/>
              </a:rPr>
              <a:t>Given a source language </a:t>
            </a:r>
            <a:r>
              <a:rPr lang="en-US" sz="2800" b="1" i="1" dirty="0" smtClean="0">
                <a:latin typeface="Comic Sans MS"/>
                <a:cs typeface="Comic Sans MS"/>
              </a:rPr>
              <a:t>S</a:t>
            </a:r>
            <a:r>
              <a:rPr lang="en-US" sz="2800" b="1" dirty="0" smtClean="0">
                <a:latin typeface="Comic Sans MS"/>
                <a:cs typeface="Comic Sans MS"/>
              </a:rPr>
              <a:t>, a target language </a:t>
            </a:r>
            <a:r>
              <a:rPr lang="en-US" sz="2800" b="1" i="1" dirty="0" smtClean="0">
                <a:latin typeface="Comic Sans MS"/>
                <a:cs typeface="Comic Sans MS"/>
              </a:rPr>
              <a:t>T</a:t>
            </a:r>
            <a:r>
              <a:rPr lang="en-US" sz="2800" b="1" dirty="0" smtClean="0">
                <a:latin typeface="Comic Sans MS"/>
                <a:cs typeface="Comic Sans MS"/>
              </a:rPr>
              <a:t>, and a sentence </a:t>
            </a:r>
            <a:r>
              <a:rPr lang="en-US" sz="2800" b="1" i="1" dirty="0" smtClean="0">
                <a:effectLst>
                  <a:outerShdw blurRad="38100" dist="38100" dir="2700000" algn="tl">
                    <a:srgbClr val="DDDDDD"/>
                  </a:outerShdw>
                </a:effectLst>
                <a:latin typeface="Comic Sans MS"/>
                <a:cs typeface="Comic Sans MS"/>
              </a:rPr>
              <a:t>s</a:t>
            </a:r>
            <a:r>
              <a:rPr lang="en-US" sz="2800" b="1" dirty="0" smtClean="0">
                <a:effectLst>
                  <a:outerShdw blurRad="38100" dist="38100" dir="2700000" algn="tl">
                    <a:srgbClr val="DDDDDD"/>
                  </a:outerShdw>
                </a:effectLst>
                <a:latin typeface="Comic Sans MS"/>
                <a:cs typeface="Comic Sans MS"/>
              </a:rPr>
              <a:t> in </a:t>
            </a:r>
            <a:r>
              <a:rPr lang="en-US" sz="2800" b="1" i="1" dirty="0" smtClean="0">
                <a:effectLst>
                  <a:outerShdw blurRad="38100" dist="38100" dir="2700000" algn="tl">
                    <a:srgbClr val="DDDDDD"/>
                  </a:outerShdw>
                </a:effectLst>
                <a:latin typeface="Comic Sans MS"/>
                <a:cs typeface="Comic Sans MS"/>
              </a:rPr>
              <a:t>S</a:t>
            </a:r>
            <a:r>
              <a:rPr lang="en-US" sz="2800" b="1" dirty="0" smtClean="0">
                <a:effectLst>
                  <a:outerShdw blurRad="38100" dist="38100" dir="2700000" algn="tl">
                    <a:srgbClr val="DDDDDD"/>
                  </a:outerShdw>
                </a:effectLst>
                <a:latin typeface="Comic Sans MS"/>
                <a:cs typeface="Comic Sans MS"/>
              </a:rPr>
              <a:t>, </a:t>
            </a:r>
            <a:r>
              <a:rPr lang="en-US" sz="2800" b="1" dirty="0" smtClean="0">
                <a:solidFill>
                  <a:schemeClr val="tx2"/>
                </a:solidFill>
                <a:effectLst>
                  <a:outerShdw blurRad="38100" dist="38100" dir="2700000" algn="tl">
                    <a:srgbClr val="DDDDDD"/>
                  </a:outerShdw>
                </a:effectLst>
                <a:latin typeface="Comic Sans MS"/>
                <a:cs typeface="Comic Sans MS"/>
              </a:rPr>
              <a:t>map </a:t>
            </a:r>
            <a:r>
              <a:rPr lang="en-US" sz="2800" b="1" i="1" dirty="0" smtClean="0">
                <a:solidFill>
                  <a:schemeClr val="tx2"/>
                </a:solidFill>
                <a:effectLst>
                  <a:outerShdw blurRad="38100" dist="38100" dir="2700000" algn="tl">
                    <a:srgbClr val="DDDDDD"/>
                  </a:outerShdw>
                </a:effectLst>
                <a:latin typeface="Comic Sans MS"/>
                <a:cs typeface="Comic Sans MS"/>
              </a:rPr>
              <a:t>s into</a:t>
            </a:r>
            <a:r>
              <a:rPr lang="en-US" sz="2800" b="1" dirty="0" smtClean="0">
                <a:solidFill>
                  <a:schemeClr val="tx2"/>
                </a:solidFill>
                <a:effectLst>
                  <a:outerShdw blurRad="38100" dist="38100" dir="2700000" algn="tl">
                    <a:srgbClr val="DDDDDD"/>
                  </a:outerShdw>
                </a:effectLst>
                <a:latin typeface="Comic Sans MS"/>
                <a:cs typeface="Comic Sans MS"/>
              </a:rPr>
              <a:t> a sentence </a:t>
            </a:r>
            <a:r>
              <a:rPr lang="en-US" sz="2800" b="1" i="1" dirty="0" smtClean="0">
                <a:solidFill>
                  <a:schemeClr val="tx2"/>
                </a:solidFill>
                <a:latin typeface="Comic Sans MS"/>
                <a:cs typeface="Comic Sans MS"/>
              </a:rPr>
              <a:t>t</a:t>
            </a:r>
            <a:r>
              <a:rPr lang="en-US" sz="2800" b="1" dirty="0" smtClean="0">
                <a:solidFill>
                  <a:schemeClr val="tx2"/>
                </a:solidFill>
                <a:latin typeface="Comic Sans MS"/>
                <a:cs typeface="Comic Sans MS"/>
              </a:rPr>
              <a:t> in </a:t>
            </a:r>
            <a:r>
              <a:rPr lang="en-US" sz="2800" b="1" i="1" dirty="0" smtClean="0">
                <a:solidFill>
                  <a:schemeClr val="tx2"/>
                </a:solidFill>
                <a:latin typeface="Comic Sans MS"/>
                <a:cs typeface="Comic Sans MS"/>
              </a:rPr>
              <a:t>T</a:t>
            </a:r>
            <a:r>
              <a:rPr lang="en-US" sz="2800" b="1" dirty="0" smtClean="0">
                <a:solidFill>
                  <a:schemeClr val="tx2"/>
                </a:solidFill>
                <a:latin typeface="Comic Sans MS"/>
                <a:cs typeface="Comic Sans MS"/>
              </a:rPr>
              <a:t> that has the same meaning as </a:t>
            </a:r>
            <a:r>
              <a:rPr lang="en-US" sz="2800" b="1" i="1" dirty="0" smtClean="0">
                <a:solidFill>
                  <a:schemeClr val="tx2"/>
                </a:solidFill>
                <a:latin typeface="Comic Sans MS"/>
                <a:cs typeface="Comic Sans MS"/>
              </a:rPr>
              <a:t>s</a:t>
            </a:r>
            <a:r>
              <a:rPr lang="en-US" sz="2800" b="1" dirty="0" smtClean="0">
                <a:solidFill>
                  <a:schemeClr val="tx2"/>
                </a:solidFill>
                <a:latin typeface="Comic Sans MS"/>
                <a:cs typeface="Comic Sans MS"/>
              </a:rPr>
              <a:t>. </a:t>
            </a:r>
          </a:p>
        </p:txBody>
      </p:sp>
      <p:sp>
        <p:nvSpPr>
          <p:cNvPr id="2" name="Slide Number Placeholder 1"/>
          <p:cNvSpPr>
            <a:spLocks noGrp="1"/>
          </p:cNvSpPr>
          <p:nvPr>
            <p:ph type="sldNum" sz="quarter" idx="12"/>
          </p:nvPr>
        </p:nvSpPr>
        <p:spPr/>
        <p:txBody>
          <a:bodyPr/>
          <a:lstStyle/>
          <a:p>
            <a:fld id="{FD02939A-FF13-CB46-BE97-E363E3FFAEEB}" type="slidenum">
              <a:rPr lang="en-US" smtClean="0"/>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0" y="73025"/>
            <a:ext cx="8965011" cy="838200"/>
          </a:xfrm>
        </p:spPr>
        <p:txBody>
          <a:bodyPr/>
          <a:lstStyle/>
          <a:p>
            <a:pPr>
              <a:defRPr/>
            </a:pPr>
            <a:r>
              <a:rPr lang="en-US" dirty="0" smtClean="0">
                <a:solidFill>
                  <a:srgbClr val="1F497D"/>
                </a:solidFill>
                <a:latin typeface="Comic Sans MS"/>
                <a:cs typeface="Comic Sans MS"/>
              </a:rPr>
              <a:t>Translation of Programming Languages</a:t>
            </a:r>
          </a:p>
        </p:txBody>
      </p:sp>
      <p:sp>
        <p:nvSpPr>
          <p:cNvPr id="988163" name="Rectangle 3"/>
          <p:cNvSpPr>
            <a:spLocks noGrp="1" noChangeArrowheads="1"/>
          </p:cNvSpPr>
          <p:nvPr>
            <p:ph type="body" idx="1"/>
          </p:nvPr>
        </p:nvSpPr>
        <p:spPr/>
        <p:txBody>
          <a:bodyPr/>
          <a:lstStyle/>
          <a:p>
            <a:pPr>
              <a:buFontTx/>
              <a:buNone/>
              <a:defRPr/>
            </a:pPr>
            <a:r>
              <a:rPr lang="en-US" dirty="0" smtClean="0">
                <a:cs typeface="+mn-cs"/>
              </a:rPr>
              <a:t> </a:t>
            </a:r>
          </a:p>
        </p:txBody>
      </p:sp>
      <p:grpSp>
        <p:nvGrpSpPr>
          <p:cNvPr id="26627" name="Group 16"/>
          <p:cNvGrpSpPr>
            <a:grpSpLocks/>
          </p:cNvGrpSpPr>
          <p:nvPr/>
        </p:nvGrpSpPr>
        <p:grpSpPr bwMode="auto">
          <a:xfrm>
            <a:off x="896502" y="1508126"/>
            <a:ext cx="6902747" cy="3292475"/>
            <a:chOff x="691" y="1094"/>
            <a:chExt cx="4435" cy="2074"/>
          </a:xfrm>
        </p:grpSpPr>
        <p:sp>
          <p:nvSpPr>
            <p:cNvPr id="988164" name="Rectangle 4"/>
            <p:cNvSpPr>
              <a:spLocks noChangeArrowheads="1"/>
            </p:cNvSpPr>
            <p:nvPr/>
          </p:nvSpPr>
          <p:spPr bwMode="auto">
            <a:xfrm>
              <a:off x="2016" y="1526"/>
              <a:ext cx="1785" cy="1210"/>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800" b="1" dirty="0">
                  <a:latin typeface="Arial" charset="0"/>
                  <a:cs typeface="+mn-cs"/>
                </a:rPr>
                <a:t>Compiler</a:t>
              </a:r>
            </a:p>
          </p:txBody>
        </p:sp>
        <p:sp>
          <p:nvSpPr>
            <p:cNvPr id="988165" name="Rectangle 5"/>
            <p:cNvSpPr>
              <a:spLocks noChangeArrowheads="1"/>
            </p:cNvSpPr>
            <p:nvPr/>
          </p:nvSpPr>
          <p:spPr bwMode="auto">
            <a:xfrm>
              <a:off x="691" y="1843"/>
              <a:ext cx="86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b="1" dirty="0">
                  <a:solidFill>
                    <a:schemeClr val="accent1"/>
                  </a:solidFill>
                  <a:latin typeface="Arial" charset="0"/>
                  <a:cs typeface="+mn-cs"/>
                </a:rPr>
                <a:t>source</a:t>
              </a:r>
            </a:p>
            <a:p>
              <a:pPr algn="ctr">
                <a:defRPr/>
              </a:pPr>
              <a:r>
                <a:rPr lang="en-US" sz="2400" b="1" dirty="0">
                  <a:solidFill>
                    <a:schemeClr val="accent1"/>
                  </a:solidFill>
                  <a:latin typeface="Arial" charset="0"/>
                  <a:cs typeface="+mn-cs"/>
                </a:rPr>
                <a:t>program</a:t>
              </a:r>
            </a:p>
          </p:txBody>
        </p:sp>
        <p:sp>
          <p:nvSpPr>
            <p:cNvPr id="988168" name="Rectangle 8"/>
            <p:cNvSpPr>
              <a:spLocks noChangeArrowheads="1"/>
            </p:cNvSpPr>
            <p:nvPr/>
          </p:nvSpPr>
          <p:spPr bwMode="auto">
            <a:xfrm>
              <a:off x="4262" y="1843"/>
              <a:ext cx="86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b="1" dirty="0">
                  <a:solidFill>
                    <a:schemeClr val="accent1"/>
                  </a:solidFill>
                  <a:latin typeface="Arial" charset="0"/>
                  <a:cs typeface="+mn-cs"/>
                </a:rPr>
                <a:t>target</a:t>
              </a:r>
            </a:p>
            <a:p>
              <a:pPr algn="ctr">
                <a:defRPr/>
              </a:pPr>
              <a:r>
                <a:rPr lang="en-US" sz="2400" b="1" dirty="0">
                  <a:solidFill>
                    <a:schemeClr val="accent1"/>
                  </a:solidFill>
                  <a:latin typeface="Arial" charset="0"/>
                  <a:cs typeface="+mn-cs"/>
                </a:rPr>
                <a:t>program</a:t>
              </a:r>
            </a:p>
          </p:txBody>
        </p:sp>
        <p:cxnSp>
          <p:nvCxnSpPr>
            <p:cNvPr id="988169" name="AutoShape 9"/>
            <p:cNvCxnSpPr>
              <a:cxnSpLocks noChangeShapeType="1"/>
              <a:stCxn id="988165" idx="3"/>
              <a:endCxn id="988164" idx="1"/>
            </p:cNvCxnSpPr>
            <p:nvPr/>
          </p:nvCxnSpPr>
          <p:spPr bwMode="auto">
            <a:xfrm>
              <a:off x="1555" y="2131"/>
              <a:ext cx="461"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8170" name="AutoShape 10"/>
            <p:cNvCxnSpPr>
              <a:cxnSpLocks noChangeShapeType="1"/>
              <a:stCxn id="988164" idx="3"/>
              <a:endCxn id="988168" idx="1"/>
            </p:cNvCxnSpPr>
            <p:nvPr/>
          </p:nvCxnSpPr>
          <p:spPr bwMode="auto">
            <a:xfrm>
              <a:off x="3801" y="2131"/>
              <a:ext cx="461"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88171" name="Rectangle 11"/>
            <p:cNvSpPr>
              <a:spLocks noChangeArrowheads="1"/>
            </p:cNvSpPr>
            <p:nvPr/>
          </p:nvSpPr>
          <p:spPr bwMode="auto">
            <a:xfrm>
              <a:off x="4262" y="1094"/>
              <a:ext cx="86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cs typeface="+mn-cs"/>
                </a:rPr>
                <a:t>input</a:t>
              </a:r>
            </a:p>
          </p:txBody>
        </p:sp>
        <p:sp>
          <p:nvSpPr>
            <p:cNvPr id="988172" name="Rectangle 12"/>
            <p:cNvSpPr>
              <a:spLocks noChangeArrowheads="1"/>
            </p:cNvSpPr>
            <p:nvPr/>
          </p:nvSpPr>
          <p:spPr bwMode="auto">
            <a:xfrm>
              <a:off x="4262" y="2736"/>
              <a:ext cx="86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cs typeface="+mn-cs"/>
                </a:rPr>
                <a:t>output</a:t>
              </a:r>
            </a:p>
          </p:txBody>
        </p:sp>
        <p:cxnSp>
          <p:nvCxnSpPr>
            <p:cNvPr id="988173" name="AutoShape 13"/>
            <p:cNvCxnSpPr>
              <a:cxnSpLocks noChangeShapeType="1"/>
              <a:stCxn id="988171" idx="2"/>
              <a:endCxn id="988168" idx="0"/>
            </p:cNvCxnSpPr>
            <p:nvPr/>
          </p:nvCxnSpPr>
          <p:spPr bwMode="auto">
            <a:xfrm>
              <a:off x="4694" y="1526"/>
              <a:ext cx="0" cy="3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8174" name="AutoShape 14"/>
            <p:cNvCxnSpPr>
              <a:cxnSpLocks noChangeShapeType="1"/>
              <a:stCxn id="988168" idx="2"/>
              <a:endCxn id="988172" idx="0"/>
            </p:cNvCxnSpPr>
            <p:nvPr/>
          </p:nvCxnSpPr>
          <p:spPr bwMode="auto">
            <a:xfrm>
              <a:off x="4694" y="2419"/>
              <a:ext cx="0" cy="3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6628" name="Picture 15" descr="dra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994" y="4800600"/>
            <a:ext cx="118288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D02939A-FF13-CB46-BE97-E363E3FFAEEB}" type="slidenum">
              <a:rPr lang="en-US" smtClean="0"/>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a:xfrm>
            <a:off x="0" y="73025"/>
            <a:ext cx="9144000" cy="838200"/>
          </a:xfrm>
        </p:spPr>
        <p:txBody>
          <a:bodyPr>
            <a:noAutofit/>
          </a:bodyPr>
          <a:lstStyle/>
          <a:p>
            <a:pPr>
              <a:defRPr/>
            </a:pPr>
            <a:r>
              <a:rPr lang="en-US" dirty="0" smtClean="0">
                <a:solidFill>
                  <a:srgbClr val="1F497D"/>
                </a:solidFill>
                <a:latin typeface="Comic Sans MS"/>
                <a:cs typeface="Comic Sans MS"/>
              </a:rPr>
              <a:t>Methods for Specifying the Semantics of</a:t>
            </a:r>
            <a:br>
              <a:rPr lang="en-US" dirty="0" smtClean="0">
                <a:solidFill>
                  <a:srgbClr val="1F497D"/>
                </a:solidFill>
                <a:latin typeface="Comic Sans MS"/>
                <a:cs typeface="Comic Sans MS"/>
              </a:rPr>
            </a:br>
            <a:r>
              <a:rPr lang="en-US" dirty="0" smtClean="0">
                <a:solidFill>
                  <a:srgbClr val="1F497D"/>
                </a:solidFill>
                <a:latin typeface="Comic Sans MS"/>
                <a:cs typeface="Comic Sans MS"/>
              </a:rPr>
              <a:t>Programming Languages</a:t>
            </a:r>
          </a:p>
        </p:txBody>
      </p:sp>
      <p:sp>
        <p:nvSpPr>
          <p:cNvPr id="1005571" name="Rectangle 3"/>
          <p:cNvSpPr>
            <a:spLocks noGrp="1" noChangeArrowheads="1"/>
          </p:cNvSpPr>
          <p:nvPr>
            <p:ph type="body" idx="1"/>
          </p:nvPr>
        </p:nvSpPr>
        <p:spPr>
          <a:xfrm>
            <a:off x="192997" y="919163"/>
            <a:ext cx="8951003" cy="5029200"/>
          </a:xfrm>
        </p:spPr>
        <p:txBody>
          <a:bodyPr>
            <a:normAutofit lnSpcReduction="10000"/>
          </a:bodyPr>
          <a:lstStyle/>
          <a:p>
            <a:pPr marL="342900" indent="-342900">
              <a:spcBef>
                <a:spcPct val="60000"/>
              </a:spcBef>
              <a:buFontTx/>
              <a:buNone/>
              <a:defRPr/>
            </a:pPr>
            <a:endParaRPr lang="en-US" sz="2400" b="1" dirty="0" smtClean="0">
              <a:cs typeface="+mn-cs"/>
            </a:endParaRPr>
          </a:p>
          <a:p>
            <a:pPr marL="342900" indent="-342900">
              <a:spcBef>
                <a:spcPct val="60000"/>
              </a:spcBef>
              <a:buFontTx/>
              <a:buNone/>
              <a:defRPr/>
            </a:pPr>
            <a:r>
              <a:rPr lang="en-US" sz="2400" b="1" dirty="0" smtClean="0">
                <a:latin typeface="Comic Sans MS"/>
                <a:cs typeface="Comic Sans MS"/>
              </a:rPr>
              <a:t>Operational semantics</a:t>
            </a:r>
          </a:p>
          <a:p>
            <a:pPr marL="841375" lvl="2" indent="-266700">
              <a:spcBef>
                <a:spcPct val="60000"/>
              </a:spcBef>
              <a:buFontTx/>
              <a:buNone/>
              <a:defRPr/>
            </a:pPr>
            <a:r>
              <a:rPr lang="en-US" b="1" dirty="0" smtClean="0">
                <a:solidFill>
                  <a:schemeClr val="accent1"/>
                </a:solidFill>
                <a:latin typeface="Comic Sans MS"/>
                <a:cs typeface="Comic Sans MS"/>
              </a:rPr>
              <a:t>translation of program constructs to an understood language</a:t>
            </a:r>
          </a:p>
          <a:p>
            <a:pPr marL="342900" indent="-342900">
              <a:spcBef>
                <a:spcPct val="60000"/>
              </a:spcBef>
              <a:buFontTx/>
              <a:buNone/>
              <a:defRPr/>
            </a:pPr>
            <a:r>
              <a:rPr lang="en-US" sz="2400" b="1" dirty="0" smtClean="0">
                <a:latin typeface="Comic Sans MS"/>
                <a:cs typeface="Comic Sans MS"/>
              </a:rPr>
              <a:t>Axiomatic semantics</a:t>
            </a:r>
          </a:p>
          <a:p>
            <a:pPr marL="841375" lvl="2" indent="-266700">
              <a:spcBef>
                <a:spcPct val="60000"/>
              </a:spcBef>
              <a:buFontTx/>
              <a:buNone/>
              <a:defRPr/>
            </a:pPr>
            <a:r>
              <a:rPr lang="en-US" b="1" dirty="0" smtClean="0">
                <a:solidFill>
                  <a:schemeClr val="accent1"/>
                </a:solidFill>
                <a:latin typeface="Comic Sans MS"/>
                <a:cs typeface="Comic Sans MS"/>
              </a:rPr>
              <a:t>assertions called preconditions and </a:t>
            </a:r>
            <a:r>
              <a:rPr lang="en-US" b="1" dirty="0" err="1" smtClean="0">
                <a:solidFill>
                  <a:schemeClr val="accent1"/>
                </a:solidFill>
                <a:latin typeface="Comic Sans MS"/>
                <a:cs typeface="Comic Sans MS"/>
              </a:rPr>
              <a:t>postconditions</a:t>
            </a:r>
            <a:r>
              <a:rPr lang="en-US" b="1" dirty="0" smtClean="0">
                <a:solidFill>
                  <a:schemeClr val="accent1"/>
                </a:solidFill>
                <a:latin typeface="Comic Sans MS"/>
                <a:cs typeface="Comic Sans MS"/>
              </a:rPr>
              <a:t> specify the properties of statements</a:t>
            </a:r>
          </a:p>
          <a:p>
            <a:pPr marL="342900" indent="-342900">
              <a:spcBef>
                <a:spcPct val="60000"/>
              </a:spcBef>
              <a:buFontTx/>
              <a:buNone/>
              <a:defRPr/>
            </a:pPr>
            <a:r>
              <a:rPr lang="en-US" sz="2400" b="1" dirty="0" err="1" smtClean="0">
                <a:latin typeface="Comic Sans MS"/>
                <a:cs typeface="Comic Sans MS"/>
              </a:rPr>
              <a:t>Denotational</a:t>
            </a:r>
            <a:r>
              <a:rPr lang="en-US" sz="2400" b="1" dirty="0" smtClean="0">
                <a:latin typeface="Comic Sans MS"/>
                <a:cs typeface="Comic Sans MS"/>
              </a:rPr>
              <a:t> semantics</a:t>
            </a:r>
          </a:p>
          <a:p>
            <a:pPr marL="841375" lvl="2" indent="-266700">
              <a:spcBef>
                <a:spcPct val="60000"/>
              </a:spcBef>
              <a:buFontTx/>
              <a:buNone/>
              <a:defRPr/>
            </a:pPr>
            <a:r>
              <a:rPr lang="en-US" b="1" dirty="0" smtClean="0">
                <a:solidFill>
                  <a:schemeClr val="accent1"/>
                </a:solidFill>
                <a:latin typeface="Comic Sans MS"/>
                <a:cs typeface="Comic Sans MS"/>
              </a:rPr>
              <a:t>semantic functions map syntactic objects to semantic values</a:t>
            </a:r>
          </a:p>
          <a:p>
            <a:pPr marL="342900" indent="-342900">
              <a:spcBef>
                <a:spcPct val="60000"/>
              </a:spcBef>
              <a:buFontTx/>
              <a:buNone/>
              <a:defRPr/>
            </a:pPr>
            <a:endParaRPr lang="en-US" sz="2400" b="1" dirty="0" smtClean="0">
              <a:solidFill>
                <a:schemeClr val="accent1"/>
              </a:solidFill>
              <a:latin typeface="Comic Sans MS"/>
              <a:cs typeface="Comic Sans MS"/>
            </a:endParaRPr>
          </a:p>
        </p:txBody>
      </p:sp>
      <p:sp>
        <p:nvSpPr>
          <p:cNvPr id="2" name="Slide Number Placeholder 1"/>
          <p:cNvSpPr>
            <a:spLocks noGrp="1"/>
          </p:cNvSpPr>
          <p:nvPr>
            <p:ph type="sldNum" sz="quarter" idx="12"/>
          </p:nvPr>
        </p:nvSpPr>
        <p:spPr/>
        <p:txBody>
          <a:bodyPr/>
          <a:lstStyle/>
          <a:p>
            <a:fld id="{FD02939A-FF13-CB46-BE97-E363E3FFAEEB}" type="slidenum">
              <a:rPr lang="en-US" smtClean="0"/>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pPr>
              <a:defRPr/>
            </a:pPr>
            <a:r>
              <a:rPr lang="en-US" dirty="0" smtClean="0">
                <a:solidFill>
                  <a:srgbClr val="1F497D"/>
                </a:solidFill>
                <a:latin typeface="Comic Sans MS"/>
                <a:cs typeface="Comic Sans MS"/>
              </a:rPr>
              <a:t>Phases of a Compiler</a:t>
            </a:r>
          </a:p>
        </p:txBody>
      </p:sp>
      <p:sp>
        <p:nvSpPr>
          <p:cNvPr id="1075203" name="Rectangle 3"/>
          <p:cNvSpPr>
            <a:spLocks noGrp="1" noChangeArrowheads="1"/>
          </p:cNvSpPr>
          <p:nvPr>
            <p:ph type="body" idx="1"/>
          </p:nvPr>
        </p:nvSpPr>
        <p:spPr/>
        <p:txBody>
          <a:bodyPr>
            <a:normAutofit/>
          </a:bodyPr>
          <a:lstStyle/>
          <a:p>
            <a:pPr marL="0" indent="0" algn="r">
              <a:buNone/>
            </a:pPr>
            <a:r>
              <a:rPr lang="en-US" sz="1400" b="1" dirty="0" smtClean="0">
                <a:solidFill>
                  <a:schemeClr val="accent1"/>
                </a:solidFill>
                <a:latin typeface="Comic Sans MS"/>
                <a:cs typeface="Comic Sans MS"/>
              </a:rPr>
              <a:t> </a:t>
            </a:r>
          </a:p>
        </p:txBody>
      </p:sp>
      <p:sp>
        <p:nvSpPr>
          <p:cNvPr id="1075204" name="Rectangle 4"/>
          <p:cNvSpPr>
            <a:spLocks noChangeArrowheads="1"/>
          </p:cNvSpPr>
          <p:nvPr/>
        </p:nvSpPr>
        <p:spPr bwMode="auto">
          <a:xfrm>
            <a:off x="3316743" y="2606676"/>
            <a:ext cx="1179057"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latin typeface="Arial" charset="0"/>
                <a:cs typeface="+mn-cs"/>
              </a:rPr>
              <a:t>Semantic</a:t>
            </a:r>
          </a:p>
          <a:p>
            <a:pPr algn="ctr">
              <a:defRPr/>
            </a:pPr>
            <a:r>
              <a:rPr lang="en-US" b="1" dirty="0">
                <a:latin typeface="Arial" charset="0"/>
                <a:cs typeface="+mn-cs"/>
              </a:rPr>
              <a:t>Analyzer</a:t>
            </a:r>
          </a:p>
        </p:txBody>
      </p:sp>
      <p:sp>
        <p:nvSpPr>
          <p:cNvPr id="1075205" name="Rectangle 5"/>
          <p:cNvSpPr>
            <a:spLocks noChangeArrowheads="1"/>
          </p:cNvSpPr>
          <p:nvPr/>
        </p:nvSpPr>
        <p:spPr bwMode="auto">
          <a:xfrm>
            <a:off x="4751768" y="2606676"/>
            <a:ext cx="1075489"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err="1">
                <a:latin typeface="Arial" charset="0"/>
                <a:cs typeface="+mn-cs"/>
              </a:rPr>
              <a:t>Interm</a:t>
            </a:r>
            <a:r>
              <a:rPr lang="en-US" b="1" dirty="0">
                <a:latin typeface="Arial" charset="0"/>
                <a:cs typeface="+mn-cs"/>
              </a:rPr>
              <a:t>.</a:t>
            </a:r>
          </a:p>
          <a:p>
            <a:pPr algn="ctr">
              <a:defRPr/>
            </a:pPr>
            <a:r>
              <a:rPr lang="en-US" b="1" dirty="0">
                <a:latin typeface="Arial" charset="0"/>
                <a:cs typeface="+mn-cs"/>
              </a:rPr>
              <a:t>Code</a:t>
            </a:r>
          </a:p>
          <a:p>
            <a:pPr algn="ctr">
              <a:defRPr/>
            </a:pPr>
            <a:r>
              <a:rPr lang="en-US" b="1" dirty="0">
                <a:latin typeface="Arial" charset="0"/>
                <a:cs typeface="+mn-cs"/>
              </a:rPr>
              <a:t>Gen.</a:t>
            </a:r>
          </a:p>
        </p:txBody>
      </p:sp>
      <p:sp>
        <p:nvSpPr>
          <p:cNvPr id="1075206" name="Rectangle 6"/>
          <p:cNvSpPr>
            <a:spLocks noChangeArrowheads="1"/>
          </p:cNvSpPr>
          <p:nvPr/>
        </p:nvSpPr>
        <p:spPr bwMode="auto">
          <a:xfrm>
            <a:off x="1883276" y="2606676"/>
            <a:ext cx="1075490"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latin typeface="Arial" charset="0"/>
                <a:cs typeface="+mn-cs"/>
              </a:rPr>
              <a:t>Syntax</a:t>
            </a:r>
          </a:p>
          <a:p>
            <a:pPr algn="ctr">
              <a:defRPr/>
            </a:pPr>
            <a:r>
              <a:rPr lang="en-US" b="1" dirty="0">
                <a:latin typeface="Arial" charset="0"/>
                <a:cs typeface="+mn-cs"/>
              </a:rPr>
              <a:t>Analyzer</a:t>
            </a:r>
          </a:p>
        </p:txBody>
      </p:sp>
      <p:sp>
        <p:nvSpPr>
          <p:cNvPr id="1075207" name="Rectangle 7"/>
          <p:cNvSpPr>
            <a:spLocks noChangeArrowheads="1"/>
          </p:cNvSpPr>
          <p:nvPr/>
        </p:nvSpPr>
        <p:spPr bwMode="auto">
          <a:xfrm>
            <a:off x="448251" y="2606676"/>
            <a:ext cx="1075490"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latin typeface="Arial" charset="0"/>
                <a:cs typeface="+mn-cs"/>
              </a:rPr>
              <a:t>Lexical</a:t>
            </a:r>
          </a:p>
          <a:p>
            <a:pPr algn="ctr">
              <a:defRPr/>
            </a:pPr>
            <a:r>
              <a:rPr lang="en-US" b="1" dirty="0">
                <a:latin typeface="Arial" charset="0"/>
                <a:cs typeface="+mn-cs"/>
              </a:rPr>
              <a:t>Analyzer</a:t>
            </a:r>
          </a:p>
        </p:txBody>
      </p:sp>
      <p:sp>
        <p:nvSpPr>
          <p:cNvPr id="1075208" name="Rectangle 8"/>
          <p:cNvSpPr>
            <a:spLocks noChangeArrowheads="1"/>
          </p:cNvSpPr>
          <p:nvPr/>
        </p:nvSpPr>
        <p:spPr bwMode="auto">
          <a:xfrm>
            <a:off x="6185234" y="2606676"/>
            <a:ext cx="1206165" cy="1096963"/>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latin typeface="Arial" charset="0"/>
                <a:cs typeface="+mn-cs"/>
              </a:rPr>
              <a:t>Code</a:t>
            </a:r>
          </a:p>
          <a:p>
            <a:pPr algn="ctr">
              <a:defRPr/>
            </a:pPr>
            <a:r>
              <a:rPr lang="en-US" b="1" dirty="0">
                <a:latin typeface="Arial" charset="0"/>
                <a:cs typeface="+mn-cs"/>
              </a:rPr>
              <a:t>Optimizer</a:t>
            </a:r>
          </a:p>
        </p:txBody>
      </p:sp>
      <p:sp>
        <p:nvSpPr>
          <p:cNvPr id="1075209" name="Rectangle 9"/>
          <p:cNvSpPr>
            <a:spLocks noChangeArrowheads="1"/>
          </p:cNvSpPr>
          <p:nvPr/>
        </p:nvSpPr>
        <p:spPr bwMode="auto">
          <a:xfrm>
            <a:off x="7606252" y="2606676"/>
            <a:ext cx="1075489" cy="1096963"/>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latin typeface="Arial" charset="0"/>
                <a:cs typeface="+mn-cs"/>
              </a:rPr>
              <a:t>Code</a:t>
            </a:r>
          </a:p>
          <a:p>
            <a:pPr algn="ctr">
              <a:defRPr/>
            </a:pPr>
            <a:r>
              <a:rPr lang="en-US" b="1" dirty="0">
                <a:latin typeface="Arial" charset="0"/>
                <a:cs typeface="+mn-cs"/>
              </a:rPr>
              <a:t>Gen.</a:t>
            </a:r>
          </a:p>
        </p:txBody>
      </p:sp>
      <p:cxnSp>
        <p:nvCxnSpPr>
          <p:cNvPr id="1075210" name="AutoShape 10"/>
          <p:cNvCxnSpPr>
            <a:cxnSpLocks noChangeShapeType="1"/>
            <a:stCxn id="1075207" idx="3"/>
            <a:endCxn id="1075206" idx="1"/>
          </p:cNvCxnSpPr>
          <p:nvPr/>
        </p:nvCxnSpPr>
        <p:spPr bwMode="auto">
          <a:xfrm>
            <a:off x="1523741" y="3155950"/>
            <a:ext cx="359534"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5211" name="AutoShape 11"/>
          <p:cNvCxnSpPr>
            <a:cxnSpLocks noChangeShapeType="1"/>
            <a:stCxn id="1075206" idx="3"/>
            <a:endCxn id="1075204" idx="1"/>
          </p:cNvCxnSpPr>
          <p:nvPr/>
        </p:nvCxnSpPr>
        <p:spPr bwMode="auto">
          <a:xfrm>
            <a:off x="2958766" y="3155158"/>
            <a:ext cx="357977"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5212" name="AutoShape 12"/>
          <p:cNvCxnSpPr>
            <a:cxnSpLocks noChangeShapeType="1"/>
            <a:stCxn id="1075204" idx="3"/>
            <a:endCxn id="1075205" idx="1"/>
          </p:cNvCxnSpPr>
          <p:nvPr/>
        </p:nvCxnSpPr>
        <p:spPr bwMode="auto">
          <a:xfrm>
            <a:off x="4495800" y="3155158"/>
            <a:ext cx="25596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5213" name="AutoShape 13"/>
          <p:cNvCxnSpPr>
            <a:cxnSpLocks noChangeShapeType="1"/>
            <a:stCxn id="1075205" idx="3"/>
            <a:endCxn id="1075208" idx="1"/>
          </p:cNvCxnSpPr>
          <p:nvPr/>
        </p:nvCxnSpPr>
        <p:spPr bwMode="auto">
          <a:xfrm>
            <a:off x="5827257" y="3155158"/>
            <a:ext cx="357977"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5214" name="AutoShape 14"/>
          <p:cNvCxnSpPr>
            <a:cxnSpLocks noChangeShapeType="1"/>
            <a:stCxn id="1075208" idx="3"/>
            <a:endCxn id="1075209" idx="1"/>
          </p:cNvCxnSpPr>
          <p:nvPr/>
        </p:nvCxnSpPr>
        <p:spPr bwMode="auto">
          <a:xfrm>
            <a:off x="7391399" y="3155158"/>
            <a:ext cx="214853"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75215" name="Rectangle 15"/>
          <p:cNvSpPr>
            <a:spLocks noChangeArrowheads="1"/>
          </p:cNvSpPr>
          <p:nvPr/>
        </p:nvSpPr>
        <p:spPr bwMode="auto">
          <a:xfrm>
            <a:off x="448251" y="1600200"/>
            <a:ext cx="107549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solidFill>
                  <a:srgbClr val="1F497D"/>
                </a:solidFill>
                <a:latin typeface="Arial" charset="0"/>
                <a:cs typeface="+mn-cs"/>
              </a:rPr>
              <a:t>source</a:t>
            </a:r>
          </a:p>
          <a:p>
            <a:pPr algn="ctr">
              <a:defRPr/>
            </a:pPr>
            <a:r>
              <a:rPr lang="en-US" b="1" dirty="0">
                <a:solidFill>
                  <a:srgbClr val="1F497D"/>
                </a:solidFill>
                <a:latin typeface="Arial" charset="0"/>
                <a:cs typeface="+mn-cs"/>
              </a:rPr>
              <a:t>program</a:t>
            </a:r>
          </a:p>
        </p:txBody>
      </p:sp>
      <p:sp>
        <p:nvSpPr>
          <p:cNvPr id="1075216" name="Line 16"/>
          <p:cNvSpPr>
            <a:spLocks noChangeShapeType="1"/>
          </p:cNvSpPr>
          <p:nvPr/>
        </p:nvSpPr>
        <p:spPr bwMode="auto">
          <a:xfrm>
            <a:off x="986774" y="2332039"/>
            <a:ext cx="0" cy="274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75217" name="Rectangle 17"/>
          <p:cNvSpPr>
            <a:spLocks noChangeArrowheads="1"/>
          </p:cNvSpPr>
          <p:nvPr/>
        </p:nvSpPr>
        <p:spPr bwMode="auto">
          <a:xfrm>
            <a:off x="1254479"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solidFill>
                  <a:srgbClr val="1F497D"/>
                </a:solidFill>
                <a:latin typeface="Arial" charset="0"/>
                <a:cs typeface="+mn-cs"/>
              </a:rPr>
              <a:t>token</a:t>
            </a:r>
          </a:p>
          <a:p>
            <a:pPr algn="ctr">
              <a:defRPr/>
            </a:pPr>
            <a:r>
              <a:rPr lang="en-US" b="1" dirty="0">
                <a:solidFill>
                  <a:srgbClr val="1F497D"/>
                </a:solidFill>
                <a:latin typeface="Arial" charset="0"/>
                <a:cs typeface="+mn-cs"/>
              </a:rPr>
              <a:t>stream</a:t>
            </a:r>
          </a:p>
        </p:txBody>
      </p:sp>
      <p:sp>
        <p:nvSpPr>
          <p:cNvPr id="1075218" name="Rectangle 18"/>
          <p:cNvSpPr>
            <a:spLocks noChangeArrowheads="1"/>
          </p:cNvSpPr>
          <p:nvPr/>
        </p:nvSpPr>
        <p:spPr bwMode="auto">
          <a:xfrm>
            <a:off x="2689503"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solidFill>
                  <a:srgbClr val="1F497D"/>
                </a:solidFill>
                <a:latin typeface="Arial" charset="0"/>
                <a:cs typeface="+mn-cs"/>
              </a:rPr>
              <a:t>syntax</a:t>
            </a:r>
          </a:p>
          <a:p>
            <a:pPr algn="ctr">
              <a:defRPr/>
            </a:pPr>
            <a:r>
              <a:rPr lang="en-US" b="1" dirty="0">
                <a:solidFill>
                  <a:srgbClr val="1F497D"/>
                </a:solidFill>
                <a:latin typeface="Arial" charset="0"/>
                <a:cs typeface="+mn-cs"/>
              </a:rPr>
              <a:t>tree</a:t>
            </a:r>
          </a:p>
        </p:txBody>
      </p:sp>
      <p:sp>
        <p:nvSpPr>
          <p:cNvPr id="1075219" name="Rectangle 19"/>
          <p:cNvSpPr>
            <a:spLocks noChangeArrowheads="1"/>
          </p:cNvSpPr>
          <p:nvPr/>
        </p:nvSpPr>
        <p:spPr bwMode="auto">
          <a:xfrm>
            <a:off x="4124527"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solidFill>
                  <a:srgbClr val="1F497D"/>
                </a:solidFill>
                <a:latin typeface="Arial" charset="0"/>
                <a:cs typeface="+mn-cs"/>
              </a:rPr>
              <a:t>annotated</a:t>
            </a:r>
          </a:p>
          <a:p>
            <a:pPr algn="ctr">
              <a:defRPr/>
            </a:pPr>
            <a:r>
              <a:rPr lang="en-US" b="1" dirty="0">
                <a:solidFill>
                  <a:srgbClr val="1F497D"/>
                </a:solidFill>
                <a:latin typeface="Arial" charset="0"/>
                <a:cs typeface="+mn-cs"/>
              </a:rPr>
              <a:t>syntax</a:t>
            </a:r>
          </a:p>
          <a:p>
            <a:pPr algn="ctr">
              <a:defRPr/>
            </a:pPr>
            <a:r>
              <a:rPr lang="en-US" b="1" dirty="0">
                <a:solidFill>
                  <a:srgbClr val="1F497D"/>
                </a:solidFill>
                <a:latin typeface="Arial" charset="0"/>
                <a:cs typeface="+mn-cs"/>
              </a:rPr>
              <a:t>tree</a:t>
            </a:r>
          </a:p>
        </p:txBody>
      </p:sp>
      <p:sp>
        <p:nvSpPr>
          <p:cNvPr id="1075220" name="Rectangle 20"/>
          <p:cNvSpPr>
            <a:spLocks noChangeArrowheads="1"/>
          </p:cNvSpPr>
          <p:nvPr/>
        </p:nvSpPr>
        <p:spPr bwMode="auto">
          <a:xfrm>
            <a:off x="5557996"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err="1">
                <a:solidFill>
                  <a:srgbClr val="1F497D"/>
                </a:solidFill>
                <a:latin typeface="Arial" charset="0"/>
                <a:cs typeface="+mn-cs"/>
              </a:rPr>
              <a:t>interm</a:t>
            </a:r>
            <a:r>
              <a:rPr lang="en-US" b="1" dirty="0">
                <a:solidFill>
                  <a:srgbClr val="1F497D"/>
                </a:solidFill>
                <a:latin typeface="Arial" charset="0"/>
                <a:cs typeface="+mn-cs"/>
              </a:rPr>
              <a:t>.</a:t>
            </a:r>
          </a:p>
          <a:p>
            <a:pPr algn="ctr">
              <a:defRPr/>
            </a:pPr>
            <a:r>
              <a:rPr lang="en-US" b="1" dirty="0">
                <a:solidFill>
                  <a:srgbClr val="1F497D"/>
                </a:solidFill>
                <a:latin typeface="Arial" charset="0"/>
                <a:cs typeface="+mn-cs"/>
              </a:rPr>
              <a:t>rep.</a:t>
            </a:r>
          </a:p>
        </p:txBody>
      </p:sp>
      <p:sp>
        <p:nvSpPr>
          <p:cNvPr id="1075221" name="Rectangle 21"/>
          <p:cNvSpPr>
            <a:spLocks noChangeArrowheads="1"/>
          </p:cNvSpPr>
          <p:nvPr/>
        </p:nvSpPr>
        <p:spPr bwMode="auto">
          <a:xfrm>
            <a:off x="6993020"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err="1">
                <a:solidFill>
                  <a:srgbClr val="1F497D"/>
                </a:solidFill>
                <a:latin typeface="Arial" charset="0"/>
                <a:cs typeface="+mn-cs"/>
              </a:rPr>
              <a:t>interm</a:t>
            </a:r>
            <a:r>
              <a:rPr lang="en-US" b="1" dirty="0">
                <a:solidFill>
                  <a:srgbClr val="1F497D"/>
                </a:solidFill>
                <a:latin typeface="Arial" charset="0"/>
                <a:cs typeface="+mn-cs"/>
              </a:rPr>
              <a:t>.</a:t>
            </a:r>
          </a:p>
          <a:p>
            <a:pPr algn="ctr">
              <a:defRPr/>
            </a:pPr>
            <a:r>
              <a:rPr lang="en-US" b="1" dirty="0">
                <a:solidFill>
                  <a:srgbClr val="1F497D"/>
                </a:solidFill>
                <a:latin typeface="Arial" charset="0"/>
                <a:cs typeface="+mn-cs"/>
              </a:rPr>
              <a:t>rep.</a:t>
            </a:r>
          </a:p>
        </p:txBody>
      </p:sp>
      <p:sp>
        <p:nvSpPr>
          <p:cNvPr id="1075222" name="Rectangle 22"/>
          <p:cNvSpPr>
            <a:spLocks noChangeArrowheads="1"/>
          </p:cNvSpPr>
          <p:nvPr/>
        </p:nvSpPr>
        <p:spPr bwMode="auto">
          <a:xfrm>
            <a:off x="7606252" y="1600200"/>
            <a:ext cx="1075489"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solidFill>
                  <a:srgbClr val="1F497D"/>
                </a:solidFill>
                <a:latin typeface="Arial" charset="0"/>
                <a:cs typeface="+mn-cs"/>
              </a:rPr>
              <a:t>target</a:t>
            </a:r>
          </a:p>
          <a:p>
            <a:pPr algn="ctr">
              <a:defRPr/>
            </a:pPr>
            <a:r>
              <a:rPr lang="en-US" b="1" dirty="0">
                <a:solidFill>
                  <a:srgbClr val="1F497D"/>
                </a:solidFill>
                <a:latin typeface="Arial" charset="0"/>
                <a:cs typeface="+mn-cs"/>
              </a:rPr>
              <a:t>program</a:t>
            </a:r>
          </a:p>
        </p:txBody>
      </p:sp>
      <p:sp>
        <p:nvSpPr>
          <p:cNvPr id="1075223" name="Line 23"/>
          <p:cNvSpPr>
            <a:spLocks noChangeShapeType="1"/>
          </p:cNvSpPr>
          <p:nvPr/>
        </p:nvSpPr>
        <p:spPr bwMode="auto">
          <a:xfrm flipV="1">
            <a:off x="8144775" y="2332039"/>
            <a:ext cx="0" cy="274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75224" name="Rectangle 24"/>
          <p:cNvSpPr>
            <a:spLocks noChangeArrowheads="1"/>
          </p:cNvSpPr>
          <p:nvPr/>
        </p:nvSpPr>
        <p:spPr bwMode="auto">
          <a:xfrm>
            <a:off x="448251" y="4953000"/>
            <a:ext cx="8233491" cy="639763"/>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dirty="0">
                <a:latin typeface="Arial" charset="0"/>
                <a:cs typeface="+mn-cs"/>
              </a:rPr>
              <a:t>Symbol Table</a:t>
            </a:r>
          </a:p>
        </p:txBody>
      </p:sp>
      <p:sp>
        <p:nvSpPr>
          <p:cNvPr id="6" name="TextBox 5"/>
          <p:cNvSpPr txBox="1"/>
          <p:nvPr/>
        </p:nvSpPr>
        <p:spPr>
          <a:xfrm>
            <a:off x="2150981" y="5791200"/>
            <a:ext cx="6535820" cy="738664"/>
          </a:xfrm>
          <a:prstGeom prst="rect">
            <a:avLst/>
          </a:prstGeom>
          <a:noFill/>
        </p:spPr>
        <p:txBody>
          <a:bodyPr wrap="square" rtlCol="0">
            <a:spAutoFit/>
          </a:bodyPr>
          <a:lstStyle/>
          <a:p>
            <a:pPr algn="r"/>
            <a:r>
              <a:rPr lang="en-US" sz="1400" b="1" dirty="0" smtClean="0">
                <a:solidFill>
                  <a:schemeClr val="accent1"/>
                </a:solidFill>
                <a:latin typeface="Comic Sans MS"/>
                <a:cs typeface="Comic Sans MS"/>
              </a:rPr>
              <a:t>Alfred </a:t>
            </a:r>
            <a:r>
              <a:rPr lang="en-US" sz="1400" b="1" dirty="0">
                <a:solidFill>
                  <a:schemeClr val="accent1"/>
                </a:solidFill>
                <a:latin typeface="Comic Sans MS"/>
                <a:cs typeface="Comic Sans MS"/>
              </a:rPr>
              <a:t>V. </a:t>
            </a:r>
            <a:r>
              <a:rPr lang="en-US" sz="1400" b="1" dirty="0" smtClean="0">
                <a:solidFill>
                  <a:schemeClr val="accent1"/>
                </a:solidFill>
                <a:latin typeface="Comic Sans MS"/>
                <a:cs typeface="Comic Sans MS"/>
              </a:rPr>
              <a:t>Aho, Monica S. Lam, Ravi </a:t>
            </a:r>
            <a:r>
              <a:rPr lang="en-US" sz="1400" b="1" dirty="0" err="1" smtClean="0">
                <a:solidFill>
                  <a:schemeClr val="accent1"/>
                </a:solidFill>
                <a:latin typeface="Comic Sans MS"/>
                <a:cs typeface="Comic Sans MS"/>
              </a:rPr>
              <a:t>Sethi</a:t>
            </a:r>
            <a:r>
              <a:rPr lang="en-US" sz="1400" b="1" dirty="0" smtClean="0">
                <a:solidFill>
                  <a:schemeClr val="accent1"/>
                </a:solidFill>
                <a:latin typeface="Comic Sans MS"/>
                <a:cs typeface="Comic Sans MS"/>
              </a:rPr>
              <a:t> and Jeffrey D. Ullman</a:t>
            </a:r>
            <a:endParaRPr lang="en-US" sz="1400" b="1" dirty="0">
              <a:solidFill>
                <a:schemeClr val="accent1"/>
              </a:solidFill>
              <a:latin typeface="Comic Sans MS"/>
              <a:cs typeface="Comic Sans MS"/>
            </a:endParaRPr>
          </a:p>
          <a:p>
            <a:pPr algn="r"/>
            <a:r>
              <a:rPr lang="en-US" sz="1400" b="1" i="1" dirty="0" smtClean="0">
                <a:solidFill>
                  <a:srgbClr val="1F497D"/>
                </a:solidFill>
                <a:latin typeface="Comic Sans MS"/>
                <a:cs typeface="Comic Sans MS"/>
              </a:rPr>
              <a:t>Compilers: Principles, Techniques, &amp; Tools</a:t>
            </a:r>
          </a:p>
          <a:p>
            <a:pPr algn="r"/>
            <a:r>
              <a:rPr lang="en-US" sz="1400" b="1" dirty="0" smtClean="0">
                <a:solidFill>
                  <a:schemeClr val="accent1"/>
                </a:solidFill>
                <a:latin typeface="Comic Sans MS"/>
                <a:cs typeface="Comic Sans MS"/>
              </a:rPr>
              <a:t>Addison Wesley, 2007</a:t>
            </a:r>
            <a:endParaRPr lang="en-US" sz="1400" b="1" dirty="0">
              <a:solidFill>
                <a:schemeClr val="accent1"/>
              </a:solidFill>
              <a:latin typeface="Comic Sans MS"/>
              <a:cs typeface="Comic Sans MS"/>
            </a:endParaRPr>
          </a:p>
        </p:txBody>
      </p:sp>
      <p:sp>
        <p:nvSpPr>
          <p:cNvPr id="2" name="Slide Number Placeholder 1"/>
          <p:cNvSpPr>
            <a:spLocks noGrp="1"/>
          </p:cNvSpPr>
          <p:nvPr>
            <p:ph type="sldNum" sz="quarter" idx="12"/>
          </p:nvPr>
        </p:nvSpPr>
        <p:spPr/>
        <p:txBody>
          <a:bodyPr/>
          <a:lstStyle/>
          <a:p>
            <a:fld id="{FD02939A-FF13-CB46-BE97-E363E3FFAEEB}" type="slidenum">
              <a:rPr lang="en-US" smtClean="0"/>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pPr>
              <a:defRPr/>
            </a:pPr>
            <a:r>
              <a:rPr lang="en-US" dirty="0" smtClean="0">
                <a:solidFill>
                  <a:srgbClr val="1F497D"/>
                </a:solidFill>
                <a:latin typeface="Comic Sans MS"/>
                <a:cs typeface="Comic Sans MS"/>
              </a:rPr>
              <a:t>Natural Languages</a:t>
            </a:r>
          </a:p>
        </p:txBody>
      </p:sp>
      <p:sp>
        <p:nvSpPr>
          <p:cNvPr id="977923" name="Rectangle 3"/>
          <p:cNvSpPr>
            <a:spLocks noGrp="1" noChangeArrowheads="1"/>
          </p:cNvSpPr>
          <p:nvPr>
            <p:ph type="body" idx="1"/>
          </p:nvPr>
        </p:nvSpPr>
        <p:spPr>
          <a:xfrm>
            <a:off x="457200" y="1600200"/>
            <a:ext cx="8229600" cy="4876800"/>
          </a:xfrm>
        </p:spPr>
        <p:txBody>
          <a:bodyPr>
            <a:normAutofit lnSpcReduction="10000"/>
          </a:bodyPr>
          <a:lstStyle/>
          <a:p>
            <a:pPr>
              <a:lnSpc>
                <a:spcPct val="90000"/>
              </a:lnSpc>
              <a:buFontTx/>
              <a:buNone/>
              <a:defRPr/>
            </a:pPr>
            <a:r>
              <a:rPr lang="en-US" sz="2400" b="1" dirty="0" smtClean="0">
                <a:cs typeface="+mn-cs"/>
              </a:rPr>
              <a:t>  </a:t>
            </a:r>
            <a:r>
              <a:rPr lang="en-US" sz="2400" b="1" dirty="0" smtClean="0">
                <a:latin typeface="Comic Sans MS"/>
                <a:cs typeface="Comic Sans MS"/>
              </a:rPr>
              <a:t>A </a:t>
            </a:r>
            <a:r>
              <a:rPr lang="en-US" sz="2400" b="1" i="1" dirty="0" smtClean="0">
                <a:solidFill>
                  <a:srgbClr val="1F497D"/>
                </a:solidFill>
                <a:latin typeface="Comic Sans MS"/>
                <a:cs typeface="Comic Sans MS"/>
              </a:rPr>
              <a:t>natural language</a:t>
            </a:r>
            <a:r>
              <a:rPr lang="en-US" sz="2400" b="1" dirty="0" smtClean="0">
                <a:solidFill>
                  <a:srgbClr val="1F497D"/>
                </a:solidFill>
                <a:latin typeface="Comic Sans MS"/>
                <a:cs typeface="Comic Sans MS"/>
              </a:rPr>
              <a:t> </a:t>
            </a:r>
            <a:r>
              <a:rPr lang="en-US" sz="2400" b="1" dirty="0" smtClean="0">
                <a:latin typeface="Comic Sans MS"/>
                <a:cs typeface="Comic Sans MS"/>
              </a:rPr>
              <a:t>is any language that develops naturally in humans through use and repetition without any conscious planning or premeditation.</a:t>
            </a:r>
          </a:p>
          <a:p>
            <a:pPr algn="r">
              <a:lnSpc>
                <a:spcPct val="90000"/>
              </a:lnSpc>
              <a:buFontTx/>
              <a:buNone/>
              <a:defRPr/>
            </a:pPr>
            <a:r>
              <a:rPr lang="en-US" sz="1600" b="1" dirty="0" smtClean="0">
                <a:solidFill>
                  <a:srgbClr val="4F81BD"/>
                </a:solidFill>
                <a:latin typeface="Comic Sans MS"/>
                <a:cs typeface="Comic Sans MS"/>
              </a:rPr>
              <a:t>[Wikipedia]</a:t>
            </a:r>
          </a:p>
          <a:p>
            <a:pPr>
              <a:lnSpc>
                <a:spcPct val="90000"/>
              </a:lnSpc>
              <a:buFontTx/>
              <a:buNone/>
              <a:defRPr/>
            </a:pPr>
            <a:r>
              <a:rPr lang="en-US" sz="2400" b="1" dirty="0">
                <a:latin typeface="Comic Sans MS"/>
                <a:cs typeface="Comic Sans MS"/>
              </a:rPr>
              <a:t> </a:t>
            </a:r>
            <a:r>
              <a:rPr lang="en-US" sz="2400" b="1" dirty="0" smtClean="0">
                <a:latin typeface="Comic Sans MS"/>
                <a:cs typeface="Comic Sans MS"/>
              </a:rPr>
              <a:t>                                                                                        </a:t>
            </a:r>
            <a:endParaRPr lang="en-US" sz="2400" b="1" dirty="0" smtClean="0">
              <a:solidFill>
                <a:schemeClr val="accent1"/>
              </a:solidFill>
              <a:latin typeface="Comic Sans MS"/>
              <a:cs typeface="Comic Sans MS"/>
            </a:endParaRPr>
          </a:p>
          <a:p>
            <a:pPr>
              <a:lnSpc>
                <a:spcPct val="90000"/>
              </a:lnSpc>
              <a:buFontTx/>
              <a:buNone/>
              <a:defRPr/>
            </a:pPr>
            <a:r>
              <a:rPr lang="en-US" sz="2400" b="1" dirty="0" smtClean="0">
                <a:latin typeface="Comic Sans MS"/>
                <a:cs typeface="Comic Sans MS"/>
              </a:rPr>
              <a:t> Popular spoken natural languages:</a:t>
            </a:r>
          </a:p>
          <a:p>
            <a:pPr lvl="2">
              <a:lnSpc>
                <a:spcPct val="90000"/>
              </a:lnSpc>
              <a:buFontTx/>
              <a:buNone/>
              <a:defRPr/>
            </a:pPr>
            <a:endParaRPr lang="en-US" sz="2000" b="1" dirty="0" smtClean="0">
              <a:latin typeface="Comic Sans MS"/>
              <a:cs typeface="Comic Sans MS"/>
            </a:endParaRPr>
          </a:p>
          <a:p>
            <a:pPr lvl="2">
              <a:lnSpc>
                <a:spcPct val="90000"/>
              </a:lnSpc>
              <a:buFontTx/>
              <a:buNone/>
              <a:defRPr/>
            </a:pPr>
            <a:r>
              <a:rPr lang="en-US" sz="2000" b="1" dirty="0" smtClean="0">
                <a:solidFill>
                  <a:schemeClr val="accent1"/>
                </a:solidFill>
                <a:latin typeface="Comic Sans MS"/>
                <a:cs typeface="Comic Sans MS"/>
              </a:rPr>
              <a:t>Chinese     1,197m			Portuguese</a:t>
            </a:r>
            <a:r>
              <a:rPr lang="en-US" sz="2000" b="1" dirty="0">
                <a:solidFill>
                  <a:schemeClr val="accent1"/>
                </a:solidFill>
                <a:latin typeface="Comic Sans MS"/>
                <a:cs typeface="Comic Sans MS"/>
              </a:rPr>
              <a:t>	</a:t>
            </a:r>
            <a:r>
              <a:rPr lang="en-US" sz="2000" b="1" dirty="0" smtClean="0">
                <a:solidFill>
                  <a:schemeClr val="accent1"/>
                </a:solidFill>
                <a:latin typeface="Comic Sans MS"/>
                <a:cs typeface="Comic Sans MS"/>
              </a:rPr>
              <a:t>	       203m</a:t>
            </a:r>
          </a:p>
          <a:p>
            <a:pPr lvl="2">
              <a:lnSpc>
                <a:spcPct val="90000"/>
              </a:lnSpc>
              <a:buFontTx/>
              <a:buNone/>
              <a:defRPr/>
            </a:pPr>
            <a:r>
              <a:rPr lang="en-US" sz="2000" b="1" dirty="0" smtClean="0">
                <a:solidFill>
                  <a:schemeClr val="accent1"/>
                </a:solidFill>
                <a:latin typeface="Comic Sans MS"/>
                <a:cs typeface="Comic Sans MS"/>
              </a:rPr>
              <a:t>Spanish	   399m			Bengali			       189m</a:t>
            </a:r>
          </a:p>
          <a:p>
            <a:pPr lvl="2">
              <a:lnSpc>
                <a:spcPct val="90000"/>
              </a:lnSpc>
              <a:buFontTx/>
              <a:buNone/>
              <a:defRPr/>
            </a:pPr>
            <a:r>
              <a:rPr lang="en-US" sz="2000" b="1" dirty="0" smtClean="0">
                <a:solidFill>
                  <a:schemeClr val="accent1"/>
                </a:solidFill>
                <a:latin typeface="Comic Sans MS"/>
                <a:cs typeface="Comic Sans MS"/>
              </a:rPr>
              <a:t>English	       335m			Russian</a:t>
            </a:r>
            <a:r>
              <a:rPr lang="en-US" sz="2000" b="1" dirty="0">
                <a:solidFill>
                  <a:schemeClr val="accent1"/>
                </a:solidFill>
                <a:latin typeface="Comic Sans MS"/>
                <a:cs typeface="Comic Sans MS"/>
              </a:rPr>
              <a:t>	</a:t>
            </a:r>
            <a:r>
              <a:rPr lang="en-US" sz="2000" b="1" dirty="0" smtClean="0">
                <a:solidFill>
                  <a:schemeClr val="accent1"/>
                </a:solidFill>
                <a:latin typeface="Comic Sans MS"/>
                <a:cs typeface="Comic Sans MS"/>
              </a:rPr>
              <a:t>	           166m</a:t>
            </a:r>
          </a:p>
          <a:p>
            <a:pPr lvl="2">
              <a:lnSpc>
                <a:spcPct val="90000"/>
              </a:lnSpc>
              <a:buFontTx/>
              <a:buNone/>
              <a:defRPr/>
            </a:pPr>
            <a:r>
              <a:rPr lang="en-US" sz="2000" b="1" dirty="0" smtClean="0">
                <a:solidFill>
                  <a:schemeClr val="accent1"/>
                </a:solidFill>
                <a:latin typeface="Comic Sans MS"/>
                <a:cs typeface="Comic Sans MS"/>
              </a:rPr>
              <a:t>Hindi      	   260m			Japanese		       128m</a:t>
            </a:r>
          </a:p>
          <a:p>
            <a:pPr lvl="2">
              <a:lnSpc>
                <a:spcPct val="90000"/>
              </a:lnSpc>
              <a:buFontTx/>
              <a:buNone/>
              <a:defRPr/>
            </a:pPr>
            <a:r>
              <a:rPr lang="en-US" sz="2000" b="1" dirty="0" smtClean="0">
                <a:solidFill>
                  <a:schemeClr val="accent1"/>
                </a:solidFill>
                <a:latin typeface="Comic Sans MS"/>
                <a:cs typeface="Comic Sans MS"/>
              </a:rPr>
              <a:t>Arabic   	   242m			</a:t>
            </a:r>
            <a:r>
              <a:rPr lang="en-US" sz="2000" b="1" dirty="0" smtClean="0">
                <a:solidFill>
                  <a:schemeClr val="accent1"/>
                </a:solidFill>
                <a:latin typeface="Comic Sans MS"/>
                <a:cs typeface="Comic Sans MS"/>
              </a:rPr>
              <a:t>Punjabi	</a:t>
            </a:r>
            <a:r>
              <a:rPr lang="en-US" sz="2000" b="1" dirty="0">
                <a:solidFill>
                  <a:schemeClr val="accent1"/>
                </a:solidFill>
                <a:latin typeface="Comic Sans MS"/>
                <a:cs typeface="Comic Sans MS"/>
              </a:rPr>
              <a:t>		 </a:t>
            </a:r>
            <a:r>
              <a:rPr lang="en-US" sz="2000" b="1" dirty="0" smtClean="0">
                <a:solidFill>
                  <a:schemeClr val="accent1"/>
                </a:solidFill>
                <a:latin typeface="Comic Sans MS"/>
                <a:cs typeface="Comic Sans MS"/>
              </a:rPr>
              <a:t>	   100</a:t>
            </a:r>
            <a:r>
              <a:rPr lang="en-US" sz="2000" b="1" dirty="0" smtClean="0">
                <a:solidFill>
                  <a:schemeClr val="accent1"/>
                </a:solidFill>
                <a:latin typeface="Comic Sans MS"/>
                <a:cs typeface="Comic Sans MS"/>
              </a:rPr>
              <a:t>m</a:t>
            </a:r>
            <a:endParaRPr lang="en-US" sz="2000" b="1" dirty="0" smtClean="0">
              <a:solidFill>
                <a:schemeClr val="accent1"/>
              </a:solidFill>
              <a:latin typeface="Comic Sans MS"/>
              <a:cs typeface="Comic Sans MS"/>
            </a:endParaRPr>
          </a:p>
          <a:p>
            <a:pPr lvl="2">
              <a:lnSpc>
                <a:spcPct val="90000"/>
              </a:lnSpc>
              <a:buFontTx/>
              <a:buNone/>
              <a:defRPr/>
            </a:pPr>
            <a:endParaRPr lang="en-US" sz="2000" b="1" dirty="0" smtClean="0">
              <a:solidFill>
                <a:schemeClr val="accent1"/>
              </a:solidFill>
              <a:latin typeface="Comic Sans MS"/>
              <a:cs typeface="Comic Sans MS"/>
            </a:endParaRPr>
          </a:p>
          <a:p>
            <a:pPr>
              <a:lnSpc>
                <a:spcPct val="90000"/>
              </a:lnSpc>
              <a:buFontTx/>
              <a:buNone/>
              <a:defRPr/>
            </a:pPr>
            <a:r>
              <a:rPr lang="en-US" sz="2400" b="1" dirty="0" smtClean="0">
                <a:latin typeface="Comic Sans MS"/>
                <a:cs typeface="Comic Sans MS"/>
              </a:rPr>
              <a:t> </a:t>
            </a:r>
            <a:r>
              <a:rPr lang="en-US" sz="2400" b="1" dirty="0" err="1" smtClean="0">
                <a:latin typeface="Comic Sans MS"/>
                <a:cs typeface="Comic Sans MS"/>
              </a:rPr>
              <a:t>Ethnologue</a:t>
            </a:r>
            <a:r>
              <a:rPr lang="en-US" sz="2400" b="1" dirty="0" smtClean="0">
                <a:latin typeface="Comic Sans MS"/>
                <a:cs typeface="Comic Sans MS"/>
              </a:rPr>
              <a:t> catalogs over 7,100 spoken languages.</a:t>
            </a:r>
          </a:p>
          <a:p>
            <a:pPr>
              <a:lnSpc>
                <a:spcPct val="90000"/>
              </a:lnSpc>
              <a:buFontTx/>
              <a:buNone/>
              <a:defRPr/>
            </a:pPr>
            <a:endParaRPr lang="en-US" sz="2800" b="1" dirty="0" smtClean="0">
              <a:solidFill>
                <a:schemeClr val="accent1"/>
              </a:solidFill>
              <a:latin typeface="Comic Sans MS"/>
              <a:cs typeface="Comic Sans MS"/>
            </a:endParaRPr>
          </a:p>
          <a:p>
            <a:pPr>
              <a:lnSpc>
                <a:spcPct val="90000"/>
              </a:lnSpc>
              <a:defRPr/>
            </a:pPr>
            <a:endParaRPr lang="en-US" dirty="0" smtClean="0">
              <a:solidFill>
                <a:schemeClr val="accent1"/>
              </a:solidFill>
              <a:cs typeface="+mn-cs"/>
            </a:endParaRPr>
          </a:p>
        </p:txBody>
      </p:sp>
      <p:sp>
        <p:nvSpPr>
          <p:cNvPr id="2" name="Slide Number Placeholder 1"/>
          <p:cNvSpPr>
            <a:spLocks noGrp="1"/>
          </p:cNvSpPr>
          <p:nvPr>
            <p:ph type="sldNum" sz="quarter" idx="12"/>
          </p:nvPr>
        </p:nvSpPr>
        <p:spPr/>
        <p:txBody>
          <a:bodyPr/>
          <a:lstStyle/>
          <a:p>
            <a:fld id="{FD02939A-FF13-CB46-BE97-E363E3FFAEEB}" type="slidenum">
              <a:rPr lang="en-US" smtClean="0"/>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a:xfrm>
            <a:off x="0" y="73025"/>
            <a:ext cx="9144000" cy="838200"/>
          </a:xfrm>
        </p:spPr>
        <p:txBody>
          <a:bodyPr/>
          <a:lstStyle/>
          <a:p>
            <a:pPr>
              <a:defRPr/>
            </a:pPr>
            <a:r>
              <a:rPr lang="en-US" dirty="0" smtClean="0">
                <a:solidFill>
                  <a:srgbClr val="1F497D"/>
                </a:solidFill>
                <a:latin typeface="Comic Sans MS"/>
                <a:cs typeface="Comic Sans MS"/>
              </a:rPr>
              <a:t>Natural Languages are Messy</a:t>
            </a:r>
          </a:p>
        </p:txBody>
      </p:sp>
      <p:sp>
        <p:nvSpPr>
          <p:cNvPr id="1112067" name="Rectangle 3"/>
          <p:cNvSpPr>
            <a:spLocks noGrp="1" noChangeArrowheads="1"/>
          </p:cNvSpPr>
          <p:nvPr>
            <p:ph type="body" idx="1"/>
          </p:nvPr>
        </p:nvSpPr>
        <p:spPr>
          <a:xfrm>
            <a:off x="192997" y="919163"/>
            <a:ext cx="8772014" cy="5345112"/>
          </a:xfrm>
        </p:spPr>
        <p:txBody>
          <a:bodyPr>
            <a:normAutofit lnSpcReduction="10000"/>
          </a:bodyPr>
          <a:lstStyle/>
          <a:p>
            <a:pPr marL="342900" indent="-342900">
              <a:spcBef>
                <a:spcPct val="60000"/>
              </a:spcBef>
              <a:buFontTx/>
              <a:buNone/>
              <a:defRPr/>
            </a:pPr>
            <a:endParaRPr lang="en-US" sz="2400" b="1" dirty="0" smtClean="0">
              <a:cs typeface="+mn-cs"/>
            </a:endParaRPr>
          </a:p>
          <a:p>
            <a:pPr marL="342900" indent="-342900">
              <a:spcBef>
                <a:spcPct val="0"/>
              </a:spcBef>
              <a:buFontTx/>
              <a:buNone/>
              <a:defRPr/>
            </a:pPr>
            <a:r>
              <a:rPr lang="en-US" sz="2400" b="1" i="1" dirty="0" smtClean="0">
                <a:latin typeface="Comic Sans MS"/>
                <a:cs typeface="Comic Sans MS"/>
              </a:rPr>
              <a:t>I made her duck.</a:t>
            </a:r>
          </a:p>
          <a:p>
            <a:pPr marL="841375" lvl="2" indent="-266700" algn="r">
              <a:spcBef>
                <a:spcPct val="0"/>
              </a:spcBef>
              <a:buFontTx/>
              <a:buNone/>
              <a:defRPr/>
            </a:pPr>
            <a:r>
              <a:rPr lang="en-US" b="1" dirty="0" smtClean="0">
                <a:solidFill>
                  <a:schemeClr val="accent1"/>
                </a:solidFill>
                <a:latin typeface="Comic Sans MS"/>
                <a:cs typeface="Comic Sans MS"/>
              </a:rPr>
              <a:t>[5 meanings: D. </a:t>
            </a:r>
            <a:r>
              <a:rPr lang="en-US" b="1" dirty="0" err="1" smtClean="0">
                <a:solidFill>
                  <a:schemeClr val="accent1"/>
                </a:solidFill>
                <a:latin typeface="Comic Sans MS"/>
                <a:cs typeface="Comic Sans MS"/>
              </a:rPr>
              <a:t>Jurafsky</a:t>
            </a:r>
            <a:r>
              <a:rPr lang="en-US" b="1" dirty="0" smtClean="0">
                <a:solidFill>
                  <a:schemeClr val="accent1"/>
                </a:solidFill>
                <a:latin typeface="Comic Sans MS"/>
                <a:cs typeface="Comic Sans MS"/>
              </a:rPr>
              <a:t> and J. Martin, 2000]</a:t>
            </a:r>
            <a:endParaRPr lang="en-US" b="1" dirty="0" smtClean="0">
              <a:latin typeface="Comic Sans MS"/>
              <a:cs typeface="Comic Sans MS"/>
            </a:endParaRPr>
          </a:p>
          <a:p>
            <a:pPr marL="342900" indent="-342900">
              <a:spcBef>
                <a:spcPct val="60000"/>
              </a:spcBef>
              <a:buFontTx/>
              <a:buNone/>
              <a:defRPr/>
            </a:pPr>
            <a:endParaRPr lang="en-US" sz="2400" b="1" dirty="0" smtClean="0">
              <a:latin typeface="Comic Sans MS"/>
              <a:cs typeface="Comic Sans MS"/>
            </a:endParaRPr>
          </a:p>
          <a:p>
            <a:pPr marL="342900" indent="-342900">
              <a:spcBef>
                <a:spcPct val="60000"/>
              </a:spcBef>
              <a:buFontTx/>
              <a:buNone/>
              <a:defRPr/>
            </a:pPr>
            <a:r>
              <a:rPr lang="en-US" sz="2400" b="1" i="1" dirty="0" smtClean="0">
                <a:latin typeface="Comic Sans MS"/>
                <a:cs typeface="Comic Sans MS"/>
              </a:rPr>
              <a:t>One morning I shot an elephant in my pajamas. How he got into my pajamas I don</a:t>
            </a:r>
            <a:r>
              <a:rPr lang="ja-JP" altLang="en-US" sz="2400" b="1" i="1" dirty="0" smtClean="0">
                <a:latin typeface="Comic Sans MS"/>
                <a:cs typeface="Comic Sans MS"/>
              </a:rPr>
              <a:t>’</a:t>
            </a:r>
            <a:r>
              <a:rPr lang="en-US" sz="2400" b="1" i="1" dirty="0" smtClean="0">
                <a:latin typeface="Comic Sans MS"/>
                <a:cs typeface="Comic Sans MS"/>
              </a:rPr>
              <a:t>t know.</a:t>
            </a:r>
          </a:p>
          <a:p>
            <a:pPr marL="841375" lvl="2" indent="-266700" algn="r">
              <a:spcBef>
                <a:spcPct val="60000"/>
              </a:spcBef>
              <a:buFontTx/>
              <a:buNone/>
              <a:defRPr/>
            </a:pPr>
            <a:r>
              <a:rPr lang="en-US" b="1" dirty="0" smtClean="0">
                <a:solidFill>
                  <a:schemeClr val="accent1"/>
                </a:solidFill>
                <a:latin typeface="Comic Sans MS"/>
                <a:cs typeface="Comic Sans MS"/>
              </a:rPr>
              <a:t>[Groucho Marx, </a:t>
            </a:r>
            <a:r>
              <a:rPr lang="en-US" b="1" i="1" dirty="0" smtClean="0">
                <a:solidFill>
                  <a:schemeClr val="accent1"/>
                </a:solidFill>
                <a:latin typeface="Comic Sans MS"/>
                <a:cs typeface="Comic Sans MS"/>
              </a:rPr>
              <a:t>Animal Crackers</a:t>
            </a:r>
            <a:r>
              <a:rPr lang="en-US" b="1" dirty="0" smtClean="0">
                <a:solidFill>
                  <a:schemeClr val="accent1"/>
                </a:solidFill>
                <a:latin typeface="Comic Sans MS"/>
                <a:cs typeface="Comic Sans MS"/>
              </a:rPr>
              <a:t>, 1930]</a:t>
            </a:r>
          </a:p>
          <a:p>
            <a:pPr marL="342900" indent="-342900">
              <a:spcBef>
                <a:spcPct val="60000"/>
              </a:spcBef>
              <a:buFontTx/>
              <a:buNone/>
              <a:defRPr/>
            </a:pPr>
            <a:endParaRPr lang="en-US" sz="2400" b="1" dirty="0" smtClean="0">
              <a:latin typeface="Comic Sans MS"/>
              <a:cs typeface="Comic Sans MS"/>
            </a:endParaRPr>
          </a:p>
          <a:p>
            <a:pPr marL="342900" indent="-342900">
              <a:spcBef>
                <a:spcPct val="60000"/>
              </a:spcBef>
              <a:buFontTx/>
              <a:buNone/>
              <a:defRPr/>
            </a:pPr>
            <a:r>
              <a:rPr lang="en-US" sz="2400" b="1" i="1" dirty="0" smtClean="0">
                <a:latin typeface="Comic Sans MS"/>
                <a:cs typeface="Comic Sans MS"/>
              </a:rPr>
              <a:t>List the sales of the products produced in 1973 with the products produced in 1972.</a:t>
            </a:r>
          </a:p>
          <a:p>
            <a:pPr marL="841375" lvl="2" indent="-266700" algn="r">
              <a:spcBef>
                <a:spcPct val="60000"/>
              </a:spcBef>
              <a:buFontTx/>
              <a:buNone/>
              <a:defRPr/>
            </a:pPr>
            <a:r>
              <a:rPr lang="en-US" b="1" dirty="0" smtClean="0">
                <a:solidFill>
                  <a:schemeClr val="accent1"/>
                </a:solidFill>
                <a:latin typeface="Comic Sans MS"/>
                <a:cs typeface="Comic Sans MS"/>
              </a:rPr>
              <a:t>[455 parses: W. Martin, K. Church, R. </a:t>
            </a:r>
            <a:r>
              <a:rPr lang="en-US" b="1" dirty="0" err="1" smtClean="0">
                <a:solidFill>
                  <a:schemeClr val="accent1"/>
                </a:solidFill>
                <a:latin typeface="Comic Sans MS"/>
                <a:cs typeface="Comic Sans MS"/>
              </a:rPr>
              <a:t>Patil</a:t>
            </a:r>
            <a:r>
              <a:rPr lang="en-US" b="1" dirty="0" smtClean="0">
                <a:solidFill>
                  <a:schemeClr val="accent1"/>
                </a:solidFill>
                <a:latin typeface="Comic Sans MS"/>
                <a:cs typeface="Comic Sans MS"/>
              </a:rPr>
              <a:t>, 1987]</a:t>
            </a:r>
          </a:p>
          <a:p>
            <a:pPr marL="342900" indent="-342900">
              <a:spcBef>
                <a:spcPct val="60000"/>
              </a:spcBef>
              <a:buFontTx/>
              <a:buNone/>
              <a:defRPr/>
            </a:pPr>
            <a:endParaRPr lang="en-US" sz="2400" b="1" dirty="0" smtClean="0">
              <a:solidFill>
                <a:schemeClr val="accent1"/>
              </a:solidFill>
              <a:latin typeface="Comic Sans MS"/>
              <a:cs typeface="Comic Sans MS"/>
            </a:endParaRPr>
          </a:p>
        </p:txBody>
      </p:sp>
      <p:sp>
        <p:nvSpPr>
          <p:cNvPr id="2" name="Slide Number Placeholder 1"/>
          <p:cNvSpPr>
            <a:spLocks noGrp="1"/>
          </p:cNvSpPr>
          <p:nvPr>
            <p:ph type="sldNum" sz="quarter" idx="12"/>
          </p:nvPr>
        </p:nvSpPr>
        <p:spPr/>
        <p:txBody>
          <a:bodyPr/>
          <a:lstStyle/>
          <a:p>
            <a:fld id="{FD02939A-FF13-CB46-BE97-E363E3FFAEEB}" type="slidenum">
              <a:rPr lang="en-US" smtClean="0"/>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Towards More Reliable Software</a:t>
            </a:r>
            <a:endParaRPr lang="en-US" dirty="0">
              <a:solidFill>
                <a:srgbClr val="1F497D"/>
              </a:solidFill>
              <a:latin typeface="Comic Sans MS"/>
              <a:cs typeface="Comic Sans MS"/>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b="1" dirty="0" smtClean="0">
                <a:latin typeface="Comic Sans MS"/>
                <a:cs typeface="Comic Sans MS"/>
              </a:rPr>
              <a:t>How can we get reliable software</a:t>
            </a:r>
            <a:r>
              <a:rPr lang="en-US" b="1" dirty="0">
                <a:latin typeface="Comic Sans MS"/>
                <a:cs typeface="Comic Sans MS"/>
              </a:rPr>
              <a:t/>
            </a:r>
            <a:br>
              <a:rPr lang="en-US" b="1" dirty="0">
                <a:latin typeface="Comic Sans MS"/>
                <a:cs typeface="Comic Sans MS"/>
              </a:rPr>
            </a:br>
            <a:r>
              <a:rPr lang="en-US" b="1" dirty="0">
                <a:latin typeface="Comic Sans MS"/>
                <a:cs typeface="Comic Sans MS"/>
              </a:rPr>
              <a:t>from </a:t>
            </a:r>
            <a:r>
              <a:rPr lang="en-US" b="1" dirty="0" smtClean="0">
                <a:latin typeface="Comic Sans MS"/>
                <a:cs typeface="Comic Sans MS"/>
              </a:rPr>
              <a:t>unreliable programmers?</a:t>
            </a:r>
            <a:endParaRPr lang="en-US" b="1" dirty="0">
              <a:latin typeface="Comic Sans MS"/>
              <a:cs typeface="Comic Sans MS"/>
            </a:endParaRPr>
          </a:p>
        </p:txBody>
      </p:sp>
      <p:sp>
        <p:nvSpPr>
          <p:cNvPr id="5" name="Slide Number Placeholder 4"/>
          <p:cNvSpPr>
            <a:spLocks noGrp="1"/>
          </p:cNvSpPr>
          <p:nvPr>
            <p:ph type="sldNum" sz="quarter" idx="12"/>
          </p:nvPr>
        </p:nvSpPr>
        <p:spPr/>
        <p:txBody>
          <a:bodyPr/>
          <a:lstStyle/>
          <a:p>
            <a:fld id="{FD02939A-FF13-CB46-BE97-E363E3FFAEEB}" type="slidenum">
              <a:rPr lang="en-US" smtClean="0"/>
              <a:t>26</a:t>
            </a:fld>
            <a:endParaRPr lang="en-US"/>
          </a:p>
        </p:txBody>
      </p:sp>
    </p:spTree>
    <p:extLst>
      <p:ext uri="{BB962C8B-B14F-4D97-AF65-F5344CB8AC3E}">
        <p14:creationId xmlns:p14="http://schemas.microsoft.com/office/powerpoint/2010/main" val="27974035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a:xfrm>
            <a:off x="0" y="73025"/>
            <a:ext cx="8991600" cy="838200"/>
          </a:xfrm>
        </p:spPr>
        <p:txBody>
          <a:bodyPr/>
          <a:lstStyle/>
          <a:p>
            <a:pPr>
              <a:defRPr/>
            </a:pPr>
            <a:r>
              <a:rPr lang="en-US" i="1" dirty="0" smtClean="0">
                <a:solidFill>
                  <a:srgbClr val="1F497D"/>
                </a:solidFill>
                <a:latin typeface="Comic Sans MS"/>
                <a:cs typeface="Comic Sans MS"/>
              </a:rPr>
              <a:t>IEEE Spectrum</a:t>
            </a:r>
            <a:r>
              <a:rPr lang="en-US" dirty="0" smtClean="0">
                <a:solidFill>
                  <a:srgbClr val="1F497D"/>
                </a:solidFill>
                <a:latin typeface="Comic Sans MS"/>
                <a:cs typeface="Comic Sans MS"/>
              </a:rPr>
              <a:t> Software Hall of Shame</a:t>
            </a:r>
          </a:p>
        </p:txBody>
      </p:sp>
      <p:graphicFrame>
        <p:nvGraphicFramePr>
          <p:cNvPr id="1035267" name="Group 3"/>
          <p:cNvGraphicFramePr>
            <a:graphicFrameLocks noGrp="1"/>
          </p:cNvGraphicFramePr>
          <p:nvPr>
            <p:ph idx="1"/>
          </p:nvPr>
        </p:nvGraphicFramePr>
        <p:xfrm>
          <a:off x="305059" y="1506538"/>
          <a:ext cx="8287966" cy="4695826"/>
        </p:xfrm>
        <a:graphic>
          <a:graphicData uri="http://schemas.openxmlformats.org/drawingml/2006/table">
            <a:tbl>
              <a:tblPr/>
              <a:tblGrid>
                <a:gridCol w="1637360"/>
                <a:gridCol w="3083279"/>
                <a:gridCol w="3567327"/>
              </a:tblGrid>
              <a:tr h="914477">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2004</a:t>
                      </a:r>
                    </a:p>
                  </a:txBody>
                  <a:tcPr marL="89650" marR="896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UK Inland Revenue</a:t>
                      </a:r>
                    </a:p>
                  </a:txBody>
                  <a:tcPr marL="89650" marR="896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dirty="0">
                          <a:ln>
                            <a:noFill/>
                          </a:ln>
                          <a:solidFill>
                            <a:schemeClr val="accent1"/>
                          </a:solidFill>
                          <a:effectLst/>
                          <a:latin typeface="Arial" charset="0"/>
                          <a:ea typeface="ＭＳ Ｐゴシック" charset="0"/>
                        </a:rPr>
                        <a:t>Software errors contribute to </a:t>
                      </a:r>
                      <a:r>
                        <a:rPr kumimoji="0" lang="en-US" sz="1800" b="1" i="0" u="none" strike="noStrike" cap="none" normalizeH="0" baseline="0" dirty="0">
                          <a:ln>
                            <a:noFill/>
                          </a:ln>
                          <a:solidFill>
                            <a:srgbClr val="FF0066"/>
                          </a:solidFill>
                          <a:effectLst/>
                          <a:latin typeface="Arial" charset="0"/>
                          <a:ea typeface="ＭＳ Ｐゴシック" charset="0"/>
                        </a:rPr>
                        <a:t>$3.45 billion</a:t>
                      </a:r>
                      <a:r>
                        <a:rPr kumimoji="0" lang="en-US" sz="1800" b="1" i="0" u="none" strike="noStrike" cap="none" normalizeH="0" baseline="0" dirty="0">
                          <a:ln>
                            <a:noFill/>
                          </a:ln>
                          <a:solidFill>
                            <a:schemeClr val="accent1"/>
                          </a:solidFill>
                          <a:effectLst/>
                          <a:latin typeface="Arial" charset="0"/>
                          <a:ea typeface="ＭＳ Ｐゴシック" charset="0"/>
                        </a:rPr>
                        <a:t> tax-credit overpayment</a:t>
                      </a:r>
                    </a:p>
                  </a:txBody>
                  <a:tcPr marL="89650" marR="8965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642">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2004</a:t>
                      </a:r>
                    </a:p>
                  </a:txBody>
                  <a:tcPr marL="89650" marR="896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J Sainsbury PLC [UK]</a:t>
                      </a:r>
                    </a:p>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endParaRPr kumimoji="0" lang="en-US" sz="1800" b="1" i="0" u="none" strike="noStrike" cap="none" normalizeH="0" baseline="0">
                        <a:ln>
                          <a:noFill/>
                        </a:ln>
                        <a:solidFill>
                          <a:schemeClr val="accent1"/>
                        </a:solidFill>
                        <a:effectLst/>
                        <a:latin typeface="Arial" charset="0"/>
                        <a:ea typeface="ＭＳ Ｐゴシック" charset="0"/>
                      </a:endParaRPr>
                    </a:p>
                  </a:txBody>
                  <a:tcPr marL="89650" marR="896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Supply chain management system abandoned after deployment costing </a:t>
                      </a:r>
                      <a:r>
                        <a:rPr kumimoji="0" lang="en-US" sz="1800" b="1" i="0" u="none" strike="noStrike" cap="none" normalizeH="0" baseline="0">
                          <a:ln>
                            <a:noFill/>
                          </a:ln>
                          <a:solidFill>
                            <a:srgbClr val="FF0066"/>
                          </a:solidFill>
                          <a:effectLst/>
                          <a:latin typeface="Arial" charset="0"/>
                          <a:ea typeface="ＭＳ Ｐゴシック" charset="0"/>
                        </a:rPr>
                        <a:t>$527M</a:t>
                      </a:r>
                    </a:p>
                  </a:txBody>
                  <a:tcPr marL="89650" marR="8965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7753">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2002</a:t>
                      </a:r>
                    </a:p>
                  </a:txBody>
                  <a:tcPr marL="89650" marR="896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CIGNA Corp</a:t>
                      </a:r>
                    </a:p>
                  </a:txBody>
                  <a:tcPr marL="89650" marR="896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Problems with CRM system contribute to </a:t>
                      </a:r>
                      <a:r>
                        <a:rPr kumimoji="0" lang="en-US" sz="1800" b="1" i="0" u="none" strike="noStrike" cap="none" normalizeH="0" baseline="0">
                          <a:ln>
                            <a:noFill/>
                          </a:ln>
                          <a:solidFill>
                            <a:srgbClr val="FF0066"/>
                          </a:solidFill>
                          <a:effectLst/>
                          <a:latin typeface="Arial" charset="0"/>
                          <a:ea typeface="ＭＳ Ｐゴシック" charset="0"/>
                        </a:rPr>
                        <a:t>$445M loss</a:t>
                      </a:r>
                    </a:p>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endParaRPr kumimoji="0" lang="en-US" sz="1800" b="1" i="0" u="none" strike="noStrike" cap="none" normalizeH="0" baseline="0">
                        <a:ln>
                          <a:noFill/>
                        </a:ln>
                        <a:solidFill>
                          <a:schemeClr val="accent1"/>
                        </a:solidFill>
                        <a:effectLst/>
                        <a:latin typeface="Arial" charset="0"/>
                        <a:ea typeface="ＭＳ Ｐゴシック" charset="0"/>
                      </a:endParaRPr>
                    </a:p>
                  </a:txBody>
                  <a:tcPr marL="89650" marR="8965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77">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1997</a:t>
                      </a:r>
                    </a:p>
                  </a:txBody>
                  <a:tcPr marL="89650" marR="896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U. S. Internal Revenue Service</a:t>
                      </a:r>
                    </a:p>
                  </a:txBody>
                  <a:tcPr marL="89650" marR="896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Tax modernization effort cancelled after </a:t>
                      </a:r>
                      <a:r>
                        <a:rPr kumimoji="0" lang="en-US" sz="1800" b="1" i="0" u="none" strike="noStrike" cap="none" normalizeH="0" baseline="0">
                          <a:ln>
                            <a:noFill/>
                          </a:ln>
                          <a:solidFill>
                            <a:srgbClr val="FF0066"/>
                          </a:solidFill>
                          <a:effectLst/>
                          <a:latin typeface="Arial" charset="0"/>
                          <a:ea typeface="ＭＳ Ｐゴシック" charset="0"/>
                        </a:rPr>
                        <a:t>$4 billion</a:t>
                      </a:r>
                      <a:r>
                        <a:rPr kumimoji="0" lang="en-US" sz="1800" b="1" i="0" u="none" strike="noStrike" cap="none" normalizeH="0" baseline="0">
                          <a:ln>
                            <a:noFill/>
                          </a:ln>
                          <a:solidFill>
                            <a:schemeClr val="accent1"/>
                          </a:solidFill>
                          <a:effectLst/>
                          <a:latin typeface="Arial" charset="0"/>
                          <a:ea typeface="ＭＳ Ｐゴシック" charset="0"/>
                        </a:rPr>
                        <a:t> is spent</a:t>
                      </a:r>
                    </a:p>
                  </a:txBody>
                  <a:tcPr marL="89650" marR="8965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77">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1994</a:t>
                      </a:r>
                    </a:p>
                  </a:txBody>
                  <a:tcPr marL="89650" marR="896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a:ln>
                            <a:noFill/>
                          </a:ln>
                          <a:solidFill>
                            <a:schemeClr val="accent1"/>
                          </a:solidFill>
                          <a:effectLst/>
                          <a:latin typeface="Arial" charset="0"/>
                          <a:ea typeface="ＭＳ Ｐゴシック" charset="0"/>
                        </a:rPr>
                        <a:t>U. S. Federal Aviation Administration</a:t>
                      </a:r>
                    </a:p>
                  </a:txBody>
                  <a:tcPr marL="89650" marR="896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4000"/>
                        </a:spcBef>
                        <a:spcAft>
                          <a:spcPct val="0"/>
                        </a:spcAft>
                        <a:buClr>
                          <a:schemeClr val="accent1"/>
                        </a:buClr>
                        <a:buSzPct val="100000"/>
                        <a:buFontTx/>
                        <a:buNone/>
                        <a:tabLst>
                          <a:tab pos="1082675" algn="l"/>
                        </a:tabLst>
                      </a:pPr>
                      <a:r>
                        <a:rPr kumimoji="0" lang="en-US" sz="1800" b="1" i="0" u="none" strike="noStrike" cap="none" normalizeH="0" baseline="0" dirty="0">
                          <a:ln>
                            <a:noFill/>
                          </a:ln>
                          <a:solidFill>
                            <a:schemeClr val="accent1"/>
                          </a:solidFill>
                          <a:effectLst/>
                          <a:latin typeface="Arial" charset="0"/>
                          <a:ea typeface="ＭＳ Ｐゴシック" charset="0"/>
                        </a:rPr>
                        <a:t>Advanced Automation System canceled after </a:t>
                      </a:r>
                      <a:r>
                        <a:rPr kumimoji="0" lang="en-US" sz="1800" b="1" i="0" u="none" strike="noStrike" cap="none" normalizeH="0" baseline="0" dirty="0">
                          <a:ln>
                            <a:noFill/>
                          </a:ln>
                          <a:solidFill>
                            <a:srgbClr val="FF0066"/>
                          </a:solidFill>
                          <a:effectLst/>
                          <a:latin typeface="Arial" charset="0"/>
                          <a:ea typeface="ＭＳ Ｐゴシック" charset="0"/>
                        </a:rPr>
                        <a:t>$2.6 billion</a:t>
                      </a:r>
                      <a:r>
                        <a:rPr kumimoji="0" lang="en-US" sz="1800" b="1" i="0" u="none" strike="noStrike" cap="none" normalizeH="0" baseline="0" dirty="0">
                          <a:ln>
                            <a:noFill/>
                          </a:ln>
                          <a:solidFill>
                            <a:schemeClr val="accent1"/>
                          </a:solidFill>
                          <a:effectLst/>
                          <a:latin typeface="Arial" charset="0"/>
                          <a:ea typeface="ＭＳ Ｐゴシック" charset="0"/>
                        </a:rPr>
                        <a:t> is spent</a:t>
                      </a:r>
                    </a:p>
                  </a:txBody>
                  <a:tcPr marL="89650" marR="8965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5293" name="Text Box 29"/>
          <p:cNvSpPr txBox="1">
            <a:spLocks noChangeArrowheads="1"/>
          </p:cNvSpPr>
          <p:nvPr/>
        </p:nvSpPr>
        <p:spPr bwMode="auto">
          <a:xfrm>
            <a:off x="767319" y="855663"/>
            <a:ext cx="84790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b="1">
                <a:latin typeface="Arial" charset="0"/>
                <a:cs typeface="+mn-cs"/>
              </a:rPr>
              <a:t>Year</a:t>
            </a:r>
          </a:p>
        </p:txBody>
      </p:sp>
      <p:sp>
        <p:nvSpPr>
          <p:cNvPr id="1035294" name="Text Box 30"/>
          <p:cNvSpPr txBox="1">
            <a:spLocks noChangeArrowheads="1"/>
          </p:cNvSpPr>
          <p:nvPr/>
        </p:nvSpPr>
        <p:spPr bwMode="auto">
          <a:xfrm>
            <a:off x="2845146" y="855663"/>
            <a:ext cx="159530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b="1">
                <a:latin typeface="Arial" charset="0"/>
                <a:cs typeface="+mn-cs"/>
              </a:rPr>
              <a:t>Company</a:t>
            </a:r>
          </a:p>
        </p:txBody>
      </p:sp>
      <p:sp>
        <p:nvSpPr>
          <p:cNvPr id="1035295" name="Text Box 31"/>
          <p:cNvSpPr txBox="1">
            <a:spLocks noChangeArrowheads="1"/>
          </p:cNvSpPr>
          <p:nvPr/>
        </p:nvSpPr>
        <p:spPr bwMode="auto">
          <a:xfrm>
            <a:off x="5750993" y="855663"/>
            <a:ext cx="216853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b="1">
                <a:latin typeface="Arial" charset="0"/>
                <a:cs typeface="+mn-cs"/>
              </a:rPr>
              <a:t>Costs in US $</a:t>
            </a:r>
          </a:p>
        </p:txBody>
      </p:sp>
      <p:sp>
        <p:nvSpPr>
          <p:cNvPr id="1035296" name="Text Box 32"/>
          <p:cNvSpPr txBox="1">
            <a:spLocks noChangeArrowheads="1"/>
          </p:cNvSpPr>
          <p:nvPr/>
        </p:nvSpPr>
        <p:spPr bwMode="auto">
          <a:xfrm>
            <a:off x="2253704" y="6329364"/>
            <a:ext cx="6460723" cy="57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lgn="r">
              <a:lnSpc>
                <a:spcPct val="160000"/>
              </a:lnSpc>
              <a:spcBef>
                <a:spcPct val="25000"/>
              </a:spcBef>
              <a:buClr>
                <a:schemeClr val="accent1"/>
              </a:buClr>
              <a:buSzPct val="100000"/>
              <a:defRPr/>
            </a:pPr>
            <a:r>
              <a:rPr lang="en-US" sz="1200" b="1" dirty="0">
                <a:solidFill>
                  <a:schemeClr val="accent1"/>
                </a:solidFill>
                <a:latin typeface="Comic Sans MS"/>
                <a:cs typeface="Comic Sans MS"/>
              </a:rPr>
              <a:t>R. N. </a:t>
            </a:r>
            <a:r>
              <a:rPr lang="en-US" sz="1200" b="1" dirty="0" err="1">
                <a:solidFill>
                  <a:schemeClr val="accent1"/>
                </a:solidFill>
                <a:latin typeface="Comic Sans MS"/>
                <a:cs typeface="Comic Sans MS"/>
              </a:rPr>
              <a:t>Charette</a:t>
            </a:r>
            <a:r>
              <a:rPr lang="en-US" sz="1200" b="1" dirty="0">
                <a:solidFill>
                  <a:schemeClr val="accent1"/>
                </a:solidFill>
                <a:latin typeface="Comic Sans MS"/>
                <a:cs typeface="Comic Sans MS"/>
              </a:rPr>
              <a:t>,</a:t>
            </a:r>
            <a:r>
              <a:rPr lang="en-US" sz="1200" b="1" dirty="0">
                <a:latin typeface="Comic Sans MS"/>
                <a:cs typeface="Comic Sans MS"/>
              </a:rPr>
              <a:t> </a:t>
            </a:r>
            <a:r>
              <a:rPr lang="en-US" sz="1200" b="1" i="1" dirty="0">
                <a:solidFill>
                  <a:srgbClr val="1F497D"/>
                </a:solidFill>
                <a:latin typeface="Comic Sans MS"/>
                <a:cs typeface="Comic Sans MS"/>
              </a:rPr>
              <a:t>Why Software Fails</a:t>
            </a:r>
            <a:r>
              <a:rPr lang="en-US" sz="1200" b="1" i="1" dirty="0">
                <a:latin typeface="Comic Sans MS"/>
                <a:cs typeface="Comic Sans MS"/>
              </a:rPr>
              <a:t>, </a:t>
            </a:r>
            <a:r>
              <a:rPr lang="en-US" sz="1200" b="1" i="1" dirty="0">
                <a:solidFill>
                  <a:srgbClr val="4F81BD"/>
                </a:solidFill>
                <a:latin typeface="Comic Sans MS"/>
                <a:cs typeface="Comic Sans MS"/>
              </a:rPr>
              <a:t>IEEE Spectrum</a:t>
            </a:r>
            <a:r>
              <a:rPr lang="en-US" sz="1200" b="1" dirty="0">
                <a:solidFill>
                  <a:srgbClr val="4F81BD"/>
                </a:solidFill>
                <a:latin typeface="Comic Sans MS"/>
                <a:cs typeface="Comic Sans MS"/>
              </a:rPr>
              <a:t>, September </a:t>
            </a:r>
            <a:r>
              <a:rPr lang="en-US" sz="1200" b="1" dirty="0" smtClean="0">
                <a:solidFill>
                  <a:srgbClr val="4F81BD"/>
                </a:solidFill>
                <a:latin typeface="Comic Sans MS"/>
                <a:cs typeface="Comic Sans MS"/>
              </a:rPr>
              <a:t>2005</a:t>
            </a:r>
            <a:endParaRPr lang="en-US" sz="1200" b="1" dirty="0">
              <a:solidFill>
                <a:srgbClr val="4F81BD"/>
              </a:solidFill>
              <a:latin typeface="Comic Sans MS"/>
              <a:cs typeface="Comic Sans MS"/>
            </a:endParaRPr>
          </a:p>
          <a:p>
            <a:pPr algn="l">
              <a:defRPr/>
            </a:pPr>
            <a:endParaRPr lang="en-US" sz="1200" dirty="0">
              <a:latin typeface="Arial"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Software Errors in Scientific Papers</a:t>
            </a:r>
            <a:endParaRPr lang="en-US" dirty="0">
              <a:solidFill>
                <a:srgbClr val="1F497D"/>
              </a:solidFill>
              <a:latin typeface="Comic Sans MS"/>
              <a:cs typeface="Comic Sans MS"/>
            </a:endParaRPr>
          </a:p>
        </p:txBody>
      </p:sp>
      <p:sp>
        <p:nvSpPr>
          <p:cNvPr id="3" name="Content Placeholder 2"/>
          <p:cNvSpPr>
            <a:spLocks noGrp="1"/>
          </p:cNvSpPr>
          <p:nvPr>
            <p:ph idx="1"/>
          </p:nvPr>
        </p:nvSpPr>
        <p:spPr>
          <a:xfrm>
            <a:off x="457200" y="1600200"/>
            <a:ext cx="8229600" cy="4756150"/>
          </a:xfrm>
        </p:spPr>
        <p:txBody>
          <a:bodyPr>
            <a:normAutofit/>
          </a:bodyPr>
          <a:lstStyle/>
          <a:p>
            <a:pPr marL="0" indent="0">
              <a:lnSpc>
                <a:spcPct val="120000"/>
              </a:lnSpc>
              <a:buNone/>
            </a:pPr>
            <a:r>
              <a:rPr lang="en-US" sz="2500" b="1" dirty="0" smtClean="0">
                <a:solidFill>
                  <a:srgbClr val="FF0000"/>
                </a:solidFill>
                <a:latin typeface="Comic Sans MS"/>
                <a:cs typeface="Comic Sans MS"/>
              </a:rPr>
              <a:t>Five papers </a:t>
            </a:r>
            <a:r>
              <a:rPr lang="en-US" sz="2500" b="1" dirty="0" smtClean="0">
                <a:latin typeface="Comic Sans MS"/>
                <a:cs typeface="Comic Sans MS"/>
              </a:rPr>
              <a:t>published in Science, the Journal of Molecular Biology and the Proceedings of the National Academy of Sciences </a:t>
            </a:r>
            <a:r>
              <a:rPr lang="en-US" sz="2500" b="1" dirty="0" smtClean="0">
                <a:solidFill>
                  <a:srgbClr val="FF0000"/>
                </a:solidFill>
                <a:latin typeface="Comic Sans MS"/>
                <a:cs typeface="Comic Sans MS"/>
              </a:rPr>
              <a:t>retracted because of software errors.</a:t>
            </a:r>
          </a:p>
          <a:p>
            <a:pPr marL="0" indent="0">
              <a:lnSpc>
                <a:spcPct val="120000"/>
              </a:lnSpc>
              <a:buNone/>
            </a:pPr>
            <a:endParaRPr lang="en-US" sz="2500" b="1" dirty="0">
              <a:solidFill>
                <a:srgbClr val="FF0000"/>
              </a:solidFill>
              <a:latin typeface="Comic Sans MS"/>
              <a:cs typeface="Comic Sans MS"/>
            </a:endParaRPr>
          </a:p>
          <a:p>
            <a:pPr marL="0" indent="0">
              <a:lnSpc>
                <a:spcPct val="120000"/>
              </a:lnSpc>
              <a:buNone/>
            </a:pPr>
            <a:endParaRPr lang="en-US" sz="2500" b="1" dirty="0" smtClean="0">
              <a:solidFill>
                <a:srgbClr val="FF0000"/>
              </a:solidFill>
              <a:latin typeface="Comic Sans MS"/>
              <a:cs typeface="Comic Sans MS"/>
            </a:endParaRPr>
          </a:p>
          <a:p>
            <a:pPr marL="0" indent="0">
              <a:lnSpc>
                <a:spcPct val="120000"/>
              </a:lnSpc>
              <a:buNone/>
            </a:pPr>
            <a:endParaRPr lang="en-US" sz="2500" b="1" dirty="0" smtClean="0">
              <a:solidFill>
                <a:srgbClr val="FF0000"/>
              </a:solidFill>
              <a:latin typeface="Comic Sans MS"/>
              <a:cs typeface="Comic Sans MS"/>
            </a:endParaRPr>
          </a:p>
          <a:p>
            <a:pPr marL="0" indent="0" algn="r">
              <a:buNone/>
            </a:pPr>
            <a:r>
              <a:rPr lang="en-US" sz="1600" dirty="0" err="1" smtClean="0">
                <a:solidFill>
                  <a:schemeClr val="accent1"/>
                </a:solidFill>
                <a:latin typeface="Comic Sans MS"/>
                <a:cs typeface="Comic Sans MS"/>
              </a:rPr>
              <a:t>Zeeya</a:t>
            </a:r>
            <a:r>
              <a:rPr lang="en-US" sz="1600" dirty="0">
                <a:solidFill>
                  <a:schemeClr val="accent1"/>
                </a:solidFill>
                <a:latin typeface="Comic Sans MS"/>
                <a:cs typeface="Comic Sans MS"/>
              </a:rPr>
              <a:t> </a:t>
            </a:r>
            <a:r>
              <a:rPr lang="en-US" sz="1600" dirty="0" err="1" smtClean="0">
                <a:solidFill>
                  <a:schemeClr val="accent1"/>
                </a:solidFill>
                <a:latin typeface="Comic Sans MS"/>
                <a:cs typeface="Comic Sans MS"/>
              </a:rPr>
              <a:t>Merali</a:t>
            </a:r>
            <a:endParaRPr lang="en-US" sz="1600" dirty="0">
              <a:solidFill>
                <a:schemeClr val="accent1"/>
              </a:solidFill>
              <a:latin typeface="Comic Sans MS"/>
              <a:cs typeface="Comic Sans MS"/>
            </a:endParaRPr>
          </a:p>
          <a:p>
            <a:pPr marL="0" indent="0" algn="r">
              <a:buNone/>
            </a:pPr>
            <a:r>
              <a:rPr lang="en-US" sz="1600" dirty="0" smtClean="0">
                <a:solidFill>
                  <a:srgbClr val="1F497D"/>
                </a:solidFill>
                <a:latin typeface="Comic Sans MS"/>
                <a:cs typeface="Comic Sans MS"/>
              </a:rPr>
              <a:t>Computational science: </a:t>
            </a:r>
            <a:r>
              <a:rPr lang="is-IS" sz="1600" dirty="0" smtClean="0">
                <a:solidFill>
                  <a:srgbClr val="1F497D"/>
                </a:solidFill>
                <a:latin typeface="Comic Sans MS"/>
                <a:cs typeface="Comic Sans MS"/>
              </a:rPr>
              <a:t>… Error ... why scientific programming does not compute</a:t>
            </a:r>
          </a:p>
          <a:p>
            <a:pPr marL="0" indent="0" algn="r">
              <a:buNone/>
            </a:pPr>
            <a:r>
              <a:rPr lang="en-US" sz="1600" dirty="0" smtClean="0">
                <a:solidFill>
                  <a:schemeClr val="accent1"/>
                </a:solidFill>
                <a:latin typeface="Comic Sans MS"/>
                <a:cs typeface="Comic Sans MS"/>
              </a:rPr>
              <a:t>Nature 467, 775-777, 13 October 2010</a:t>
            </a:r>
          </a:p>
          <a:p>
            <a:pPr marL="0" indent="0">
              <a:buNone/>
            </a:pPr>
            <a:endParaRPr lang="en-US" sz="2400" b="1" dirty="0" smtClean="0">
              <a:latin typeface="Comic Sans MS"/>
              <a:cs typeface="Comic Sans MS"/>
            </a:endParaRPr>
          </a:p>
        </p:txBody>
      </p:sp>
      <p:sp>
        <p:nvSpPr>
          <p:cNvPr id="4" name="Slide Number Placeholder 3"/>
          <p:cNvSpPr>
            <a:spLocks noGrp="1"/>
          </p:cNvSpPr>
          <p:nvPr>
            <p:ph type="sldNum" sz="quarter" idx="12"/>
          </p:nvPr>
        </p:nvSpPr>
        <p:spPr/>
        <p:txBody>
          <a:bodyPr/>
          <a:lstStyle/>
          <a:p>
            <a:fld id="{FD02939A-FF13-CB46-BE97-E363E3FFAEEB}" type="slidenum">
              <a:rPr lang="en-US" smtClean="0"/>
              <a:t>28</a:t>
            </a:fld>
            <a:endParaRPr lang="en-US"/>
          </a:p>
        </p:txBody>
      </p:sp>
    </p:spTree>
    <p:extLst>
      <p:ext uri="{BB962C8B-B14F-4D97-AF65-F5344CB8AC3E}">
        <p14:creationId xmlns:p14="http://schemas.microsoft.com/office/powerpoint/2010/main" val="37358773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Software Errors in Scientific Papers</a:t>
            </a:r>
            <a:endParaRPr lang="en-US" dirty="0">
              <a:solidFill>
                <a:srgbClr val="1F497D"/>
              </a:solidFill>
              <a:latin typeface="Comic Sans MS"/>
              <a:cs typeface="Comic Sans MS"/>
            </a:endParaRPr>
          </a:p>
        </p:txBody>
      </p:sp>
      <p:sp>
        <p:nvSpPr>
          <p:cNvPr id="3" name="Content Placeholder 2"/>
          <p:cNvSpPr>
            <a:spLocks noGrp="1"/>
          </p:cNvSpPr>
          <p:nvPr>
            <p:ph idx="1"/>
          </p:nvPr>
        </p:nvSpPr>
        <p:spPr>
          <a:xfrm>
            <a:off x="457200" y="1600200"/>
            <a:ext cx="8229600" cy="4756150"/>
          </a:xfrm>
        </p:spPr>
        <p:txBody>
          <a:bodyPr>
            <a:normAutofit fontScale="70000" lnSpcReduction="20000"/>
          </a:bodyPr>
          <a:lstStyle/>
          <a:p>
            <a:pPr marL="0" indent="0">
              <a:lnSpc>
                <a:spcPct val="120000"/>
              </a:lnSpc>
              <a:buNone/>
            </a:pPr>
            <a:r>
              <a:rPr lang="en-US" sz="3400" b="1" dirty="0" smtClean="0">
                <a:latin typeface="Comic Sans MS"/>
                <a:cs typeface="Comic Sans MS"/>
              </a:rPr>
              <a:t>The </a:t>
            </a:r>
            <a:r>
              <a:rPr lang="en-US" sz="3400" b="1" dirty="0">
                <a:latin typeface="Comic Sans MS"/>
                <a:cs typeface="Comic Sans MS"/>
              </a:rPr>
              <a:t>opportunities for both subtle and profound errors in software and data management are boundless, yet they remain surprisingly underappreciated. </a:t>
            </a:r>
            <a:r>
              <a:rPr lang="en-US" sz="3400" b="1" dirty="0">
                <a:solidFill>
                  <a:srgbClr val="FF0000"/>
                </a:solidFill>
                <a:latin typeface="Comic Sans MS"/>
                <a:cs typeface="Comic Sans MS"/>
              </a:rPr>
              <a:t>Here I estimate that any reported scientific result could very well be wrong if data have passed through a computer, and that these errors may remain largely undetected.</a:t>
            </a:r>
            <a:r>
              <a:rPr lang="en-US" sz="3400" b="1" dirty="0">
                <a:latin typeface="Comic Sans MS"/>
                <a:cs typeface="Comic Sans MS"/>
              </a:rPr>
              <a:t>  It is therefore necessary to greatly expand our efforts to validate scientific software and computed results</a:t>
            </a:r>
            <a:r>
              <a:rPr lang="en-US" sz="3400" b="1" dirty="0" smtClean="0">
                <a:latin typeface="Comic Sans MS"/>
                <a:cs typeface="Comic Sans MS"/>
              </a:rPr>
              <a:t>.</a:t>
            </a:r>
            <a:endParaRPr lang="en-US" sz="3400" b="1" dirty="0">
              <a:latin typeface="Comic Sans MS"/>
              <a:cs typeface="Comic Sans MS"/>
            </a:endParaRPr>
          </a:p>
          <a:p>
            <a:pPr marL="0" indent="0">
              <a:lnSpc>
                <a:spcPct val="120000"/>
              </a:lnSpc>
              <a:buNone/>
            </a:pPr>
            <a:endParaRPr lang="en-US" sz="2900" b="1" dirty="0" smtClean="0">
              <a:latin typeface="Comic Sans MS"/>
              <a:cs typeface="Comic Sans MS"/>
            </a:endParaRPr>
          </a:p>
          <a:p>
            <a:pPr marL="0" indent="0" algn="r">
              <a:buNone/>
            </a:pPr>
            <a:r>
              <a:rPr lang="en-US" sz="2300" dirty="0" smtClean="0">
                <a:solidFill>
                  <a:srgbClr val="4F81BD"/>
                </a:solidFill>
                <a:latin typeface="Comic Sans MS"/>
                <a:cs typeface="Comic Sans MS"/>
              </a:rPr>
              <a:t>DAW </a:t>
            </a:r>
            <a:r>
              <a:rPr lang="en-US" sz="2300" dirty="0" err="1" smtClean="0">
                <a:solidFill>
                  <a:srgbClr val="4F81BD"/>
                </a:solidFill>
                <a:latin typeface="Comic Sans MS"/>
                <a:cs typeface="Comic Sans MS"/>
              </a:rPr>
              <a:t>Soergel</a:t>
            </a:r>
            <a:endParaRPr lang="en-US" sz="2300" dirty="0" smtClean="0">
              <a:solidFill>
                <a:srgbClr val="4F81BD"/>
              </a:solidFill>
              <a:latin typeface="Comic Sans MS"/>
              <a:cs typeface="Comic Sans MS"/>
            </a:endParaRPr>
          </a:p>
          <a:p>
            <a:pPr marL="0" indent="0" algn="r">
              <a:buNone/>
            </a:pPr>
            <a:r>
              <a:rPr lang="en-US" sz="2300" dirty="0" smtClean="0">
                <a:solidFill>
                  <a:srgbClr val="1F497D"/>
                </a:solidFill>
                <a:latin typeface="Comic Sans MS"/>
                <a:cs typeface="Comic Sans MS"/>
              </a:rPr>
              <a:t>Rampant </a:t>
            </a:r>
            <a:r>
              <a:rPr lang="en-US" sz="2300" dirty="0">
                <a:solidFill>
                  <a:srgbClr val="1F497D"/>
                </a:solidFill>
                <a:latin typeface="Comic Sans MS"/>
                <a:cs typeface="Comic Sans MS"/>
              </a:rPr>
              <a:t>software errors may undermine scientific results </a:t>
            </a:r>
          </a:p>
          <a:p>
            <a:pPr marL="0" indent="0" algn="r">
              <a:buNone/>
            </a:pPr>
            <a:r>
              <a:rPr lang="en-US" sz="2300" i="1" dirty="0" smtClean="0">
                <a:solidFill>
                  <a:srgbClr val="4F81BD"/>
                </a:solidFill>
                <a:latin typeface="Comic Sans MS"/>
                <a:cs typeface="Comic Sans MS"/>
              </a:rPr>
              <a:t>F1000Research</a:t>
            </a:r>
            <a:r>
              <a:rPr lang="en-US" sz="2300" dirty="0" smtClean="0">
                <a:solidFill>
                  <a:srgbClr val="4F81BD"/>
                </a:solidFill>
                <a:latin typeface="Comic Sans MS"/>
                <a:cs typeface="Comic Sans MS"/>
              </a:rPr>
              <a:t> </a:t>
            </a:r>
            <a:r>
              <a:rPr lang="en-US" sz="2300" dirty="0">
                <a:solidFill>
                  <a:srgbClr val="4F81BD"/>
                </a:solidFill>
                <a:latin typeface="Comic Sans MS"/>
                <a:cs typeface="Comic Sans MS"/>
              </a:rPr>
              <a:t>2015, </a:t>
            </a:r>
            <a:r>
              <a:rPr lang="en-US" sz="2300" b="1" dirty="0">
                <a:solidFill>
                  <a:srgbClr val="4F81BD"/>
                </a:solidFill>
                <a:latin typeface="Comic Sans MS"/>
                <a:cs typeface="Comic Sans MS"/>
              </a:rPr>
              <a:t>3</a:t>
            </a:r>
            <a:r>
              <a:rPr lang="en-US" sz="2300" dirty="0">
                <a:solidFill>
                  <a:srgbClr val="4F81BD"/>
                </a:solidFill>
                <a:latin typeface="Comic Sans MS"/>
                <a:cs typeface="Comic Sans MS"/>
              </a:rPr>
              <a:t>:303</a:t>
            </a:r>
          </a:p>
        </p:txBody>
      </p:sp>
      <p:sp>
        <p:nvSpPr>
          <p:cNvPr id="4" name="Slide Number Placeholder 3"/>
          <p:cNvSpPr>
            <a:spLocks noGrp="1"/>
          </p:cNvSpPr>
          <p:nvPr>
            <p:ph type="sldNum" sz="quarter" idx="12"/>
          </p:nvPr>
        </p:nvSpPr>
        <p:spPr/>
        <p:txBody>
          <a:bodyPr/>
          <a:lstStyle/>
          <a:p>
            <a:fld id="{FD02939A-FF13-CB46-BE97-E363E3FFAEEB}" type="slidenum">
              <a:rPr lang="en-US" smtClean="0"/>
              <a:t>29</a:t>
            </a:fld>
            <a:endParaRPr lang="en-US"/>
          </a:p>
        </p:txBody>
      </p:sp>
    </p:spTree>
    <p:extLst>
      <p:ext uri="{BB962C8B-B14F-4D97-AF65-F5344CB8AC3E}">
        <p14:creationId xmlns:p14="http://schemas.microsoft.com/office/powerpoint/2010/main" val="18988610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Comic Sans MS"/>
                <a:cs typeface="Comic Sans MS"/>
              </a:rPr>
              <a:t>What is an Algorithm?</a:t>
            </a:r>
            <a:endParaRPr lang="en-US" dirty="0">
              <a:solidFill>
                <a:schemeClr val="tx2"/>
              </a:solidFill>
              <a:latin typeface="Comic Sans MS"/>
              <a:cs typeface="Comic Sans MS"/>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smtClean="0"/>
          </a:p>
          <a:p>
            <a:pPr marL="0" indent="0">
              <a:buNone/>
            </a:pPr>
            <a:endParaRPr lang="en-US" sz="2400" dirty="0"/>
          </a:p>
          <a:p>
            <a:pPr marL="0" indent="0">
              <a:buNone/>
            </a:pPr>
            <a:r>
              <a:rPr lang="en-US" sz="2800" b="1" dirty="0" smtClean="0">
                <a:latin typeface="Comic Sans MS"/>
                <a:cs typeface="Comic Sans MS"/>
              </a:rPr>
              <a:t>A finite sequence of instructions, each of which has a clear meaning and can be performed with a finite amount of effort in a finite length of time.</a:t>
            </a:r>
          </a:p>
          <a:p>
            <a:pPr marL="0" indent="0">
              <a:buNone/>
            </a:pPr>
            <a:endParaRPr lang="en-US" sz="2400" dirty="0">
              <a:solidFill>
                <a:srgbClr val="1F497D"/>
              </a:solidFill>
            </a:endParaRPr>
          </a:p>
          <a:p>
            <a:pPr marL="0" indent="0">
              <a:buNone/>
            </a:pPr>
            <a:endParaRPr lang="en-US" sz="2400" dirty="0" smtClean="0">
              <a:solidFill>
                <a:srgbClr val="1F497D"/>
              </a:solidFill>
            </a:endParaRPr>
          </a:p>
          <a:p>
            <a:pPr marL="0" indent="0">
              <a:buNone/>
            </a:pPr>
            <a:endParaRPr lang="en-US" sz="2400" dirty="0">
              <a:solidFill>
                <a:srgbClr val="1F497D"/>
              </a:solidFill>
            </a:endParaRPr>
          </a:p>
          <a:p>
            <a:pPr marL="0" indent="0" algn="r">
              <a:buNone/>
            </a:pPr>
            <a:endParaRPr lang="en-US" sz="1500" b="1" dirty="0" smtClean="0">
              <a:solidFill>
                <a:schemeClr val="accent1"/>
              </a:solidFill>
              <a:latin typeface="Comic Sans MS"/>
              <a:cs typeface="Comic Sans MS"/>
            </a:endParaRPr>
          </a:p>
          <a:p>
            <a:pPr marL="0" indent="0" algn="r">
              <a:buNone/>
            </a:pPr>
            <a:r>
              <a:rPr lang="en-US" sz="1400" b="1" dirty="0" smtClean="0">
                <a:solidFill>
                  <a:schemeClr val="accent1"/>
                </a:solidFill>
                <a:latin typeface="Comic Sans MS"/>
                <a:cs typeface="Comic Sans MS"/>
              </a:rPr>
              <a:t>Alfred </a:t>
            </a:r>
            <a:r>
              <a:rPr lang="en-US" sz="1400" b="1" dirty="0">
                <a:solidFill>
                  <a:schemeClr val="accent1"/>
                </a:solidFill>
                <a:latin typeface="Comic Sans MS"/>
                <a:cs typeface="Comic Sans MS"/>
              </a:rPr>
              <a:t>V. </a:t>
            </a:r>
            <a:r>
              <a:rPr lang="en-US" sz="1400" b="1" dirty="0" smtClean="0">
                <a:solidFill>
                  <a:schemeClr val="accent1"/>
                </a:solidFill>
                <a:latin typeface="Comic Sans MS"/>
                <a:cs typeface="Comic Sans MS"/>
              </a:rPr>
              <a:t>Aho, John E. </a:t>
            </a:r>
            <a:r>
              <a:rPr lang="en-US" sz="1400" b="1" dirty="0" err="1" smtClean="0">
                <a:solidFill>
                  <a:schemeClr val="accent1"/>
                </a:solidFill>
                <a:latin typeface="Comic Sans MS"/>
                <a:cs typeface="Comic Sans MS"/>
              </a:rPr>
              <a:t>Hopcroft</a:t>
            </a:r>
            <a:r>
              <a:rPr lang="en-US" sz="1400" b="1" dirty="0" smtClean="0">
                <a:solidFill>
                  <a:schemeClr val="accent1"/>
                </a:solidFill>
                <a:latin typeface="Comic Sans MS"/>
                <a:cs typeface="Comic Sans MS"/>
              </a:rPr>
              <a:t>, and Jeffrey D. Ullman</a:t>
            </a:r>
            <a:endParaRPr lang="en-US" sz="1400" b="1" dirty="0">
              <a:solidFill>
                <a:schemeClr val="accent1"/>
              </a:solidFill>
              <a:latin typeface="Comic Sans MS"/>
              <a:cs typeface="Comic Sans MS"/>
            </a:endParaRPr>
          </a:p>
          <a:p>
            <a:pPr marL="0" indent="0" algn="r">
              <a:buNone/>
            </a:pPr>
            <a:r>
              <a:rPr lang="en-US" sz="1400" b="1" i="1" dirty="0" smtClean="0">
                <a:solidFill>
                  <a:schemeClr val="tx2"/>
                </a:solidFill>
                <a:latin typeface="Comic Sans MS"/>
                <a:cs typeface="Comic Sans MS"/>
              </a:rPr>
              <a:t>Data Structures and Algorithms</a:t>
            </a:r>
            <a:endParaRPr lang="en-US" sz="1400" b="1" i="1" dirty="0">
              <a:solidFill>
                <a:schemeClr val="tx2"/>
              </a:solidFill>
              <a:latin typeface="Comic Sans MS"/>
              <a:cs typeface="Comic Sans MS"/>
            </a:endParaRPr>
          </a:p>
          <a:p>
            <a:pPr marL="0" indent="0" algn="r">
              <a:buNone/>
            </a:pPr>
            <a:r>
              <a:rPr lang="en-US" sz="1400" b="1" dirty="0" smtClean="0">
                <a:solidFill>
                  <a:schemeClr val="accent1"/>
                </a:solidFill>
                <a:latin typeface="Comic Sans MS"/>
                <a:cs typeface="Comic Sans MS"/>
              </a:rPr>
              <a:t>Addison Wesley, 1983</a:t>
            </a:r>
            <a:endParaRPr lang="en-US" sz="1400" dirty="0" smtClean="0">
              <a:solidFill>
                <a:schemeClr val="accent1"/>
              </a:solidFill>
            </a:endParaRPr>
          </a:p>
        </p:txBody>
      </p:sp>
      <p:sp>
        <p:nvSpPr>
          <p:cNvPr id="5" name="Slide Number Placeholder 4"/>
          <p:cNvSpPr>
            <a:spLocks noGrp="1"/>
          </p:cNvSpPr>
          <p:nvPr>
            <p:ph type="sldNum" sz="quarter" idx="12"/>
          </p:nvPr>
        </p:nvSpPr>
        <p:spPr/>
        <p:txBody>
          <a:bodyPr/>
          <a:lstStyle/>
          <a:p>
            <a:fld id="{FD02939A-FF13-CB46-BE97-E363E3FFAEEB}" type="slidenum">
              <a:rPr lang="en-US" smtClean="0"/>
              <a:t>3</a:t>
            </a:fld>
            <a:endParaRPr lang="en-US" dirty="0"/>
          </a:p>
        </p:txBody>
      </p:sp>
    </p:spTree>
    <p:extLst>
      <p:ext uri="{BB962C8B-B14F-4D97-AF65-F5344CB8AC3E}">
        <p14:creationId xmlns:p14="http://schemas.microsoft.com/office/powerpoint/2010/main" val="12286177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NASA’s Mars Science Laboratory</a:t>
            </a:r>
            <a:endParaRPr lang="en-US" dirty="0">
              <a:solidFill>
                <a:srgbClr val="1F497D"/>
              </a:solidFill>
              <a:latin typeface="Comic Sans MS"/>
              <a:cs typeface="Comic Sans MS"/>
            </a:endParaRPr>
          </a:p>
        </p:txBody>
      </p:sp>
      <p:sp>
        <p:nvSpPr>
          <p:cNvPr id="3" name="Content Placeholder 2"/>
          <p:cNvSpPr>
            <a:spLocks noGrp="1"/>
          </p:cNvSpPr>
          <p:nvPr>
            <p:ph idx="1"/>
          </p:nvPr>
        </p:nvSpPr>
        <p:spPr/>
        <p:txBody>
          <a:bodyPr/>
          <a:lstStyle/>
          <a:p>
            <a:r>
              <a:rPr lang="en-US" sz="2800" b="1" dirty="0" smtClean="0">
                <a:latin typeface="Comic Sans MS"/>
                <a:cs typeface="Comic Sans MS"/>
              </a:rPr>
              <a:t>Mars Science Laboratory (MSL) is a robotic space probe mission launched by NASA on November 26, 2011</a:t>
            </a:r>
          </a:p>
          <a:p>
            <a:r>
              <a:rPr lang="en-US" sz="2800" b="1" dirty="0" smtClean="0">
                <a:latin typeface="Comic Sans MS"/>
                <a:cs typeface="Comic Sans MS"/>
              </a:rPr>
              <a:t>It successfully landed Curiosity, a robotic Mars rover, in the Gale Crater on August 5, 2012</a:t>
            </a:r>
          </a:p>
          <a:p>
            <a:r>
              <a:rPr lang="en-US" sz="2800" b="1" dirty="0" smtClean="0">
                <a:latin typeface="Comic Sans MS"/>
                <a:cs typeface="Comic Sans MS"/>
              </a:rPr>
              <a:t>MSL depends on millions of lines of software working correctly</a:t>
            </a:r>
            <a:endParaRPr lang="en-US" sz="2800" b="1" dirty="0">
              <a:latin typeface="Comic Sans MS"/>
              <a:cs typeface="Comic Sans MS"/>
            </a:endParaRPr>
          </a:p>
        </p:txBody>
      </p:sp>
      <p:sp>
        <p:nvSpPr>
          <p:cNvPr id="4" name="Slide Number Placeholder 3"/>
          <p:cNvSpPr>
            <a:spLocks noGrp="1"/>
          </p:cNvSpPr>
          <p:nvPr>
            <p:ph type="sldNum" sz="quarter" idx="12"/>
          </p:nvPr>
        </p:nvSpPr>
        <p:spPr/>
        <p:txBody>
          <a:bodyPr/>
          <a:lstStyle/>
          <a:p>
            <a:fld id="{FD02939A-FF13-CB46-BE97-E363E3FFAEEB}" type="slidenum">
              <a:rPr lang="en-US" smtClean="0"/>
              <a:t>30</a:t>
            </a:fld>
            <a:endParaRPr lang="en-US"/>
          </a:p>
        </p:txBody>
      </p:sp>
    </p:spTree>
    <p:extLst>
      <p:ext uri="{BB962C8B-B14F-4D97-AF65-F5344CB8AC3E}">
        <p14:creationId xmlns:p14="http://schemas.microsoft.com/office/powerpoint/2010/main" val="12530927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3186" name="Picture 2" descr="C:\Users\gh\Desktop\5_new\earth_to_mars.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3317" r="4170"/>
          <a:stretch/>
        </p:blipFill>
        <p:spPr bwMode="auto">
          <a:xfrm>
            <a:off x="1101913" y="0"/>
            <a:ext cx="7056783" cy="6845192"/>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Box 2"/>
          <p:cNvSpPr txBox="1">
            <a:spLocks noChangeArrowheads="1"/>
          </p:cNvSpPr>
          <p:nvPr/>
        </p:nvSpPr>
        <p:spPr bwMode="auto">
          <a:xfrm>
            <a:off x="2742565" y="2809767"/>
            <a:ext cx="774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EEECE1"/>
                </a:solidFill>
              </a:rPr>
              <a:t>E</a:t>
            </a:r>
            <a:r>
              <a:rPr lang="en-US" b="1" dirty="0" smtClean="0">
                <a:solidFill>
                  <a:srgbClr val="EEECE1"/>
                </a:solidFill>
              </a:rPr>
              <a:t>arth</a:t>
            </a:r>
            <a:endParaRPr lang="en-US" b="1" dirty="0">
              <a:solidFill>
                <a:srgbClr val="EEECE1"/>
              </a:solidFill>
            </a:endParaRPr>
          </a:p>
        </p:txBody>
      </p:sp>
      <p:sp>
        <p:nvSpPr>
          <p:cNvPr id="37893" name="TextBox 5"/>
          <p:cNvSpPr txBox="1">
            <a:spLocks noChangeArrowheads="1"/>
          </p:cNvSpPr>
          <p:nvPr/>
        </p:nvSpPr>
        <p:spPr bwMode="auto">
          <a:xfrm>
            <a:off x="1204278" y="2533542"/>
            <a:ext cx="723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chemeClr val="bg2"/>
                </a:solidFill>
              </a:rPr>
              <a:t>M</a:t>
            </a:r>
            <a:r>
              <a:rPr lang="en-US" b="1" dirty="0" smtClean="0">
                <a:solidFill>
                  <a:schemeClr val="bg2"/>
                </a:solidFill>
              </a:rPr>
              <a:t>ars</a:t>
            </a:r>
            <a:endParaRPr lang="en-US" b="1" dirty="0">
              <a:solidFill>
                <a:schemeClr val="bg2"/>
              </a:solidFill>
            </a:endParaRPr>
          </a:p>
        </p:txBody>
      </p:sp>
      <p:sp>
        <p:nvSpPr>
          <p:cNvPr id="37894" name="TextBox 6"/>
          <p:cNvSpPr txBox="1">
            <a:spLocks noChangeArrowheads="1"/>
          </p:cNvSpPr>
          <p:nvPr/>
        </p:nvSpPr>
        <p:spPr bwMode="auto">
          <a:xfrm>
            <a:off x="4531678" y="3833705"/>
            <a:ext cx="992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EEECE1"/>
                </a:solidFill>
              </a:rPr>
              <a:t>M</a:t>
            </a:r>
            <a:r>
              <a:rPr lang="en-US" sz="1600" b="1" dirty="0" smtClean="0">
                <a:solidFill>
                  <a:srgbClr val="EEECE1"/>
                </a:solidFill>
              </a:rPr>
              <a:t>ercury</a:t>
            </a:r>
            <a:endParaRPr lang="en-US" b="1" dirty="0">
              <a:solidFill>
                <a:srgbClr val="EEECE1"/>
              </a:solidFill>
            </a:endParaRPr>
          </a:p>
        </p:txBody>
      </p:sp>
      <p:sp>
        <p:nvSpPr>
          <p:cNvPr id="37895" name="TextBox 7"/>
          <p:cNvSpPr txBox="1">
            <a:spLocks noChangeArrowheads="1"/>
          </p:cNvSpPr>
          <p:nvPr/>
        </p:nvSpPr>
        <p:spPr bwMode="auto">
          <a:xfrm>
            <a:off x="3830003" y="4424255"/>
            <a:ext cx="801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EEECE1"/>
                </a:solidFill>
              </a:rPr>
              <a:t>V</a:t>
            </a:r>
            <a:r>
              <a:rPr lang="en-US" sz="1600" b="1" dirty="0" smtClean="0">
                <a:solidFill>
                  <a:srgbClr val="EEECE1"/>
                </a:solidFill>
              </a:rPr>
              <a:t>enus</a:t>
            </a:r>
            <a:endParaRPr lang="en-US" b="1" dirty="0">
              <a:solidFill>
                <a:srgbClr val="EEECE1"/>
              </a:solidFill>
            </a:endParaRPr>
          </a:p>
        </p:txBody>
      </p:sp>
      <p:sp>
        <p:nvSpPr>
          <p:cNvPr id="11" name="Oval 10"/>
          <p:cNvSpPr/>
          <p:nvPr/>
        </p:nvSpPr>
        <p:spPr>
          <a:xfrm>
            <a:off x="4839653" y="5632342"/>
            <a:ext cx="200025" cy="179388"/>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430078" y="3067"/>
            <a:ext cx="200025" cy="179388"/>
          </a:xfrm>
          <a:prstGeom prst="ellipse">
            <a:avLst/>
          </a:prstGeom>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37899" name="TextBox 14"/>
          <p:cNvSpPr txBox="1">
            <a:spLocks noChangeArrowheads="1"/>
          </p:cNvSpPr>
          <p:nvPr/>
        </p:nvSpPr>
        <p:spPr bwMode="auto">
          <a:xfrm>
            <a:off x="4631925" y="3343167"/>
            <a:ext cx="6206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EEECE1"/>
                </a:solidFill>
              </a:rPr>
              <a:t>S</a:t>
            </a:r>
            <a:r>
              <a:rPr lang="en-US" b="1" dirty="0" smtClean="0">
                <a:solidFill>
                  <a:srgbClr val="EEECE1"/>
                </a:solidFill>
              </a:rPr>
              <a:t>un</a:t>
            </a:r>
            <a:endParaRPr lang="en-US" b="1" dirty="0">
              <a:solidFill>
                <a:srgbClr val="EEECE1"/>
              </a:solidFill>
            </a:endParaRPr>
          </a:p>
        </p:txBody>
      </p:sp>
      <p:grpSp>
        <p:nvGrpSpPr>
          <p:cNvPr id="8" name="Group 7"/>
          <p:cNvGrpSpPr/>
          <p:nvPr/>
        </p:nvGrpSpPr>
        <p:grpSpPr>
          <a:xfrm>
            <a:off x="3477675" y="186150"/>
            <a:ext cx="2863721" cy="6095872"/>
            <a:chOff x="3477675" y="186150"/>
            <a:chExt cx="2863721" cy="6095872"/>
          </a:xfrm>
        </p:grpSpPr>
        <p:sp>
          <p:nvSpPr>
            <p:cNvPr id="2" name="TextBox 1"/>
            <p:cNvSpPr txBox="1"/>
            <p:nvPr/>
          </p:nvSpPr>
          <p:spPr>
            <a:xfrm>
              <a:off x="3561819" y="5820357"/>
              <a:ext cx="2779577" cy="461665"/>
            </a:xfrm>
            <a:prstGeom prst="rect">
              <a:avLst/>
            </a:prstGeom>
            <a:noFill/>
          </p:spPr>
          <p:txBody>
            <a:bodyPr wrap="none" rtlCol="0">
              <a:spAutoFit/>
            </a:bodyPr>
            <a:lstStyle/>
            <a:p>
              <a:pPr algn="ctr"/>
              <a:r>
                <a:rPr lang="en-US" sz="2400" dirty="0" smtClean="0">
                  <a:solidFill>
                    <a:srgbClr val="FFFF00"/>
                  </a:solidFill>
                </a:rPr>
                <a:t>26 </a:t>
              </a:r>
              <a:r>
                <a:rPr lang="en-US" sz="2400" dirty="0">
                  <a:solidFill>
                    <a:srgbClr val="FFFF00"/>
                  </a:solidFill>
                </a:rPr>
                <a:t>N</a:t>
              </a:r>
              <a:r>
                <a:rPr lang="en-US" sz="2400" dirty="0" smtClean="0">
                  <a:solidFill>
                    <a:srgbClr val="FFFF00"/>
                  </a:solidFill>
                </a:rPr>
                <a:t>ovember 2011</a:t>
              </a:r>
              <a:endParaRPr lang="en-US" dirty="0">
                <a:solidFill>
                  <a:srgbClr val="FFFF00"/>
                </a:solidFill>
              </a:endParaRPr>
            </a:p>
          </p:txBody>
        </p:sp>
        <p:sp>
          <p:nvSpPr>
            <p:cNvPr id="13" name="TextBox 12"/>
            <p:cNvSpPr txBox="1"/>
            <p:nvPr/>
          </p:nvSpPr>
          <p:spPr>
            <a:xfrm>
              <a:off x="3477675" y="186150"/>
              <a:ext cx="2152753" cy="461665"/>
            </a:xfrm>
            <a:prstGeom prst="rect">
              <a:avLst/>
            </a:prstGeom>
            <a:noFill/>
          </p:spPr>
          <p:txBody>
            <a:bodyPr wrap="none" rtlCol="0">
              <a:spAutoFit/>
            </a:bodyPr>
            <a:lstStyle/>
            <a:p>
              <a:pPr algn="ctr"/>
              <a:r>
                <a:rPr lang="en-US" sz="2400" dirty="0" smtClean="0">
                  <a:solidFill>
                    <a:srgbClr val="FFFF00"/>
                  </a:solidFill>
                </a:rPr>
                <a:t>5 August 2012</a:t>
              </a:r>
              <a:endParaRPr lang="en-US" dirty="0">
                <a:solidFill>
                  <a:srgbClr val="FFFF00"/>
                </a:solidFill>
              </a:endParaRPr>
            </a:p>
          </p:txBody>
        </p:sp>
      </p:grpSp>
      <p:sp>
        <p:nvSpPr>
          <p:cNvPr id="3" name="Rectangle 2"/>
          <p:cNvSpPr/>
          <p:nvPr/>
        </p:nvSpPr>
        <p:spPr>
          <a:xfrm>
            <a:off x="7246189" y="0"/>
            <a:ext cx="912507" cy="1824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 name="Group 6"/>
          <p:cNvGrpSpPr/>
          <p:nvPr/>
        </p:nvGrpSpPr>
        <p:grpSpPr>
          <a:xfrm>
            <a:off x="2075750" y="2396908"/>
            <a:ext cx="6945201" cy="4294014"/>
            <a:chOff x="2075750" y="2396908"/>
            <a:chExt cx="6945201" cy="4294014"/>
          </a:xfrm>
        </p:grpSpPr>
        <p:sp>
          <p:nvSpPr>
            <p:cNvPr id="4" name="TextBox 3"/>
            <p:cNvSpPr txBox="1"/>
            <p:nvPr/>
          </p:nvSpPr>
          <p:spPr>
            <a:xfrm>
              <a:off x="6181712" y="5736815"/>
              <a:ext cx="2839239" cy="954107"/>
            </a:xfrm>
            <a:prstGeom prst="rect">
              <a:avLst/>
            </a:prstGeom>
            <a:noFill/>
          </p:spPr>
          <p:txBody>
            <a:bodyPr wrap="none" rtlCol="0">
              <a:spAutoFit/>
            </a:bodyPr>
            <a:lstStyle/>
            <a:p>
              <a:pPr algn="r"/>
              <a:r>
                <a:rPr lang="en-US" sz="2800" dirty="0" smtClean="0">
                  <a:solidFill>
                    <a:srgbClr val="EEECE1"/>
                  </a:solidFill>
                </a:rPr>
                <a:t>a trip of</a:t>
              </a:r>
            </a:p>
            <a:p>
              <a:pPr algn="r"/>
              <a:r>
                <a:rPr lang="en-US" sz="2800" dirty="0" smtClean="0">
                  <a:solidFill>
                    <a:srgbClr val="EEECE1"/>
                  </a:solidFill>
                </a:rPr>
                <a:t>350 million miles</a:t>
              </a:r>
              <a:endParaRPr lang="en-US" sz="2800" dirty="0">
                <a:solidFill>
                  <a:srgbClr val="EEECE1"/>
                </a:solidFill>
              </a:endParaRPr>
            </a:p>
          </p:txBody>
        </p:sp>
        <p:sp>
          <p:nvSpPr>
            <p:cNvPr id="6" name="Freeform 5"/>
            <p:cNvSpPr/>
            <p:nvPr/>
          </p:nvSpPr>
          <p:spPr>
            <a:xfrm rot="21395733">
              <a:off x="2075750" y="2396908"/>
              <a:ext cx="129907" cy="1561916"/>
            </a:xfrm>
            <a:custGeom>
              <a:avLst/>
              <a:gdLst>
                <a:gd name="connsiteX0" fmla="*/ 460259 w 460259"/>
                <a:gd name="connsiteY0" fmla="*/ 1708030 h 1708030"/>
                <a:gd name="connsiteX1" fmla="*/ 3059 w 460259"/>
                <a:gd name="connsiteY1" fmla="*/ 897147 h 1708030"/>
                <a:gd name="connsiteX2" fmla="*/ 296357 w 460259"/>
                <a:gd name="connsiteY2" fmla="*/ 0 h 1708030"/>
              </a:gdLst>
              <a:ahLst/>
              <a:cxnLst>
                <a:cxn ang="0">
                  <a:pos x="connsiteX0" y="connsiteY0"/>
                </a:cxn>
                <a:cxn ang="0">
                  <a:pos x="connsiteX1" y="connsiteY1"/>
                </a:cxn>
                <a:cxn ang="0">
                  <a:pos x="connsiteX2" y="connsiteY2"/>
                </a:cxn>
              </a:cxnLst>
              <a:rect l="l" t="t" r="r" b="b"/>
              <a:pathLst>
                <a:path w="460259" h="1708030">
                  <a:moveTo>
                    <a:pt x="460259" y="1708030"/>
                  </a:moveTo>
                  <a:cubicBezTo>
                    <a:pt x="245317" y="1444924"/>
                    <a:pt x="30376" y="1181819"/>
                    <a:pt x="3059" y="897147"/>
                  </a:cubicBezTo>
                  <a:cubicBezTo>
                    <a:pt x="-24258" y="612475"/>
                    <a:pt x="136049" y="306237"/>
                    <a:pt x="296357" y="0"/>
                  </a:cubicBezTo>
                </a:path>
              </a:pathLst>
            </a:custGeom>
            <a:noFill/>
            <a:ln w="28575">
              <a:solidFill>
                <a:srgbClr val="FFFF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452178" y="6771736"/>
            <a:ext cx="377825" cy="734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p:cNvSpPr txBox="1"/>
          <p:nvPr/>
        </p:nvSpPr>
        <p:spPr>
          <a:xfrm>
            <a:off x="182880" y="104623"/>
            <a:ext cx="2493742" cy="1323439"/>
          </a:xfrm>
          <a:prstGeom prst="rect">
            <a:avLst/>
          </a:prstGeom>
          <a:noFill/>
        </p:spPr>
        <p:txBody>
          <a:bodyPr wrap="none" rtlCol="0">
            <a:spAutoFit/>
          </a:bodyPr>
          <a:lstStyle/>
          <a:p>
            <a:r>
              <a:rPr lang="en-US" sz="4000" dirty="0">
                <a:solidFill>
                  <a:schemeClr val="bg2"/>
                </a:solidFill>
                <a:latin typeface="Arial" pitchFamily="34" charset="0"/>
                <a:cs typeface="Arial" pitchFamily="34" charset="0"/>
              </a:rPr>
              <a:t>M</a:t>
            </a:r>
            <a:r>
              <a:rPr lang="en-US" sz="4000" dirty="0" smtClean="0">
                <a:solidFill>
                  <a:schemeClr val="bg2"/>
                </a:solidFill>
                <a:latin typeface="Arial" pitchFamily="34" charset="0"/>
                <a:cs typeface="Arial" pitchFamily="34" charset="0"/>
              </a:rPr>
              <a:t>ission to</a:t>
            </a:r>
          </a:p>
          <a:p>
            <a:r>
              <a:rPr lang="en-US" sz="4000" dirty="0" smtClean="0">
                <a:solidFill>
                  <a:schemeClr val="bg2"/>
                </a:solidFill>
                <a:latin typeface="Arial" pitchFamily="34" charset="0"/>
                <a:cs typeface="Arial" pitchFamily="34" charset="0"/>
              </a:rPr>
              <a:t>Mars…</a:t>
            </a:r>
            <a:endParaRPr lang="en-US" sz="4000" dirty="0">
              <a:solidFill>
                <a:schemeClr val="bg2"/>
              </a:solidFill>
              <a:latin typeface="Arial" pitchFamily="34" charset="0"/>
              <a:cs typeface="Arial" pitchFamily="34" charset="0"/>
            </a:endParaRPr>
          </a:p>
        </p:txBody>
      </p:sp>
      <p:sp>
        <p:nvSpPr>
          <p:cNvPr id="5" name="Slide Number Placeholder 4"/>
          <p:cNvSpPr>
            <a:spLocks noGrp="1"/>
          </p:cNvSpPr>
          <p:nvPr>
            <p:ph type="sldNum" sz="quarter" idx="4294967295"/>
          </p:nvPr>
        </p:nvSpPr>
        <p:spPr>
          <a:xfrm>
            <a:off x="7543800" y="6356350"/>
            <a:ext cx="990600" cy="365125"/>
          </a:xfrm>
          <a:prstGeom prst="rect">
            <a:avLst/>
          </a:prstGeom>
        </p:spPr>
        <p:txBody>
          <a:bodyPr/>
          <a:lstStyle/>
          <a:p>
            <a:fld id="{C96E67C6-3D2D-4367-B6BA-CBB47497F3A1}" type="slidenum">
              <a:rPr lang="en-US" smtClean="0"/>
              <a:t>31</a:t>
            </a:fld>
            <a:endParaRPr lang="en-US" dirty="0"/>
          </a:p>
        </p:txBody>
      </p:sp>
    </p:spTree>
    <p:extLst>
      <p:ext uri="{BB962C8B-B14F-4D97-AF65-F5344CB8AC3E}">
        <p14:creationId xmlns:p14="http://schemas.microsoft.com/office/powerpoint/2010/main" val="21977588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1" name="Picture 10" descr="Gale_today_close_xsec_ellipse_fan.jpg"/>
          <p:cNvPicPr>
            <a:picLocks noChangeAspect="1"/>
          </p:cNvPicPr>
          <p:nvPr/>
        </p:nvPicPr>
        <p:blipFill rotWithShape="1">
          <a:blip r:embed="rId3" cstate="screen">
            <a:extLst>
              <a:ext uri="{28A0092B-C50C-407E-A947-70E740481C1C}">
                <a14:useLocalDpi xmlns:a14="http://schemas.microsoft.com/office/drawing/2010/main"/>
              </a:ext>
            </a:extLst>
          </a:blip>
          <a:srcRect t="-29" r="14615" b="31088"/>
          <a:stretch/>
        </p:blipFill>
        <p:spPr>
          <a:xfrm>
            <a:off x="618978" y="1533383"/>
            <a:ext cx="7807568" cy="3926478"/>
          </a:xfrm>
          <a:prstGeom prst="rect">
            <a:avLst/>
          </a:prstGeom>
          <a:ln>
            <a:noFill/>
          </a:ln>
          <a:effectLst>
            <a:outerShdw blurRad="292100" dist="139700" dir="2700000" algn="tl" rotWithShape="0">
              <a:schemeClr val="tx1">
                <a:alpha val="65000"/>
              </a:schemeClr>
            </a:outerShdw>
          </a:effectLst>
        </p:spPr>
      </p:pic>
      <p:sp>
        <p:nvSpPr>
          <p:cNvPr id="9" name="TextBox 8"/>
          <p:cNvSpPr txBox="1"/>
          <p:nvPr/>
        </p:nvSpPr>
        <p:spPr>
          <a:xfrm>
            <a:off x="196947" y="186218"/>
            <a:ext cx="8947053" cy="1138773"/>
          </a:xfrm>
          <a:prstGeom prst="rect">
            <a:avLst/>
          </a:prstGeom>
          <a:noFill/>
        </p:spPr>
        <p:txBody>
          <a:bodyPr wrap="square" rtlCol="0">
            <a:spAutoFit/>
          </a:bodyPr>
          <a:lstStyle/>
          <a:p>
            <a:pPr algn="ctr"/>
            <a:r>
              <a:rPr lang="en-US" sz="3600" b="1" dirty="0" smtClean="0">
                <a:solidFill>
                  <a:srgbClr val="1F497D"/>
                </a:solidFill>
                <a:latin typeface="Comic Sans MS"/>
                <a:cs typeface="Comic Sans MS"/>
              </a:rPr>
              <a:t>Destination: </a:t>
            </a:r>
            <a:r>
              <a:rPr lang="en-US" sz="3600" b="1" i="1" dirty="0" smtClean="0">
                <a:solidFill>
                  <a:srgbClr val="1F497D"/>
                </a:solidFill>
                <a:latin typeface="Comic Sans MS"/>
                <a:cs typeface="Comic Sans MS"/>
              </a:rPr>
              <a:t>Gale</a:t>
            </a:r>
            <a:r>
              <a:rPr lang="en-US" sz="3600" b="1" dirty="0" smtClean="0">
                <a:solidFill>
                  <a:srgbClr val="1F497D"/>
                </a:solidFill>
                <a:latin typeface="Comic Sans MS"/>
                <a:cs typeface="Comic Sans MS"/>
              </a:rPr>
              <a:t> Crater</a:t>
            </a:r>
          </a:p>
          <a:p>
            <a:pPr algn="ctr"/>
            <a:r>
              <a:rPr lang="en-US" sz="3200" b="1" dirty="0" smtClean="0">
                <a:solidFill>
                  <a:srgbClr val="1F497D"/>
                </a:solidFill>
                <a:latin typeface="Comic Sans MS"/>
                <a:cs typeface="Comic Sans MS"/>
              </a:rPr>
              <a:t> an old streambed</a:t>
            </a:r>
          </a:p>
        </p:txBody>
      </p:sp>
      <p:sp>
        <p:nvSpPr>
          <p:cNvPr id="2" name="TextBox 1"/>
          <p:cNvSpPr txBox="1"/>
          <p:nvPr/>
        </p:nvSpPr>
        <p:spPr>
          <a:xfrm>
            <a:off x="5425105" y="5709521"/>
            <a:ext cx="3109295" cy="369332"/>
          </a:xfrm>
          <a:prstGeom prst="rect">
            <a:avLst/>
          </a:prstGeom>
          <a:noFill/>
        </p:spPr>
        <p:txBody>
          <a:bodyPr wrap="none" rtlCol="0">
            <a:spAutoFit/>
          </a:bodyPr>
          <a:lstStyle/>
          <a:p>
            <a:r>
              <a:rPr lang="en-US" dirty="0" smtClean="0">
                <a:latin typeface="Comic Sans MS"/>
                <a:cs typeface="Comic Sans MS"/>
              </a:rPr>
              <a:t>12 x 4.3 mile landing ellipse</a:t>
            </a:r>
            <a:endParaRPr lang="en-US" dirty="0">
              <a:latin typeface="Comic Sans MS"/>
              <a:cs typeface="Comic Sans MS"/>
            </a:endParaRPr>
          </a:p>
        </p:txBody>
      </p:sp>
      <p:sp>
        <p:nvSpPr>
          <p:cNvPr id="3" name="Right Arrow 2"/>
          <p:cNvSpPr/>
          <p:nvPr/>
        </p:nvSpPr>
        <p:spPr>
          <a:xfrm rot="3127801">
            <a:off x="3580226" y="3735126"/>
            <a:ext cx="1322363" cy="6463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IA14840-br2.jpe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482754">
            <a:off x="649611" y="1268473"/>
            <a:ext cx="2669327" cy="2092476"/>
          </a:xfrm>
          <a:prstGeom prst="rect">
            <a:avLst/>
          </a:prstGeom>
          <a:ln>
            <a:noFill/>
          </a:ln>
          <a:effectLst>
            <a:outerShdw blurRad="292100" dist="139700" dir="2700000" algn="tl" rotWithShape="0">
              <a:srgbClr val="FF5050">
                <a:alpha val="27843"/>
              </a:srgbClr>
            </a:outerShdw>
          </a:effectLst>
        </p:spPr>
      </p:pic>
      <p:sp>
        <p:nvSpPr>
          <p:cNvPr id="4" name="Slide Number Placeholder 3"/>
          <p:cNvSpPr>
            <a:spLocks noGrp="1"/>
          </p:cNvSpPr>
          <p:nvPr>
            <p:ph type="sldNum" sz="quarter" idx="12"/>
          </p:nvPr>
        </p:nvSpPr>
        <p:spPr/>
        <p:txBody>
          <a:bodyPr/>
          <a:lstStyle/>
          <a:p>
            <a:fld id="{C96E67C6-3D2D-4367-B6BA-CBB47497F3A1}" type="slidenum">
              <a:rPr lang="en-US" smtClean="0"/>
              <a:t>32</a:t>
            </a:fld>
            <a:endParaRPr lang="en-US"/>
          </a:p>
        </p:txBody>
      </p:sp>
    </p:spTree>
    <p:extLst>
      <p:ext uri="{BB962C8B-B14F-4D97-AF65-F5344CB8AC3E}">
        <p14:creationId xmlns:p14="http://schemas.microsoft.com/office/powerpoint/2010/main" val="12571724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h\Desktop\5th\msl20110318_PIA13806_STT_wand-b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35490"/>
            <a:ext cx="7959342" cy="5970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08014"/>
            <a:ext cx="9067800" cy="584776"/>
          </a:xfrm>
          <a:prstGeom prst="rect">
            <a:avLst/>
          </a:prstGeom>
          <a:noFill/>
        </p:spPr>
        <p:txBody>
          <a:bodyPr wrap="square" rtlCol="0">
            <a:spAutoFit/>
          </a:bodyPr>
          <a:lstStyle/>
          <a:p>
            <a:pPr algn="ctr"/>
            <a:r>
              <a:rPr lang="en-US" sz="3200" b="1" dirty="0">
                <a:solidFill>
                  <a:srgbClr val="1F497D"/>
                </a:solidFill>
                <a:latin typeface="Comic Sans MS"/>
                <a:cs typeface="Comic Sans MS"/>
              </a:rPr>
              <a:t>H</a:t>
            </a:r>
            <a:r>
              <a:rPr lang="en-US" sz="3200" b="1" dirty="0" smtClean="0">
                <a:solidFill>
                  <a:srgbClr val="1F497D"/>
                </a:solidFill>
                <a:latin typeface="Comic Sans MS"/>
                <a:cs typeface="Comic Sans MS"/>
              </a:rPr>
              <a:t>ow Do </a:t>
            </a:r>
            <a:r>
              <a:rPr lang="en-US" sz="3200" b="1" dirty="0">
                <a:solidFill>
                  <a:srgbClr val="1F497D"/>
                </a:solidFill>
                <a:latin typeface="Comic Sans MS"/>
                <a:cs typeface="Comic Sans MS"/>
              </a:rPr>
              <a:t>Y</a:t>
            </a:r>
            <a:r>
              <a:rPr lang="en-US" sz="3200" b="1" dirty="0" smtClean="0">
                <a:solidFill>
                  <a:srgbClr val="1F497D"/>
                </a:solidFill>
                <a:latin typeface="Comic Sans MS"/>
                <a:cs typeface="Comic Sans MS"/>
              </a:rPr>
              <a:t>ou </a:t>
            </a:r>
            <a:r>
              <a:rPr lang="en-US" sz="3200" b="1" dirty="0">
                <a:solidFill>
                  <a:srgbClr val="1F497D"/>
                </a:solidFill>
                <a:latin typeface="Comic Sans MS"/>
                <a:cs typeface="Comic Sans MS"/>
              </a:rPr>
              <a:t>M</a:t>
            </a:r>
            <a:r>
              <a:rPr lang="en-US" sz="3200" b="1" dirty="0" smtClean="0">
                <a:solidFill>
                  <a:srgbClr val="1F497D"/>
                </a:solidFill>
                <a:latin typeface="Comic Sans MS"/>
                <a:cs typeface="Comic Sans MS"/>
              </a:rPr>
              <a:t>ake </a:t>
            </a:r>
            <a:r>
              <a:rPr lang="en-US" sz="3200" b="1" dirty="0">
                <a:solidFill>
                  <a:srgbClr val="1F497D"/>
                </a:solidFill>
                <a:latin typeface="Comic Sans MS"/>
                <a:cs typeface="Comic Sans MS"/>
              </a:rPr>
              <a:t>S</a:t>
            </a:r>
            <a:r>
              <a:rPr lang="en-US" sz="3200" b="1" dirty="0" smtClean="0">
                <a:solidFill>
                  <a:srgbClr val="1F497D"/>
                </a:solidFill>
                <a:latin typeface="Comic Sans MS"/>
                <a:cs typeface="Comic Sans MS"/>
              </a:rPr>
              <a:t>ure </a:t>
            </a:r>
            <a:r>
              <a:rPr lang="en-US" sz="3200" b="1" dirty="0">
                <a:solidFill>
                  <a:srgbClr val="1F497D"/>
                </a:solidFill>
                <a:latin typeface="Comic Sans MS"/>
                <a:cs typeface="Comic Sans MS"/>
              </a:rPr>
              <a:t>T</a:t>
            </a:r>
            <a:r>
              <a:rPr lang="en-US" sz="3200" b="1" dirty="0" smtClean="0">
                <a:solidFill>
                  <a:srgbClr val="1F497D"/>
                </a:solidFill>
                <a:latin typeface="Comic Sans MS"/>
                <a:cs typeface="Comic Sans MS"/>
              </a:rPr>
              <a:t>hat </a:t>
            </a:r>
            <a:r>
              <a:rPr lang="en-US" sz="3200" b="1" dirty="0">
                <a:solidFill>
                  <a:srgbClr val="1F497D"/>
                </a:solidFill>
                <a:latin typeface="Comic Sans MS"/>
                <a:cs typeface="Comic Sans MS"/>
              </a:rPr>
              <a:t>I</a:t>
            </a:r>
            <a:r>
              <a:rPr lang="en-US" sz="3200" b="1" dirty="0" smtClean="0">
                <a:solidFill>
                  <a:srgbClr val="1F497D"/>
                </a:solidFill>
                <a:latin typeface="Comic Sans MS"/>
                <a:cs typeface="Comic Sans MS"/>
              </a:rPr>
              <a:t>t </a:t>
            </a:r>
            <a:r>
              <a:rPr lang="en-US" sz="3200" b="1" dirty="0">
                <a:solidFill>
                  <a:srgbClr val="1F497D"/>
                </a:solidFill>
                <a:latin typeface="Comic Sans MS"/>
                <a:cs typeface="Comic Sans MS"/>
              </a:rPr>
              <a:t>W</a:t>
            </a:r>
            <a:r>
              <a:rPr lang="en-US" sz="3200" b="1" dirty="0" smtClean="0">
                <a:solidFill>
                  <a:srgbClr val="1F497D"/>
                </a:solidFill>
                <a:latin typeface="Comic Sans MS"/>
                <a:cs typeface="Comic Sans MS"/>
              </a:rPr>
              <a:t>orks?</a:t>
            </a:r>
            <a:endParaRPr lang="en-US" sz="3200" b="1" dirty="0">
              <a:solidFill>
                <a:srgbClr val="1F497D"/>
              </a:solidFill>
              <a:latin typeface="Comic Sans MS"/>
              <a:cs typeface="Comic Sans MS"/>
            </a:endParaRPr>
          </a:p>
        </p:txBody>
      </p:sp>
      <p:sp>
        <p:nvSpPr>
          <p:cNvPr id="2" name="Slide Number Placeholder 1"/>
          <p:cNvSpPr>
            <a:spLocks noGrp="1"/>
          </p:cNvSpPr>
          <p:nvPr>
            <p:ph type="sldNum" sz="quarter" idx="4294967295"/>
          </p:nvPr>
        </p:nvSpPr>
        <p:spPr>
          <a:xfrm>
            <a:off x="7543800" y="6356350"/>
            <a:ext cx="990600" cy="365125"/>
          </a:xfrm>
          <a:prstGeom prst="rect">
            <a:avLst/>
          </a:prstGeom>
        </p:spPr>
        <p:txBody>
          <a:bodyPr/>
          <a:lstStyle/>
          <a:p>
            <a:fld id="{C96E67C6-3D2D-4367-B6BA-CBB47497F3A1}" type="slidenum">
              <a:rPr lang="en-US" smtClean="0"/>
              <a:t>33</a:t>
            </a:fld>
            <a:endParaRPr lang="en-US"/>
          </a:p>
        </p:txBody>
      </p:sp>
    </p:spTree>
    <p:extLst>
      <p:ext uri="{BB962C8B-B14F-4D97-AF65-F5344CB8AC3E}">
        <p14:creationId xmlns:p14="http://schemas.microsoft.com/office/powerpoint/2010/main" val="29458770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0962" name="Title 1"/>
          <p:cNvSpPr>
            <a:spLocks noGrp="1"/>
          </p:cNvSpPr>
          <p:nvPr>
            <p:ph type="title"/>
          </p:nvPr>
        </p:nvSpPr>
        <p:spPr>
          <a:xfrm>
            <a:off x="533400" y="126612"/>
            <a:ext cx="8229600" cy="829994"/>
          </a:xfrm>
        </p:spPr>
        <p:txBody>
          <a:bodyPr>
            <a:normAutofit/>
          </a:bodyPr>
          <a:lstStyle/>
          <a:p>
            <a:pPr eaLnBrk="1" hangingPunct="1"/>
            <a:r>
              <a:rPr lang="en-US" dirty="0" smtClean="0">
                <a:solidFill>
                  <a:srgbClr val="1F497D"/>
                </a:solidFill>
                <a:latin typeface="Comic Sans MS"/>
                <a:cs typeface="Comic Sans MS"/>
              </a:rPr>
              <a:t>And W</a:t>
            </a:r>
            <a:r>
              <a:rPr lang="en-US" cap="none" dirty="0" smtClean="0">
                <a:solidFill>
                  <a:srgbClr val="1F497D"/>
                </a:solidFill>
                <a:latin typeface="Comic Sans MS"/>
                <a:cs typeface="Comic Sans MS"/>
              </a:rPr>
              <a:t>hat </a:t>
            </a:r>
            <a:r>
              <a:rPr lang="en-US" dirty="0">
                <a:solidFill>
                  <a:srgbClr val="1F497D"/>
                </a:solidFill>
                <a:latin typeface="Comic Sans MS"/>
                <a:cs typeface="Comic Sans MS"/>
              </a:rPr>
              <a:t>A</a:t>
            </a:r>
            <a:r>
              <a:rPr lang="en-US" cap="none" dirty="0" smtClean="0">
                <a:solidFill>
                  <a:srgbClr val="1F497D"/>
                </a:solidFill>
                <a:latin typeface="Comic Sans MS"/>
                <a:cs typeface="Comic Sans MS"/>
              </a:rPr>
              <a:t>bout the </a:t>
            </a:r>
            <a:r>
              <a:rPr lang="en-US" dirty="0">
                <a:solidFill>
                  <a:srgbClr val="1F497D"/>
                </a:solidFill>
                <a:latin typeface="Comic Sans MS"/>
                <a:cs typeface="Comic Sans MS"/>
              </a:rPr>
              <a:t>S</a:t>
            </a:r>
            <a:r>
              <a:rPr lang="en-US" b="1" dirty="0" smtClean="0">
                <a:solidFill>
                  <a:srgbClr val="1F497D"/>
                </a:solidFill>
                <a:latin typeface="Comic Sans MS"/>
                <a:cs typeface="Comic Sans MS"/>
              </a:rPr>
              <a:t>oftware?</a:t>
            </a:r>
            <a:endParaRPr lang="en-US" dirty="0" smtClean="0">
              <a:solidFill>
                <a:srgbClr val="1F497D"/>
              </a:solidFill>
              <a:latin typeface="Comic Sans MS"/>
              <a:cs typeface="Comic Sans MS"/>
            </a:endParaRPr>
          </a:p>
        </p:txBody>
      </p:sp>
      <p:sp>
        <p:nvSpPr>
          <p:cNvPr id="40963" name="TextBox 2"/>
          <p:cNvSpPr txBox="1">
            <a:spLocks noChangeArrowheads="1"/>
          </p:cNvSpPr>
          <p:nvPr/>
        </p:nvSpPr>
        <p:spPr bwMode="auto">
          <a:xfrm>
            <a:off x="604764" y="1033316"/>
            <a:ext cx="6224180" cy="511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smtClean="0">
                <a:solidFill>
                  <a:schemeClr val="tx2"/>
                </a:solidFill>
                <a:latin typeface="Comic Sans MS"/>
                <a:cs typeface="Comic Sans MS"/>
              </a:rPr>
              <a:t>3 </a:t>
            </a:r>
            <a:r>
              <a:rPr lang="en-US" sz="2800" b="1" dirty="0">
                <a:solidFill>
                  <a:schemeClr val="tx2"/>
                </a:solidFill>
                <a:latin typeface="Comic Sans MS"/>
                <a:cs typeface="Comic Sans MS"/>
              </a:rPr>
              <a:t>m</a:t>
            </a:r>
            <a:r>
              <a:rPr lang="en-US" sz="2800" b="1" dirty="0" smtClean="0">
                <a:solidFill>
                  <a:schemeClr val="tx2"/>
                </a:solidFill>
                <a:latin typeface="Comic Sans MS"/>
                <a:cs typeface="Comic Sans MS"/>
              </a:rPr>
              <a:t>illion </a:t>
            </a:r>
            <a:r>
              <a:rPr lang="en-US" sz="2800" b="1" dirty="0" smtClean="0">
                <a:latin typeface="Comic Sans MS"/>
                <a:cs typeface="Comic Sans MS"/>
              </a:rPr>
              <a:t>lines </a:t>
            </a:r>
            <a:r>
              <a:rPr lang="en-US" sz="2800" b="1" dirty="0">
                <a:latin typeface="Comic Sans MS"/>
                <a:cs typeface="Comic Sans MS"/>
              </a:rPr>
              <a:t>of </a:t>
            </a:r>
            <a:r>
              <a:rPr lang="en-US" sz="2800" b="1" dirty="0" smtClean="0">
                <a:latin typeface="Comic Sans MS"/>
                <a:cs typeface="Comic Sans MS"/>
              </a:rPr>
              <a:t>C code</a:t>
            </a:r>
            <a:endParaRPr lang="en-US" sz="2800" b="1" dirty="0">
              <a:latin typeface="Comic Sans MS"/>
              <a:cs typeface="Comic Sans MS"/>
            </a:endParaRPr>
          </a:p>
          <a:p>
            <a:pPr eaLnBrk="1" hangingPunct="1"/>
            <a:endParaRPr lang="en-US" sz="1050" b="1" dirty="0">
              <a:latin typeface="Comic Sans MS"/>
              <a:cs typeface="Comic Sans MS"/>
            </a:endParaRPr>
          </a:p>
          <a:p>
            <a:pPr eaLnBrk="1" hangingPunct="1"/>
            <a:r>
              <a:rPr lang="en-US" sz="2800" b="1" dirty="0" smtClean="0">
                <a:solidFill>
                  <a:srgbClr val="1F497D"/>
                </a:solidFill>
                <a:latin typeface="Comic Sans MS"/>
                <a:cs typeface="Comic Sans MS"/>
              </a:rPr>
              <a:t>120</a:t>
            </a:r>
            <a:r>
              <a:rPr lang="en-US" sz="2800" b="1" dirty="0" smtClean="0">
                <a:solidFill>
                  <a:srgbClr val="000000"/>
                </a:solidFill>
                <a:latin typeface="Comic Sans MS"/>
                <a:cs typeface="Comic Sans MS"/>
              </a:rPr>
              <a:t> parallel threads </a:t>
            </a:r>
          </a:p>
          <a:p>
            <a:pPr lvl="1" eaLnBrk="1" hangingPunct="1"/>
            <a:r>
              <a:rPr lang="en-US" sz="2400" b="1" dirty="0" err="1" smtClean="0">
                <a:solidFill>
                  <a:srgbClr val="000000"/>
                </a:solidFill>
                <a:latin typeface="Comic Sans MS"/>
                <a:cs typeface="Comic Sans MS"/>
              </a:rPr>
              <a:t>VxWorks</a:t>
            </a:r>
            <a:r>
              <a:rPr lang="en-US" sz="2400" b="1" dirty="0" smtClean="0">
                <a:solidFill>
                  <a:srgbClr val="000000"/>
                </a:solidFill>
                <a:latin typeface="Comic Sans MS"/>
                <a:cs typeface="Comic Sans MS"/>
              </a:rPr>
              <a:t> tasks</a:t>
            </a:r>
          </a:p>
          <a:p>
            <a:pPr lvl="1" eaLnBrk="1" hangingPunct="1"/>
            <a:endParaRPr lang="en-US" sz="1000" b="1" dirty="0" smtClean="0">
              <a:latin typeface="Comic Sans MS"/>
              <a:cs typeface="Comic Sans MS"/>
            </a:endParaRPr>
          </a:p>
          <a:p>
            <a:pPr eaLnBrk="1" hangingPunct="1"/>
            <a:r>
              <a:rPr lang="en-US" sz="2800" b="1" dirty="0" smtClean="0">
                <a:solidFill>
                  <a:srgbClr val="1F497D"/>
                </a:solidFill>
                <a:latin typeface="Comic Sans MS"/>
                <a:cs typeface="Comic Sans MS"/>
              </a:rPr>
              <a:t>2 </a:t>
            </a:r>
            <a:r>
              <a:rPr lang="en-US" sz="2400" b="1" dirty="0" smtClean="0">
                <a:solidFill>
                  <a:srgbClr val="1F497D"/>
                </a:solidFill>
                <a:latin typeface="Comic Sans MS"/>
                <a:cs typeface="Comic Sans MS"/>
              </a:rPr>
              <a:t>CPUs </a:t>
            </a:r>
            <a:r>
              <a:rPr lang="en-US" sz="2400" b="1" dirty="0" smtClean="0">
                <a:solidFill>
                  <a:srgbClr val="000000"/>
                </a:solidFill>
                <a:latin typeface="Comic Sans MS"/>
                <a:cs typeface="Comic Sans MS"/>
              </a:rPr>
              <a:t>(1 spare)</a:t>
            </a:r>
            <a:endParaRPr lang="en-US" sz="2400" b="1" dirty="0">
              <a:solidFill>
                <a:srgbClr val="000000"/>
              </a:solidFill>
              <a:latin typeface="Comic Sans MS"/>
              <a:cs typeface="Comic Sans MS"/>
            </a:endParaRPr>
          </a:p>
          <a:p>
            <a:pPr eaLnBrk="1" hangingPunct="1"/>
            <a:endParaRPr lang="en-US" sz="1000" b="1" dirty="0" smtClean="0">
              <a:latin typeface="Comic Sans MS"/>
              <a:cs typeface="Comic Sans MS"/>
            </a:endParaRPr>
          </a:p>
          <a:p>
            <a:pPr eaLnBrk="1" hangingPunct="1"/>
            <a:r>
              <a:rPr lang="en-US" sz="2800" b="1" dirty="0" smtClean="0">
                <a:solidFill>
                  <a:srgbClr val="1F497D"/>
                </a:solidFill>
                <a:latin typeface="Comic Sans MS"/>
                <a:cs typeface="Comic Sans MS"/>
              </a:rPr>
              <a:t>5 </a:t>
            </a:r>
            <a:r>
              <a:rPr lang="en-US" sz="2400" b="1" dirty="0">
                <a:solidFill>
                  <a:srgbClr val="1F497D"/>
                </a:solidFill>
                <a:latin typeface="Comic Sans MS"/>
                <a:cs typeface="Comic Sans MS"/>
              </a:rPr>
              <a:t>years </a:t>
            </a:r>
            <a:r>
              <a:rPr lang="en-US" sz="2400" b="1" dirty="0" smtClean="0">
                <a:solidFill>
                  <a:srgbClr val="000000"/>
                </a:solidFill>
                <a:latin typeface="Comic Sans MS"/>
                <a:cs typeface="Comic Sans MS"/>
              </a:rPr>
              <a:t>development time, with</a:t>
            </a:r>
          </a:p>
          <a:p>
            <a:pPr eaLnBrk="1" hangingPunct="1"/>
            <a:r>
              <a:rPr lang="en-US" sz="2400" b="1" dirty="0" smtClean="0">
                <a:solidFill>
                  <a:srgbClr val="000000"/>
                </a:solidFill>
                <a:latin typeface="Comic Sans MS"/>
                <a:cs typeface="Comic Sans MS"/>
              </a:rPr>
              <a:t>a team of 40 </a:t>
            </a:r>
            <a:r>
              <a:rPr lang="en-US" sz="2400" b="1" dirty="0">
                <a:solidFill>
                  <a:srgbClr val="000000"/>
                </a:solidFill>
                <a:latin typeface="Comic Sans MS"/>
                <a:cs typeface="Comic Sans MS"/>
              </a:rPr>
              <a:t>software engineers</a:t>
            </a:r>
          </a:p>
          <a:p>
            <a:pPr lvl="1" eaLnBrk="1" hangingPunct="1"/>
            <a:r>
              <a:rPr lang="en-US" sz="2400" b="1" dirty="0" smtClean="0">
                <a:solidFill>
                  <a:srgbClr val="1F497D"/>
                </a:solidFill>
                <a:latin typeface="Comic Sans MS"/>
                <a:cs typeface="Comic Sans MS"/>
              </a:rPr>
              <a:t>&lt; 10 </a:t>
            </a:r>
            <a:r>
              <a:rPr lang="en-US" sz="2400" b="1" dirty="0">
                <a:solidFill>
                  <a:srgbClr val="1F497D"/>
                </a:solidFill>
                <a:latin typeface="Comic Sans MS"/>
                <a:cs typeface="Comic Sans MS"/>
              </a:rPr>
              <a:t>lines of </a:t>
            </a:r>
            <a:r>
              <a:rPr lang="en-US" sz="2400" b="1" dirty="0" smtClean="0">
                <a:solidFill>
                  <a:srgbClr val="1F497D"/>
                </a:solidFill>
                <a:latin typeface="Comic Sans MS"/>
                <a:cs typeface="Comic Sans MS"/>
              </a:rPr>
              <a:t>code per hour</a:t>
            </a:r>
          </a:p>
          <a:p>
            <a:pPr eaLnBrk="1" hangingPunct="1"/>
            <a:endParaRPr lang="en-US" sz="1000" b="1" dirty="0">
              <a:latin typeface="Comic Sans MS"/>
              <a:cs typeface="Comic Sans MS"/>
            </a:endParaRPr>
          </a:p>
          <a:p>
            <a:pPr eaLnBrk="1" hangingPunct="1"/>
            <a:r>
              <a:rPr lang="en-US" sz="2800" b="1" dirty="0" smtClean="0">
                <a:solidFill>
                  <a:srgbClr val="1F497D"/>
                </a:solidFill>
                <a:latin typeface="Comic Sans MS"/>
                <a:cs typeface="Comic Sans MS"/>
              </a:rPr>
              <a:t>1</a:t>
            </a:r>
            <a:r>
              <a:rPr lang="en-US" sz="2400" b="1" dirty="0" smtClean="0">
                <a:solidFill>
                  <a:srgbClr val="1F497D"/>
                </a:solidFill>
                <a:latin typeface="Comic Sans MS"/>
                <a:cs typeface="Comic Sans MS"/>
              </a:rPr>
              <a:t> customer, </a:t>
            </a:r>
            <a:r>
              <a:rPr lang="en-US" sz="2800" b="1" dirty="0" smtClean="0">
                <a:solidFill>
                  <a:srgbClr val="1F497D"/>
                </a:solidFill>
                <a:latin typeface="Comic Sans MS"/>
                <a:cs typeface="Comic Sans MS"/>
              </a:rPr>
              <a:t>1</a:t>
            </a:r>
            <a:r>
              <a:rPr lang="en-US" sz="2400" b="1" dirty="0" smtClean="0">
                <a:solidFill>
                  <a:srgbClr val="1F497D"/>
                </a:solidFill>
                <a:latin typeface="Comic Sans MS"/>
                <a:cs typeface="Comic Sans MS"/>
              </a:rPr>
              <a:t> use</a:t>
            </a:r>
            <a:r>
              <a:rPr lang="en-US" sz="2400" b="1" dirty="0" smtClean="0">
                <a:solidFill>
                  <a:srgbClr val="000000"/>
                </a:solidFill>
                <a:latin typeface="Comic Sans MS"/>
                <a:cs typeface="Comic Sans MS"/>
              </a:rPr>
              <a:t>:</a:t>
            </a:r>
          </a:p>
          <a:p>
            <a:pPr lvl="1" eaLnBrk="1" hangingPunct="1"/>
            <a:r>
              <a:rPr lang="en-US" sz="2400" b="1" dirty="0" smtClean="0">
                <a:solidFill>
                  <a:srgbClr val="000000"/>
                </a:solidFill>
                <a:latin typeface="Comic Sans MS"/>
                <a:cs typeface="Comic Sans MS"/>
              </a:rPr>
              <a:t>it </a:t>
            </a:r>
            <a:r>
              <a:rPr lang="en-US" sz="2400" b="1" i="1" dirty="0" smtClean="0">
                <a:solidFill>
                  <a:srgbClr val="000000"/>
                </a:solidFill>
                <a:latin typeface="Comic Sans MS"/>
                <a:cs typeface="Comic Sans MS"/>
              </a:rPr>
              <a:t>has to </a:t>
            </a:r>
            <a:r>
              <a:rPr lang="en-US" sz="2400" b="1" dirty="0" smtClean="0">
                <a:solidFill>
                  <a:srgbClr val="000000"/>
                </a:solidFill>
                <a:latin typeface="Comic Sans MS"/>
                <a:cs typeface="Comic Sans MS"/>
              </a:rPr>
              <a:t>work the first time</a:t>
            </a:r>
          </a:p>
          <a:p>
            <a:pPr eaLnBrk="1" hangingPunct="1"/>
            <a:endParaRPr lang="en-US" sz="1400" b="1" dirty="0">
              <a:solidFill>
                <a:srgbClr val="FFFF00"/>
              </a:solidFill>
              <a:latin typeface="Comic Sans MS"/>
              <a:cs typeface="Comic Sans MS"/>
            </a:endParaRPr>
          </a:p>
          <a:p>
            <a:pPr eaLnBrk="1" hangingPunct="1"/>
            <a:r>
              <a:rPr lang="en-US" sz="3600" b="1" i="1" dirty="0" smtClean="0">
                <a:solidFill>
                  <a:srgbClr val="FFFF00"/>
                </a:solidFill>
                <a:latin typeface="Comic Sans MS"/>
                <a:cs typeface="Comic Sans MS"/>
              </a:rPr>
              <a:t>		</a:t>
            </a:r>
            <a:r>
              <a:rPr lang="en-US" sz="3200" b="1" i="1" dirty="0">
                <a:solidFill>
                  <a:srgbClr val="0000FF"/>
                </a:solidFill>
                <a:latin typeface="Comic Sans MS"/>
                <a:cs typeface="Comic Sans MS"/>
              </a:rPr>
              <a:t>H</a:t>
            </a:r>
            <a:r>
              <a:rPr lang="en-US" sz="3200" b="1" i="1" dirty="0" smtClean="0">
                <a:solidFill>
                  <a:srgbClr val="0000FF"/>
                </a:solidFill>
                <a:latin typeface="Comic Sans MS"/>
                <a:cs typeface="Comic Sans MS"/>
              </a:rPr>
              <a:t>ow do you get it right?</a:t>
            </a:r>
          </a:p>
        </p:txBody>
      </p:sp>
      <p:pic>
        <p:nvPicPr>
          <p:cNvPr id="40964" name="Picture 2" descr="http://1.bp.blogspot.com/-1z4sbohub-8/TVQcWzXneCI/AAAAAAAAAKY/hyvwEsug9rU/s1600/computer-writing-error.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3075" y="1681844"/>
            <a:ext cx="2733880" cy="275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7543800" y="6356350"/>
            <a:ext cx="990600" cy="365125"/>
          </a:xfrm>
          <a:prstGeom prst="rect">
            <a:avLst/>
          </a:prstGeom>
        </p:spPr>
        <p:txBody>
          <a:bodyPr/>
          <a:lstStyle/>
          <a:p>
            <a:fld id="{C96E67C6-3D2D-4367-B6BA-CBB47497F3A1}" type="slidenum">
              <a:rPr lang="en-US" smtClean="0"/>
              <a:t>34</a:t>
            </a:fld>
            <a:endParaRPr lang="en-US"/>
          </a:p>
        </p:txBody>
      </p:sp>
      <p:sp>
        <p:nvSpPr>
          <p:cNvPr id="7" name="Date Placeholder 3"/>
          <p:cNvSpPr txBox="1">
            <a:spLocks/>
          </p:cNvSpPr>
          <p:nvPr/>
        </p:nvSpPr>
        <p:spPr>
          <a:xfrm>
            <a:off x="457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Gerard </a:t>
            </a:r>
            <a:r>
              <a:rPr lang="en-US" sz="1200" dirty="0" err="1" smtClean="0"/>
              <a:t>Holzmann</a:t>
            </a:r>
            <a:endParaRPr lang="en-US" sz="1200" dirty="0"/>
          </a:p>
        </p:txBody>
      </p:sp>
    </p:spTree>
    <p:extLst>
      <p:ext uri="{BB962C8B-B14F-4D97-AF65-F5344CB8AC3E}">
        <p14:creationId xmlns:p14="http://schemas.microsoft.com/office/powerpoint/2010/main" val="33556382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970" y="268280"/>
            <a:ext cx="7737058" cy="1134230"/>
          </a:xfrm>
        </p:spPr>
        <p:txBody>
          <a:bodyPr>
            <a:normAutofit fontScale="90000"/>
          </a:bodyPr>
          <a:lstStyle/>
          <a:p>
            <a:r>
              <a:rPr lang="en-US" sz="4400" dirty="0">
                <a:solidFill>
                  <a:srgbClr val="1F497D"/>
                </a:solidFill>
                <a:latin typeface="Comic Sans MS"/>
                <a:cs typeface="Comic Sans MS"/>
              </a:rPr>
              <a:t>G</a:t>
            </a:r>
            <a:r>
              <a:rPr lang="en-US" sz="4400" cap="none" dirty="0" smtClean="0">
                <a:solidFill>
                  <a:srgbClr val="1F497D"/>
                </a:solidFill>
                <a:latin typeface="Comic Sans MS"/>
                <a:cs typeface="Comic Sans MS"/>
              </a:rPr>
              <a:t>etting </a:t>
            </a:r>
            <a:r>
              <a:rPr lang="en-US" sz="4400" dirty="0">
                <a:solidFill>
                  <a:srgbClr val="1F497D"/>
                </a:solidFill>
                <a:latin typeface="Comic Sans MS"/>
                <a:cs typeface="Comic Sans MS"/>
              </a:rPr>
              <a:t>I</a:t>
            </a:r>
            <a:r>
              <a:rPr lang="en-US" sz="4400" cap="none" dirty="0" smtClean="0">
                <a:solidFill>
                  <a:srgbClr val="1F497D"/>
                </a:solidFill>
                <a:latin typeface="Comic Sans MS"/>
                <a:cs typeface="Comic Sans MS"/>
              </a:rPr>
              <a:t>t Right</a:t>
            </a:r>
            <a:br>
              <a:rPr lang="en-US" sz="4400" cap="none" dirty="0" smtClean="0">
                <a:solidFill>
                  <a:srgbClr val="1F497D"/>
                </a:solidFill>
                <a:latin typeface="Comic Sans MS"/>
                <a:cs typeface="Comic Sans MS"/>
              </a:rPr>
            </a:br>
            <a:r>
              <a:rPr lang="en-US" sz="2000" cap="none" dirty="0" smtClean="0">
                <a:solidFill>
                  <a:schemeClr val="tx2"/>
                </a:solidFill>
                <a:latin typeface="Comic Sans MS"/>
                <a:cs typeface="Comic Sans MS"/>
              </a:rPr>
              <a:t>some of the things </a:t>
            </a:r>
            <a:r>
              <a:rPr lang="en-US" sz="2000" dirty="0" smtClean="0">
                <a:solidFill>
                  <a:schemeClr val="tx2"/>
                </a:solidFill>
                <a:latin typeface="Comic Sans MS"/>
                <a:cs typeface="Comic Sans MS"/>
              </a:rPr>
              <a:t>done</a:t>
            </a:r>
            <a:r>
              <a:rPr lang="en-US" sz="2000" cap="none" dirty="0" smtClean="0">
                <a:solidFill>
                  <a:schemeClr val="tx2"/>
                </a:solidFill>
                <a:latin typeface="Comic Sans MS"/>
                <a:cs typeface="Comic Sans MS"/>
              </a:rPr>
              <a:t> differently</a:t>
            </a:r>
            <a:br>
              <a:rPr lang="en-US" sz="2000" cap="none" dirty="0" smtClean="0">
                <a:solidFill>
                  <a:schemeClr val="tx2"/>
                </a:solidFill>
                <a:latin typeface="Comic Sans MS"/>
                <a:cs typeface="Comic Sans MS"/>
              </a:rPr>
            </a:br>
            <a:r>
              <a:rPr lang="en-US" sz="2000" cap="none" dirty="0" smtClean="0">
                <a:solidFill>
                  <a:schemeClr val="tx2"/>
                </a:solidFill>
                <a:latin typeface="Comic Sans MS"/>
                <a:cs typeface="Comic Sans MS"/>
              </a:rPr>
              <a:t>from previous missions</a:t>
            </a:r>
            <a:endParaRPr lang="en-US" sz="2000" cap="none" dirty="0">
              <a:solidFill>
                <a:schemeClr val="tx2"/>
              </a:solidFill>
              <a:latin typeface="Comic Sans MS"/>
              <a:cs typeface="Comic Sans MS"/>
            </a:endParaRPr>
          </a:p>
        </p:txBody>
      </p:sp>
      <p:sp>
        <p:nvSpPr>
          <p:cNvPr id="3" name="Content Placeholder 2"/>
          <p:cNvSpPr>
            <a:spLocks noGrp="1"/>
          </p:cNvSpPr>
          <p:nvPr>
            <p:ph sz="quarter" idx="4294967295"/>
          </p:nvPr>
        </p:nvSpPr>
        <p:spPr>
          <a:xfrm>
            <a:off x="1010720" y="1575457"/>
            <a:ext cx="6609279" cy="4675106"/>
          </a:xfrm>
          <a:prstGeom prst="rect">
            <a:avLst/>
          </a:prstGeom>
          <a:ln>
            <a:noFill/>
          </a:ln>
        </p:spPr>
        <p:txBody>
          <a:bodyPr>
            <a:normAutofit/>
          </a:bodyPr>
          <a:lstStyle/>
          <a:p>
            <a:pPr marL="914400" lvl="1" indent="-457200">
              <a:spcBef>
                <a:spcPts val="1080"/>
              </a:spcBef>
              <a:buClr>
                <a:srgbClr val="92D050"/>
              </a:buClr>
              <a:buSzPct val="110000"/>
              <a:buFont typeface="+mj-lt"/>
              <a:buAutoNum type="arabicPeriod"/>
            </a:pPr>
            <a:r>
              <a:rPr lang="en-US" sz="2000" b="1" dirty="0">
                <a:latin typeface="Comic Sans MS"/>
                <a:cs typeface="Comic Sans MS"/>
              </a:rPr>
              <a:t>D</a:t>
            </a:r>
            <a:r>
              <a:rPr lang="en-US" sz="2000" b="1" dirty="0" smtClean="0">
                <a:latin typeface="Comic Sans MS"/>
                <a:cs typeface="Comic Sans MS"/>
              </a:rPr>
              <a:t>efined a new </a:t>
            </a:r>
            <a:r>
              <a:rPr lang="en-US" sz="2000" b="1" i="1" dirty="0" smtClean="0">
                <a:latin typeface="Comic Sans MS"/>
                <a:cs typeface="Comic Sans MS"/>
              </a:rPr>
              <a:t>risk-based</a:t>
            </a:r>
            <a:r>
              <a:rPr lang="en-US" sz="2000" b="1" dirty="0" smtClean="0">
                <a:latin typeface="Comic Sans MS"/>
                <a:cs typeface="Comic Sans MS"/>
              </a:rPr>
              <a:t> </a:t>
            </a:r>
            <a:r>
              <a:rPr lang="en-US" sz="2000" b="1" i="1" dirty="0" smtClean="0">
                <a:solidFill>
                  <a:srgbClr val="1F497D"/>
                </a:solidFill>
                <a:latin typeface="Comic Sans MS"/>
                <a:cs typeface="Comic Sans MS"/>
              </a:rPr>
              <a:t>Coding Standard</a:t>
            </a:r>
            <a:r>
              <a:rPr lang="en-US" sz="2000" b="1" dirty="0" smtClean="0">
                <a:solidFill>
                  <a:srgbClr val="1F497D"/>
                </a:solidFill>
                <a:latin typeface="Comic Sans MS"/>
                <a:cs typeface="Comic Sans MS"/>
              </a:rPr>
              <a:t> </a:t>
            </a:r>
            <a:r>
              <a:rPr lang="en-US" sz="2000" b="1" dirty="0" smtClean="0">
                <a:latin typeface="Comic Sans MS"/>
                <a:cs typeface="Comic Sans MS"/>
              </a:rPr>
              <a:t>with </a:t>
            </a:r>
            <a:r>
              <a:rPr lang="en-US" sz="2000" b="1" i="1" dirty="0" smtClean="0">
                <a:latin typeface="Comic Sans MS"/>
                <a:cs typeface="Comic Sans MS"/>
              </a:rPr>
              <a:t>tool-based</a:t>
            </a:r>
            <a:r>
              <a:rPr lang="en-US" sz="2000" b="1" dirty="0" smtClean="0">
                <a:latin typeface="Comic Sans MS"/>
                <a:cs typeface="Comic Sans MS"/>
              </a:rPr>
              <a:t> compliance checks</a:t>
            </a:r>
          </a:p>
          <a:p>
            <a:pPr marL="914400" lvl="1" indent="-457200">
              <a:spcBef>
                <a:spcPts val="1080"/>
              </a:spcBef>
              <a:buClr>
                <a:srgbClr val="92D050"/>
              </a:buClr>
              <a:buSzPct val="110000"/>
              <a:buFont typeface="+mj-lt"/>
              <a:buAutoNum type="arabicPeriod"/>
            </a:pPr>
            <a:r>
              <a:rPr lang="en-US" sz="2000" b="1" dirty="0">
                <a:latin typeface="Comic Sans MS"/>
                <a:cs typeface="Comic Sans MS"/>
              </a:rPr>
              <a:t>I</a:t>
            </a:r>
            <a:r>
              <a:rPr lang="en-US" sz="2000" b="1" dirty="0" smtClean="0">
                <a:latin typeface="Comic Sans MS"/>
                <a:cs typeface="Comic Sans MS"/>
              </a:rPr>
              <a:t>ntroduced a </a:t>
            </a:r>
            <a:r>
              <a:rPr lang="en-US" sz="2000" b="1" i="1" dirty="0" smtClean="0">
                <a:solidFill>
                  <a:srgbClr val="1F497D"/>
                </a:solidFill>
                <a:latin typeface="Comic Sans MS"/>
                <a:cs typeface="Comic Sans MS"/>
              </a:rPr>
              <a:t>Certification</a:t>
            </a:r>
            <a:r>
              <a:rPr lang="en-US" sz="2000" b="1" i="1" dirty="0" smtClean="0">
                <a:latin typeface="Comic Sans MS"/>
                <a:cs typeface="Comic Sans MS"/>
              </a:rPr>
              <a:t> </a:t>
            </a:r>
            <a:r>
              <a:rPr lang="en-US" sz="2000" b="1" dirty="0" smtClean="0">
                <a:latin typeface="Comic Sans MS"/>
                <a:cs typeface="Comic Sans MS"/>
              </a:rPr>
              <a:t>program</a:t>
            </a:r>
            <a:r>
              <a:rPr lang="en-US" sz="2000" b="1" i="1" dirty="0" smtClean="0">
                <a:latin typeface="Comic Sans MS"/>
                <a:cs typeface="Comic Sans MS"/>
              </a:rPr>
              <a:t> </a:t>
            </a:r>
            <a:r>
              <a:rPr lang="en-US" sz="2000" b="1" dirty="0" smtClean="0">
                <a:latin typeface="Comic Sans MS"/>
                <a:cs typeface="Comic Sans MS"/>
              </a:rPr>
              <a:t>for flight software developers</a:t>
            </a:r>
          </a:p>
          <a:p>
            <a:pPr marL="914400" lvl="1" indent="-457200">
              <a:spcBef>
                <a:spcPts val="1080"/>
              </a:spcBef>
              <a:buClr>
                <a:srgbClr val="92D050"/>
              </a:buClr>
              <a:buSzPct val="110000"/>
              <a:buFont typeface="+mj-lt"/>
              <a:buAutoNum type="arabicPeriod"/>
            </a:pPr>
            <a:r>
              <a:rPr lang="en-US" sz="2000" b="1" dirty="0">
                <a:latin typeface="Comic Sans MS"/>
                <a:cs typeface="Comic Sans MS"/>
              </a:rPr>
              <a:t>I</a:t>
            </a:r>
            <a:r>
              <a:rPr lang="en-US" sz="2000" b="1" dirty="0" smtClean="0">
                <a:latin typeface="Comic Sans MS"/>
                <a:cs typeface="Comic Sans MS"/>
              </a:rPr>
              <a:t>ntroduced routine use of strong </a:t>
            </a:r>
            <a:r>
              <a:rPr lang="en-US" sz="2000" b="1" i="1" dirty="0" smtClean="0">
                <a:solidFill>
                  <a:srgbClr val="1F497D"/>
                </a:solidFill>
                <a:latin typeface="Comic Sans MS"/>
                <a:cs typeface="Comic Sans MS"/>
              </a:rPr>
              <a:t>Static Source Code Analysis</a:t>
            </a:r>
            <a:r>
              <a:rPr lang="en-US" sz="2000" b="1" dirty="0" smtClean="0">
                <a:latin typeface="Comic Sans MS"/>
                <a:cs typeface="Comic Sans MS"/>
              </a:rPr>
              <a:t> tools</a:t>
            </a:r>
          </a:p>
          <a:p>
            <a:pPr marL="914400" lvl="1" indent="-457200">
              <a:spcBef>
                <a:spcPts val="1080"/>
              </a:spcBef>
              <a:buClr>
                <a:srgbClr val="92D050"/>
              </a:buClr>
              <a:buSzPct val="110000"/>
              <a:buFont typeface="+mj-lt"/>
              <a:buAutoNum type="arabicPeriod"/>
            </a:pPr>
            <a:r>
              <a:rPr lang="en-US" sz="2000" b="1" dirty="0">
                <a:latin typeface="Comic Sans MS"/>
                <a:cs typeface="Comic Sans MS"/>
              </a:rPr>
              <a:t>D</a:t>
            </a:r>
            <a:r>
              <a:rPr lang="en-US" sz="2000" b="1" dirty="0" smtClean="0">
                <a:latin typeface="Comic Sans MS"/>
                <a:cs typeface="Comic Sans MS"/>
              </a:rPr>
              <a:t>efined a new </a:t>
            </a:r>
            <a:r>
              <a:rPr lang="en-US" sz="2000" b="1" i="1" dirty="0" smtClean="0">
                <a:solidFill>
                  <a:srgbClr val="1F497D"/>
                </a:solidFill>
                <a:latin typeface="Comic Sans MS"/>
                <a:cs typeface="Comic Sans MS"/>
              </a:rPr>
              <a:t>Code </a:t>
            </a:r>
            <a:r>
              <a:rPr lang="en-US" sz="2000" b="1" i="1" dirty="0">
                <a:solidFill>
                  <a:srgbClr val="1F497D"/>
                </a:solidFill>
                <a:latin typeface="Comic Sans MS"/>
                <a:cs typeface="Comic Sans MS"/>
              </a:rPr>
              <a:t>Review </a:t>
            </a:r>
            <a:r>
              <a:rPr lang="en-US" sz="2000" b="1" dirty="0" smtClean="0">
                <a:latin typeface="Comic Sans MS"/>
                <a:cs typeface="Comic Sans MS"/>
              </a:rPr>
              <a:t>process and  </a:t>
            </a:r>
            <a:r>
              <a:rPr lang="en-US" sz="2000" b="1" i="1" dirty="0" smtClean="0">
                <a:solidFill>
                  <a:srgbClr val="1F497D"/>
                </a:solidFill>
                <a:latin typeface="Comic Sans MS"/>
                <a:cs typeface="Comic Sans MS"/>
              </a:rPr>
              <a:t>Tool</a:t>
            </a:r>
            <a:r>
              <a:rPr lang="en-US" sz="2000" b="1" dirty="0" smtClean="0">
                <a:latin typeface="Comic Sans MS"/>
                <a:cs typeface="Comic Sans MS"/>
              </a:rPr>
              <a:t> (</a:t>
            </a:r>
            <a:r>
              <a:rPr lang="en-US" sz="2000" b="1" i="1" dirty="0" smtClean="0">
                <a:latin typeface="Comic Sans MS"/>
                <a:cs typeface="Comic Sans MS"/>
              </a:rPr>
              <a:t>scrub</a:t>
            </a:r>
            <a:r>
              <a:rPr lang="en-US" sz="2000" b="1" dirty="0" smtClean="0">
                <a:latin typeface="Comic Sans MS"/>
                <a:cs typeface="Comic Sans MS"/>
              </a:rPr>
              <a:t>), integrated with static analysis</a:t>
            </a:r>
            <a:endParaRPr lang="en-US" sz="2000" b="1" dirty="0">
              <a:latin typeface="Comic Sans MS"/>
              <a:cs typeface="Comic Sans MS"/>
            </a:endParaRPr>
          </a:p>
          <a:p>
            <a:pPr marL="914400" lvl="1" indent="-457200">
              <a:spcBef>
                <a:spcPts val="1080"/>
              </a:spcBef>
              <a:buClr>
                <a:srgbClr val="92D050"/>
              </a:buClr>
              <a:buSzPct val="110000"/>
              <a:buFont typeface="+mj-lt"/>
              <a:buAutoNum type="arabicPeriod"/>
            </a:pPr>
            <a:r>
              <a:rPr lang="en-US" sz="2000" b="1" dirty="0" smtClean="0">
                <a:latin typeface="Comic Sans MS"/>
                <a:cs typeface="Comic Sans MS"/>
              </a:rPr>
              <a:t>Made use of formal analysis for key subsystems with </a:t>
            </a:r>
            <a:r>
              <a:rPr lang="en-US" sz="2000" b="1" i="1" dirty="0" smtClean="0">
                <a:solidFill>
                  <a:srgbClr val="1F497D"/>
                </a:solidFill>
                <a:latin typeface="Comic Sans MS"/>
                <a:cs typeface="Comic Sans MS"/>
              </a:rPr>
              <a:t>Logic Model Checking</a:t>
            </a:r>
          </a:p>
        </p:txBody>
      </p:sp>
      <p:pic>
        <p:nvPicPr>
          <p:cNvPr id="4" name="Picture 4" descr="http://www.aero.jussieu.fr/projet/SAM/Images/LogoMSL.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3000" y="242154"/>
            <a:ext cx="1220060" cy="974756"/>
          </a:xfrm>
          <a:prstGeom prst="rect">
            <a:avLst/>
          </a:prstGeom>
          <a:ln>
            <a:noFill/>
          </a:ln>
          <a:effec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10343">
            <a:off x="290773" y="3650136"/>
            <a:ext cx="1162336" cy="859118"/>
          </a:xfrm>
          <a:prstGeom prst="rect">
            <a:avLst/>
          </a:prstGeom>
          <a:ln w="0" algn="ctr">
            <a:solidFill>
              <a:srgbClr val="000000"/>
            </a:solidFill>
            <a:miter lim="800000"/>
            <a:headEnd/>
            <a:tailEnd type="none" w="lg" len="lg"/>
          </a:ln>
          <a:effectLst/>
          <a:extLst>
            <a:ext uri="{909E8E84-426E-40dd-AFC4-6F175D3DCCD1}">
              <a14:hiddenFill xmlns:a14="http://schemas.microsoft.com/office/drawing/2010/main">
                <a:solidFill>
                  <a:srgbClr val="FFFFFF"/>
                </a:solidFill>
              </a14:hiddenFill>
            </a:ext>
          </a:extLst>
        </p:spPr>
      </p:pic>
      <p:pic>
        <p:nvPicPr>
          <p:cNvPr id="10" name="Picture 9" descr="http://spinroot.com/spin/Gif/spinlogo2.gif"/>
          <p:cNvPicPr>
            <a:picLocks noChangeAspect="1" noChangeArrowheads="1"/>
          </p:cNvPicPr>
          <p:nvPr/>
        </p:nvPicPr>
        <p:blipFill rotWithShape="1">
          <a:blip r:embed="rId5" cstate="print"/>
          <a:srcRect l="7233" t="6170" r="6022" b="8786"/>
          <a:stretch/>
        </p:blipFill>
        <p:spPr bwMode="auto">
          <a:xfrm rot="852908">
            <a:off x="7531334" y="4558051"/>
            <a:ext cx="816154" cy="8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J:\Courses\FSW_Certification_09 Aug. 03 10.55.gif"/>
          <p:cNvPicPr>
            <a:picLocks noChangeAspect="1" noChangeArrowheads="1"/>
          </p:cNvPicPr>
          <p:nvPr/>
        </p:nvPicPr>
        <p:blipFill>
          <a:blip r:embed="rId6" cstate="print"/>
          <a:srcRect/>
          <a:stretch>
            <a:fillRect/>
          </a:stretch>
        </p:blipFill>
        <p:spPr bwMode="auto">
          <a:xfrm rot="20956068">
            <a:off x="336812" y="2124506"/>
            <a:ext cx="1070258" cy="796522"/>
          </a:xfrm>
          <a:prstGeom prst="rect">
            <a:avLst/>
          </a:prstGeom>
          <a:noFill/>
          <a:ln>
            <a:solidFill>
              <a:schemeClr val="bg1"/>
            </a:solidFill>
          </a:ln>
          <a:effectLst/>
        </p:spPr>
      </p:pic>
      <p:pic>
        <p:nvPicPr>
          <p:cNvPr id="11" name="Picture 4" descr="ScreenHunter_001"/>
          <p:cNvPicPr>
            <a:picLocks noChangeAspect="1" noChangeArrowheads="1"/>
          </p:cNvPicPr>
          <p:nvPr/>
        </p:nvPicPr>
        <p:blipFill>
          <a:blip r:embed="rId7" cstate="print"/>
          <a:srcRect/>
          <a:stretch>
            <a:fillRect/>
          </a:stretch>
        </p:blipFill>
        <p:spPr bwMode="auto">
          <a:xfrm rot="927306">
            <a:off x="7434860" y="1426274"/>
            <a:ext cx="1009102" cy="1303422"/>
          </a:xfrm>
          <a:prstGeom prst="rect">
            <a:avLst/>
          </a:prstGeom>
          <a:ln>
            <a:solidFill>
              <a:schemeClr val="bg1"/>
            </a:solidFill>
          </a:ln>
          <a:effectLst/>
        </p:spPr>
      </p:pic>
      <p:grpSp>
        <p:nvGrpSpPr>
          <p:cNvPr id="17" name="Group 16"/>
          <p:cNvGrpSpPr/>
          <p:nvPr/>
        </p:nvGrpSpPr>
        <p:grpSpPr>
          <a:xfrm rot="1134611">
            <a:off x="7469928" y="3130036"/>
            <a:ext cx="938967" cy="854414"/>
            <a:chOff x="7575849" y="3208015"/>
            <a:chExt cx="938967" cy="854414"/>
          </a:xfrm>
        </p:grpSpPr>
        <p:pic>
          <p:nvPicPr>
            <p:cNvPr id="13" name="Picture 3"/>
            <p:cNvPicPr>
              <a:picLocks noChangeAspect="1" noChangeArrowheads="1"/>
            </p:cNvPicPr>
            <p:nvPr/>
          </p:nvPicPr>
          <p:blipFill>
            <a:blip r:embed="rId8" cstate="print"/>
            <a:srcRect/>
            <a:stretch>
              <a:fillRect/>
            </a:stretch>
          </p:blipFill>
          <p:spPr bwMode="auto">
            <a:xfrm rot="21336817">
              <a:off x="7575849" y="3208015"/>
              <a:ext cx="938967" cy="854414"/>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7595412" y="3642315"/>
              <a:ext cx="902732" cy="242730"/>
              <a:chOff x="6650076" y="4125431"/>
              <a:chExt cx="902732" cy="242730"/>
            </a:xfrm>
          </p:grpSpPr>
          <p:sp>
            <p:nvSpPr>
              <p:cNvPr id="5" name="Rectangle 4"/>
              <p:cNvSpPr/>
              <p:nvPr/>
            </p:nvSpPr>
            <p:spPr>
              <a:xfrm rot="21284127">
                <a:off x="6650076" y="4128854"/>
                <a:ext cx="902732" cy="221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9" cstate="print">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rot="21378664">
                <a:off x="6656871" y="4125431"/>
                <a:ext cx="888956" cy="24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9" name="Slide Number Placeholder 8"/>
          <p:cNvSpPr>
            <a:spLocks noGrp="1"/>
          </p:cNvSpPr>
          <p:nvPr>
            <p:ph type="sldNum" sz="quarter" idx="12"/>
          </p:nvPr>
        </p:nvSpPr>
        <p:spPr/>
        <p:txBody>
          <a:bodyPr/>
          <a:lstStyle/>
          <a:p>
            <a:fld id="{C96E67C6-3D2D-4367-B6BA-CBB47497F3A1}" type="slidenum">
              <a:rPr lang="en-US" smtClean="0"/>
              <a:t>35</a:t>
            </a:fld>
            <a:endParaRPr lang="en-US"/>
          </a:p>
        </p:txBody>
      </p:sp>
    </p:spTree>
    <p:extLst>
      <p:ext uri="{BB962C8B-B14F-4D97-AF65-F5344CB8AC3E}">
        <p14:creationId xmlns:p14="http://schemas.microsoft.com/office/powerpoint/2010/main" val="1569882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The Spin Model Checker</a:t>
            </a:r>
            <a:endParaRPr lang="en-US" dirty="0">
              <a:solidFill>
                <a:srgbClr val="1F497D"/>
              </a:solidFill>
              <a:latin typeface="Comic Sans MS"/>
              <a:cs typeface="Comic Sans MS"/>
            </a:endParaRPr>
          </a:p>
        </p:txBody>
      </p:sp>
      <p:sp>
        <p:nvSpPr>
          <p:cNvPr id="3" name="Content Placeholder 2"/>
          <p:cNvSpPr>
            <a:spLocks noGrp="1"/>
          </p:cNvSpPr>
          <p:nvPr>
            <p:ph idx="1"/>
          </p:nvPr>
        </p:nvSpPr>
        <p:spPr>
          <a:xfrm>
            <a:off x="3962400" y="1600200"/>
            <a:ext cx="4724400" cy="4525963"/>
          </a:xfrm>
        </p:spPr>
        <p:txBody>
          <a:bodyPr>
            <a:normAutofit/>
          </a:bodyPr>
          <a:lstStyle/>
          <a:p>
            <a:pPr>
              <a:spcBef>
                <a:spcPts val="1080"/>
              </a:spcBef>
            </a:pPr>
            <a:r>
              <a:rPr lang="en-US" sz="2000" b="1" dirty="0" smtClean="0">
                <a:latin typeface="Comic Sans MS"/>
                <a:cs typeface="Comic Sans MS"/>
              </a:rPr>
              <a:t>Developed by Gerard </a:t>
            </a:r>
            <a:r>
              <a:rPr lang="en-US" sz="2000" b="1" dirty="0" err="1" smtClean="0">
                <a:latin typeface="Comic Sans MS"/>
                <a:cs typeface="Comic Sans MS"/>
              </a:rPr>
              <a:t>Holzmann</a:t>
            </a:r>
            <a:r>
              <a:rPr lang="en-US" sz="2000" b="1" dirty="0" smtClean="0">
                <a:latin typeface="Comic Sans MS"/>
                <a:cs typeface="Comic Sans MS"/>
              </a:rPr>
              <a:t> at Bell Labs starting in 1980</a:t>
            </a:r>
          </a:p>
          <a:p>
            <a:pPr>
              <a:spcBef>
                <a:spcPts val="1080"/>
              </a:spcBef>
            </a:pPr>
            <a:r>
              <a:rPr lang="en-US" sz="2000" b="1" dirty="0" smtClean="0">
                <a:latin typeface="Comic Sans MS"/>
                <a:cs typeface="Comic Sans MS"/>
              </a:rPr>
              <a:t>Spin has been used worldwide for the formal verification of multi-threaded software applications</a:t>
            </a:r>
          </a:p>
          <a:p>
            <a:pPr>
              <a:spcBef>
                <a:spcPts val="1080"/>
              </a:spcBef>
            </a:pPr>
            <a:r>
              <a:rPr lang="en-US" sz="2000" b="1" dirty="0" smtClean="0">
                <a:latin typeface="Comic Sans MS"/>
                <a:cs typeface="Comic Sans MS"/>
              </a:rPr>
              <a:t>Available as an open-source software verification tool</a:t>
            </a:r>
          </a:p>
          <a:p>
            <a:pPr>
              <a:spcBef>
                <a:spcPts val="1080"/>
              </a:spcBef>
            </a:pPr>
            <a:r>
              <a:rPr lang="en-US" sz="2000" b="1" dirty="0" smtClean="0">
                <a:latin typeface="Comic Sans MS"/>
                <a:cs typeface="Comic Sans MS"/>
              </a:rPr>
              <a:t>Spin was used to help verify the software in NASA’s Mars Science Laboratory</a:t>
            </a:r>
            <a:endParaRPr lang="en-US" sz="2000" b="1" dirty="0">
              <a:latin typeface="Comic Sans MS"/>
              <a:cs typeface="Comic Sans MS"/>
            </a:endParaRPr>
          </a:p>
        </p:txBody>
      </p:sp>
      <p:sp>
        <p:nvSpPr>
          <p:cNvPr id="5" name="Slide Number Placeholder 4"/>
          <p:cNvSpPr>
            <a:spLocks noGrp="1"/>
          </p:cNvSpPr>
          <p:nvPr>
            <p:ph type="sldNum" sz="quarter" idx="12"/>
          </p:nvPr>
        </p:nvSpPr>
        <p:spPr/>
        <p:txBody>
          <a:bodyPr/>
          <a:lstStyle/>
          <a:p>
            <a:fld id="{FD02939A-FF13-CB46-BE97-E363E3FFAEEB}" type="slidenum">
              <a:rPr lang="en-US" smtClean="0"/>
              <a:t>36</a:t>
            </a:fld>
            <a:endParaRPr lang="en-US"/>
          </a:p>
        </p:txBody>
      </p:sp>
      <p:pic>
        <p:nvPicPr>
          <p:cNvPr id="7" name="Picture 6"/>
          <p:cNvPicPr>
            <a:picLocks noChangeAspect="1"/>
          </p:cNvPicPr>
          <p:nvPr/>
        </p:nvPicPr>
        <p:blipFill>
          <a:blip r:embed="rId3"/>
          <a:stretch>
            <a:fillRect/>
          </a:stretch>
        </p:blipFill>
        <p:spPr>
          <a:xfrm>
            <a:off x="304800" y="1513745"/>
            <a:ext cx="3429000" cy="4762500"/>
          </a:xfrm>
          <a:prstGeom prst="rect">
            <a:avLst/>
          </a:prstGeom>
        </p:spPr>
      </p:pic>
    </p:spTree>
    <p:extLst>
      <p:ext uri="{BB962C8B-B14F-4D97-AF65-F5344CB8AC3E}">
        <p14:creationId xmlns:p14="http://schemas.microsoft.com/office/powerpoint/2010/main" val="42568172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 y="145242"/>
            <a:ext cx="9144000" cy="1143000"/>
          </a:xfrm>
        </p:spPr>
        <p:txBody>
          <a:bodyPr>
            <a:normAutofit fontScale="90000"/>
          </a:bodyPr>
          <a:lstStyle/>
          <a:p>
            <a:pPr algn="ctr"/>
            <a:r>
              <a:rPr lang="en-US" sz="3600" dirty="0">
                <a:solidFill>
                  <a:srgbClr val="1F497D"/>
                </a:solidFill>
                <a:latin typeface="Comic Sans MS"/>
                <a:cs typeface="Comic Sans MS"/>
              </a:rPr>
              <a:t>V</a:t>
            </a:r>
            <a:r>
              <a:rPr lang="en-US" sz="3600" cap="none" dirty="0" smtClean="0">
                <a:solidFill>
                  <a:srgbClr val="1F497D"/>
                </a:solidFill>
                <a:latin typeface="Comic Sans MS"/>
                <a:cs typeface="Comic Sans MS"/>
              </a:rPr>
              <a:t>erifying </a:t>
            </a:r>
            <a:r>
              <a:rPr lang="en-US" sz="3600" i="1" dirty="0">
                <a:solidFill>
                  <a:srgbClr val="1F497D"/>
                </a:solidFill>
                <a:latin typeface="Comic Sans MS"/>
                <a:cs typeface="Comic Sans MS"/>
              </a:rPr>
              <a:t>C</a:t>
            </a:r>
            <a:r>
              <a:rPr lang="en-US" sz="3600" i="1" cap="none" dirty="0" smtClean="0">
                <a:solidFill>
                  <a:srgbClr val="1F497D"/>
                </a:solidFill>
                <a:latin typeface="Comic Sans MS"/>
                <a:cs typeface="Comic Sans MS"/>
              </a:rPr>
              <a:t>oncurrent </a:t>
            </a:r>
            <a:r>
              <a:rPr lang="en-US" sz="3600" i="1" dirty="0">
                <a:solidFill>
                  <a:srgbClr val="1F497D"/>
                </a:solidFill>
                <a:latin typeface="Comic Sans MS"/>
                <a:cs typeface="Comic Sans MS"/>
              </a:rPr>
              <a:t>C</a:t>
            </a:r>
            <a:r>
              <a:rPr lang="en-US" sz="3600" i="1" cap="none" dirty="0" smtClean="0">
                <a:solidFill>
                  <a:srgbClr val="1F497D"/>
                </a:solidFill>
                <a:latin typeface="Comic Sans MS"/>
                <a:cs typeface="Comic Sans MS"/>
              </a:rPr>
              <a:t>ode</a:t>
            </a:r>
            <a:br>
              <a:rPr lang="en-US" sz="3600" i="1" cap="none" dirty="0" smtClean="0">
                <a:solidFill>
                  <a:srgbClr val="1F497D"/>
                </a:solidFill>
                <a:latin typeface="Comic Sans MS"/>
                <a:cs typeface="Comic Sans MS"/>
              </a:rPr>
            </a:br>
            <a:r>
              <a:rPr lang="en-US" sz="3600" dirty="0">
                <a:solidFill>
                  <a:srgbClr val="1F497D"/>
                </a:solidFill>
                <a:latin typeface="Comic Sans MS"/>
                <a:cs typeface="Comic Sans MS"/>
              </a:rPr>
              <a:t>W</a:t>
            </a:r>
            <a:r>
              <a:rPr lang="en-US" sz="3600" cap="none" dirty="0" smtClean="0">
                <a:solidFill>
                  <a:srgbClr val="1F497D"/>
                </a:solidFill>
                <a:latin typeface="Comic Sans MS"/>
                <a:cs typeface="Comic Sans MS"/>
              </a:rPr>
              <a:t>hat is the State-of-the-art?</a:t>
            </a:r>
            <a:endParaRPr lang="en-US" sz="3600" cap="none" dirty="0">
              <a:solidFill>
                <a:srgbClr val="1F497D"/>
              </a:solidFill>
              <a:latin typeface="Comic Sans MS"/>
              <a:cs typeface="Comic Sans MS"/>
            </a:endParaRPr>
          </a:p>
        </p:txBody>
      </p:sp>
      <p:sp>
        <p:nvSpPr>
          <p:cNvPr id="3" name="Content Placeholder 2"/>
          <p:cNvSpPr>
            <a:spLocks noGrp="1"/>
          </p:cNvSpPr>
          <p:nvPr>
            <p:ph idx="4294967295"/>
          </p:nvPr>
        </p:nvSpPr>
        <p:spPr>
          <a:xfrm>
            <a:off x="457200" y="1775191"/>
            <a:ext cx="2286000" cy="1002515"/>
          </a:xfrm>
          <a:prstGeom prst="rect">
            <a:avLst/>
          </a:prstGeom>
        </p:spPr>
        <p:txBody>
          <a:bodyPr>
            <a:normAutofit/>
          </a:bodyPr>
          <a:lstStyle/>
          <a:p>
            <a:pPr marL="0" indent="0">
              <a:buNone/>
            </a:pPr>
            <a:r>
              <a:rPr lang="en-US" sz="2400" b="1" dirty="0" smtClean="0">
                <a:latin typeface="Comic Sans MS"/>
                <a:cs typeface="Comic Sans MS"/>
              </a:rPr>
              <a:t>a small example</a:t>
            </a:r>
            <a:endParaRPr lang="en-US" sz="1400" b="1" dirty="0">
              <a:latin typeface="Comic Sans MS"/>
              <a:cs typeface="Comic Sans MS"/>
            </a:endParaRPr>
          </a:p>
        </p:txBody>
      </p:sp>
      <p:grpSp>
        <p:nvGrpSpPr>
          <p:cNvPr id="10" name="Group 9"/>
          <p:cNvGrpSpPr/>
          <p:nvPr/>
        </p:nvGrpSpPr>
        <p:grpSpPr>
          <a:xfrm>
            <a:off x="2545734" y="1502446"/>
            <a:ext cx="3655859" cy="4343400"/>
            <a:chOff x="2286000" y="1752600"/>
            <a:chExt cx="3655859" cy="4343400"/>
          </a:xfrm>
        </p:grpSpPr>
        <p:pic>
          <p:nvPicPr>
            <p:cNvPr id="2051" name="Picture 3"/>
            <p:cNvPicPr>
              <a:picLocks noChangeAspect="1" noChangeArrowheads="1"/>
            </p:cNvPicPr>
            <p:nvPr/>
          </p:nvPicPr>
          <p:blipFill>
            <a:blip r:embed="rId3" cstate="print"/>
            <a:srcRect/>
            <a:stretch>
              <a:fillRect/>
            </a:stretch>
          </p:blipFill>
          <p:spPr bwMode="auto">
            <a:xfrm>
              <a:off x="2286000" y="1828800"/>
              <a:ext cx="3090700" cy="4267200"/>
            </a:xfrm>
            <a:prstGeom prst="rect">
              <a:avLst/>
            </a:prstGeom>
            <a:ln w="12700">
              <a:solidFill>
                <a:schemeClr val="bg1"/>
              </a:solidFill>
            </a:ln>
            <a:effectLst>
              <a:outerShdw blurRad="292100" dist="139700" dir="2700000" algn="tl" rotWithShape="0">
                <a:schemeClr val="tx1">
                  <a:alpha val="65000"/>
                </a:schemeClr>
              </a:outerShdw>
            </a:effectLst>
          </p:spPr>
        </p:pic>
        <p:sp>
          <p:nvSpPr>
            <p:cNvPr id="6" name="TextBox 5"/>
            <p:cNvSpPr txBox="1"/>
            <p:nvPr/>
          </p:nvSpPr>
          <p:spPr>
            <a:xfrm>
              <a:off x="5334000" y="1752600"/>
              <a:ext cx="607859" cy="369332"/>
            </a:xfrm>
            <a:prstGeom prst="rect">
              <a:avLst/>
            </a:prstGeom>
            <a:noFill/>
          </p:spPr>
          <p:txBody>
            <a:bodyPr wrap="none" rtlCol="0">
              <a:spAutoFit/>
            </a:bodyPr>
            <a:lstStyle/>
            <a:p>
              <a:r>
                <a:rPr lang="en-US" i="1" dirty="0" smtClean="0"/>
                <a:t>2000</a:t>
              </a:r>
              <a:endParaRPr lang="en-US" i="1" dirty="0"/>
            </a:p>
          </p:txBody>
        </p:sp>
      </p:grpSp>
      <p:grpSp>
        <p:nvGrpSpPr>
          <p:cNvPr id="11" name="Group 10"/>
          <p:cNvGrpSpPr/>
          <p:nvPr/>
        </p:nvGrpSpPr>
        <p:grpSpPr>
          <a:xfrm>
            <a:off x="3581400" y="1959646"/>
            <a:ext cx="3732059" cy="4010026"/>
            <a:chOff x="3581400" y="2209800"/>
            <a:chExt cx="3732059" cy="4010026"/>
          </a:xfrm>
        </p:grpSpPr>
        <p:pic>
          <p:nvPicPr>
            <p:cNvPr id="2052" name="Picture 4"/>
            <p:cNvPicPr>
              <a:picLocks noChangeAspect="1" noChangeArrowheads="1"/>
            </p:cNvPicPr>
            <p:nvPr/>
          </p:nvPicPr>
          <p:blipFill>
            <a:blip r:embed="rId4" cstate="print"/>
            <a:srcRect/>
            <a:stretch>
              <a:fillRect/>
            </a:stretch>
          </p:blipFill>
          <p:spPr bwMode="auto">
            <a:xfrm>
              <a:off x="3581400" y="2209800"/>
              <a:ext cx="3151098" cy="4010026"/>
            </a:xfrm>
            <a:prstGeom prst="rect">
              <a:avLst/>
            </a:prstGeom>
            <a:ln>
              <a:solidFill>
                <a:schemeClr val="bg1"/>
              </a:solidFill>
            </a:ln>
            <a:effectLst>
              <a:outerShdw blurRad="292100" dist="139700" dir="2700000" algn="tl" rotWithShape="0">
                <a:schemeClr val="tx1">
                  <a:alpha val="65000"/>
                </a:schemeClr>
              </a:outerShdw>
            </a:effectLst>
          </p:spPr>
        </p:pic>
        <p:sp>
          <p:nvSpPr>
            <p:cNvPr id="9" name="TextBox 8"/>
            <p:cNvSpPr txBox="1"/>
            <p:nvPr/>
          </p:nvSpPr>
          <p:spPr>
            <a:xfrm>
              <a:off x="6705600" y="2209800"/>
              <a:ext cx="607859" cy="369332"/>
            </a:xfrm>
            <a:prstGeom prst="rect">
              <a:avLst/>
            </a:prstGeom>
            <a:noFill/>
          </p:spPr>
          <p:txBody>
            <a:bodyPr wrap="none" rtlCol="0">
              <a:spAutoFit/>
            </a:bodyPr>
            <a:lstStyle/>
            <a:p>
              <a:r>
                <a:rPr lang="en-US" i="1" dirty="0" smtClean="0"/>
                <a:t>2004</a:t>
              </a:r>
              <a:endParaRPr lang="en-US" i="1" dirty="0"/>
            </a:p>
          </p:txBody>
        </p:sp>
      </p:grpSp>
      <p:grpSp>
        <p:nvGrpSpPr>
          <p:cNvPr id="12" name="Group 11"/>
          <p:cNvGrpSpPr/>
          <p:nvPr/>
        </p:nvGrpSpPr>
        <p:grpSpPr>
          <a:xfrm>
            <a:off x="5134776" y="2416846"/>
            <a:ext cx="3778883" cy="2809224"/>
            <a:chOff x="5134776" y="2667000"/>
            <a:chExt cx="3778883" cy="2809224"/>
          </a:xfrm>
        </p:grpSpPr>
        <p:pic>
          <p:nvPicPr>
            <p:cNvPr id="2050" name="Picture 2"/>
            <p:cNvPicPr>
              <a:picLocks noChangeAspect="1" noChangeArrowheads="1"/>
            </p:cNvPicPr>
            <p:nvPr/>
          </p:nvPicPr>
          <p:blipFill>
            <a:blip r:embed="rId5" cstate="print"/>
            <a:srcRect/>
            <a:stretch>
              <a:fillRect/>
            </a:stretch>
          </p:blipFill>
          <p:spPr bwMode="auto">
            <a:xfrm>
              <a:off x="5134776" y="2667000"/>
              <a:ext cx="3170222" cy="2809224"/>
            </a:xfrm>
            <a:prstGeom prst="rect">
              <a:avLst/>
            </a:prstGeom>
            <a:ln>
              <a:solidFill>
                <a:schemeClr val="bg1"/>
              </a:solidFill>
            </a:ln>
            <a:effectLst>
              <a:outerShdw blurRad="292100" dist="139700" dir="2700000" algn="tl" rotWithShape="0">
                <a:schemeClr val="tx1">
                  <a:alpha val="65000"/>
                </a:schemeClr>
              </a:outerShdw>
            </a:effectLst>
          </p:spPr>
        </p:pic>
        <p:sp>
          <p:nvSpPr>
            <p:cNvPr id="7" name="TextBox 6"/>
            <p:cNvSpPr txBox="1"/>
            <p:nvPr/>
          </p:nvSpPr>
          <p:spPr>
            <a:xfrm>
              <a:off x="8305800" y="2667000"/>
              <a:ext cx="607859" cy="369332"/>
            </a:xfrm>
            <a:prstGeom prst="rect">
              <a:avLst/>
            </a:prstGeom>
            <a:noFill/>
          </p:spPr>
          <p:txBody>
            <a:bodyPr wrap="none" rtlCol="0">
              <a:spAutoFit/>
            </a:bodyPr>
            <a:lstStyle/>
            <a:p>
              <a:r>
                <a:rPr lang="en-US" i="1" dirty="0" smtClean="0"/>
                <a:t>2006</a:t>
              </a:r>
              <a:endParaRPr lang="en-US" i="1" dirty="0"/>
            </a:p>
          </p:txBody>
        </p:sp>
      </p:grpSp>
      <p:sp>
        <p:nvSpPr>
          <p:cNvPr id="13" name="TextBox 12"/>
          <p:cNvSpPr txBox="1"/>
          <p:nvPr/>
        </p:nvSpPr>
        <p:spPr>
          <a:xfrm>
            <a:off x="603137" y="3241384"/>
            <a:ext cx="7822449" cy="2554545"/>
          </a:xfrm>
          <a:prstGeom prst="rect">
            <a:avLst/>
          </a:prstGeom>
          <a:solidFill>
            <a:srgbClr val="FFC000"/>
          </a:solidFill>
          <a:ln>
            <a:solidFill>
              <a:schemeClr val="tx1"/>
            </a:solidFill>
          </a:ln>
          <a:effectLst>
            <a:outerShdw blurRad="241300" dist="38100" dir="2700000" algn="tl" rotWithShape="0">
              <a:prstClr val="black">
                <a:alpha val="40000"/>
              </a:prstClr>
            </a:outerShdw>
          </a:effectLst>
        </p:spPr>
        <p:txBody>
          <a:bodyPr wrap="none" rtlCol="0">
            <a:spAutoFit/>
          </a:bodyPr>
          <a:lstStyle/>
          <a:p>
            <a:r>
              <a:rPr lang="en-US" sz="2000" b="1" dirty="0" smtClean="0">
                <a:latin typeface="Comic Sans MS"/>
                <a:cs typeface="Comic Sans MS"/>
              </a:rPr>
              <a:t>2000: manual proof (a few months)</a:t>
            </a:r>
          </a:p>
          <a:p>
            <a:r>
              <a:rPr lang="en-US" sz="2000" b="1" dirty="0" smtClean="0">
                <a:latin typeface="Comic Sans MS"/>
                <a:cs typeface="Comic Sans MS"/>
              </a:rPr>
              <a:t>              </a:t>
            </a:r>
            <a:r>
              <a:rPr lang="en-US" sz="2000" b="1" i="1" dirty="0" smtClean="0">
                <a:latin typeface="Comic Sans MS"/>
                <a:cs typeface="Comic Sans MS"/>
              </a:rPr>
              <a:t>proof  sketch: 5 pages, 7 Lemmas, 5 Theorems</a:t>
            </a:r>
          </a:p>
          <a:p>
            <a:endParaRPr lang="en-US" sz="2000" b="1" dirty="0" smtClean="0">
              <a:latin typeface="Comic Sans MS"/>
              <a:cs typeface="Comic Sans MS"/>
            </a:endParaRPr>
          </a:p>
          <a:p>
            <a:r>
              <a:rPr lang="en-US" sz="2000" b="1" dirty="0" smtClean="0">
                <a:latin typeface="Comic Sans MS"/>
                <a:cs typeface="Comic Sans MS"/>
              </a:rPr>
              <a:t>2004: new proof with PVS theorem </a:t>
            </a:r>
            <a:r>
              <a:rPr lang="en-US" sz="2000" b="1" dirty="0" err="1" smtClean="0">
                <a:latin typeface="Comic Sans MS"/>
                <a:cs typeface="Comic Sans MS"/>
              </a:rPr>
              <a:t>prover</a:t>
            </a:r>
            <a:r>
              <a:rPr lang="en-US" sz="2000" b="1" dirty="0" smtClean="0">
                <a:latin typeface="Comic Sans MS"/>
                <a:cs typeface="Comic Sans MS"/>
              </a:rPr>
              <a:t> (3 months)</a:t>
            </a:r>
          </a:p>
          <a:p>
            <a:endParaRPr lang="en-US" sz="2000" b="1" dirty="0" smtClean="0">
              <a:latin typeface="Comic Sans MS"/>
              <a:cs typeface="Comic Sans MS"/>
            </a:endParaRPr>
          </a:p>
          <a:p>
            <a:r>
              <a:rPr lang="en-US" sz="2000" b="1" dirty="0" smtClean="0">
                <a:latin typeface="Comic Sans MS"/>
                <a:cs typeface="Comic Sans MS"/>
              </a:rPr>
              <a:t>2006: +CAL model &amp; TLA+ proof (a few days)</a:t>
            </a:r>
          </a:p>
          <a:p>
            <a:endParaRPr lang="en-US" sz="2000" b="1" dirty="0" smtClean="0">
              <a:latin typeface="Comic Sans MS"/>
              <a:cs typeface="Comic Sans MS"/>
            </a:endParaRPr>
          </a:p>
          <a:p>
            <a:r>
              <a:rPr lang="en-US" sz="2000" b="1" i="1" dirty="0">
                <a:latin typeface="Comic Sans MS"/>
                <a:cs typeface="Comic Sans MS"/>
              </a:rPr>
              <a:t>I</a:t>
            </a:r>
            <a:r>
              <a:rPr lang="en-US" sz="2000" b="1" i="1" dirty="0" smtClean="0">
                <a:latin typeface="Comic Sans MS"/>
                <a:cs typeface="Comic Sans MS"/>
              </a:rPr>
              <a:t>s it any easier today?</a:t>
            </a:r>
            <a:endParaRPr lang="en-US" sz="2000" b="1" i="1" dirty="0">
              <a:latin typeface="Comic Sans MS"/>
              <a:cs typeface="Comic Sans MS"/>
            </a:endParaRPr>
          </a:p>
        </p:txBody>
      </p:sp>
      <p:sp>
        <p:nvSpPr>
          <p:cNvPr id="14" name="Slide Number Placeholder 13"/>
          <p:cNvSpPr>
            <a:spLocks noGrp="1"/>
          </p:cNvSpPr>
          <p:nvPr>
            <p:ph type="sldNum" sz="quarter" idx="12"/>
          </p:nvPr>
        </p:nvSpPr>
        <p:spPr/>
        <p:txBody>
          <a:bodyPr/>
          <a:lstStyle/>
          <a:p>
            <a:fld id="{8F9DFE73-E723-41EE-A630-C7E64BCFAD5F}" type="slidenum">
              <a:rPr lang="en-US" smtClean="0"/>
              <a:pPr/>
              <a:t>37</a:t>
            </a:fld>
            <a:endParaRPr lang="en-US"/>
          </a:p>
        </p:txBody>
      </p:sp>
    </p:spTree>
    <p:extLst>
      <p:ext uri="{BB962C8B-B14F-4D97-AF65-F5344CB8AC3E}">
        <p14:creationId xmlns:p14="http://schemas.microsoft.com/office/powerpoint/2010/main" val="17713036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90164" y="1104900"/>
            <a:ext cx="3853084" cy="4597880"/>
          </a:xfrm>
          <a:prstGeom prst="rect">
            <a:avLst/>
          </a:prstGeom>
          <a:noFill/>
          <a:ln w="9525">
            <a:solidFill>
              <a:schemeClr val="tx1"/>
            </a:solidFill>
            <a:miter lim="800000"/>
            <a:headEnd/>
            <a:tailEnd/>
          </a:ln>
          <a:effectLst>
            <a:outerShdw blurRad="101600" dist="35921" dir="2700000" algn="ctr" rotWithShape="0">
              <a:schemeClr val="tx1"/>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58611" y="1104900"/>
            <a:ext cx="6299126" cy="4610100"/>
          </a:xfrm>
          <a:prstGeom prst="rect">
            <a:avLst/>
          </a:prstGeom>
          <a:noFill/>
          <a:ln w="9525">
            <a:solidFill>
              <a:schemeClr val="tx1"/>
            </a:solidFill>
            <a:miter lim="800000"/>
            <a:headEnd/>
            <a:tailEnd/>
          </a:ln>
          <a:effectLst>
            <a:outerShdw blurRad="190500" dist="35921" dir="2700000" algn="ctr" rotWithShape="0">
              <a:schemeClr val="tx1"/>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09600" y="0"/>
            <a:ext cx="7924800" cy="807402"/>
          </a:xfrm>
        </p:spPr>
        <p:txBody>
          <a:bodyPr>
            <a:normAutofit/>
          </a:bodyPr>
          <a:lstStyle/>
          <a:p>
            <a:pPr algn="ctr"/>
            <a:r>
              <a:rPr lang="en-US" dirty="0" smtClean="0">
                <a:solidFill>
                  <a:srgbClr val="1F497D"/>
                </a:solidFill>
                <a:latin typeface="Comic Sans MS"/>
                <a:cs typeface="Comic Sans MS"/>
              </a:rPr>
              <a:t>Today This V</a:t>
            </a:r>
            <a:r>
              <a:rPr lang="en-US" cap="none" dirty="0" smtClean="0">
                <a:solidFill>
                  <a:srgbClr val="1F497D"/>
                </a:solidFill>
                <a:latin typeface="Comic Sans MS"/>
                <a:cs typeface="Comic Sans MS"/>
              </a:rPr>
              <a:t>erification Takes Seconds</a:t>
            </a:r>
            <a:endParaRPr lang="en-US" i="1" cap="none" dirty="0">
              <a:solidFill>
                <a:srgbClr val="1F497D"/>
              </a:solidFill>
              <a:latin typeface="Comic Sans MS"/>
              <a:cs typeface="Comic Sans MS"/>
            </a:endParaRPr>
          </a:p>
        </p:txBody>
      </p:sp>
      <p:sp>
        <p:nvSpPr>
          <p:cNvPr id="4" name="TextBox 3"/>
          <p:cNvSpPr txBox="1"/>
          <p:nvPr/>
        </p:nvSpPr>
        <p:spPr>
          <a:xfrm>
            <a:off x="205856" y="1293348"/>
            <a:ext cx="2356735" cy="923330"/>
          </a:xfrm>
          <a:prstGeom prst="rect">
            <a:avLst/>
          </a:prstGeom>
          <a:noFill/>
        </p:spPr>
        <p:txBody>
          <a:bodyPr wrap="none" rtlCol="0">
            <a:spAutoFit/>
          </a:bodyPr>
          <a:lstStyle/>
          <a:p>
            <a:r>
              <a:rPr lang="en-US" dirty="0" smtClean="0"/>
              <a:t>$ verify </a:t>
            </a:r>
            <a:r>
              <a:rPr lang="en-US" dirty="0" err="1" smtClean="0"/>
              <a:t>dcas.c</a:t>
            </a:r>
            <a:endParaRPr lang="en-US" dirty="0" smtClean="0"/>
          </a:p>
          <a:p>
            <a:r>
              <a:rPr lang="en-US" dirty="0" smtClean="0"/>
              <a:t>..report assertion violation</a:t>
            </a:r>
          </a:p>
          <a:p>
            <a:r>
              <a:rPr lang="en-US" dirty="0" smtClean="0"/>
              <a:t>$</a:t>
            </a:r>
            <a:endParaRPr lang="en-US" dirty="0"/>
          </a:p>
        </p:txBody>
      </p:sp>
      <p:sp>
        <p:nvSpPr>
          <p:cNvPr id="6" name="TextBox 5"/>
          <p:cNvSpPr txBox="1"/>
          <p:nvPr/>
        </p:nvSpPr>
        <p:spPr>
          <a:xfrm>
            <a:off x="277148" y="2799467"/>
            <a:ext cx="6981398" cy="2246769"/>
          </a:xfrm>
          <a:prstGeom prst="rect">
            <a:avLst/>
          </a:prstGeom>
          <a:solidFill>
            <a:srgbClr val="FFC000"/>
          </a:solidFill>
          <a:ln>
            <a:noFill/>
          </a:ln>
          <a:effectLst/>
        </p:spPr>
        <p:txBody>
          <a:bodyPr wrap="none" rtlCol="0">
            <a:spAutoFit/>
          </a:bodyPr>
          <a:lstStyle/>
          <a:p>
            <a:pPr marL="342900" indent="-342900">
              <a:buFont typeface="+mj-lt"/>
              <a:buAutoNum type="arabicPeriod"/>
            </a:pPr>
            <a:r>
              <a:rPr lang="en-US" sz="2000" b="1" dirty="0" smtClean="0">
                <a:solidFill>
                  <a:srgbClr val="000000"/>
                </a:solidFill>
                <a:latin typeface="Comic Sans MS"/>
                <a:cs typeface="Comic Sans MS"/>
              </a:rPr>
              <a:t>this takes C code as input</a:t>
            </a:r>
          </a:p>
          <a:p>
            <a:r>
              <a:rPr lang="en-US" sz="2000" b="1" dirty="0" smtClean="0">
                <a:solidFill>
                  <a:srgbClr val="000000"/>
                </a:solidFill>
                <a:latin typeface="Comic Sans MS"/>
                <a:cs typeface="Comic Sans MS"/>
              </a:rPr>
              <a:t>       it uses the </a:t>
            </a:r>
            <a:r>
              <a:rPr lang="en-US" sz="2000" b="1" i="1" dirty="0" err="1" smtClean="0">
                <a:solidFill>
                  <a:srgbClr val="000000"/>
                </a:solidFill>
                <a:latin typeface="Comic Sans MS"/>
                <a:cs typeface="Comic Sans MS"/>
              </a:rPr>
              <a:t>modex</a:t>
            </a:r>
            <a:r>
              <a:rPr lang="en-US" sz="2000" b="1" dirty="0" smtClean="0">
                <a:solidFill>
                  <a:srgbClr val="000000"/>
                </a:solidFill>
                <a:latin typeface="Comic Sans MS"/>
                <a:cs typeface="Comic Sans MS"/>
              </a:rPr>
              <a:t> model-extractor to generate</a:t>
            </a:r>
          </a:p>
          <a:p>
            <a:r>
              <a:rPr lang="en-US" sz="2000" b="1" dirty="0" smtClean="0">
                <a:solidFill>
                  <a:srgbClr val="000000"/>
                </a:solidFill>
                <a:latin typeface="Comic Sans MS"/>
                <a:cs typeface="Comic Sans MS"/>
              </a:rPr>
              <a:t>       a formal model mechanically, and then runs the</a:t>
            </a:r>
          </a:p>
          <a:p>
            <a:r>
              <a:rPr lang="en-US" sz="2000" b="1" dirty="0" smtClean="0">
                <a:solidFill>
                  <a:srgbClr val="000000"/>
                </a:solidFill>
                <a:latin typeface="Comic Sans MS"/>
                <a:cs typeface="Comic Sans MS"/>
              </a:rPr>
              <a:t>       Spin model-checker to check if the assertion</a:t>
            </a:r>
          </a:p>
          <a:p>
            <a:r>
              <a:rPr lang="en-US" sz="2000" b="1" dirty="0">
                <a:solidFill>
                  <a:srgbClr val="000000"/>
                </a:solidFill>
                <a:latin typeface="Comic Sans MS"/>
                <a:cs typeface="Comic Sans MS"/>
              </a:rPr>
              <a:t> </a:t>
            </a:r>
            <a:r>
              <a:rPr lang="en-US" sz="2000" b="1" dirty="0" smtClean="0">
                <a:solidFill>
                  <a:srgbClr val="000000"/>
                </a:solidFill>
                <a:latin typeface="Comic Sans MS"/>
                <a:cs typeface="Comic Sans MS"/>
              </a:rPr>
              <a:t>      can be violated</a:t>
            </a:r>
          </a:p>
          <a:p>
            <a:pPr marL="342900" indent="-342900">
              <a:buFont typeface="+mj-lt"/>
              <a:buAutoNum type="arabicPeriod" startAt="2"/>
            </a:pPr>
            <a:r>
              <a:rPr lang="en-US" sz="2000" b="1" dirty="0" smtClean="0">
                <a:solidFill>
                  <a:srgbClr val="000000"/>
                </a:solidFill>
                <a:latin typeface="Comic Sans MS"/>
                <a:cs typeface="Comic Sans MS"/>
              </a:rPr>
              <a:t>all steps together take about 10 seconds</a:t>
            </a:r>
          </a:p>
          <a:p>
            <a:pPr marL="342900" indent="-342900">
              <a:buFont typeface="+mj-lt"/>
              <a:buAutoNum type="arabicPeriod" startAt="2"/>
            </a:pPr>
            <a:r>
              <a:rPr lang="en-US" sz="2000" b="1" dirty="0" smtClean="0">
                <a:solidFill>
                  <a:srgbClr val="000000"/>
                </a:solidFill>
                <a:latin typeface="Comic Sans MS"/>
                <a:cs typeface="Comic Sans MS"/>
              </a:rPr>
              <a:t>the verification step itself takes a fraction of that</a:t>
            </a:r>
            <a:endParaRPr lang="en-US" sz="2000" b="1" dirty="0">
              <a:solidFill>
                <a:srgbClr val="000000"/>
              </a:solidFill>
              <a:latin typeface="Comic Sans MS"/>
              <a:cs typeface="Comic Sans MS"/>
            </a:endParaRPr>
          </a:p>
        </p:txBody>
      </p:sp>
      <p:cxnSp>
        <p:nvCxnSpPr>
          <p:cNvPr id="10" name="Straight Arrow Connector 9"/>
          <p:cNvCxnSpPr/>
          <p:nvPr/>
        </p:nvCxnSpPr>
        <p:spPr>
          <a:xfrm>
            <a:off x="2955471" y="4498521"/>
            <a:ext cx="1064438" cy="9620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58610" y="1914635"/>
            <a:ext cx="6204236" cy="411480"/>
          </a:xfrm>
          <a:prstGeom prst="rect">
            <a:avLst/>
          </a:prstGeom>
          <a:noFill/>
          <a:ln w="28575">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294967295"/>
          </p:nvPr>
        </p:nvSpPr>
        <p:spPr>
          <a:xfrm>
            <a:off x="7543800" y="6356350"/>
            <a:ext cx="990600" cy="365125"/>
          </a:xfrm>
          <a:prstGeom prst="rect">
            <a:avLst/>
          </a:prstGeom>
        </p:spPr>
        <p:txBody>
          <a:bodyPr/>
          <a:lstStyle/>
          <a:p>
            <a:fld id="{C96E67C6-3D2D-4367-B6BA-CBB47497F3A1}" type="slidenum">
              <a:rPr lang="en-US" smtClean="0"/>
              <a:t>38</a:t>
            </a:fld>
            <a:endParaRPr lang="en-US"/>
          </a:p>
        </p:txBody>
      </p:sp>
      <p:sp>
        <p:nvSpPr>
          <p:cNvPr id="11" name="Date Placeholder 3"/>
          <p:cNvSpPr txBox="1">
            <a:spLocks/>
          </p:cNvSpPr>
          <p:nvPr/>
        </p:nvSpPr>
        <p:spPr>
          <a:xfrm>
            <a:off x="457200" y="641667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latin typeface="Comic Sans MS"/>
                <a:cs typeface="Comic Sans MS"/>
              </a:rPr>
              <a:t>Gerard </a:t>
            </a:r>
            <a:r>
              <a:rPr lang="en-US" sz="1000" dirty="0" err="1" smtClean="0">
                <a:latin typeface="Comic Sans MS"/>
                <a:cs typeface="Comic Sans MS"/>
              </a:rPr>
              <a:t>Holzmann</a:t>
            </a:r>
            <a:endParaRPr lang="en-US" sz="1000" dirty="0">
              <a:latin typeface="Comic Sans MS"/>
              <a:cs typeface="Comic Sans MS"/>
            </a:endParaRPr>
          </a:p>
        </p:txBody>
      </p:sp>
    </p:spTree>
    <p:extLst>
      <p:ext uri="{BB962C8B-B14F-4D97-AF65-F5344CB8AC3E}">
        <p14:creationId xmlns:p14="http://schemas.microsoft.com/office/powerpoint/2010/main" val="2570837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Cutting to the Chase</a:t>
            </a:r>
            <a:endParaRPr lang="en-US" dirty="0">
              <a:solidFill>
                <a:srgbClr val="1F497D"/>
              </a:solidFill>
              <a:latin typeface="Comic Sans MS"/>
              <a:cs typeface="Comic Sans MS"/>
            </a:endParaRPr>
          </a:p>
        </p:txBody>
      </p:sp>
      <p:sp>
        <p:nvSpPr>
          <p:cNvPr id="5" name="Slide Number Placeholder 4"/>
          <p:cNvSpPr>
            <a:spLocks noGrp="1"/>
          </p:cNvSpPr>
          <p:nvPr>
            <p:ph type="sldNum" sz="quarter" idx="12"/>
          </p:nvPr>
        </p:nvSpPr>
        <p:spPr/>
        <p:txBody>
          <a:bodyPr/>
          <a:lstStyle/>
          <a:p>
            <a:fld id="{FD02939A-FF13-CB46-BE97-E363E3FFAEEB}" type="slidenum">
              <a:rPr lang="en-US" smtClean="0"/>
              <a:t>39</a:t>
            </a:fld>
            <a:endParaRPr lang="en-US"/>
          </a:p>
        </p:txBody>
      </p:sp>
      <p:pic>
        <p:nvPicPr>
          <p:cNvPr id="6" name="Picture 2" descr="C:\Users\gh\Desktop\curiosity_tracks.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82" b="-282"/>
          <a:stretch/>
        </p:blipFill>
        <p:spPr bwMode="auto">
          <a:xfrm>
            <a:off x="1981200" y="3352800"/>
            <a:ext cx="5042831" cy="27733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4400" y="1417638"/>
            <a:ext cx="7772400" cy="1908215"/>
          </a:xfrm>
          <a:prstGeom prst="rect">
            <a:avLst/>
          </a:prstGeom>
          <a:noFill/>
        </p:spPr>
        <p:txBody>
          <a:bodyPr wrap="square" rtlCol="0">
            <a:spAutoFit/>
          </a:bodyPr>
          <a:lstStyle/>
          <a:p>
            <a:r>
              <a:rPr lang="en-US" sz="2000" b="1" dirty="0">
                <a:latin typeface="Comic Sans MS"/>
                <a:cs typeface="Comic Sans MS"/>
              </a:rPr>
              <a:t>I</a:t>
            </a:r>
            <a:r>
              <a:rPr lang="en-US" sz="2000" b="1" dirty="0" smtClean="0">
                <a:latin typeface="Comic Sans MS"/>
                <a:cs typeface="Comic Sans MS"/>
              </a:rPr>
              <a:t>n </a:t>
            </a:r>
            <a:r>
              <a:rPr lang="en-US" sz="2000" b="1" dirty="0">
                <a:latin typeface="Comic Sans MS"/>
                <a:cs typeface="Comic Sans MS"/>
              </a:rPr>
              <a:t>the first </a:t>
            </a:r>
            <a:r>
              <a:rPr lang="en-US" sz="2000" b="1" dirty="0" smtClean="0">
                <a:latin typeface="Comic Sans MS"/>
                <a:cs typeface="Comic Sans MS"/>
              </a:rPr>
              <a:t>(Earth</a:t>
            </a:r>
            <a:r>
              <a:rPr lang="en-US" sz="2000" b="1" dirty="0">
                <a:latin typeface="Comic Sans MS"/>
                <a:cs typeface="Comic Sans MS"/>
              </a:rPr>
              <a:t>) year on the surface of </a:t>
            </a:r>
            <a:r>
              <a:rPr lang="en-US" sz="2000" b="1" dirty="0" smtClean="0">
                <a:latin typeface="Comic Sans MS"/>
                <a:cs typeface="Comic Sans MS"/>
              </a:rPr>
              <a:t>Mars the </a:t>
            </a:r>
            <a:r>
              <a:rPr lang="en-US" sz="2000" b="1" dirty="0">
                <a:latin typeface="Comic Sans MS"/>
                <a:cs typeface="Comic Sans MS"/>
              </a:rPr>
              <a:t>previous mission lost </a:t>
            </a:r>
            <a:r>
              <a:rPr lang="en-US" sz="2000" b="1" dirty="0">
                <a:solidFill>
                  <a:srgbClr val="0000FF"/>
                </a:solidFill>
                <a:latin typeface="Comic Sans MS"/>
                <a:cs typeface="Comic Sans MS"/>
              </a:rPr>
              <a:t>26 days </a:t>
            </a:r>
            <a:r>
              <a:rPr lang="en-US" sz="2000" b="1" dirty="0">
                <a:latin typeface="Comic Sans MS"/>
                <a:cs typeface="Comic Sans MS"/>
              </a:rPr>
              <a:t>of operation to software </a:t>
            </a:r>
            <a:r>
              <a:rPr lang="en-US" sz="2000" b="1" dirty="0" smtClean="0">
                <a:latin typeface="Comic Sans MS"/>
                <a:cs typeface="Comic Sans MS"/>
              </a:rPr>
              <a:t>bugs.</a:t>
            </a:r>
          </a:p>
          <a:p>
            <a:endParaRPr lang="en-US" sz="2000" b="1" dirty="0">
              <a:latin typeface="Comic Sans MS"/>
              <a:cs typeface="Comic Sans MS"/>
            </a:endParaRPr>
          </a:p>
          <a:p>
            <a:r>
              <a:rPr lang="en-US" sz="2000" b="1" dirty="0" smtClean="0">
                <a:latin typeface="Comic Sans MS"/>
                <a:cs typeface="Comic Sans MS"/>
              </a:rPr>
              <a:t>In </a:t>
            </a:r>
            <a:r>
              <a:rPr lang="en-US" sz="2000" b="1" dirty="0">
                <a:latin typeface="Comic Sans MS"/>
                <a:cs typeface="Comic Sans MS"/>
              </a:rPr>
              <a:t>the first year on Mars the MSL mission lost </a:t>
            </a:r>
            <a:r>
              <a:rPr lang="en-US" sz="2000" b="1" dirty="0">
                <a:solidFill>
                  <a:srgbClr val="0000FF"/>
                </a:solidFill>
                <a:latin typeface="Comic Sans MS"/>
                <a:cs typeface="Comic Sans MS"/>
              </a:rPr>
              <a:t>1 day </a:t>
            </a:r>
            <a:r>
              <a:rPr lang="en-US" sz="2000" b="1" dirty="0">
                <a:latin typeface="Comic Sans MS"/>
                <a:cs typeface="Comic Sans MS"/>
              </a:rPr>
              <a:t>to a single </a:t>
            </a:r>
            <a:r>
              <a:rPr lang="en-US" sz="2000" b="1" dirty="0" smtClean="0">
                <a:latin typeface="Comic Sans MS"/>
                <a:cs typeface="Comic Sans MS"/>
              </a:rPr>
              <a:t>bug.</a:t>
            </a:r>
            <a:endParaRPr lang="en-US" sz="2000" b="1" dirty="0">
              <a:latin typeface="Comic Sans MS"/>
              <a:cs typeface="Comic Sans MS"/>
            </a:endParaRPr>
          </a:p>
          <a:p>
            <a:pPr marL="285750" indent="-285750">
              <a:buFont typeface="Wingdings" charset="2"/>
              <a:buChar char="Ø"/>
            </a:pPr>
            <a:endParaRPr lang="en-US" dirty="0"/>
          </a:p>
        </p:txBody>
      </p:sp>
    </p:spTree>
    <p:extLst>
      <p:ext uri="{BB962C8B-B14F-4D97-AF65-F5344CB8AC3E}">
        <p14:creationId xmlns:p14="http://schemas.microsoft.com/office/powerpoint/2010/main" val="5192122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Universal Models of Computation</a:t>
            </a:r>
            <a:endParaRPr lang="en-US" dirty="0">
              <a:solidFill>
                <a:srgbClr val="1F497D"/>
              </a:solidFill>
              <a:latin typeface="Comic Sans MS"/>
              <a:cs typeface="Comic Sans MS"/>
            </a:endParaRPr>
          </a:p>
        </p:txBody>
      </p:sp>
      <p:sp>
        <p:nvSpPr>
          <p:cNvPr id="3" name="Content Placeholder 2"/>
          <p:cNvSpPr>
            <a:spLocks noGrp="1"/>
          </p:cNvSpPr>
          <p:nvPr>
            <p:ph idx="1"/>
          </p:nvPr>
        </p:nvSpPr>
        <p:spPr/>
        <p:txBody>
          <a:bodyPr/>
          <a:lstStyle/>
          <a:p>
            <a:pPr marL="514350" indent="-514350">
              <a:lnSpc>
                <a:spcPct val="150000"/>
              </a:lnSpc>
              <a:buFont typeface="+mj-lt"/>
              <a:buAutoNum type="arabicPeriod"/>
            </a:pPr>
            <a:r>
              <a:rPr lang="en-US" b="1" dirty="0" smtClean="0">
                <a:latin typeface="Comic Sans MS"/>
                <a:cs typeface="Comic Sans MS"/>
              </a:rPr>
              <a:t>Turing machines</a:t>
            </a:r>
          </a:p>
          <a:p>
            <a:pPr marL="514350" indent="-514350">
              <a:lnSpc>
                <a:spcPct val="150000"/>
              </a:lnSpc>
              <a:buFont typeface="+mj-lt"/>
              <a:buAutoNum type="arabicPeriod"/>
            </a:pPr>
            <a:r>
              <a:rPr lang="en-US" b="1" dirty="0" smtClean="0">
                <a:latin typeface="Comic Sans MS"/>
                <a:cs typeface="Comic Sans MS"/>
              </a:rPr>
              <a:t>Random access </a:t>
            </a:r>
            <a:r>
              <a:rPr lang="en-US" b="1" dirty="0">
                <a:latin typeface="Comic Sans MS"/>
                <a:cs typeface="Comic Sans MS"/>
              </a:rPr>
              <a:t>m</a:t>
            </a:r>
            <a:r>
              <a:rPr lang="en-US" b="1" dirty="0" smtClean="0">
                <a:latin typeface="Comic Sans MS"/>
                <a:cs typeface="Comic Sans MS"/>
              </a:rPr>
              <a:t>achines</a:t>
            </a:r>
          </a:p>
          <a:p>
            <a:pPr marL="514350" indent="-514350">
              <a:lnSpc>
                <a:spcPct val="150000"/>
              </a:lnSpc>
              <a:buFont typeface="+mj-lt"/>
              <a:buAutoNum type="arabicPeriod"/>
            </a:pPr>
            <a:r>
              <a:rPr lang="en-US" b="1" dirty="0" smtClean="0">
                <a:latin typeface="Comic Sans MS"/>
                <a:cs typeface="Comic Sans MS"/>
              </a:rPr>
              <a:t>The lambda calculus</a:t>
            </a:r>
          </a:p>
        </p:txBody>
      </p:sp>
      <p:sp>
        <p:nvSpPr>
          <p:cNvPr id="5" name="Slide Number Placeholder 4"/>
          <p:cNvSpPr>
            <a:spLocks noGrp="1"/>
          </p:cNvSpPr>
          <p:nvPr>
            <p:ph type="sldNum" sz="quarter" idx="12"/>
          </p:nvPr>
        </p:nvSpPr>
        <p:spPr/>
        <p:txBody>
          <a:bodyPr/>
          <a:lstStyle/>
          <a:p>
            <a:fld id="{FD02939A-FF13-CB46-BE97-E363E3FFAEEB}" type="slidenum">
              <a:rPr lang="en-US" smtClean="0"/>
              <a:t>4</a:t>
            </a:fld>
            <a:endParaRPr lang="en-US" dirty="0"/>
          </a:p>
        </p:txBody>
      </p:sp>
    </p:spTree>
    <p:extLst>
      <p:ext uri="{BB962C8B-B14F-4D97-AF65-F5344CB8AC3E}">
        <p14:creationId xmlns:p14="http://schemas.microsoft.com/office/powerpoint/2010/main" val="1550475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1F497D"/>
                </a:solidFill>
                <a:latin typeface="Comic Sans MS"/>
                <a:cs typeface="Comic Sans MS"/>
              </a:rPr>
              <a:t>Al Aho asks Don Knuth a Question</a:t>
            </a:r>
            <a:endParaRPr lang="en-US" dirty="0">
              <a:solidFill>
                <a:srgbClr val="1F497D"/>
              </a:solidFill>
              <a:latin typeface="Comic Sans MS"/>
              <a:cs typeface="Comic Sans MS"/>
            </a:endParaRPr>
          </a:p>
        </p:txBody>
      </p:sp>
      <p:sp>
        <p:nvSpPr>
          <p:cNvPr id="3" name="Content Placeholder 2"/>
          <p:cNvSpPr>
            <a:spLocks noGrp="1"/>
          </p:cNvSpPr>
          <p:nvPr>
            <p:ph idx="1"/>
          </p:nvPr>
        </p:nvSpPr>
        <p:spPr>
          <a:xfrm>
            <a:off x="457200" y="1219200"/>
            <a:ext cx="8229600" cy="5137150"/>
          </a:xfrm>
        </p:spPr>
        <p:txBody>
          <a:bodyPr>
            <a:normAutofit/>
          </a:bodyPr>
          <a:lstStyle/>
          <a:p>
            <a:pPr marL="0" indent="0">
              <a:buNone/>
            </a:pPr>
            <a:r>
              <a:rPr lang="en-US" sz="2800" b="1" dirty="0" smtClean="0">
                <a:solidFill>
                  <a:schemeClr val="accent1"/>
                </a:solidFill>
                <a:latin typeface="Comic Sans MS"/>
                <a:cs typeface="Comic Sans MS"/>
              </a:rPr>
              <a:t>Al Aho, Columbia</a:t>
            </a:r>
            <a:r>
              <a:rPr lang="en-US" sz="2800" b="1" dirty="0">
                <a:solidFill>
                  <a:schemeClr val="accent1"/>
                </a:solidFill>
                <a:latin typeface="Comic Sans MS"/>
                <a:cs typeface="Comic Sans MS"/>
              </a:rPr>
              <a:t>:</a:t>
            </a:r>
            <a:r>
              <a:rPr lang="en-US" sz="2800" dirty="0">
                <a:solidFill>
                  <a:schemeClr val="accent1"/>
                </a:solidFill>
                <a:latin typeface="Comic Sans MS"/>
                <a:cs typeface="Comic Sans MS"/>
              </a:rPr>
              <a:t> </a:t>
            </a:r>
            <a:r>
              <a:rPr lang="en-US" sz="2800" b="1" dirty="0">
                <a:latin typeface="Comic Sans MS"/>
                <a:cs typeface="Comic Sans MS"/>
              </a:rPr>
              <a:t>We all know that the Turing Machine is a universal model for sequential computation</a:t>
            </a:r>
            <a:r>
              <a:rPr lang="en-US" sz="2800" b="1" dirty="0" smtClean="0">
                <a:latin typeface="Comic Sans MS"/>
                <a:cs typeface="Comic Sans MS"/>
              </a:rPr>
              <a:t>.</a:t>
            </a:r>
          </a:p>
          <a:p>
            <a:pPr marL="0" indent="0">
              <a:buNone/>
            </a:pPr>
            <a:endParaRPr lang="en-US" sz="1600" b="1" dirty="0">
              <a:latin typeface="Comic Sans MS"/>
              <a:cs typeface="Comic Sans MS"/>
            </a:endParaRPr>
          </a:p>
          <a:p>
            <a:pPr marL="0" indent="0">
              <a:buNone/>
            </a:pPr>
            <a:r>
              <a:rPr lang="en-US" sz="2800" b="1" dirty="0">
                <a:latin typeface="Comic Sans MS"/>
                <a:cs typeface="Comic Sans MS"/>
              </a:rPr>
              <a:t>But let's consider reactive distributed systems that maintain an ongoing interaction with their environment—systems like the Internet, cloud computing, or even the human brain. Is there a universal model of computation for these kinds of systems?</a:t>
            </a:r>
          </a:p>
          <a:p>
            <a:pPr marL="0" indent="0" algn="r">
              <a:buNone/>
            </a:pPr>
            <a:r>
              <a:rPr lang="en-US" sz="1400" b="1" dirty="0" smtClean="0">
                <a:solidFill>
                  <a:srgbClr val="1F497D"/>
                </a:solidFill>
                <a:latin typeface="Comic Sans MS"/>
                <a:cs typeface="Comic Sans MS"/>
              </a:rPr>
              <a:t>Twenty Questions </a:t>
            </a:r>
            <a:r>
              <a:rPr lang="en-US" sz="1400" b="1" smtClean="0">
                <a:solidFill>
                  <a:srgbClr val="1F497D"/>
                </a:solidFill>
                <a:latin typeface="Comic Sans MS"/>
                <a:cs typeface="Comic Sans MS"/>
              </a:rPr>
              <a:t>for Donald </a:t>
            </a:r>
            <a:r>
              <a:rPr lang="en-US" sz="1400" b="1" dirty="0" smtClean="0">
                <a:solidFill>
                  <a:srgbClr val="1F497D"/>
                </a:solidFill>
                <a:latin typeface="Comic Sans MS"/>
                <a:cs typeface="Comic Sans MS"/>
              </a:rPr>
              <a:t>Knuth</a:t>
            </a:r>
          </a:p>
          <a:p>
            <a:pPr marL="0" indent="0" algn="r">
              <a:buNone/>
            </a:pPr>
            <a:r>
              <a:rPr lang="en-US" sz="1400" b="1" dirty="0" smtClean="0">
                <a:solidFill>
                  <a:schemeClr val="accent1"/>
                </a:solidFill>
                <a:latin typeface="Comic Sans MS"/>
                <a:cs typeface="Comic Sans MS"/>
              </a:rPr>
              <a:t>May 20, 2014</a:t>
            </a:r>
          </a:p>
          <a:p>
            <a:pPr marL="0" indent="0" algn="r">
              <a:buNone/>
            </a:pPr>
            <a:r>
              <a:rPr lang="en-US" sz="1400" b="1" dirty="0">
                <a:solidFill>
                  <a:schemeClr val="accent1"/>
                </a:solidFill>
                <a:latin typeface="Comic Sans MS"/>
                <a:cs typeface="Comic Sans MS"/>
              </a:rPr>
              <a:t>http://</a:t>
            </a:r>
            <a:r>
              <a:rPr lang="en-US" sz="1400" b="1" dirty="0" err="1">
                <a:solidFill>
                  <a:schemeClr val="accent1"/>
                </a:solidFill>
                <a:latin typeface="Comic Sans MS"/>
                <a:cs typeface="Comic Sans MS"/>
              </a:rPr>
              <a:t>www.informit.com</a:t>
            </a:r>
            <a:r>
              <a:rPr lang="en-US" sz="1400" b="1" dirty="0">
                <a:solidFill>
                  <a:schemeClr val="accent1"/>
                </a:solidFill>
                <a:latin typeface="Comic Sans MS"/>
                <a:cs typeface="Comic Sans MS"/>
              </a:rPr>
              <a:t>/articles/</a:t>
            </a:r>
            <a:r>
              <a:rPr lang="en-US" sz="1400" b="1" dirty="0" err="1">
                <a:solidFill>
                  <a:schemeClr val="accent1"/>
                </a:solidFill>
                <a:latin typeface="Comic Sans MS"/>
                <a:cs typeface="Comic Sans MS"/>
              </a:rPr>
              <a:t>article.aspx?p</a:t>
            </a:r>
            <a:r>
              <a:rPr lang="en-US" sz="1400" b="1" dirty="0">
                <a:solidFill>
                  <a:schemeClr val="accent1"/>
                </a:solidFill>
                <a:latin typeface="Comic Sans MS"/>
                <a:cs typeface="Comic Sans MS"/>
              </a:rPr>
              <a:t>=2213858</a:t>
            </a:r>
            <a:endParaRPr lang="en-US" sz="1400" b="1" dirty="0" smtClean="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endParaRPr lang="en-US" dirty="0"/>
          </a:p>
        </p:txBody>
      </p:sp>
      <p:sp>
        <p:nvSpPr>
          <p:cNvPr id="5" name="Slide Number Placeholder 4"/>
          <p:cNvSpPr>
            <a:spLocks noGrp="1"/>
          </p:cNvSpPr>
          <p:nvPr>
            <p:ph type="sldNum" sz="quarter" idx="12"/>
          </p:nvPr>
        </p:nvSpPr>
        <p:spPr/>
        <p:txBody>
          <a:bodyPr/>
          <a:lstStyle/>
          <a:p>
            <a:fld id="{FD02939A-FF13-CB46-BE97-E363E3FFAEEB}" type="slidenum">
              <a:rPr lang="en-US" smtClean="0"/>
              <a:t>40</a:t>
            </a:fld>
            <a:endParaRPr lang="en-US"/>
          </a:p>
        </p:txBody>
      </p:sp>
    </p:spTree>
    <p:extLst>
      <p:ext uri="{BB962C8B-B14F-4D97-AF65-F5344CB8AC3E}">
        <p14:creationId xmlns:p14="http://schemas.microsoft.com/office/powerpoint/2010/main" val="20288181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Knuth’s Answer - 1</a:t>
            </a:r>
            <a:endParaRPr lang="en-US" dirty="0">
              <a:solidFill>
                <a:srgbClr val="1F497D"/>
              </a:solidFill>
              <a:latin typeface="Comic Sans MS"/>
              <a:cs typeface="Comic Sans MS"/>
            </a:endParaRPr>
          </a:p>
        </p:txBody>
      </p:sp>
      <p:sp>
        <p:nvSpPr>
          <p:cNvPr id="3" name="Content Placeholder 2"/>
          <p:cNvSpPr>
            <a:spLocks noGrp="1"/>
          </p:cNvSpPr>
          <p:nvPr>
            <p:ph idx="1"/>
          </p:nvPr>
        </p:nvSpPr>
        <p:spPr/>
        <p:txBody>
          <a:bodyPr>
            <a:normAutofit/>
          </a:bodyPr>
          <a:lstStyle/>
          <a:p>
            <a:pPr marL="0" indent="0">
              <a:lnSpc>
                <a:spcPct val="120000"/>
              </a:lnSpc>
              <a:buNone/>
            </a:pPr>
            <a:r>
              <a:rPr lang="en-US" sz="2800" b="1" dirty="0" smtClean="0">
                <a:latin typeface="Comic Sans MS"/>
                <a:cs typeface="Comic Sans MS"/>
              </a:rPr>
              <a:t>I'm </a:t>
            </a:r>
            <a:r>
              <a:rPr lang="en-US" sz="2800" b="1" dirty="0">
                <a:latin typeface="Comic Sans MS"/>
                <a:cs typeface="Comic Sans MS"/>
              </a:rPr>
              <a:t>not strong on logic, so </a:t>
            </a:r>
            <a:r>
              <a:rPr lang="en-US" sz="2800" b="1" dirty="0" smtClean="0">
                <a:latin typeface="Comic Sans MS"/>
                <a:cs typeface="Comic Sans MS"/>
              </a:rPr>
              <a:t>TAOCP [</a:t>
            </a:r>
            <a:r>
              <a:rPr lang="en-US" sz="2800" b="1" i="1" dirty="0" smtClean="0">
                <a:latin typeface="Comic Sans MS"/>
                <a:cs typeface="Comic Sans MS"/>
              </a:rPr>
              <a:t>The Art of Computer Programming</a:t>
            </a:r>
            <a:r>
              <a:rPr lang="en-US" sz="2800" b="1" dirty="0" smtClean="0">
                <a:latin typeface="Comic Sans MS"/>
                <a:cs typeface="Comic Sans MS"/>
              </a:rPr>
              <a:t>] </a:t>
            </a:r>
            <a:r>
              <a:rPr lang="en-US" sz="2800" b="1" dirty="0">
                <a:latin typeface="Comic Sans MS"/>
                <a:cs typeface="Comic Sans MS"/>
              </a:rPr>
              <a:t>treads lightly on this sort of thing. The TAOCP model of computation, discussed on pages 4–8 of Volume 1, considers "reactive processes," a.k.a. "computational methods," which correspond to single processors. </a:t>
            </a:r>
            <a:endParaRPr lang="en-US" b="1" dirty="0"/>
          </a:p>
        </p:txBody>
      </p:sp>
      <p:sp>
        <p:nvSpPr>
          <p:cNvPr id="5" name="Slide Number Placeholder 4"/>
          <p:cNvSpPr>
            <a:spLocks noGrp="1"/>
          </p:cNvSpPr>
          <p:nvPr>
            <p:ph type="sldNum" sz="quarter" idx="12"/>
          </p:nvPr>
        </p:nvSpPr>
        <p:spPr/>
        <p:txBody>
          <a:bodyPr/>
          <a:lstStyle/>
          <a:p>
            <a:fld id="{FD02939A-FF13-CB46-BE97-E363E3FFAEEB}" type="slidenum">
              <a:rPr lang="en-US" smtClean="0"/>
              <a:t>41</a:t>
            </a:fld>
            <a:endParaRPr lang="en-US"/>
          </a:p>
        </p:txBody>
      </p:sp>
    </p:spTree>
    <p:extLst>
      <p:ext uri="{BB962C8B-B14F-4D97-AF65-F5344CB8AC3E}">
        <p14:creationId xmlns:p14="http://schemas.microsoft.com/office/powerpoint/2010/main" val="37347960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Knuth’s Answer - 2</a:t>
            </a:r>
            <a:endParaRPr lang="en-US" dirty="0">
              <a:solidFill>
                <a:srgbClr val="1F497D"/>
              </a:solidFill>
              <a:latin typeface="Comic Sans MS"/>
              <a:cs typeface="Comic Sans MS"/>
            </a:endParaRPr>
          </a:p>
        </p:txBody>
      </p:sp>
      <p:sp>
        <p:nvSpPr>
          <p:cNvPr id="3" name="Content Placeholder 2"/>
          <p:cNvSpPr>
            <a:spLocks noGrp="1"/>
          </p:cNvSpPr>
          <p:nvPr>
            <p:ph idx="1"/>
          </p:nvPr>
        </p:nvSpPr>
        <p:spPr/>
        <p:txBody>
          <a:bodyPr>
            <a:normAutofit/>
          </a:bodyPr>
          <a:lstStyle/>
          <a:p>
            <a:pPr marL="0" indent="0">
              <a:lnSpc>
                <a:spcPct val="120000"/>
              </a:lnSpc>
              <a:buNone/>
            </a:pPr>
            <a:r>
              <a:rPr lang="en-US" sz="2800" b="1" dirty="0" smtClean="0">
                <a:latin typeface="Comic Sans MS"/>
                <a:cs typeface="Comic Sans MS"/>
              </a:rPr>
              <a:t>I've </a:t>
            </a:r>
            <a:r>
              <a:rPr lang="en-US" sz="2800" b="1" dirty="0">
                <a:latin typeface="Comic Sans MS"/>
                <a:cs typeface="Comic Sans MS"/>
              </a:rPr>
              <a:t>long planned to discuss recursive </a:t>
            </a:r>
            <a:r>
              <a:rPr lang="en-US" sz="2800" b="1" dirty="0" err="1">
                <a:latin typeface="Comic Sans MS"/>
                <a:cs typeface="Comic Sans MS"/>
              </a:rPr>
              <a:t>coroutines</a:t>
            </a:r>
            <a:r>
              <a:rPr lang="en-US" sz="2800" b="1" dirty="0">
                <a:latin typeface="Comic Sans MS"/>
                <a:cs typeface="Comic Sans MS"/>
              </a:rPr>
              <a:t> and other cooperative processes in Chapter 8, after I finish Chapter 7. The beautiful model of context-free parsing via semiautonomous agents, in Floyd's great survey paper of 1964, has strongly influenced my thinking in this regard.</a:t>
            </a:r>
          </a:p>
          <a:p>
            <a:endParaRPr lang="en-US" dirty="0"/>
          </a:p>
        </p:txBody>
      </p:sp>
      <p:sp>
        <p:nvSpPr>
          <p:cNvPr id="5" name="Slide Number Placeholder 4"/>
          <p:cNvSpPr>
            <a:spLocks noGrp="1"/>
          </p:cNvSpPr>
          <p:nvPr>
            <p:ph type="sldNum" sz="quarter" idx="12"/>
          </p:nvPr>
        </p:nvSpPr>
        <p:spPr/>
        <p:txBody>
          <a:bodyPr/>
          <a:lstStyle/>
          <a:p>
            <a:fld id="{FD02939A-FF13-CB46-BE97-E363E3FFAEEB}" type="slidenum">
              <a:rPr lang="en-US" smtClean="0"/>
              <a:t>42</a:t>
            </a:fld>
            <a:endParaRPr lang="en-US"/>
          </a:p>
        </p:txBody>
      </p:sp>
    </p:spTree>
    <p:extLst>
      <p:ext uri="{BB962C8B-B14F-4D97-AF65-F5344CB8AC3E}">
        <p14:creationId xmlns:p14="http://schemas.microsoft.com/office/powerpoint/2010/main" val="38708571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Knuth’s Answer - 3</a:t>
            </a:r>
            <a:endParaRPr lang="en-US" dirty="0">
              <a:solidFill>
                <a:srgbClr val="1F497D"/>
              </a:solidFill>
              <a:latin typeface="Comic Sans MS"/>
              <a:cs typeface="Comic Sans MS"/>
            </a:endParaRPr>
          </a:p>
        </p:txBody>
      </p:sp>
      <p:sp>
        <p:nvSpPr>
          <p:cNvPr id="3" name="Content Placeholder 2"/>
          <p:cNvSpPr>
            <a:spLocks noGrp="1"/>
          </p:cNvSpPr>
          <p:nvPr>
            <p:ph idx="1"/>
          </p:nvPr>
        </p:nvSpPr>
        <p:spPr/>
        <p:txBody>
          <a:bodyPr>
            <a:normAutofit/>
          </a:bodyPr>
          <a:lstStyle/>
          <a:p>
            <a:pPr marL="0" indent="0">
              <a:lnSpc>
                <a:spcPct val="120000"/>
              </a:lnSpc>
              <a:buNone/>
            </a:pPr>
            <a:r>
              <a:rPr lang="en-US" sz="2800" b="1" dirty="0">
                <a:latin typeface="Comic Sans MS"/>
                <a:cs typeface="Comic Sans MS"/>
              </a:rPr>
              <a:t>I'd like to see extensions of the set-theoretic model of computation at the beginning of Volume 1 to the things you mention. They might well shed light on the subject.</a:t>
            </a:r>
          </a:p>
        </p:txBody>
      </p:sp>
      <p:sp>
        <p:nvSpPr>
          <p:cNvPr id="5" name="Slide Number Placeholder 4"/>
          <p:cNvSpPr>
            <a:spLocks noGrp="1"/>
          </p:cNvSpPr>
          <p:nvPr>
            <p:ph type="sldNum" sz="quarter" idx="12"/>
          </p:nvPr>
        </p:nvSpPr>
        <p:spPr/>
        <p:txBody>
          <a:bodyPr/>
          <a:lstStyle/>
          <a:p>
            <a:fld id="{FD02939A-FF13-CB46-BE97-E363E3FFAEEB}" type="slidenum">
              <a:rPr lang="en-US" smtClean="0"/>
              <a:t>43</a:t>
            </a:fld>
            <a:endParaRPr lang="en-US"/>
          </a:p>
        </p:txBody>
      </p:sp>
    </p:spTree>
    <p:extLst>
      <p:ext uri="{BB962C8B-B14F-4D97-AF65-F5344CB8AC3E}">
        <p14:creationId xmlns:p14="http://schemas.microsoft.com/office/powerpoint/2010/main" val="35565469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Knuth’s Answer - 4</a:t>
            </a:r>
            <a:endParaRPr lang="en-US" dirty="0">
              <a:solidFill>
                <a:srgbClr val="1F497D"/>
              </a:solidFill>
              <a:latin typeface="Comic Sans MS"/>
              <a:cs typeface="Comic Sans MS"/>
            </a:endParaRPr>
          </a:p>
        </p:txBody>
      </p:sp>
      <p:sp>
        <p:nvSpPr>
          <p:cNvPr id="3" name="Content Placeholder 2"/>
          <p:cNvSpPr>
            <a:spLocks noGrp="1"/>
          </p:cNvSpPr>
          <p:nvPr>
            <p:ph idx="1"/>
          </p:nvPr>
        </p:nvSpPr>
        <p:spPr/>
        <p:txBody>
          <a:bodyPr>
            <a:normAutofit lnSpcReduction="10000"/>
          </a:bodyPr>
          <a:lstStyle/>
          <a:p>
            <a:pPr marL="0" indent="0">
              <a:lnSpc>
                <a:spcPct val="120000"/>
              </a:lnSpc>
              <a:buNone/>
            </a:pPr>
            <a:r>
              <a:rPr lang="en-US" sz="2800" b="1" dirty="0">
                <a:latin typeface="Comic Sans MS"/>
                <a:cs typeface="Comic Sans MS"/>
              </a:rPr>
              <a:t>But fully distributed processes are well beyond the scope of my books and my own ability to comprehend them. For a long time I've thought that an understanding of the way ant colonies are able to perform incredibly organized tasks might well be the key to an understanding of human cognition. Yet the ants that invade my house continually baffle me.</a:t>
            </a:r>
          </a:p>
          <a:p>
            <a:endParaRPr lang="en-US" dirty="0"/>
          </a:p>
        </p:txBody>
      </p:sp>
      <p:sp>
        <p:nvSpPr>
          <p:cNvPr id="5" name="Slide Number Placeholder 4"/>
          <p:cNvSpPr>
            <a:spLocks noGrp="1"/>
          </p:cNvSpPr>
          <p:nvPr>
            <p:ph type="sldNum" sz="quarter" idx="12"/>
          </p:nvPr>
        </p:nvSpPr>
        <p:spPr/>
        <p:txBody>
          <a:bodyPr/>
          <a:lstStyle/>
          <a:p>
            <a:fld id="{FD02939A-FF13-CB46-BE97-E363E3FFAEEB}" type="slidenum">
              <a:rPr lang="en-US" smtClean="0"/>
              <a:t>44</a:t>
            </a:fld>
            <a:endParaRPr lang="en-US"/>
          </a:p>
        </p:txBody>
      </p:sp>
    </p:spTree>
    <p:extLst>
      <p:ext uri="{BB962C8B-B14F-4D97-AF65-F5344CB8AC3E}">
        <p14:creationId xmlns:p14="http://schemas.microsoft.com/office/powerpoint/2010/main" val="17437289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1F497D"/>
                </a:solidFill>
                <a:latin typeface="Comic Sans MS"/>
                <a:cs typeface="Comic Sans MS"/>
              </a:rPr>
              <a:t>Summary</a:t>
            </a:r>
            <a:endParaRPr lang="en-US" dirty="0">
              <a:solidFill>
                <a:srgbClr val="1F497D"/>
              </a:solidFill>
              <a:latin typeface="Comic Sans MS"/>
              <a:cs typeface="Comic Sans MS"/>
            </a:endParaRPr>
          </a:p>
        </p:txBody>
      </p:sp>
      <p:sp>
        <p:nvSpPr>
          <p:cNvPr id="3" name="Content Placeholder 2"/>
          <p:cNvSpPr>
            <a:spLocks noGrp="1"/>
          </p:cNvSpPr>
          <p:nvPr>
            <p:ph idx="1"/>
          </p:nvPr>
        </p:nvSpPr>
        <p:spPr>
          <a:xfrm>
            <a:off x="457200" y="1219200"/>
            <a:ext cx="8229600" cy="5137150"/>
          </a:xfrm>
        </p:spPr>
        <p:txBody>
          <a:bodyPr>
            <a:normAutofit/>
          </a:bodyPr>
          <a:lstStyle/>
          <a:p>
            <a:pPr marL="0" indent="0">
              <a:buNone/>
            </a:pPr>
            <a:endParaRPr lang="en-US" sz="2800" b="1" dirty="0">
              <a:latin typeface="Comic Sans MS"/>
              <a:cs typeface="Comic Sans MS"/>
            </a:endParaRPr>
          </a:p>
          <a:p>
            <a:pPr marL="0" indent="0">
              <a:buNone/>
            </a:pPr>
            <a:endParaRPr lang="en-US" sz="2800" b="1" dirty="0" smtClean="0">
              <a:latin typeface="Comic Sans MS"/>
              <a:cs typeface="Comic Sans MS"/>
            </a:endParaRPr>
          </a:p>
          <a:p>
            <a:pPr marL="0" indent="0">
              <a:buNone/>
            </a:pPr>
            <a:r>
              <a:rPr lang="en-US" sz="2800" b="1" dirty="0" smtClean="0">
                <a:latin typeface="Comic Sans MS"/>
                <a:cs typeface="Comic Sans MS"/>
              </a:rPr>
              <a:t>Is </a:t>
            </a:r>
            <a:r>
              <a:rPr lang="en-US" sz="2800" b="1" dirty="0">
                <a:latin typeface="Comic Sans MS"/>
                <a:cs typeface="Comic Sans MS"/>
              </a:rPr>
              <a:t>there a universal model of computation for reactive distributed systems that maintain an ongoing interaction with their </a:t>
            </a:r>
            <a:r>
              <a:rPr lang="en-US" sz="2800" b="1" dirty="0" smtClean="0">
                <a:latin typeface="Comic Sans MS"/>
                <a:cs typeface="Comic Sans MS"/>
              </a:rPr>
              <a:t>environment?</a:t>
            </a:r>
            <a:endParaRPr lang="en-US" sz="2800" b="1" dirty="0">
              <a:latin typeface="Comic Sans MS"/>
              <a:cs typeface="Comic Sans MS"/>
            </a:endParaRPr>
          </a:p>
          <a:p>
            <a:pPr marL="0" indent="0">
              <a:buNone/>
            </a:pPr>
            <a:endParaRPr lang="en-US" sz="1600" b="1" dirty="0" smtClean="0">
              <a:solidFill>
                <a:schemeClr val="accent1"/>
              </a:solidFill>
              <a:latin typeface="Comic Sans MS"/>
              <a:cs typeface="Comic Sans MS"/>
            </a:endParaRPr>
          </a:p>
          <a:p>
            <a:pPr marL="0" indent="0">
              <a:buNone/>
            </a:pPr>
            <a:endParaRPr lang="en-US" sz="1600" b="1" dirty="0" smtClean="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pPr marL="0" indent="0" algn="r">
              <a:buNone/>
            </a:pPr>
            <a:endParaRPr lang="en-US" sz="1600" b="1" dirty="0" smtClean="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pPr marL="0" indent="0" algn="r">
              <a:buNone/>
            </a:pPr>
            <a:endParaRPr lang="en-US" sz="1600" b="1" dirty="0">
              <a:solidFill>
                <a:schemeClr val="accent1"/>
              </a:solidFill>
              <a:latin typeface="Comic Sans MS"/>
              <a:cs typeface="Comic Sans MS"/>
            </a:endParaRPr>
          </a:p>
          <a:p>
            <a:endParaRPr lang="en-US" dirty="0"/>
          </a:p>
        </p:txBody>
      </p:sp>
      <p:sp>
        <p:nvSpPr>
          <p:cNvPr id="5" name="Slide Number Placeholder 4"/>
          <p:cNvSpPr>
            <a:spLocks noGrp="1"/>
          </p:cNvSpPr>
          <p:nvPr>
            <p:ph type="sldNum" sz="quarter" idx="12"/>
          </p:nvPr>
        </p:nvSpPr>
        <p:spPr/>
        <p:txBody>
          <a:bodyPr/>
          <a:lstStyle/>
          <a:p>
            <a:fld id="{FD02939A-FF13-CB46-BE97-E363E3FFAEEB}" type="slidenum">
              <a:rPr lang="en-US" smtClean="0"/>
              <a:t>45</a:t>
            </a:fld>
            <a:endParaRPr lang="en-US"/>
          </a:p>
        </p:txBody>
      </p:sp>
    </p:spTree>
    <p:extLst>
      <p:ext uri="{BB962C8B-B14F-4D97-AF65-F5344CB8AC3E}">
        <p14:creationId xmlns:p14="http://schemas.microsoft.com/office/powerpoint/2010/main" val="482117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73025"/>
            <a:ext cx="8965011" cy="838200"/>
          </a:xfrm>
        </p:spPr>
        <p:txBody>
          <a:bodyPr/>
          <a:lstStyle/>
          <a:p>
            <a:pPr>
              <a:defRPr/>
            </a:pPr>
            <a:r>
              <a:rPr lang="en-US" dirty="0" smtClean="0">
                <a:cs typeface="+mj-cs"/>
              </a:rPr>
              <a:t>  </a:t>
            </a:r>
            <a:r>
              <a:rPr lang="en-US" dirty="0" smtClean="0">
                <a:solidFill>
                  <a:srgbClr val="1F497D"/>
                </a:solidFill>
                <a:latin typeface="Comic Sans MS"/>
                <a:cs typeface="Comic Sans MS"/>
              </a:rPr>
              <a:t>The Importance of Computational Thinking</a:t>
            </a:r>
          </a:p>
        </p:txBody>
      </p:sp>
      <p:sp>
        <p:nvSpPr>
          <p:cNvPr id="967683" name="Text Box 3"/>
          <p:cNvSpPr txBox="1">
            <a:spLocks noChangeArrowheads="1"/>
          </p:cNvSpPr>
          <p:nvPr/>
        </p:nvSpPr>
        <p:spPr bwMode="auto">
          <a:xfrm>
            <a:off x="2599230" y="1143001"/>
            <a:ext cx="5935170" cy="51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sz="2400" b="1" dirty="0">
                <a:latin typeface="Comic Sans MS"/>
                <a:cs typeface="Comic Sans MS"/>
              </a:rPr>
              <a:t>Computational thinking is a </a:t>
            </a:r>
            <a:r>
              <a:rPr lang="en-US" sz="2400" b="1" dirty="0">
                <a:solidFill>
                  <a:srgbClr val="1F497D"/>
                </a:solidFill>
                <a:latin typeface="Comic Sans MS"/>
                <a:cs typeface="Comic Sans MS"/>
              </a:rPr>
              <a:t>fundamental skill for everyone</a:t>
            </a:r>
            <a:r>
              <a:rPr lang="en-US" sz="2400" b="1" dirty="0">
                <a:latin typeface="Comic Sans MS"/>
                <a:cs typeface="Comic Sans MS"/>
              </a:rPr>
              <a:t>, not just for computer scientists. To reading, writing, and arithmetic, </a:t>
            </a:r>
            <a:r>
              <a:rPr lang="en-US" sz="2400" b="1" dirty="0">
                <a:solidFill>
                  <a:srgbClr val="1F497D"/>
                </a:solidFill>
                <a:latin typeface="Comic Sans MS"/>
                <a:cs typeface="Comic Sans MS"/>
              </a:rPr>
              <a:t>we should add computational thinking to every </a:t>
            </a:r>
            <a:r>
              <a:rPr lang="en-US" sz="2400" b="1" dirty="0" smtClean="0">
                <a:solidFill>
                  <a:srgbClr val="1F497D"/>
                </a:solidFill>
                <a:latin typeface="Comic Sans MS"/>
                <a:cs typeface="Comic Sans MS"/>
              </a:rPr>
              <a:t>child’s </a:t>
            </a:r>
            <a:r>
              <a:rPr lang="en-US" sz="2400" b="1" dirty="0">
                <a:solidFill>
                  <a:srgbClr val="1F497D"/>
                </a:solidFill>
                <a:latin typeface="Comic Sans MS"/>
                <a:cs typeface="Comic Sans MS"/>
              </a:rPr>
              <a:t>analytical ability</a:t>
            </a:r>
            <a:r>
              <a:rPr lang="en-US" sz="2400" b="1" dirty="0">
                <a:latin typeface="Comic Sans MS"/>
                <a:cs typeface="Comic Sans MS"/>
              </a:rPr>
              <a:t>. Just as the printing press facilitated the spread of the three </a:t>
            </a:r>
            <a:r>
              <a:rPr lang="en-US" sz="2400" b="1" dirty="0" err="1">
                <a:latin typeface="Comic Sans MS"/>
                <a:cs typeface="Comic Sans MS"/>
              </a:rPr>
              <a:t>Rs</a:t>
            </a:r>
            <a:r>
              <a:rPr lang="en-US" sz="2400" b="1" dirty="0">
                <a:latin typeface="Comic Sans MS"/>
                <a:cs typeface="Comic Sans MS"/>
              </a:rPr>
              <a:t>, what is appropriately incestuous about this vision is that computing and computers facilitate the spread of computational thinking</a:t>
            </a:r>
            <a:r>
              <a:rPr lang="en-US" sz="2400" b="1" dirty="0" smtClean="0">
                <a:latin typeface="Comic Sans MS"/>
                <a:cs typeface="Comic Sans MS"/>
              </a:rPr>
              <a:t>.</a:t>
            </a:r>
            <a:endParaRPr lang="en-US" sz="2400" b="1" dirty="0">
              <a:latin typeface="Comic Sans MS"/>
              <a:cs typeface="Comic Sans MS"/>
            </a:endParaRPr>
          </a:p>
          <a:p>
            <a:pPr algn="r">
              <a:defRPr/>
            </a:pPr>
            <a:r>
              <a:rPr lang="en-US" sz="1400" b="1" dirty="0">
                <a:solidFill>
                  <a:schemeClr val="accent1"/>
                </a:solidFill>
                <a:latin typeface="Comic Sans MS"/>
                <a:cs typeface="Comic Sans MS"/>
              </a:rPr>
              <a:t>Jeannette M. Wing</a:t>
            </a:r>
          </a:p>
          <a:p>
            <a:pPr algn="r">
              <a:defRPr/>
            </a:pPr>
            <a:r>
              <a:rPr lang="en-US" sz="1400" b="1" dirty="0">
                <a:solidFill>
                  <a:srgbClr val="1F497D"/>
                </a:solidFill>
                <a:latin typeface="Comic Sans MS"/>
                <a:cs typeface="Comic Sans MS"/>
              </a:rPr>
              <a:t>Computational Thinking</a:t>
            </a:r>
          </a:p>
          <a:p>
            <a:pPr algn="r">
              <a:defRPr/>
            </a:pPr>
            <a:r>
              <a:rPr lang="en-US" sz="1400" b="1" i="1" dirty="0">
                <a:solidFill>
                  <a:schemeClr val="accent1"/>
                </a:solidFill>
                <a:latin typeface="Comic Sans MS"/>
                <a:cs typeface="Comic Sans MS"/>
              </a:rPr>
              <a:t>CACM</a:t>
            </a:r>
            <a:r>
              <a:rPr lang="en-US" sz="1400" b="1" dirty="0">
                <a:solidFill>
                  <a:schemeClr val="accent1"/>
                </a:solidFill>
                <a:latin typeface="Comic Sans MS"/>
                <a:cs typeface="Comic Sans MS"/>
              </a:rPr>
              <a:t>, vol. 49, no. 3, pp. 33-35, 2006</a:t>
            </a:r>
          </a:p>
        </p:txBody>
      </p:sp>
      <p:pic>
        <p:nvPicPr>
          <p:cNvPr id="967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22" y="1257300"/>
            <a:ext cx="1710511"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a:xfrm>
            <a:off x="193675" y="73025"/>
            <a:ext cx="8950325" cy="838200"/>
          </a:xfrm>
        </p:spPr>
        <p:txBody>
          <a:bodyPr/>
          <a:lstStyle/>
          <a:p>
            <a:r>
              <a:rPr lang="en-US" dirty="0">
                <a:solidFill>
                  <a:srgbClr val="1F497D"/>
                </a:solidFill>
                <a:latin typeface="Comic Sans MS"/>
                <a:cs typeface="Comic Sans MS"/>
              </a:rPr>
              <a:t>What is </a:t>
            </a:r>
            <a:r>
              <a:rPr lang="en-US" dirty="0" smtClean="0">
                <a:solidFill>
                  <a:srgbClr val="1F497D"/>
                </a:solidFill>
                <a:latin typeface="Comic Sans MS"/>
                <a:cs typeface="Comic Sans MS"/>
              </a:rPr>
              <a:t>Computational Thinking</a:t>
            </a:r>
            <a:r>
              <a:rPr lang="en-US" dirty="0">
                <a:solidFill>
                  <a:srgbClr val="1F497D"/>
                </a:solidFill>
                <a:latin typeface="Comic Sans MS"/>
                <a:cs typeface="Comic Sans MS"/>
              </a:rPr>
              <a:t>?</a:t>
            </a:r>
          </a:p>
        </p:txBody>
      </p:sp>
      <p:sp>
        <p:nvSpPr>
          <p:cNvPr id="1210371" name="Rectangle 3"/>
          <p:cNvSpPr>
            <a:spLocks noGrp="1" noChangeArrowheads="1"/>
          </p:cNvSpPr>
          <p:nvPr>
            <p:ph type="body" idx="1"/>
          </p:nvPr>
        </p:nvSpPr>
        <p:spPr>
          <a:xfrm>
            <a:off x="3048000" y="1050925"/>
            <a:ext cx="5467350" cy="4805363"/>
          </a:xfrm>
        </p:spPr>
        <p:txBody>
          <a:bodyPr/>
          <a:lstStyle/>
          <a:p>
            <a:pPr marL="342900" indent="-342900">
              <a:spcBef>
                <a:spcPct val="60000"/>
              </a:spcBef>
              <a:buFontTx/>
              <a:buNone/>
            </a:pPr>
            <a:r>
              <a:rPr lang="en-US" sz="2800" b="1" dirty="0"/>
              <a:t>   </a:t>
            </a:r>
            <a:r>
              <a:rPr lang="en-US" sz="2800" b="1" dirty="0">
                <a:latin typeface="Comic Sans MS"/>
                <a:cs typeface="Comic Sans MS"/>
              </a:rPr>
              <a:t>The thought processes involved in</a:t>
            </a:r>
            <a:r>
              <a:rPr lang="en-US" sz="2800" b="1" dirty="0">
                <a:solidFill>
                  <a:schemeClr val="tx2"/>
                </a:solidFill>
                <a:latin typeface="Comic Sans MS"/>
                <a:cs typeface="Comic Sans MS"/>
              </a:rPr>
              <a:t> </a:t>
            </a:r>
            <a:r>
              <a:rPr lang="en-US" sz="2800" b="1" dirty="0">
                <a:solidFill>
                  <a:srgbClr val="1F497D"/>
                </a:solidFill>
                <a:latin typeface="Comic Sans MS"/>
                <a:cs typeface="Comic Sans MS"/>
              </a:rPr>
              <a:t>formulating problems</a:t>
            </a:r>
            <a:r>
              <a:rPr lang="en-US" sz="2800" b="1" dirty="0">
                <a:latin typeface="Comic Sans MS"/>
                <a:cs typeface="Comic Sans MS"/>
              </a:rPr>
              <a:t> so their solutions can be </a:t>
            </a:r>
            <a:r>
              <a:rPr lang="en-US" sz="2800" b="1" dirty="0" smtClean="0">
                <a:latin typeface="Comic Sans MS"/>
                <a:cs typeface="Comic Sans MS"/>
              </a:rPr>
              <a:t>represented as </a:t>
            </a:r>
            <a:r>
              <a:rPr lang="en-US" sz="2800" b="1" dirty="0">
                <a:solidFill>
                  <a:srgbClr val="1F497D"/>
                </a:solidFill>
                <a:latin typeface="Comic Sans MS"/>
                <a:cs typeface="Comic Sans MS"/>
              </a:rPr>
              <a:t>computation steps and algorithms</a:t>
            </a:r>
            <a:r>
              <a:rPr lang="en-US" sz="2800" b="1" dirty="0">
                <a:latin typeface="Comic Sans MS"/>
                <a:cs typeface="Comic Sans MS"/>
              </a:rPr>
              <a:t>.</a:t>
            </a:r>
          </a:p>
        </p:txBody>
      </p:sp>
      <p:pic>
        <p:nvPicPr>
          <p:cNvPr id="1210374" name="Picture 6" descr="The Thinker, Rodi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143000"/>
            <a:ext cx="2335212" cy="3171825"/>
          </a:xfrm>
          <a:prstGeom prst="rect">
            <a:avLst/>
          </a:prstGeom>
          <a:noFill/>
          <a:extLst>
            <a:ext uri="{909E8E84-426E-40dd-AFC4-6F175D3DCCD1}">
              <a14:hiddenFill xmlns:a14="http://schemas.microsoft.com/office/drawing/2010/main">
                <a:solidFill>
                  <a:srgbClr val="FFFFFF"/>
                </a:solidFill>
              </a14:hiddenFill>
            </a:ext>
          </a:extLst>
        </p:spPr>
      </p:pic>
      <p:sp>
        <p:nvSpPr>
          <p:cNvPr id="1210375" name="Rectangle 7"/>
          <p:cNvSpPr>
            <a:spLocks noChangeArrowheads="1"/>
          </p:cNvSpPr>
          <p:nvPr/>
        </p:nvSpPr>
        <p:spPr bwMode="auto">
          <a:xfrm>
            <a:off x="1074738" y="5257800"/>
            <a:ext cx="7889875" cy="1143000"/>
          </a:xfrm>
          <a:prstGeom prst="rect">
            <a:avLst/>
          </a:prstGeom>
          <a:noFill/>
          <a:ln w="12700" cap="rnd">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r>
              <a:rPr lang="en-US" sz="1400" b="1" dirty="0">
                <a:solidFill>
                  <a:schemeClr val="accent1"/>
                </a:solidFill>
                <a:latin typeface="Comic Sans MS"/>
                <a:cs typeface="Comic Sans MS"/>
              </a:rPr>
              <a:t>Alfred V. Aho</a:t>
            </a:r>
          </a:p>
          <a:p>
            <a:pPr algn="r"/>
            <a:r>
              <a:rPr lang="en-US" sz="1400" b="1" dirty="0">
                <a:solidFill>
                  <a:srgbClr val="1F497D"/>
                </a:solidFill>
                <a:latin typeface="Comic Sans MS"/>
                <a:cs typeface="Comic Sans MS"/>
              </a:rPr>
              <a:t>Computation and Computational Thinking</a:t>
            </a:r>
          </a:p>
          <a:p>
            <a:pPr algn="r"/>
            <a:r>
              <a:rPr lang="en-US" sz="1400" b="1" i="1" dirty="0">
                <a:solidFill>
                  <a:schemeClr val="accent1"/>
                </a:solidFill>
                <a:latin typeface="Comic Sans MS"/>
                <a:cs typeface="Comic Sans MS"/>
              </a:rPr>
              <a:t>The Computer Journal</a:t>
            </a:r>
            <a:r>
              <a:rPr lang="en-US" sz="1400" b="1" dirty="0">
                <a:solidFill>
                  <a:schemeClr val="accent1"/>
                </a:solidFill>
                <a:latin typeface="Comic Sans MS"/>
                <a:cs typeface="Comic Sans MS"/>
              </a:rPr>
              <a:t>, vol. 55, no. 7, pp. 832- 835, 2012</a:t>
            </a:r>
          </a:p>
          <a:p>
            <a:pPr algn="r"/>
            <a:endParaRPr lang="en-US" dirty="0"/>
          </a:p>
        </p:txBody>
      </p:sp>
      <p:sp>
        <p:nvSpPr>
          <p:cNvPr id="2" name="Slide Number Placeholder 1"/>
          <p:cNvSpPr>
            <a:spLocks noGrp="1"/>
          </p:cNvSpPr>
          <p:nvPr>
            <p:ph type="sldNum" sz="quarter" idx="12"/>
          </p:nvPr>
        </p:nvSpPr>
        <p:spPr/>
        <p:txBody>
          <a:bodyPr/>
          <a:lstStyle/>
          <a:p>
            <a:fld id="{FD02939A-FF13-CB46-BE97-E363E3FFAEEB}" type="slidenum">
              <a:rPr lang="en-US" smtClean="0"/>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0" y="73025"/>
            <a:ext cx="9144000" cy="838200"/>
          </a:xfrm>
        </p:spPr>
        <p:txBody>
          <a:bodyPr/>
          <a:lstStyle/>
          <a:p>
            <a:pPr>
              <a:defRPr/>
            </a:pPr>
            <a:r>
              <a:rPr lang="en-US" dirty="0" smtClean="0">
                <a:solidFill>
                  <a:srgbClr val="1F497D"/>
                </a:solidFill>
                <a:latin typeface="Comic Sans MS"/>
                <a:cs typeface="Comic Sans MS"/>
              </a:rPr>
              <a:t>Programming Languages</a:t>
            </a:r>
          </a:p>
        </p:txBody>
      </p:sp>
      <p:sp>
        <p:nvSpPr>
          <p:cNvPr id="968707" name="Rectangle 3"/>
          <p:cNvSpPr>
            <a:spLocks noGrp="1" noChangeArrowheads="1"/>
          </p:cNvSpPr>
          <p:nvPr>
            <p:ph type="body" idx="1"/>
          </p:nvPr>
        </p:nvSpPr>
        <p:spPr>
          <a:xfrm>
            <a:off x="192997" y="919163"/>
            <a:ext cx="8951003" cy="5029200"/>
          </a:xfrm>
        </p:spPr>
        <p:txBody>
          <a:bodyPr/>
          <a:lstStyle/>
          <a:p>
            <a:pPr marL="342900" indent="-342900">
              <a:lnSpc>
                <a:spcPct val="90000"/>
              </a:lnSpc>
              <a:spcBef>
                <a:spcPct val="60000"/>
              </a:spcBef>
              <a:buFontTx/>
              <a:buNone/>
              <a:defRPr/>
            </a:pPr>
            <a:endParaRPr lang="en-US" sz="2400" b="1" dirty="0" smtClean="0">
              <a:cs typeface="+mn-cs"/>
            </a:endParaRPr>
          </a:p>
          <a:p>
            <a:pPr marL="342900" indent="-342900">
              <a:lnSpc>
                <a:spcPct val="90000"/>
              </a:lnSpc>
              <a:spcBef>
                <a:spcPct val="60000"/>
              </a:spcBef>
              <a:buFontTx/>
              <a:buNone/>
              <a:defRPr/>
            </a:pPr>
            <a:r>
              <a:rPr lang="en-US" sz="2400" b="1" dirty="0" smtClean="0">
                <a:solidFill>
                  <a:schemeClr val="tx2"/>
                </a:solidFill>
                <a:latin typeface="Comic Sans MS"/>
                <a:cs typeface="Comic Sans MS"/>
              </a:rPr>
              <a:t>Programming languages </a:t>
            </a:r>
            <a:r>
              <a:rPr lang="en-US" sz="2400" b="1" dirty="0" smtClean="0">
                <a:latin typeface="Comic Sans MS"/>
                <a:cs typeface="Comic Sans MS"/>
              </a:rPr>
              <a:t>are notations for describing computations to people and to machines.</a:t>
            </a:r>
          </a:p>
          <a:p>
            <a:pPr marL="342900" indent="-342900">
              <a:lnSpc>
                <a:spcPct val="90000"/>
              </a:lnSpc>
              <a:spcBef>
                <a:spcPct val="60000"/>
              </a:spcBef>
              <a:buFontTx/>
              <a:buNone/>
              <a:defRPr/>
            </a:pPr>
            <a:r>
              <a:rPr lang="en-US" sz="2400" b="1" dirty="0" smtClean="0">
                <a:latin typeface="Comic Sans MS"/>
                <a:cs typeface="Comic Sans MS"/>
              </a:rPr>
              <a:t>Underlying every programming language is </a:t>
            </a:r>
            <a:r>
              <a:rPr lang="en-US" sz="2400" b="1" dirty="0" smtClean="0">
                <a:solidFill>
                  <a:srgbClr val="1F497D"/>
                </a:solidFill>
                <a:latin typeface="Comic Sans MS"/>
                <a:cs typeface="Comic Sans MS"/>
              </a:rPr>
              <a:t>a model of computation:</a:t>
            </a:r>
          </a:p>
          <a:p>
            <a:pPr marL="342900" indent="-342900">
              <a:lnSpc>
                <a:spcPct val="90000"/>
              </a:lnSpc>
              <a:spcBef>
                <a:spcPct val="60000"/>
              </a:spcBef>
              <a:buFontTx/>
              <a:buNone/>
              <a:defRPr/>
            </a:pPr>
            <a:r>
              <a:rPr lang="en-US" sz="2400" b="1" dirty="0" smtClean="0">
                <a:solidFill>
                  <a:schemeClr val="accent1"/>
                </a:solidFill>
                <a:latin typeface="Comic Sans MS"/>
                <a:cs typeface="Comic Sans MS"/>
              </a:rPr>
              <a:t>	</a:t>
            </a:r>
            <a:r>
              <a:rPr lang="en-US" sz="2400" b="1" dirty="0" smtClean="0">
                <a:latin typeface="Comic Sans MS"/>
                <a:cs typeface="Comic Sans MS"/>
              </a:rPr>
              <a:t>Procedural: </a:t>
            </a:r>
            <a:r>
              <a:rPr lang="en-US" sz="2400" b="1" dirty="0" smtClean="0">
                <a:solidFill>
                  <a:srgbClr val="1F497D"/>
                </a:solidFill>
                <a:latin typeface="Comic Sans MS"/>
                <a:cs typeface="Comic Sans MS"/>
              </a:rPr>
              <a:t>C, C++, C#, Java</a:t>
            </a:r>
          </a:p>
          <a:p>
            <a:pPr marL="342900" indent="-342900">
              <a:lnSpc>
                <a:spcPct val="90000"/>
              </a:lnSpc>
              <a:spcBef>
                <a:spcPct val="60000"/>
              </a:spcBef>
              <a:buFontTx/>
              <a:buNone/>
              <a:defRPr/>
            </a:pPr>
            <a:r>
              <a:rPr lang="en-US" sz="2400" b="1" dirty="0" smtClean="0">
                <a:solidFill>
                  <a:schemeClr val="accent1"/>
                </a:solidFill>
                <a:latin typeface="Comic Sans MS"/>
                <a:cs typeface="Comic Sans MS"/>
              </a:rPr>
              <a:t>	</a:t>
            </a:r>
            <a:r>
              <a:rPr lang="en-US" sz="2400" b="1" dirty="0" smtClean="0">
                <a:solidFill>
                  <a:srgbClr val="000000"/>
                </a:solidFill>
                <a:latin typeface="Comic Sans MS"/>
                <a:cs typeface="Comic Sans MS"/>
              </a:rPr>
              <a:t>Declarative: </a:t>
            </a:r>
            <a:r>
              <a:rPr lang="en-US" sz="2400" b="1" dirty="0" smtClean="0">
                <a:solidFill>
                  <a:srgbClr val="1F497D"/>
                </a:solidFill>
                <a:latin typeface="Comic Sans MS"/>
                <a:cs typeface="Comic Sans MS"/>
              </a:rPr>
              <a:t>SQL</a:t>
            </a:r>
          </a:p>
          <a:p>
            <a:pPr marL="342900" indent="-342900">
              <a:lnSpc>
                <a:spcPct val="90000"/>
              </a:lnSpc>
              <a:spcBef>
                <a:spcPct val="60000"/>
              </a:spcBef>
              <a:buFontTx/>
              <a:buNone/>
              <a:defRPr/>
            </a:pPr>
            <a:r>
              <a:rPr lang="en-US" sz="2400" b="1" dirty="0" smtClean="0">
                <a:solidFill>
                  <a:schemeClr val="accent1"/>
                </a:solidFill>
                <a:latin typeface="Comic Sans MS"/>
                <a:cs typeface="Comic Sans MS"/>
              </a:rPr>
              <a:t>	</a:t>
            </a:r>
            <a:r>
              <a:rPr lang="en-US" sz="2400" b="1" dirty="0" smtClean="0">
                <a:solidFill>
                  <a:srgbClr val="000000"/>
                </a:solidFill>
                <a:latin typeface="Comic Sans MS"/>
                <a:cs typeface="Comic Sans MS"/>
              </a:rPr>
              <a:t>Logic: </a:t>
            </a:r>
            <a:r>
              <a:rPr lang="en-US" sz="2400" b="1" dirty="0" smtClean="0">
                <a:solidFill>
                  <a:srgbClr val="1F497D"/>
                </a:solidFill>
                <a:latin typeface="Comic Sans MS"/>
                <a:cs typeface="Comic Sans MS"/>
              </a:rPr>
              <a:t>Prolog</a:t>
            </a:r>
          </a:p>
          <a:p>
            <a:pPr marL="342900" indent="-342900">
              <a:lnSpc>
                <a:spcPct val="90000"/>
              </a:lnSpc>
              <a:spcBef>
                <a:spcPct val="60000"/>
              </a:spcBef>
              <a:buFontTx/>
              <a:buNone/>
              <a:defRPr/>
            </a:pPr>
            <a:r>
              <a:rPr lang="en-US" sz="2400" b="1" dirty="0" smtClean="0">
                <a:solidFill>
                  <a:schemeClr val="accent1"/>
                </a:solidFill>
                <a:latin typeface="Comic Sans MS"/>
                <a:cs typeface="Comic Sans MS"/>
              </a:rPr>
              <a:t>	</a:t>
            </a:r>
            <a:r>
              <a:rPr lang="en-US" sz="2400" b="1" dirty="0" smtClean="0">
                <a:solidFill>
                  <a:srgbClr val="000000"/>
                </a:solidFill>
                <a:latin typeface="Comic Sans MS"/>
                <a:cs typeface="Comic Sans MS"/>
              </a:rPr>
              <a:t>Functional: </a:t>
            </a:r>
            <a:r>
              <a:rPr lang="en-US" sz="2400" b="1" dirty="0" smtClean="0">
                <a:solidFill>
                  <a:srgbClr val="1F497D"/>
                </a:solidFill>
                <a:latin typeface="Comic Sans MS"/>
                <a:cs typeface="Comic Sans MS"/>
              </a:rPr>
              <a:t>Haskell</a:t>
            </a:r>
          </a:p>
          <a:p>
            <a:pPr marL="342900" indent="-342900">
              <a:lnSpc>
                <a:spcPct val="90000"/>
              </a:lnSpc>
              <a:spcBef>
                <a:spcPct val="60000"/>
              </a:spcBef>
              <a:buFontTx/>
              <a:buNone/>
              <a:defRPr/>
            </a:pPr>
            <a:r>
              <a:rPr lang="en-US" sz="2400" b="1" dirty="0" smtClean="0">
                <a:solidFill>
                  <a:schemeClr val="accent1"/>
                </a:solidFill>
                <a:latin typeface="Comic Sans MS"/>
                <a:cs typeface="Comic Sans MS"/>
              </a:rPr>
              <a:t>	</a:t>
            </a:r>
            <a:r>
              <a:rPr lang="en-US" sz="2400" b="1" dirty="0" smtClean="0">
                <a:solidFill>
                  <a:srgbClr val="000000"/>
                </a:solidFill>
                <a:latin typeface="Comic Sans MS"/>
                <a:cs typeface="Comic Sans MS"/>
              </a:rPr>
              <a:t>Scripting: </a:t>
            </a:r>
            <a:r>
              <a:rPr lang="en-US" sz="2400" b="1" dirty="0" smtClean="0">
                <a:solidFill>
                  <a:srgbClr val="1F497D"/>
                </a:solidFill>
                <a:latin typeface="Comic Sans MS"/>
                <a:cs typeface="Comic Sans MS"/>
              </a:rPr>
              <a:t>AWK, Perl, Python, Ruby</a:t>
            </a:r>
          </a:p>
        </p:txBody>
      </p:sp>
      <p:pic>
        <p:nvPicPr>
          <p:cNvPr id="9687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224" y="3429000"/>
            <a:ext cx="1606231"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p:cNvSpPr>
            <a:spLocks noGrp="1"/>
          </p:cNvSpPr>
          <p:nvPr>
            <p:ph type="sldNum" sz="quarter" idx="12"/>
          </p:nvPr>
        </p:nvSpPr>
        <p:spPr/>
        <p:txBody>
          <a:bodyPr/>
          <a:lstStyle/>
          <a:p>
            <a:fld id="{FD02939A-FF13-CB46-BE97-E363E3FFAEEB}" type="slidenum">
              <a:rPr lang="en-US" smtClean="0"/>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latin typeface="Comic Sans MS"/>
                <a:cs typeface="Comic Sans MS"/>
              </a:rPr>
              <a:t>Software</a:t>
            </a:r>
            <a:endParaRPr lang="en-US" dirty="0">
              <a:solidFill>
                <a:srgbClr val="1F497D"/>
              </a:solidFill>
              <a:latin typeface="Comic Sans MS"/>
              <a:cs typeface="Comic Sans MS"/>
            </a:endParaRPr>
          </a:p>
        </p:txBody>
      </p:sp>
      <p:sp>
        <p:nvSpPr>
          <p:cNvPr id="3" name="Content Placeholder 2"/>
          <p:cNvSpPr>
            <a:spLocks noGrp="1"/>
          </p:cNvSpPr>
          <p:nvPr>
            <p:ph idx="1"/>
          </p:nvPr>
        </p:nvSpPr>
        <p:spPr/>
        <p:txBody>
          <a:bodyPr/>
          <a:lstStyle/>
          <a:p>
            <a:pPr marL="457200" lvl="1" indent="0">
              <a:buNone/>
            </a:pPr>
            <a:endParaRPr lang="en-US" dirty="0">
              <a:solidFill>
                <a:schemeClr val="tx2"/>
              </a:solidFill>
              <a:latin typeface="Comic Sans MS"/>
              <a:cs typeface="Comic Sans MS"/>
            </a:endParaRPr>
          </a:p>
          <a:p>
            <a:pPr marL="457200" lvl="1" indent="0">
              <a:buNone/>
            </a:pPr>
            <a:endParaRPr lang="en-US" dirty="0" smtClean="0">
              <a:solidFill>
                <a:schemeClr val="tx2"/>
              </a:solidFill>
              <a:latin typeface="Comic Sans MS"/>
              <a:cs typeface="Comic Sans MS"/>
            </a:endParaRPr>
          </a:p>
          <a:p>
            <a:pPr marL="57150" indent="0" algn="ctr">
              <a:buNone/>
            </a:pPr>
            <a:r>
              <a:rPr lang="en-US" b="1" dirty="0" smtClean="0">
                <a:solidFill>
                  <a:srgbClr val="000000"/>
                </a:solidFill>
                <a:latin typeface="Comic Sans MS"/>
                <a:cs typeface="Comic Sans MS"/>
              </a:rPr>
              <a:t>Software =</a:t>
            </a:r>
          </a:p>
          <a:p>
            <a:pPr marL="57150" indent="0" algn="ctr">
              <a:buNone/>
            </a:pPr>
            <a:r>
              <a:rPr lang="en-US" b="1" dirty="0">
                <a:solidFill>
                  <a:srgbClr val="000000"/>
                </a:solidFill>
                <a:latin typeface="Comic Sans MS"/>
                <a:cs typeface="Comic Sans MS"/>
              </a:rPr>
              <a:t> </a:t>
            </a:r>
            <a:r>
              <a:rPr lang="en-US" b="1" dirty="0" smtClean="0">
                <a:solidFill>
                  <a:srgbClr val="000000"/>
                </a:solidFill>
                <a:latin typeface="Comic Sans MS"/>
                <a:cs typeface="Comic Sans MS"/>
              </a:rPr>
              <a:t>Algorithms + Programming Languages</a:t>
            </a:r>
          </a:p>
        </p:txBody>
      </p:sp>
      <p:sp>
        <p:nvSpPr>
          <p:cNvPr id="5" name="Slide Number Placeholder 4"/>
          <p:cNvSpPr>
            <a:spLocks noGrp="1"/>
          </p:cNvSpPr>
          <p:nvPr>
            <p:ph type="sldNum" sz="quarter" idx="12"/>
          </p:nvPr>
        </p:nvSpPr>
        <p:spPr/>
        <p:txBody>
          <a:bodyPr/>
          <a:lstStyle/>
          <a:p>
            <a:fld id="{FD02939A-FF13-CB46-BE97-E363E3FFAEEB}" type="slidenum">
              <a:rPr lang="en-US" smtClean="0"/>
              <a:t>8</a:t>
            </a:fld>
            <a:endParaRPr lang="en-US"/>
          </a:p>
        </p:txBody>
      </p:sp>
    </p:spTree>
    <p:extLst>
      <p:ext uri="{BB962C8B-B14F-4D97-AF65-F5344CB8AC3E}">
        <p14:creationId xmlns:p14="http://schemas.microsoft.com/office/powerpoint/2010/main" val="39938535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l.jpg"/>
          <p:cNvPicPr>
            <a:picLocks noChangeAspect="1"/>
          </p:cNvPicPr>
          <p:nvPr/>
        </p:nvPicPr>
        <p:blipFill rotWithShape="1">
          <a:blip r:embed="rId2">
            <a:extLst>
              <a:ext uri="{28A0092B-C50C-407E-A947-70E740481C1C}">
                <a14:useLocalDpi xmlns:a14="http://schemas.microsoft.com/office/drawing/2010/main" val="0"/>
              </a:ext>
            </a:extLst>
          </a:blip>
          <a:srcRect b="38518"/>
          <a:stretch/>
        </p:blipFill>
        <p:spPr>
          <a:xfrm>
            <a:off x="0" y="0"/>
            <a:ext cx="9144000" cy="6858000"/>
          </a:xfrm>
          <a:prstGeom prst="rect">
            <a:avLst/>
          </a:prstGeom>
        </p:spPr>
      </p:pic>
    </p:spTree>
    <p:extLst>
      <p:ext uri="{BB962C8B-B14F-4D97-AF65-F5344CB8AC3E}">
        <p14:creationId xmlns:p14="http://schemas.microsoft.com/office/powerpoint/2010/main" val="846443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5659</TotalTime>
  <Words>2204</Words>
  <Application>Microsoft Macintosh PowerPoint</Application>
  <PresentationFormat>On-screen Show (4:3)</PresentationFormat>
  <Paragraphs>450</Paragraphs>
  <Slides>45</Slides>
  <Notes>25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Software, Computation and Models of Computation</vt:lpstr>
      <vt:lpstr> Algorithms and Data Structures for Natural Language Processing</vt:lpstr>
      <vt:lpstr>What is an Algorithm?</vt:lpstr>
      <vt:lpstr>Universal Models of Computation</vt:lpstr>
      <vt:lpstr>  The Importance of Computational Thinking</vt:lpstr>
      <vt:lpstr>What is Computational Thinking?</vt:lpstr>
      <vt:lpstr>Programming Languages</vt:lpstr>
      <vt:lpstr>Software</vt:lpstr>
      <vt:lpstr>PowerPoint Presentation</vt:lpstr>
      <vt:lpstr>Software in Our World Today</vt:lpstr>
      <vt:lpstr>Programming Languages</vt:lpstr>
      <vt:lpstr>Why Are There So Many Languages?</vt:lpstr>
      <vt:lpstr>Evolutionary Forces on Languages</vt:lpstr>
      <vt:lpstr>PowerPoint Presentation</vt:lpstr>
      <vt:lpstr>The Birth of AWK</vt:lpstr>
      <vt:lpstr>AWK’s Model of Computation: Pattern-Action Programming</vt:lpstr>
      <vt:lpstr>Structure of an AWK Program</vt:lpstr>
      <vt:lpstr>Some Useful AWK “One-liners”</vt:lpstr>
      <vt:lpstr>Comparison: Regular Expression Pattern Matching in Perl, Python, Ruby vs. AWK</vt:lpstr>
      <vt:lpstr>Language Translation</vt:lpstr>
      <vt:lpstr>Translation of Programming Languages</vt:lpstr>
      <vt:lpstr>Methods for Specifying the Semantics of Programming Languages</vt:lpstr>
      <vt:lpstr>Phases of a Compiler</vt:lpstr>
      <vt:lpstr>Natural Languages</vt:lpstr>
      <vt:lpstr>Natural Languages are Messy</vt:lpstr>
      <vt:lpstr>Towards More Reliable Software</vt:lpstr>
      <vt:lpstr>IEEE Spectrum Software Hall of Shame</vt:lpstr>
      <vt:lpstr>Software Errors in Scientific Papers</vt:lpstr>
      <vt:lpstr>Software Errors in Scientific Papers</vt:lpstr>
      <vt:lpstr>NASA’s Mars Science Laboratory</vt:lpstr>
      <vt:lpstr>PowerPoint Presentation</vt:lpstr>
      <vt:lpstr>PowerPoint Presentation</vt:lpstr>
      <vt:lpstr>PowerPoint Presentation</vt:lpstr>
      <vt:lpstr>And What About the Software?</vt:lpstr>
      <vt:lpstr>Getting It Right some of the things done differently from previous missions</vt:lpstr>
      <vt:lpstr>The Spin Model Checker</vt:lpstr>
      <vt:lpstr>Verifying Concurrent Code What is the State-of-the-art?</vt:lpstr>
      <vt:lpstr>Today This Verification Takes Seconds</vt:lpstr>
      <vt:lpstr>Cutting to the Chase</vt:lpstr>
      <vt:lpstr>Al Aho asks Don Knuth a Question</vt:lpstr>
      <vt:lpstr>Knuth’s Answer - 1</vt:lpstr>
      <vt:lpstr>Knuth’s Answer - 2</vt:lpstr>
      <vt:lpstr>Knuth’s Answer - 3</vt:lpstr>
      <vt:lpstr>Knuth’s Answer - 4</vt:lpstr>
      <vt:lpstr>Summary</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Computer Compilers</dc:title>
  <dc:creator>Alfred Aho</dc:creator>
  <cp:lastModifiedBy>Alfred Aho</cp:lastModifiedBy>
  <cp:revision>460</cp:revision>
  <cp:lastPrinted>2015-05-02T16:19:03Z</cp:lastPrinted>
  <dcterms:created xsi:type="dcterms:W3CDTF">2014-05-28T21:50:42Z</dcterms:created>
  <dcterms:modified xsi:type="dcterms:W3CDTF">2016-01-07T01:03:45Z</dcterms:modified>
</cp:coreProperties>
</file>