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2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3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14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15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16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17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notesSlides/notesSlide18.xml" ContentType="application/vnd.openxmlformats-officedocument.presentationml.notesSlide+xml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19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notesSlides/notesSlide4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embeddings/oleObject42.bin" ContentType="application/vnd.openxmlformats-officedocument.oleObject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7" r:id="rId9"/>
    <p:sldId id="332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330" r:id="rId18"/>
    <p:sldId id="277" r:id="rId19"/>
    <p:sldId id="317" r:id="rId20"/>
    <p:sldId id="266" r:id="rId21"/>
    <p:sldId id="278" r:id="rId22"/>
    <p:sldId id="279" r:id="rId23"/>
    <p:sldId id="280" r:id="rId24"/>
    <p:sldId id="281" r:id="rId25"/>
    <p:sldId id="283" r:id="rId26"/>
    <p:sldId id="284" r:id="rId27"/>
    <p:sldId id="285" r:id="rId28"/>
    <p:sldId id="324" r:id="rId29"/>
    <p:sldId id="288" r:id="rId30"/>
    <p:sldId id="289" r:id="rId31"/>
    <p:sldId id="290" r:id="rId32"/>
    <p:sldId id="291" r:id="rId33"/>
    <p:sldId id="327" r:id="rId34"/>
    <p:sldId id="292" r:id="rId35"/>
    <p:sldId id="293" r:id="rId36"/>
    <p:sldId id="294" r:id="rId37"/>
    <p:sldId id="295" r:id="rId38"/>
    <p:sldId id="321" r:id="rId39"/>
    <p:sldId id="322" r:id="rId40"/>
    <p:sldId id="287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28" r:id="rId55"/>
    <p:sldId id="309" r:id="rId56"/>
    <p:sldId id="311" r:id="rId57"/>
    <p:sldId id="310" r:id="rId58"/>
    <p:sldId id="331" r:id="rId59"/>
    <p:sldId id="312" r:id="rId60"/>
    <p:sldId id="325" r:id="rId61"/>
    <p:sldId id="326" r:id="rId62"/>
    <p:sldId id="329" r:id="rId63"/>
    <p:sldId id="315" r:id="rId64"/>
    <p:sldId id="320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16" autoAdjust="0"/>
    <p:restoredTop sz="94667" autoAdjust="0"/>
  </p:normalViewPr>
  <p:slideViewPr>
    <p:cSldViewPr snapToGrid="0" snapToObjects="1">
      <p:cViewPr varScale="1">
        <p:scale>
          <a:sx n="87" d="100"/>
          <a:sy n="87" d="100"/>
        </p:scale>
        <p:origin x="-10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5" d="100"/>
        <a:sy n="175" d="100"/>
      </p:scale>
      <p:origin x="0" y="17728"/>
    </p:cViewPr>
  </p:sorterViewPr>
  <p:notesViewPr>
    <p:cSldViewPr snapToGrid="0" snapToObjects="1">
      <p:cViewPr varScale="1">
        <p:scale>
          <a:sx n="65" d="100"/>
          <a:sy n="65" d="100"/>
        </p:scale>
        <p:origin x="-396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wmf"/><Relationship Id="rId3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Relationship Id="rId2" Type="http://schemas.openxmlformats.org/officeDocument/2006/relationships/image" Target="../media/image41.wmf"/><Relationship Id="rId3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45.wmf"/><Relationship Id="rId3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Relationship Id="rId2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4" Type="http://schemas.openxmlformats.org/officeDocument/2006/relationships/image" Target="../media/image71.wmf"/><Relationship Id="rId1" Type="http://schemas.openxmlformats.org/officeDocument/2006/relationships/image" Target="../media/image68.wmf"/><Relationship Id="rId2" Type="http://schemas.openxmlformats.org/officeDocument/2006/relationships/image" Target="../media/image6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5" Type="http://schemas.openxmlformats.org/officeDocument/2006/relationships/image" Target="../media/image21.wmf"/><Relationship Id="rId1" Type="http://schemas.openxmlformats.org/officeDocument/2006/relationships/image" Target="../media/image17.wmf"/><Relationship Id="rId2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5" Type="http://schemas.openxmlformats.org/officeDocument/2006/relationships/image" Target="../media/image28.wmf"/><Relationship Id="rId6" Type="http://schemas.openxmlformats.org/officeDocument/2006/relationships/image" Target="../media/image29.wmf"/><Relationship Id="rId1" Type="http://schemas.openxmlformats.org/officeDocument/2006/relationships/image" Target="../media/image24.wmf"/><Relationship Id="rId2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image" Target="../media/image31.wmf"/><Relationship Id="rId3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Relationship Id="rId2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1" Type="http://schemas.openxmlformats.org/officeDocument/2006/relationships/image" Target="../media/image37.emf"/><Relationship Id="rId2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6B5B8-94E7-7148-BDAB-87878B5D7DAF}" type="datetimeFigureOut">
              <a:rPr lang="en-US" smtClean="0"/>
              <a:t>6/13/14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BA735-8446-6641-AF76-7FDFD0454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767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7AF5E-E684-F842-AECC-4FFC18BFBF48}" type="datetimeFigureOut">
              <a:rPr lang="en-US" smtClean="0"/>
              <a:t>6/13/14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37C0C-24FE-4F48-AF6A-064D544E4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938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22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01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10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16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73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75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27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93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27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010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755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197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308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601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828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316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080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551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927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7" y="4343401"/>
            <a:ext cx="5487027" cy="4114800"/>
          </a:xfrm>
        </p:spPr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073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237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582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952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813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821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421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479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414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50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48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608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681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400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7" y="4343401"/>
            <a:ext cx="5487027" cy="4114800"/>
          </a:xfrm>
        </p:spPr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893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64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7" y="4343401"/>
            <a:ext cx="5487027" cy="4114800"/>
          </a:xfrm>
        </p:spPr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99" y="4337006"/>
            <a:ext cx="5033697" cy="4116398"/>
          </a:xfrm>
        </p:spPr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523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829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70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7" y="4343401"/>
            <a:ext cx="5487027" cy="4114800"/>
          </a:xfrm>
        </p:spPr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8865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4295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7" y="4343401"/>
            <a:ext cx="5487027" cy="4114800"/>
          </a:xfrm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7" y="4343401"/>
            <a:ext cx="5487027" cy="4114800"/>
          </a:xfrm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1663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0619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2104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99" y="4337006"/>
            <a:ext cx="5033697" cy="4116398"/>
          </a:xfrm>
        </p:spPr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2104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13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99" y="4337006"/>
            <a:ext cx="5033697" cy="4116398"/>
          </a:xfrm>
        </p:spPr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8595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7953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6488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2052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2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99" y="4337006"/>
            <a:ext cx="5033697" cy="4116398"/>
          </a:xfrm>
        </p:spPr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8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4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15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025"/>
            <a:ext cx="8144775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5060" y="1216025"/>
            <a:ext cx="4068496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22973" y="1216025"/>
            <a:ext cx="4070053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22973" y="3806825"/>
            <a:ext cx="4070053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6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73025"/>
            <a:ext cx="8593025" cy="617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0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Al Aho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2939A-FF13-CB46-BE97-E363E3FFA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5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200" b="1" i="0" kern="1200">
          <a:solidFill>
            <a:srgbClr val="0000FF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ho@cs.columbia.edu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://www.cs.columbia.edu/" TargetMode="External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13.emf"/><Relationship Id="rId13" Type="http://schemas.openxmlformats.org/officeDocument/2006/relationships/image" Target="../media/image14.emf"/><Relationship Id="rId14" Type="http://schemas.openxmlformats.org/officeDocument/2006/relationships/oleObject" Target="../embeddings/oleObject2.bin"/><Relationship Id="rId15" Type="http://schemas.openxmlformats.org/officeDocument/2006/relationships/image" Target="../media/image9.wmf"/><Relationship Id="rId16" Type="http://schemas.openxmlformats.org/officeDocument/2006/relationships/oleObject" Target="../embeddings/oleObject3.bin"/><Relationship Id="rId17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slideLayout" Target="../slideLayouts/slideLayout5.xml"/><Relationship Id="rId7" Type="http://schemas.openxmlformats.org/officeDocument/2006/relationships/notesSlide" Target="../notesSlides/notesSlide11.xml"/><Relationship Id="rId8" Type="http://schemas.openxmlformats.org/officeDocument/2006/relationships/oleObject" Target="../embeddings/oleObject1.bin"/><Relationship Id="rId9" Type="http://schemas.openxmlformats.org/officeDocument/2006/relationships/image" Target="../media/image8.emf"/><Relationship Id="rId10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5.w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1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wmf"/><Relationship Id="rId12" Type="http://schemas.openxmlformats.org/officeDocument/2006/relationships/oleObject" Target="../embeddings/oleObject10.bin"/><Relationship Id="rId13" Type="http://schemas.openxmlformats.org/officeDocument/2006/relationships/image" Target="../media/image2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7.w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8.w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19.wmf"/><Relationship Id="rId10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22.w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23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wmf"/><Relationship Id="rId12" Type="http://schemas.openxmlformats.org/officeDocument/2006/relationships/oleObject" Target="../embeddings/oleObject17.bin"/><Relationship Id="rId13" Type="http://schemas.openxmlformats.org/officeDocument/2006/relationships/image" Target="../media/image28.wmf"/><Relationship Id="rId14" Type="http://schemas.openxmlformats.org/officeDocument/2006/relationships/oleObject" Target="../embeddings/oleObject18.bin"/><Relationship Id="rId15" Type="http://schemas.openxmlformats.org/officeDocument/2006/relationships/image" Target="../media/image29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24.w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25.w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26.wmf"/><Relationship Id="rId10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30.w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31.wmf"/><Relationship Id="rId8" Type="http://schemas.openxmlformats.org/officeDocument/2006/relationships/oleObject" Target="../embeddings/oleObject21.bin"/><Relationship Id="rId9" Type="http://schemas.openxmlformats.org/officeDocument/2006/relationships/image" Target="../media/image32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33.w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34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35.emf"/><Relationship Id="rId6" Type="http://schemas.openxmlformats.org/officeDocument/2006/relationships/oleObject" Target="../embeddings/oleObject25.bin"/><Relationship Id="rId7" Type="http://schemas.openxmlformats.org/officeDocument/2006/relationships/image" Target="../media/image36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37.e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28.bin"/><Relationship Id="rId9" Type="http://schemas.openxmlformats.org/officeDocument/2006/relationships/image" Target="../media/image38.emf"/><Relationship Id="rId10" Type="http://schemas.openxmlformats.org/officeDocument/2006/relationships/oleObject" Target="../embeddings/oleObject29.bin"/><Relationship Id="rId11" Type="http://schemas.openxmlformats.org/officeDocument/2006/relationships/image" Target="../media/image3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40.wmf"/><Relationship Id="rId6" Type="http://schemas.openxmlformats.org/officeDocument/2006/relationships/oleObject" Target="../embeddings/oleObject31.bin"/><Relationship Id="rId7" Type="http://schemas.openxmlformats.org/officeDocument/2006/relationships/image" Target="../media/image41.wmf"/><Relationship Id="rId8" Type="http://schemas.openxmlformats.org/officeDocument/2006/relationships/oleObject" Target="../embeddings/oleObject32.bin"/><Relationship Id="rId9" Type="http://schemas.openxmlformats.org/officeDocument/2006/relationships/image" Target="../media/image42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4" Type="http://schemas.openxmlformats.org/officeDocument/2006/relationships/image" Target="../media/image4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15.wmf"/><Relationship Id="rId6" Type="http://schemas.openxmlformats.org/officeDocument/2006/relationships/oleObject" Target="../embeddings/oleObject34.bin"/><Relationship Id="rId7" Type="http://schemas.openxmlformats.org/officeDocument/2006/relationships/image" Target="../media/image45.wmf"/><Relationship Id="rId8" Type="http://schemas.openxmlformats.org/officeDocument/2006/relationships/oleObject" Target="../embeddings/oleObject35.bin"/><Relationship Id="rId9" Type="http://schemas.openxmlformats.org/officeDocument/2006/relationships/image" Target="../media/image46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8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50.wmf"/><Relationship Id="rId6" Type="http://schemas.openxmlformats.org/officeDocument/2006/relationships/oleObject" Target="../embeddings/oleObject37.bin"/><Relationship Id="rId7" Type="http://schemas.openxmlformats.org/officeDocument/2006/relationships/image" Target="../media/image51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42.xml"/><Relationship Id="rId6" Type="http://schemas.openxmlformats.org/officeDocument/2006/relationships/image" Target="../media/image52.wmf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wmf"/><Relationship Id="rId12" Type="http://schemas.openxmlformats.org/officeDocument/2006/relationships/image" Target="../media/image58.jpeg"/><Relationship Id="rId1" Type="http://schemas.openxmlformats.org/officeDocument/2006/relationships/tags" Target="../tags/tag8.xml"/><Relationship Id="rId2" Type="http://schemas.openxmlformats.org/officeDocument/2006/relationships/tags" Target="../tags/tag9.xml"/><Relationship Id="rId3" Type="http://schemas.openxmlformats.org/officeDocument/2006/relationships/tags" Target="../tags/tag10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45.xml"/><Relationship Id="rId6" Type="http://schemas.openxmlformats.org/officeDocument/2006/relationships/image" Target="../media/image52.wmf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0" Type="http://schemas.openxmlformats.org/officeDocument/2006/relationships/image" Target="../media/image56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Relationship Id="rId9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image" Target="../media/image6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0.wmf"/><Relationship Id="rId12" Type="http://schemas.openxmlformats.org/officeDocument/2006/relationships/oleObject" Target="../embeddings/oleObject41.bin"/><Relationship Id="rId13" Type="http://schemas.openxmlformats.org/officeDocument/2006/relationships/image" Target="../media/image71.wmf"/><Relationship Id="rId14" Type="http://schemas.openxmlformats.org/officeDocument/2006/relationships/image" Target="../media/image74.png"/><Relationship Id="rId15" Type="http://schemas.openxmlformats.org/officeDocument/2006/relationships/image" Target="../media/image75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2.xml"/><Relationship Id="rId4" Type="http://schemas.openxmlformats.org/officeDocument/2006/relationships/image" Target="../media/image72.png"/><Relationship Id="rId5" Type="http://schemas.openxmlformats.org/officeDocument/2006/relationships/image" Target="../media/image73.png"/><Relationship Id="rId6" Type="http://schemas.openxmlformats.org/officeDocument/2006/relationships/oleObject" Target="../embeddings/oleObject38.bin"/><Relationship Id="rId7" Type="http://schemas.openxmlformats.org/officeDocument/2006/relationships/image" Target="../media/image68.wmf"/><Relationship Id="rId8" Type="http://schemas.openxmlformats.org/officeDocument/2006/relationships/oleObject" Target="../embeddings/oleObject39.bin"/><Relationship Id="rId9" Type="http://schemas.openxmlformats.org/officeDocument/2006/relationships/image" Target="../media/image69.wmf"/><Relationship Id="rId10" Type="http://schemas.openxmlformats.org/officeDocument/2006/relationships/oleObject" Target="../embeddings/oleObject40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7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4" Type="http://schemas.openxmlformats.org/officeDocument/2006/relationships/hyperlink" Target="http://www.dwavesys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4" Type="http://schemas.openxmlformats.org/officeDocument/2006/relationships/oleObject" Target="../embeddings/oleObject42.bin"/><Relationship Id="rId5" Type="http://schemas.openxmlformats.org/officeDocument/2006/relationships/image" Target="../media/image78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58.jpeg"/><Relationship Id="rId6" Type="http://schemas.openxmlformats.org/officeDocument/2006/relationships/image" Target="../media/image81.png"/><Relationship Id="rId7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mailto:aho@cs.columbia.edu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://www.cs.columbia.edu/" TargetMode="External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he_Thinker,_Rodin.jpg" TargetMode="External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4673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Programming Languages and Compilers</a:t>
            </a:r>
            <a:b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for Quantum Computers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5900" y="6166324"/>
            <a:ext cx="2425700" cy="492092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Arial"/>
                <a:cs typeface="Arial"/>
              </a:rPr>
              <a:t>June 16, 2014</a:t>
            </a:r>
            <a:endParaRPr lang="en-US" sz="2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7651" y="11031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44513" y="850900"/>
            <a:ext cx="8393112" cy="1358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3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Arial"/>
                <a:cs typeface="Arial"/>
              </a:rPr>
              <a:t>Al Aho</a:t>
            </a:r>
          </a:p>
          <a:p>
            <a:pPr algn="l">
              <a:lnSpc>
                <a:spcPct val="83000"/>
              </a:lnSpc>
            </a:pPr>
            <a:r>
              <a:rPr lang="en-US" sz="2800" b="1" dirty="0" smtClean="0">
                <a:solidFill>
                  <a:srgbClr val="000090"/>
                </a:solidFill>
                <a:latin typeface="Arial"/>
                <a:cs typeface="Arial"/>
                <a:hlinkClick r:id="rId3"/>
              </a:rPr>
              <a:t>aho@cs.columbia.edu</a:t>
            </a:r>
            <a:endParaRPr lang="en-US" sz="2800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algn="l">
              <a:lnSpc>
                <a:spcPct val="83000"/>
              </a:lnSpc>
            </a:pPr>
            <a:endParaRPr lang="en-US" i="1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25" y="6096831"/>
            <a:ext cx="488009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11" descr="cscutitl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5822193"/>
            <a:ext cx="2446338" cy="92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77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8810925" cy="8382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State Space Postulate</a:t>
            </a:r>
          </a:p>
        </p:txBody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711" y="919163"/>
            <a:ext cx="8287965" cy="5029200"/>
          </a:xfrm>
        </p:spPr>
        <p:txBody>
          <a:bodyPr/>
          <a:lstStyle/>
          <a:p>
            <a:pPr marL="342900" indent="-342900">
              <a:spcBef>
                <a:spcPct val="80000"/>
              </a:spcBef>
              <a:buFontTx/>
              <a:buNone/>
              <a:defRPr/>
            </a:pPr>
            <a:endParaRPr lang="en-US" sz="2400" b="1" dirty="0" smtClean="0">
              <a:cs typeface="+mn-cs"/>
            </a:endParaRPr>
          </a:p>
          <a:p>
            <a:pPr marL="342900" indent="-342900">
              <a:spcBef>
                <a:spcPct val="80000"/>
              </a:spcBef>
              <a:buFontTx/>
              <a:buNone/>
              <a:defRPr/>
            </a:pPr>
            <a:endParaRPr lang="en-US" sz="2400" b="1" dirty="0" smtClean="0">
              <a:cs typeface="+mn-cs"/>
            </a:endParaRPr>
          </a:p>
          <a:p>
            <a:pPr marL="342900" indent="-342900">
              <a:spcBef>
                <a:spcPct val="70000"/>
              </a:spcBef>
              <a:buFontTx/>
              <a:buNone/>
              <a:defRPr/>
            </a:pPr>
            <a:endParaRPr lang="en-US" sz="2400" b="1" dirty="0" smtClean="0">
              <a:cs typeface="+mn-cs"/>
            </a:endParaRPr>
          </a:p>
          <a:p>
            <a:pPr marL="342900" indent="-342900">
              <a:spcBef>
                <a:spcPct val="60000"/>
              </a:spcBef>
              <a:buFontTx/>
              <a:buNone/>
              <a:defRPr/>
            </a:pPr>
            <a:endParaRPr lang="en-US" b="1" dirty="0" smtClean="0">
              <a:cs typeface="+mn-cs"/>
            </a:endParaRPr>
          </a:p>
        </p:txBody>
      </p:sp>
      <p:sp>
        <p:nvSpPr>
          <p:cNvPr id="817156" name="Text Box 4"/>
          <p:cNvSpPr txBox="1">
            <a:spLocks noChangeArrowheads="1"/>
          </p:cNvSpPr>
          <p:nvPr/>
        </p:nvSpPr>
        <p:spPr bwMode="auto">
          <a:xfrm>
            <a:off x="4463828" y="3232151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817157" name="Text Box 5"/>
          <p:cNvSpPr txBox="1">
            <a:spLocks noChangeArrowheads="1"/>
          </p:cNvSpPr>
          <p:nvPr/>
        </p:nvSpPr>
        <p:spPr bwMode="auto">
          <a:xfrm>
            <a:off x="337745" y="3094038"/>
            <a:ext cx="87362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 dirty="0">
                <a:latin typeface="Arial" charset="0"/>
                <a:cs typeface="+mn-cs"/>
              </a:rPr>
              <a:t>The state of an isolated quantum system can be described</a:t>
            </a:r>
          </a:p>
          <a:p>
            <a:pPr algn="l">
              <a:defRPr/>
            </a:pPr>
            <a:r>
              <a:rPr lang="en-US" sz="2400" b="1" dirty="0">
                <a:latin typeface="Arial" charset="0"/>
                <a:cs typeface="+mn-cs"/>
              </a:rPr>
              <a:t>by a unit vector in a </a:t>
            </a:r>
            <a:r>
              <a:rPr lang="en-US" sz="2400" b="1" dirty="0">
                <a:solidFill>
                  <a:srgbClr val="4F81BD"/>
                </a:solidFill>
                <a:latin typeface="Arial" charset="0"/>
                <a:cs typeface="+mn-cs"/>
              </a:rPr>
              <a:t>complex Hilbert space</a:t>
            </a:r>
            <a:r>
              <a:rPr lang="en-US" sz="2400" b="1" dirty="0">
                <a:latin typeface="Arial" charset="0"/>
                <a:cs typeface="+mn-cs"/>
              </a:rPr>
              <a:t>.</a:t>
            </a:r>
          </a:p>
        </p:txBody>
      </p:sp>
      <p:sp>
        <p:nvSpPr>
          <p:cNvPr id="817158" name="Text Box 6"/>
          <p:cNvSpPr txBox="1">
            <a:spLocks noChangeArrowheads="1"/>
          </p:cNvSpPr>
          <p:nvPr/>
        </p:nvSpPr>
        <p:spPr bwMode="auto">
          <a:xfrm>
            <a:off x="329962" y="1160463"/>
            <a:ext cx="18266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cs typeface="+mn-cs"/>
              </a:rPr>
              <a:t>Postulate 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5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Qubit: Quantum Bit</a:t>
            </a:r>
          </a:p>
        </p:txBody>
      </p:sp>
      <p:sp>
        <p:nvSpPr>
          <p:cNvPr id="847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5059" y="1216025"/>
            <a:ext cx="8641274" cy="5029200"/>
          </a:xfrm>
        </p:spPr>
        <p:txBody>
          <a:bodyPr/>
          <a:lstStyle/>
          <a:p>
            <a:pPr>
              <a:defRPr/>
            </a:pPr>
            <a:r>
              <a:rPr lang="en-US" sz="2000" b="1" dirty="0" smtClean="0">
                <a:cs typeface="+mn-cs"/>
              </a:rPr>
              <a:t>The state of a quantum bit in a 2-dimensional complex Hilbert space can be described by a unit vector (in Dirac notation)</a:t>
            </a:r>
          </a:p>
          <a:p>
            <a:pPr>
              <a:defRPr/>
            </a:pPr>
            <a:endParaRPr lang="en-US" sz="2000" b="1" dirty="0" smtClean="0">
              <a:cs typeface="+mn-cs"/>
            </a:endParaRPr>
          </a:p>
          <a:p>
            <a:pPr>
              <a:defRPr/>
            </a:pPr>
            <a:endParaRPr lang="en-US" sz="1600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000" b="1" dirty="0" smtClean="0">
                <a:cs typeface="+mn-cs"/>
              </a:rPr>
              <a:t>     where </a:t>
            </a:r>
            <a:r>
              <a:rPr lang="el-GR" sz="2000" b="1" i="1" dirty="0" smtClean="0">
                <a:latin typeface="Times New Roman" charset="0"/>
                <a:cs typeface="Arial" charset="0"/>
              </a:rPr>
              <a:t>α</a:t>
            </a:r>
            <a:r>
              <a:rPr lang="en-US" sz="2000" b="1" dirty="0" smtClean="0">
                <a:cs typeface="Arial" charset="0"/>
              </a:rPr>
              <a:t> </a:t>
            </a:r>
            <a:r>
              <a:rPr lang="en-US" sz="2000" b="1" dirty="0" smtClean="0">
                <a:cs typeface="+mn-cs"/>
              </a:rPr>
              <a:t>and </a:t>
            </a:r>
            <a:r>
              <a:rPr lang="el-GR" sz="2000" b="1" i="1" dirty="0" smtClean="0">
                <a:cs typeface="Arial" charset="0"/>
              </a:rPr>
              <a:t>β</a:t>
            </a:r>
            <a:r>
              <a:rPr lang="en-US" sz="2000" b="1" dirty="0" smtClean="0">
                <a:cs typeface="Arial" charset="0"/>
              </a:rPr>
              <a:t> </a:t>
            </a:r>
            <a:r>
              <a:rPr lang="en-US" sz="2000" b="1" dirty="0" smtClean="0">
                <a:cs typeface="+mn-cs"/>
              </a:rPr>
              <a:t>are complex coefficients called the </a:t>
            </a:r>
            <a:r>
              <a:rPr lang="en-US" sz="2000" b="1" dirty="0" smtClean="0">
                <a:solidFill>
                  <a:schemeClr val="accent1"/>
                </a:solidFill>
                <a:cs typeface="+mn-cs"/>
              </a:rPr>
              <a:t>amplitudes</a:t>
            </a:r>
            <a:r>
              <a:rPr lang="en-US" sz="2000" b="1" dirty="0" smtClean="0">
                <a:cs typeface="+mn-cs"/>
              </a:rPr>
              <a:t> of the basis states </a:t>
            </a:r>
            <a:r>
              <a:rPr lang="en-US" sz="2000" dirty="0" smtClean="0">
                <a:latin typeface="Times New Roman"/>
                <a:cs typeface="Times New Roman"/>
              </a:rPr>
              <a:t>|</a:t>
            </a:r>
            <a:r>
              <a:rPr lang="en-US" sz="2000" dirty="0">
                <a:latin typeface="Times New Roman"/>
                <a:cs typeface="Times New Roman"/>
                <a:sym typeface="Symbol"/>
              </a:rPr>
              <a:t>0</a:t>
            </a:r>
            <a:r>
              <a:rPr lang="en-US" sz="2000" dirty="0" smtClean="0">
                <a:latin typeface="Times New Roman"/>
                <a:cs typeface="Times New Roman"/>
                <a:sym typeface="Symbol"/>
              </a:rPr>
              <a:t>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cs typeface="+mn-cs"/>
              </a:rPr>
              <a:t>and </a:t>
            </a:r>
            <a:r>
              <a:rPr lang="en-US" sz="2000" dirty="0" smtClean="0">
                <a:latin typeface="Times New Roman"/>
                <a:cs typeface="Times New Roman"/>
              </a:rPr>
              <a:t>|</a:t>
            </a:r>
            <a:r>
              <a:rPr lang="en-US" sz="2000" dirty="0" smtClean="0">
                <a:latin typeface="Times New Roman"/>
                <a:cs typeface="Times New Roman"/>
                <a:sym typeface="Symbol"/>
              </a:rPr>
              <a:t>1</a:t>
            </a:r>
            <a:r>
              <a:rPr lang="en-US" sz="2000" b="1" dirty="0" smtClean="0"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cs typeface="+mn-cs"/>
              </a:rPr>
              <a:t>and</a:t>
            </a:r>
          </a:p>
          <a:p>
            <a:pPr algn="ctr">
              <a:buFontTx/>
              <a:buNone/>
              <a:defRPr/>
            </a:pPr>
            <a:endParaRPr lang="en-US" sz="2000" b="1" dirty="0" smtClean="0">
              <a:cs typeface="+mn-cs"/>
            </a:endParaRPr>
          </a:p>
          <a:p>
            <a:pPr>
              <a:defRPr/>
            </a:pPr>
            <a:endParaRPr lang="en-US" sz="2000" b="1" dirty="0" smtClean="0">
              <a:cs typeface="+mn-cs"/>
            </a:endParaRPr>
          </a:p>
          <a:p>
            <a:pPr>
              <a:defRPr/>
            </a:pPr>
            <a:endParaRPr lang="en-US" sz="2000" b="1" dirty="0" smtClean="0">
              <a:cs typeface="+mn-cs"/>
            </a:endParaRPr>
          </a:p>
          <a:p>
            <a:pPr>
              <a:defRPr/>
            </a:pPr>
            <a:r>
              <a:rPr lang="en-US" sz="2000" b="1" dirty="0" smtClean="0">
                <a:cs typeface="+mn-cs"/>
              </a:rPr>
              <a:t>In conventional linear algebra</a:t>
            </a:r>
          </a:p>
          <a:p>
            <a:pPr>
              <a:buFontTx/>
              <a:buNone/>
              <a:defRPr/>
            </a:pPr>
            <a:endParaRPr lang="en-US" sz="1400" dirty="0" smtClean="0">
              <a:cs typeface="+mn-cs"/>
            </a:endParaRPr>
          </a:p>
        </p:txBody>
      </p:sp>
      <p:graphicFrame>
        <p:nvGraphicFramePr>
          <p:cNvPr id="24579" name="Object 9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682150592"/>
              </p:ext>
            </p:extLst>
          </p:nvPr>
        </p:nvGraphicFramePr>
        <p:xfrm>
          <a:off x="2778125" y="1876425"/>
          <a:ext cx="3006725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18" name="Equation" r:id="rId8" imgW="1041400" imgH="241300" progId="Equation.3">
                  <p:embed/>
                </p:oleObj>
              </mc:Choice>
              <mc:Fallback>
                <p:oleObj name="Equation" r:id="rId8" imgW="1041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25" y="1876425"/>
                        <a:ext cx="3006725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47876" name="Picture 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762" y="3175000"/>
            <a:ext cx="49806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47877" name="Picture 5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762" y="3175000"/>
            <a:ext cx="49806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47878" name="Picture 6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22" y="3378200"/>
            <a:ext cx="49806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47879" name="Picture 7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762" y="3175000"/>
            <a:ext cx="49806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24584" name="Object 17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90245784"/>
              </p:ext>
            </p:extLst>
          </p:nvPr>
        </p:nvGraphicFramePr>
        <p:xfrm>
          <a:off x="3096779" y="3429001"/>
          <a:ext cx="2417129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19" name="Equation" r:id="rId14" imgW="812447" imgH="279279" progId="Equation.3">
                  <p:embed/>
                </p:oleObj>
              </mc:Choice>
              <mc:Fallback>
                <p:oleObj name="Equation" r:id="rId14" imgW="812447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6779" y="3429001"/>
                        <a:ext cx="2417129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806500"/>
              </p:ext>
            </p:extLst>
          </p:nvPr>
        </p:nvGraphicFramePr>
        <p:xfrm>
          <a:off x="2614179" y="4824414"/>
          <a:ext cx="3615577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20" name="Equation" r:id="rId16" imgW="1295400" imgH="482600" progId="Equation.3">
                  <p:embed/>
                </p:oleObj>
              </mc:Choice>
              <mc:Fallback>
                <p:oleObj name="Equation" r:id="rId16" imgW="1295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179" y="4824414"/>
                        <a:ext cx="3615577" cy="137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Time-Evolution Postulate</a:t>
            </a:r>
          </a:p>
        </p:txBody>
      </p:sp>
      <p:sp>
        <p:nvSpPr>
          <p:cNvPr id="818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5059" y="1216025"/>
            <a:ext cx="8618808" cy="5029200"/>
          </a:xfrm>
        </p:spPr>
        <p:txBody>
          <a:bodyPr/>
          <a:lstStyle/>
          <a:p>
            <a:pPr marL="342900" indent="-342900">
              <a:spcBef>
                <a:spcPct val="80000"/>
              </a:spcBef>
              <a:buFontTx/>
              <a:buNone/>
              <a:defRPr/>
            </a:pPr>
            <a:endParaRPr lang="en-US" sz="2000" b="1" dirty="0" smtClean="0">
              <a:cs typeface="+mn-cs"/>
            </a:endParaRPr>
          </a:p>
          <a:p>
            <a:pPr marL="342900" indent="-342900">
              <a:spcBef>
                <a:spcPct val="80000"/>
              </a:spcBef>
              <a:buFontTx/>
              <a:buNone/>
              <a:defRPr/>
            </a:pPr>
            <a:endParaRPr lang="en-US" sz="2000" b="1" dirty="0" smtClean="0">
              <a:cs typeface="+mn-cs"/>
            </a:endParaRPr>
          </a:p>
          <a:p>
            <a:pPr marL="342900" indent="-342900">
              <a:spcBef>
                <a:spcPct val="70000"/>
              </a:spcBef>
              <a:buFontTx/>
              <a:buNone/>
              <a:defRPr/>
            </a:pPr>
            <a:endParaRPr lang="en-US" sz="2000" b="1" dirty="0" smtClean="0">
              <a:cs typeface="+mn-cs"/>
            </a:endParaRPr>
          </a:p>
          <a:p>
            <a:pPr marL="342900" indent="-342900">
              <a:spcBef>
                <a:spcPct val="60000"/>
              </a:spcBef>
              <a:buFontTx/>
              <a:buNone/>
              <a:defRPr/>
            </a:pPr>
            <a:endParaRPr lang="en-US" sz="1600" b="1" dirty="0" smtClean="0">
              <a:cs typeface="+mn-cs"/>
            </a:endParaRPr>
          </a:p>
        </p:txBody>
      </p:sp>
      <p:sp>
        <p:nvSpPr>
          <p:cNvPr id="818180" name="Text Box 4"/>
          <p:cNvSpPr txBox="1">
            <a:spLocks noChangeArrowheads="1"/>
          </p:cNvSpPr>
          <p:nvPr/>
        </p:nvSpPr>
        <p:spPr bwMode="auto">
          <a:xfrm>
            <a:off x="4476280" y="2828926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818182" name="Text Box 6"/>
          <p:cNvSpPr txBox="1">
            <a:spLocks noChangeArrowheads="1"/>
          </p:cNvSpPr>
          <p:nvPr/>
        </p:nvSpPr>
        <p:spPr bwMode="auto">
          <a:xfrm>
            <a:off x="578990" y="1157288"/>
            <a:ext cx="18266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cs typeface="+mn-cs"/>
              </a:rPr>
              <a:t>Postulate 2</a:t>
            </a:r>
          </a:p>
        </p:txBody>
      </p:sp>
      <p:sp>
        <p:nvSpPr>
          <p:cNvPr id="818183" name="Text Box 7"/>
          <p:cNvSpPr txBox="1">
            <a:spLocks noChangeArrowheads="1"/>
          </p:cNvSpPr>
          <p:nvPr/>
        </p:nvSpPr>
        <p:spPr bwMode="auto">
          <a:xfrm>
            <a:off x="974322" y="2170114"/>
            <a:ext cx="6627219" cy="130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  <a:defRPr/>
            </a:pPr>
            <a:r>
              <a:rPr lang="en-US" sz="2400" b="1" dirty="0">
                <a:latin typeface="Arial" charset="0"/>
                <a:cs typeface="+mn-cs"/>
              </a:rPr>
              <a:t>The evolution of a closed quantum system</a:t>
            </a:r>
          </a:p>
          <a:p>
            <a:pPr algn="l">
              <a:lnSpc>
                <a:spcPct val="110000"/>
              </a:lnSpc>
              <a:defRPr/>
            </a:pPr>
            <a:r>
              <a:rPr lang="en-US" sz="2400" b="1" dirty="0">
                <a:latin typeface="Arial" charset="0"/>
                <a:cs typeface="+mn-cs"/>
              </a:rPr>
              <a:t>can be described by a </a:t>
            </a:r>
            <a:r>
              <a:rPr lang="en-US" sz="2400" b="1" dirty="0">
                <a:solidFill>
                  <a:srgbClr val="4F81BD"/>
                </a:solidFill>
                <a:latin typeface="Arial" charset="0"/>
                <a:cs typeface="+mn-cs"/>
              </a:rPr>
              <a:t>unitary operator </a:t>
            </a:r>
            <a:r>
              <a:rPr lang="en-US" sz="2400" i="1" dirty="0">
                <a:latin typeface="Times New Roman" charset="0"/>
                <a:cs typeface="+mn-cs"/>
              </a:rPr>
              <a:t>U</a:t>
            </a:r>
            <a:r>
              <a:rPr lang="en-US" sz="2400" b="1" dirty="0">
                <a:latin typeface="Arial" charset="0"/>
                <a:cs typeface="+mn-cs"/>
              </a:rPr>
              <a:t>. </a:t>
            </a:r>
          </a:p>
          <a:p>
            <a:pPr>
              <a:lnSpc>
                <a:spcPct val="110000"/>
              </a:lnSpc>
              <a:defRPr/>
            </a:pPr>
            <a:r>
              <a:rPr lang="en-US" sz="2400" b="1" dirty="0">
                <a:latin typeface="Arial" charset="0"/>
                <a:cs typeface="+mn-cs"/>
              </a:rPr>
              <a:t>(An operator </a:t>
            </a:r>
            <a:r>
              <a:rPr lang="en-US" sz="2400" i="1" dirty="0">
                <a:latin typeface="Times New Roman" charset="0"/>
                <a:cs typeface="+mn-cs"/>
              </a:rPr>
              <a:t>U</a:t>
            </a:r>
            <a:r>
              <a:rPr lang="en-US" sz="2400" b="1" dirty="0">
                <a:latin typeface="Arial" charset="0"/>
                <a:cs typeface="+mn-cs"/>
              </a:rPr>
              <a:t> is unitary </a:t>
            </a:r>
            <a:r>
              <a:rPr lang="en-US" sz="2400" b="1" dirty="0" smtClean="0">
                <a:latin typeface="Arial" charset="0"/>
                <a:cs typeface="+mn-cs"/>
              </a:rPr>
              <a:t>if</a:t>
            </a:r>
            <a:r>
              <a:rPr lang="en-US" sz="2400" b="1" dirty="0" smtClean="0"/>
              <a:t> </a:t>
            </a:r>
            <a:r>
              <a:rPr lang="en-US" sz="2400" i="1" dirty="0">
                <a:latin typeface="Times New Roman"/>
                <a:cs typeface="Times New Roman"/>
              </a:rPr>
              <a:t>U</a:t>
            </a:r>
            <a:r>
              <a:rPr lang="en-US" sz="2400" b="1" i="1" dirty="0"/>
              <a:t> </a:t>
            </a:r>
            <a:r>
              <a:rPr lang="en-US" sz="2400" b="1" baseline="30000" dirty="0"/>
              <a:t>†</a:t>
            </a:r>
            <a:r>
              <a:rPr lang="en-US" sz="2400" b="1" dirty="0"/>
              <a:t> </a:t>
            </a:r>
            <a:r>
              <a:rPr lang="en-US" sz="2400" b="1" dirty="0" smtClean="0"/>
              <a:t>=</a:t>
            </a:r>
            <a:r>
              <a:rPr lang="en-US" sz="2400" b="1" i="1" dirty="0" smtClean="0">
                <a:latin typeface="Arial" charset="0"/>
                <a:cs typeface="+mn-cs"/>
              </a:rPr>
              <a:t> </a:t>
            </a:r>
            <a:r>
              <a:rPr lang="en-US" sz="2400" i="1" dirty="0">
                <a:latin typeface="Times New Roman" charset="0"/>
                <a:cs typeface="+mn-cs"/>
              </a:rPr>
              <a:t>U</a:t>
            </a:r>
            <a:r>
              <a:rPr lang="en-US" sz="2400" b="1" i="1" dirty="0">
                <a:latin typeface="Arial" charset="0"/>
                <a:cs typeface="+mn-cs"/>
              </a:rPr>
              <a:t> </a:t>
            </a:r>
            <a:r>
              <a:rPr lang="en-US" sz="2400" b="1" i="1" baseline="40000" dirty="0">
                <a:latin typeface="Arial" charset="0"/>
                <a:cs typeface="Arial" charset="0"/>
              </a:rPr>
              <a:t>−</a:t>
            </a:r>
            <a:r>
              <a:rPr lang="en-US" sz="2800" baseline="40000" dirty="0">
                <a:latin typeface="Arial" charset="0"/>
                <a:cs typeface="+mn-cs"/>
              </a:rPr>
              <a:t>1</a:t>
            </a:r>
            <a:r>
              <a:rPr lang="en-US" sz="2400" b="1" i="1" dirty="0">
                <a:latin typeface="Arial" charset="0"/>
                <a:cs typeface="+mn-cs"/>
              </a:rPr>
              <a:t>.</a:t>
            </a:r>
            <a:r>
              <a:rPr lang="en-US" sz="2400" b="1" dirty="0">
                <a:latin typeface="Arial" charset="0"/>
                <a:cs typeface="+mn-cs"/>
              </a:rPr>
              <a:t>)</a:t>
            </a:r>
            <a:endParaRPr lang="en-US" sz="2400" b="1" i="1" dirty="0">
              <a:latin typeface="Arial" charset="0"/>
              <a:cs typeface="+mn-cs"/>
            </a:endParaRPr>
          </a:p>
        </p:txBody>
      </p:sp>
      <p:graphicFrame>
        <p:nvGraphicFramePr>
          <p:cNvPr id="26630" name="Object 2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437363" y="4222751"/>
          <a:ext cx="683271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5" name="Equation" r:id="rId4" imgW="241195" imgH="253890" progId="Equation.3">
                  <p:embed/>
                </p:oleObj>
              </mc:Choice>
              <mc:Fallback>
                <p:oleObj name="Equation" r:id="rId4" imgW="241195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7363" y="4222751"/>
                        <a:ext cx="683271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8190" name="Rectangle 14"/>
          <p:cNvSpPr>
            <a:spLocks noChangeArrowheads="1"/>
          </p:cNvSpPr>
          <p:nvPr/>
        </p:nvSpPr>
        <p:spPr bwMode="auto">
          <a:xfrm>
            <a:off x="3586004" y="4210050"/>
            <a:ext cx="949420" cy="781050"/>
          </a:xfrm>
          <a:prstGeom prst="rect">
            <a:avLst/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8191" name="Line 15"/>
          <p:cNvSpPr>
            <a:spLocks noChangeShapeType="1"/>
          </p:cNvSpPr>
          <p:nvPr/>
        </p:nvSpPr>
        <p:spPr bwMode="auto">
          <a:xfrm>
            <a:off x="3137753" y="4613275"/>
            <a:ext cx="448251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8192" name="Line 16"/>
          <p:cNvSpPr>
            <a:spLocks noChangeShapeType="1"/>
          </p:cNvSpPr>
          <p:nvPr/>
        </p:nvSpPr>
        <p:spPr bwMode="auto">
          <a:xfrm>
            <a:off x="4535424" y="4613275"/>
            <a:ext cx="40778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8193" name="Text Box 17"/>
          <p:cNvSpPr txBox="1">
            <a:spLocks noChangeArrowheads="1"/>
          </p:cNvSpPr>
          <p:nvPr/>
        </p:nvSpPr>
        <p:spPr bwMode="auto">
          <a:xfrm>
            <a:off x="3788339" y="4267200"/>
            <a:ext cx="61941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>
                <a:latin typeface="Times New Roman" charset="0"/>
                <a:cs typeface="+mn-cs"/>
              </a:rPr>
              <a:t>U</a:t>
            </a:r>
          </a:p>
        </p:txBody>
      </p:sp>
      <p:sp>
        <p:nvSpPr>
          <p:cNvPr id="818195" name="Text Box 19"/>
          <p:cNvSpPr txBox="1">
            <a:spLocks noChangeArrowheads="1"/>
          </p:cNvSpPr>
          <p:nvPr/>
        </p:nvSpPr>
        <p:spPr bwMode="auto">
          <a:xfrm>
            <a:off x="5063053" y="4425951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graphicFrame>
        <p:nvGraphicFramePr>
          <p:cNvPr id="26636" name="Object 2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036593" y="4225926"/>
          <a:ext cx="1053701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6" name="Equation" r:id="rId6" imgW="368140" imgH="253890" progId="Equation.3">
                  <p:embed/>
                </p:oleObj>
              </mc:Choice>
              <mc:Fallback>
                <p:oleObj name="Equation" r:id="rId6" imgW="368140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6593" y="4225926"/>
                        <a:ext cx="1053701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8203" name="Text Box 27"/>
          <p:cNvSpPr txBox="1">
            <a:spLocks noChangeArrowheads="1"/>
          </p:cNvSpPr>
          <p:nvPr/>
        </p:nvSpPr>
        <p:spPr bwMode="auto">
          <a:xfrm>
            <a:off x="2129190" y="5257800"/>
            <a:ext cx="13906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1"/>
                </a:solidFill>
                <a:latin typeface="Arial" charset="0"/>
                <a:cs typeface="+mn-cs"/>
              </a:rPr>
              <a:t>state of</a:t>
            </a:r>
          </a:p>
          <a:p>
            <a:pPr>
              <a:defRPr/>
            </a:pPr>
            <a:r>
              <a:rPr lang="en-US" b="1">
                <a:solidFill>
                  <a:schemeClr val="accent1"/>
                </a:solidFill>
                <a:latin typeface="Arial" charset="0"/>
                <a:cs typeface="+mn-cs"/>
              </a:rPr>
              <a:t>the system</a:t>
            </a:r>
          </a:p>
          <a:p>
            <a:pPr>
              <a:defRPr/>
            </a:pPr>
            <a:r>
              <a:rPr lang="en-US" b="1">
                <a:solidFill>
                  <a:schemeClr val="accent1"/>
                </a:solidFill>
                <a:latin typeface="Arial" charset="0"/>
                <a:cs typeface="+mn-cs"/>
              </a:rPr>
              <a:t>at time </a:t>
            </a:r>
            <a:r>
              <a:rPr lang="en-US" b="1" i="1">
                <a:solidFill>
                  <a:schemeClr val="accent1"/>
                </a:solidFill>
                <a:latin typeface="Arial" charset="0"/>
                <a:cs typeface="+mn-cs"/>
              </a:rPr>
              <a:t>t</a:t>
            </a:r>
            <a:r>
              <a:rPr lang="en-US" b="1" i="1" baseline="-25000">
                <a:solidFill>
                  <a:schemeClr val="accent1"/>
                </a:solidFill>
                <a:latin typeface="Arial" charset="0"/>
                <a:cs typeface="+mn-cs"/>
              </a:rPr>
              <a:t>1</a:t>
            </a:r>
            <a:endParaRPr lang="en-US" b="1">
              <a:solidFill>
                <a:schemeClr val="accent1"/>
              </a:solidFill>
              <a:latin typeface="Arial" charset="0"/>
              <a:cs typeface="+mn-cs"/>
            </a:endParaRPr>
          </a:p>
        </p:txBody>
      </p:sp>
      <p:sp>
        <p:nvSpPr>
          <p:cNvPr id="818204" name="Text Box 28"/>
          <p:cNvSpPr txBox="1">
            <a:spLocks noChangeArrowheads="1"/>
          </p:cNvSpPr>
          <p:nvPr/>
        </p:nvSpPr>
        <p:spPr bwMode="auto">
          <a:xfrm>
            <a:off x="4859401" y="5257800"/>
            <a:ext cx="13906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/>
                </a:solidFill>
                <a:latin typeface="Arial" charset="0"/>
                <a:cs typeface="+mn-cs"/>
              </a:rPr>
              <a:t>state of</a:t>
            </a:r>
          </a:p>
          <a:p>
            <a:pPr>
              <a:defRPr/>
            </a:pPr>
            <a:r>
              <a:rPr lang="en-US" b="1" dirty="0">
                <a:solidFill>
                  <a:schemeClr val="accent1"/>
                </a:solidFill>
                <a:latin typeface="Arial" charset="0"/>
                <a:cs typeface="+mn-cs"/>
              </a:rPr>
              <a:t>the system</a:t>
            </a:r>
          </a:p>
          <a:p>
            <a:pPr>
              <a:defRPr/>
            </a:pPr>
            <a:r>
              <a:rPr lang="en-US" b="1" dirty="0">
                <a:solidFill>
                  <a:schemeClr val="accent1"/>
                </a:solidFill>
                <a:latin typeface="Arial" charset="0"/>
                <a:cs typeface="+mn-cs"/>
              </a:rPr>
              <a:t>at time </a:t>
            </a:r>
            <a:r>
              <a:rPr lang="en-US" b="1" i="1" dirty="0">
                <a:solidFill>
                  <a:schemeClr val="accent1"/>
                </a:solidFill>
                <a:latin typeface="Arial" charset="0"/>
                <a:cs typeface="+mn-cs"/>
              </a:rPr>
              <a:t>t</a:t>
            </a:r>
            <a:r>
              <a:rPr lang="en-US" b="1" i="1" baseline="-25000" dirty="0">
                <a:solidFill>
                  <a:schemeClr val="accent1"/>
                </a:solidFill>
                <a:latin typeface="Arial" charset="0"/>
                <a:cs typeface="+mn-cs"/>
              </a:rPr>
              <a:t>2</a:t>
            </a:r>
            <a:endParaRPr lang="en-US" b="1" dirty="0">
              <a:solidFill>
                <a:schemeClr val="accent1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1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Useful Quantum Operators: Pauli Operators</a:t>
            </a:r>
          </a:p>
        </p:txBody>
      </p:sp>
      <p:sp>
        <p:nvSpPr>
          <p:cNvPr id="863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5060" y="1216025"/>
            <a:ext cx="8838941" cy="5029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b="1" smtClean="0">
                <a:cs typeface="+mn-cs"/>
              </a:rPr>
              <a:t>Pauli operators</a:t>
            </a:r>
          </a:p>
          <a:p>
            <a:pPr>
              <a:defRPr/>
            </a:pPr>
            <a:endParaRPr lang="en-US" sz="2400" b="1" smtClean="0">
              <a:solidFill>
                <a:schemeClr val="accent1"/>
              </a:solidFill>
              <a:cs typeface="+mn-cs"/>
            </a:endParaRPr>
          </a:p>
          <a:p>
            <a:pPr>
              <a:defRPr/>
            </a:pPr>
            <a:endParaRPr lang="en-US" sz="2400" b="1" smtClean="0">
              <a:solidFill>
                <a:schemeClr val="accent1"/>
              </a:solidFill>
              <a:cs typeface="+mn-cs"/>
            </a:endParaRPr>
          </a:p>
          <a:p>
            <a:pPr>
              <a:defRPr/>
            </a:pPr>
            <a:endParaRPr lang="en-US" sz="2400" b="1" smtClean="0">
              <a:solidFill>
                <a:schemeClr val="accent1"/>
              </a:solidFill>
              <a:cs typeface="+mn-cs"/>
            </a:endParaRPr>
          </a:p>
          <a:p>
            <a:pPr>
              <a:buFontTx/>
              <a:buNone/>
              <a:defRPr/>
            </a:pPr>
            <a:endParaRPr lang="en-US" sz="2400" b="1" smtClean="0">
              <a:solidFill>
                <a:schemeClr val="accent1"/>
              </a:solidFill>
              <a:cs typeface="+mn-cs"/>
            </a:endParaRPr>
          </a:p>
          <a:p>
            <a:pPr>
              <a:defRPr/>
            </a:pPr>
            <a:endParaRPr lang="en-US" sz="2400" b="1" smtClean="0">
              <a:solidFill>
                <a:schemeClr val="accent1"/>
              </a:solidFill>
              <a:cs typeface="+mn-cs"/>
            </a:endParaRPr>
          </a:p>
          <a:p>
            <a:pPr>
              <a:defRPr/>
            </a:pPr>
            <a:endParaRPr lang="en-US" sz="2400" b="1" smtClean="0">
              <a:solidFill>
                <a:schemeClr val="accent1"/>
              </a:solidFill>
              <a:cs typeface="+mn-cs"/>
            </a:endParaRPr>
          </a:p>
          <a:p>
            <a:pPr>
              <a:defRPr/>
            </a:pPr>
            <a:endParaRPr lang="en-US" sz="2400" b="1" smtClean="0">
              <a:solidFill>
                <a:schemeClr val="accent1"/>
              </a:solidFill>
              <a:cs typeface="+mn-cs"/>
            </a:endParaRPr>
          </a:p>
          <a:p>
            <a:pPr>
              <a:defRPr/>
            </a:pPr>
            <a:endParaRPr lang="en-US" sz="2400" b="1" smtClean="0">
              <a:solidFill>
                <a:schemeClr val="accent1"/>
              </a:solidFill>
              <a:cs typeface="+mn-cs"/>
            </a:endParaRPr>
          </a:p>
          <a:p>
            <a:pPr>
              <a:defRPr/>
            </a:pPr>
            <a:endParaRPr lang="en-US" sz="2400" b="1" smtClean="0">
              <a:solidFill>
                <a:schemeClr val="accent1"/>
              </a:solidFill>
              <a:cs typeface="+mn-cs"/>
            </a:endParaRPr>
          </a:p>
          <a:p>
            <a:pPr>
              <a:defRPr/>
            </a:pPr>
            <a:endParaRPr lang="en-US" sz="2400" b="1" smtClean="0">
              <a:solidFill>
                <a:schemeClr val="accent1"/>
              </a:solidFill>
              <a:cs typeface="+mn-cs"/>
            </a:endParaRPr>
          </a:p>
          <a:p>
            <a:pPr>
              <a:defRPr/>
            </a:pPr>
            <a:endParaRPr lang="en-US" sz="2400" b="1" smtClean="0">
              <a:solidFill>
                <a:schemeClr val="accent1"/>
              </a:solidFill>
              <a:cs typeface="+mn-cs"/>
            </a:endParaRPr>
          </a:p>
          <a:p>
            <a:pPr lvl="1">
              <a:defRPr/>
            </a:pPr>
            <a:endParaRPr lang="en-US" sz="1400" smtClean="0"/>
          </a:p>
        </p:txBody>
      </p:sp>
      <p:graphicFrame>
        <p:nvGraphicFramePr>
          <p:cNvPr id="27651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24517" y="1749426"/>
          <a:ext cx="6807805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6" name="Equation" r:id="rId4" imgW="3340100" imgH="457200" progId="Equation.3">
                  <p:embed/>
                </p:oleObj>
              </mc:Choice>
              <mc:Fallback>
                <p:oleObj name="Equation" r:id="rId4" imgW="3340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517" y="1749426"/>
                        <a:ext cx="6807805" cy="95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52" name="Group 20"/>
          <p:cNvGrpSpPr>
            <a:grpSpLocks/>
          </p:cNvGrpSpPr>
          <p:nvPr/>
        </p:nvGrpSpPr>
        <p:grpSpPr bwMode="auto">
          <a:xfrm>
            <a:off x="3047481" y="3035301"/>
            <a:ext cx="3000788" cy="785813"/>
            <a:chOff x="1958" y="1912"/>
            <a:chExt cx="1928" cy="495"/>
          </a:xfrm>
        </p:grpSpPr>
        <p:sp>
          <p:nvSpPr>
            <p:cNvPr id="863241" name="Rectangle 9"/>
            <p:cNvSpPr>
              <a:spLocks noChangeArrowheads="1"/>
            </p:cNvSpPr>
            <p:nvPr/>
          </p:nvSpPr>
          <p:spPr bwMode="auto">
            <a:xfrm>
              <a:off x="2711" y="1931"/>
              <a:ext cx="482" cy="457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63242" name="Line 10"/>
            <p:cNvSpPr>
              <a:spLocks noChangeShapeType="1"/>
            </p:cNvSpPr>
            <p:nvPr/>
          </p:nvSpPr>
          <p:spPr bwMode="auto">
            <a:xfrm>
              <a:off x="2363" y="2160"/>
              <a:ext cx="3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63243" name="Line 11"/>
            <p:cNvSpPr>
              <a:spLocks noChangeShapeType="1"/>
            </p:cNvSpPr>
            <p:nvPr/>
          </p:nvSpPr>
          <p:spPr bwMode="auto">
            <a:xfrm>
              <a:off x="3177" y="2160"/>
              <a:ext cx="3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63244" name="Text Box 12"/>
            <p:cNvSpPr txBox="1">
              <a:spLocks noChangeArrowheads="1"/>
            </p:cNvSpPr>
            <p:nvPr/>
          </p:nvSpPr>
          <p:spPr bwMode="auto">
            <a:xfrm>
              <a:off x="2805" y="1996"/>
              <a:ext cx="34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i="1">
                  <a:latin typeface="Times New Roman" charset="0"/>
                  <a:cs typeface="+mn-cs"/>
                </a:rPr>
                <a:t>X</a:t>
              </a:r>
            </a:p>
          </p:txBody>
        </p:sp>
        <p:graphicFrame>
          <p:nvGraphicFramePr>
            <p:cNvPr id="27660" name="Object 13"/>
            <p:cNvGraphicFramePr>
              <a:graphicFrameLocks noChangeAspect="1"/>
            </p:cNvGraphicFramePr>
            <p:nvPr/>
          </p:nvGraphicFramePr>
          <p:xfrm>
            <a:off x="1958" y="1919"/>
            <a:ext cx="409" cy="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87" name="Equation" r:id="rId6" imgW="215713" imgH="253780" progId="Equation.3">
                    <p:embed/>
                  </p:oleObj>
                </mc:Choice>
                <mc:Fallback>
                  <p:oleObj name="Equation" r:id="rId6" imgW="215713" imgH="2537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8" y="1919"/>
                          <a:ext cx="409" cy="4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1" name="Object 15"/>
            <p:cNvGraphicFramePr>
              <a:graphicFrameLocks noChangeAspect="1"/>
            </p:cNvGraphicFramePr>
            <p:nvPr/>
          </p:nvGraphicFramePr>
          <p:xfrm>
            <a:off x="3514" y="1912"/>
            <a:ext cx="372" cy="4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88" name="Equation" r:id="rId8" imgW="190417" imgH="253890" progId="Equation.3">
                    <p:embed/>
                  </p:oleObj>
                </mc:Choice>
                <mc:Fallback>
                  <p:oleObj name="Equation" r:id="rId8" imgW="190417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4" y="1912"/>
                          <a:ext cx="372" cy="4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63248" name="Text Box 16"/>
          <p:cNvSpPr txBox="1">
            <a:spLocks noChangeArrowheads="1"/>
          </p:cNvSpPr>
          <p:nvPr/>
        </p:nvSpPr>
        <p:spPr bwMode="auto">
          <a:xfrm>
            <a:off x="924517" y="4122739"/>
            <a:ext cx="45288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>
                <a:latin typeface="Arial" charset="0"/>
                <a:cs typeface="+mn-cs"/>
              </a:rPr>
              <a:t>In conventional linear algebra</a:t>
            </a:r>
          </a:p>
          <a:p>
            <a:pPr algn="l">
              <a:defRPr/>
            </a:pPr>
            <a:r>
              <a:rPr lang="en-US" sz="2400" b="1">
                <a:latin typeface="Arial" charset="0"/>
                <a:cs typeface="+mn-cs"/>
              </a:rPr>
              <a:t>is equivalent to </a:t>
            </a:r>
          </a:p>
        </p:txBody>
      </p:sp>
      <p:graphicFrame>
        <p:nvGraphicFramePr>
          <p:cNvPr id="27654" name="Object 17"/>
          <p:cNvGraphicFramePr>
            <a:graphicFrameLocks noChangeAspect="1"/>
          </p:cNvGraphicFramePr>
          <p:nvPr/>
        </p:nvGraphicFramePr>
        <p:xfrm>
          <a:off x="3157988" y="5122864"/>
          <a:ext cx="2734639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9" name="Equation" r:id="rId10" imgW="1054100" imgH="457200" progId="Equation.3">
                  <p:embed/>
                </p:oleObj>
              </mc:Choice>
              <mc:Fallback>
                <p:oleObj name="Equation" r:id="rId10" imgW="1054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7988" y="5122864"/>
                        <a:ext cx="2734639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19"/>
          <p:cNvGraphicFramePr>
            <a:graphicFrameLocks noChangeAspect="1"/>
          </p:cNvGraphicFramePr>
          <p:nvPr/>
        </p:nvGraphicFramePr>
        <p:xfrm>
          <a:off x="5346322" y="4038601"/>
          <a:ext cx="1262261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90" name="Equation" r:id="rId12" imgW="647419" imgH="253890" progId="Equation.3">
                  <p:embed/>
                </p:oleObj>
              </mc:Choice>
              <mc:Fallback>
                <p:oleObj name="Equation" r:id="rId12" imgW="647419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322" y="4038601"/>
                        <a:ext cx="1262261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Useful Quantum Operators: Hadamard Operator</a:t>
            </a:r>
          </a:p>
        </p:txBody>
      </p:sp>
      <p:sp>
        <p:nvSpPr>
          <p:cNvPr id="866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5060" y="1216025"/>
            <a:ext cx="8838941" cy="5029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b="1" dirty="0" smtClean="0">
                <a:cs typeface="+mn-cs"/>
              </a:rPr>
              <a:t>The </a:t>
            </a:r>
            <a:r>
              <a:rPr lang="en-US" sz="2400" b="1" dirty="0" err="1" smtClean="0">
                <a:cs typeface="+mn-cs"/>
              </a:rPr>
              <a:t>Hadamard</a:t>
            </a:r>
            <a:r>
              <a:rPr lang="en-US" sz="2400" b="1" dirty="0" smtClean="0">
                <a:cs typeface="+mn-cs"/>
              </a:rPr>
              <a:t> operator has the matrix representation</a:t>
            </a:r>
          </a:p>
          <a:p>
            <a:pPr>
              <a:defRPr/>
            </a:pPr>
            <a:endParaRPr lang="en-US" sz="2400" b="1" dirty="0" smtClean="0">
              <a:cs typeface="+mn-cs"/>
            </a:endParaRPr>
          </a:p>
          <a:p>
            <a:pPr>
              <a:defRPr/>
            </a:pPr>
            <a:endParaRPr lang="en-US" sz="2400" b="1" dirty="0" smtClean="0">
              <a:solidFill>
                <a:schemeClr val="accent1"/>
              </a:solidFill>
              <a:cs typeface="+mn-cs"/>
            </a:endParaRPr>
          </a:p>
          <a:p>
            <a:pPr>
              <a:defRPr/>
            </a:pPr>
            <a:endParaRPr lang="en-US" sz="2400" b="1" dirty="0" smtClean="0">
              <a:solidFill>
                <a:schemeClr val="accent1"/>
              </a:solidFill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1" i="1" dirty="0" smtClean="0">
                <a:latin typeface="Times New Roman" charset="0"/>
                <a:cs typeface="+mn-cs"/>
              </a:rPr>
              <a:t>H</a:t>
            </a:r>
            <a:r>
              <a:rPr lang="en-US" sz="2400" i="1" dirty="0" smtClean="0">
                <a:latin typeface="Times New Roman" charset="0"/>
                <a:cs typeface="+mn-cs"/>
              </a:rPr>
              <a:t> </a:t>
            </a:r>
            <a:r>
              <a:rPr lang="en-US" sz="2400" b="1" dirty="0" smtClean="0">
                <a:cs typeface="+mn-cs"/>
              </a:rPr>
              <a:t>maps the computational basis states as follows</a:t>
            </a:r>
          </a:p>
          <a:p>
            <a:pPr>
              <a:buFontTx/>
              <a:buNone/>
              <a:defRPr/>
            </a:pPr>
            <a:endParaRPr lang="en-US" sz="2400" b="1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1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1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1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1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1" dirty="0" smtClean="0">
                <a:cs typeface="+mn-cs"/>
              </a:rPr>
              <a:t>Note that </a:t>
            </a:r>
            <a:r>
              <a:rPr lang="en-US" sz="2400" b="1" i="1" dirty="0" smtClean="0">
                <a:latin typeface="Times New Roman" charset="0"/>
                <a:cs typeface="+mn-cs"/>
              </a:rPr>
              <a:t>HH</a:t>
            </a:r>
            <a:r>
              <a:rPr lang="en-US" sz="2400" i="1" dirty="0" smtClean="0">
                <a:latin typeface="Times New Roman" charset="0"/>
                <a:cs typeface="+mn-cs"/>
              </a:rPr>
              <a:t> = </a:t>
            </a:r>
            <a:r>
              <a:rPr lang="en-US" sz="2400" b="1" i="1" dirty="0" smtClean="0">
                <a:latin typeface="Times New Roman" charset="0"/>
                <a:cs typeface="+mn-cs"/>
              </a:rPr>
              <a:t>I.</a:t>
            </a:r>
            <a:endParaRPr lang="en-US" sz="2400" b="1" dirty="0" smtClean="0">
              <a:cs typeface="+mn-cs"/>
            </a:endParaRPr>
          </a:p>
          <a:p>
            <a:pPr>
              <a:defRPr/>
            </a:pPr>
            <a:endParaRPr lang="en-US" sz="2400" b="1" dirty="0" smtClean="0">
              <a:solidFill>
                <a:schemeClr val="accent1"/>
              </a:solidFill>
              <a:cs typeface="+mn-cs"/>
            </a:endParaRPr>
          </a:p>
          <a:p>
            <a:pPr>
              <a:defRPr/>
            </a:pPr>
            <a:endParaRPr lang="en-US" sz="2400" b="1" dirty="0" smtClean="0">
              <a:solidFill>
                <a:schemeClr val="accent1"/>
              </a:solidFill>
              <a:cs typeface="+mn-cs"/>
            </a:endParaRPr>
          </a:p>
          <a:p>
            <a:pPr lvl="1">
              <a:defRPr/>
            </a:pPr>
            <a:endParaRPr lang="en-US" sz="1400" dirty="0" smtClean="0"/>
          </a:p>
        </p:txBody>
      </p:sp>
      <p:graphicFrame>
        <p:nvGraphicFramePr>
          <p:cNvPr id="2867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968097" y="1784351"/>
          <a:ext cx="2188334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9" name="Equation" r:id="rId4" imgW="1054100" imgH="457200" progId="Equation.3">
                  <p:embed/>
                </p:oleObj>
              </mc:Choice>
              <mc:Fallback>
                <p:oleObj name="Equation" r:id="rId4" imgW="1054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097" y="1784351"/>
                        <a:ext cx="2188334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1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52533" y="3625851"/>
          <a:ext cx="2809348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0" name="Equation" r:id="rId6" imgW="1282700" imgH="838200" progId="Equation.3">
                  <p:embed/>
                </p:oleObj>
              </mc:Choice>
              <mc:Fallback>
                <p:oleObj name="Equation" r:id="rId6" imgW="12827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33" y="3625851"/>
                        <a:ext cx="2809348" cy="187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Composition-of-Systems Postulate</a:t>
            </a:r>
          </a:p>
        </p:txBody>
      </p:sp>
      <p:sp>
        <p:nvSpPr>
          <p:cNvPr id="8765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342900" indent="-342900">
              <a:spcBef>
                <a:spcPct val="80000"/>
              </a:spcBef>
              <a:buFontTx/>
              <a:buNone/>
              <a:defRPr/>
            </a:pPr>
            <a:endParaRPr lang="en-US" sz="2000" b="1" smtClean="0">
              <a:cs typeface="+mn-cs"/>
            </a:endParaRPr>
          </a:p>
          <a:p>
            <a:pPr marL="342900" indent="-342900">
              <a:spcBef>
                <a:spcPct val="80000"/>
              </a:spcBef>
              <a:buFontTx/>
              <a:buNone/>
              <a:defRPr/>
            </a:pPr>
            <a:endParaRPr lang="en-US" sz="2000" b="1" smtClean="0">
              <a:cs typeface="+mn-cs"/>
            </a:endParaRPr>
          </a:p>
          <a:p>
            <a:pPr marL="342900" indent="-342900">
              <a:spcBef>
                <a:spcPct val="70000"/>
              </a:spcBef>
              <a:buFontTx/>
              <a:buNone/>
              <a:defRPr/>
            </a:pPr>
            <a:endParaRPr lang="en-US" sz="2000" b="1" smtClean="0">
              <a:cs typeface="+mn-cs"/>
            </a:endParaRPr>
          </a:p>
          <a:p>
            <a:pPr marL="342900" indent="-342900">
              <a:spcBef>
                <a:spcPct val="60000"/>
              </a:spcBef>
              <a:buFontTx/>
              <a:buNone/>
              <a:defRPr/>
            </a:pPr>
            <a:endParaRPr lang="en-US" sz="1600" b="1" smtClean="0">
              <a:cs typeface="+mn-cs"/>
            </a:endParaRPr>
          </a:p>
        </p:txBody>
      </p:sp>
      <p:graphicFrame>
        <p:nvGraphicFramePr>
          <p:cNvPr id="29699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943207" y="3506789"/>
          <a:ext cx="653699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1" name="Equation" r:id="rId4" imgW="279279" imgH="253890" progId="Equation.3">
                  <p:embed/>
                </p:oleObj>
              </mc:Choice>
              <mc:Fallback>
                <p:oleObj name="Equation" r:id="rId4" imgW="279279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207" y="3506789"/>
                        <a:ext cx="653699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6549" name="Text Box 5"/>
          <p:cNvSpPr txBox="1">
            <a:spLocks noChangeArrowheads="1"/>
          </p:cNvSpPr>
          <p:nvPr/>
        </p:nvSpPr>
        <p:spPr bwMode="auto">
          <a:xfrm>
            <a:off x="4463828" y="3232151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876550" name="Text Box 6"/>
          <p:cNvSpPr txBox="1">
            <a:spLocks noChangeArrowheads="1"/>
          </p:cNvSpPr>
          <p:nvPr/>
        </p:nvSpPr>
        <p:spPr bwMode="auto">
          <a:xfrm>
            <a:off x="876269" y="1784350"/>
            <a:ext cx="7760337" cy="518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 dirty="0">
                <a:latin typeface="Arial" charset="0"/>
                <a:cs typeface="+mn-cs"/>
              </a:rPr>
              <a:t>The state space of a combined physical system is</a:t>
            </a:r>
          </a:p>
          <a:p>
            <a:pPr algn="l">
              <a:lnSpc>
                <a:spcPct val="120000"/>
              </a:lnSpc>
              <a:defRPr/>
            </a:pPr>
            <a:r>
              <a:rPr lang="en-US" sz="2400" b="1" dirty="0">
                <a:latin typeface="Arial" charset="0"/>
                <a:cs typeface="+mn-cs"/>
              </a:rPr>
              <a:t>the </a:t>
            </a:r>
            <a:r>
              <a:rPr lang="en-US" sz="2400" b="1" dirty="0">
                <a:solidFill>
                  <a:srgbClr val="4F81BD"/>
                </a:solidFill>
                <a:latin typeface="Arial" charset="0"/>
                <a:cs typeface="+mn-cs"/>
              </a:rPr>
              <a:t>tensor product </a:t>
            </a:r>
            <a:r>
              <a:rPr lang="en-US" sz="2400" b="1" dirty="0">
                <a:latin typeface="Arial" charset="0"/>
                <a:cs typeface="+mn-cs"/>
              </a:rPr>
              <a:t>space of the state spaces of the</a:t>
            </a:r>
          </a:p>
          <a:p>
            <a:pPr algn="l">
              <a:lnSpc>
                <a:spcPct val="120000"/>
              </a:lnSpc>
              <a:defRPr/>
            </a:pPr>
            <a:r>
              <a:rPr lang="en-US" sz="2400" b="1" dirty="0">
                <a:latin typeface="Arial" charset="0"/>
                <a:cs typeface="+mn-cs"/>
              </a:rPr>
              <a:t>component subsystems.</a:t>
            </a:r>
          </a:p>
          <a:p>
            <a:pPr algn="l">
              <a:lnSpc>
                <a:spcPct val="120000"/>
              </a:lnSpc>
              <a:defRPr/>
            </a:pPr>
            <a:endParaRPr lang="en-US" sz="2400" b="1" dirty="0">
              <a:latin typeface="Arial" charset="0"/>
              <a:cs typeface="+mn-cs"/>
            </a:endParaRPr>
          </a:p>
          <a:p>
            <a:pPr algn="l">
              <a:lnSpc>
                <a:spcPct val="120000"/>
              </a:lnSpc>
              <a:defRPr/>
            </a:pPr>
            <a:r>
              <a:rPr lang="en-US" sz="2400" b="1" dirty="0">
                <a:latin typeface="Arial" charset="0"/>
                <a:cs typeface="+mn-cs"/>
              </a:rPr>
              <a:t>If one system is in the </a:t>
            </a:r>
            <a:r>
              <a:rPr lang="en-US" sz="2400" b="1" dirty="0" smtClean="0">
                <a:latin typeface="Arial" charset="0"/>
                <a:cs typeface="+mn-cs"/>
              </a:rPr>
              <a:t>state        and </a:t>
            </a:r>
            <a:r>
              <a:rPr lang="en-US" sz="2400" b="1" dirty="0">
                <a:latin typeface="Arial" charset="0"/>
                <a:cs typeface="+mn-cs"/>
              </a:rPr>
              <a:t>another is in </a:t>
            </a:r>
          </a:p>
          <a:p>
            <a:pPr algn="l">
              <a:lnSpc>
                <a:spcPct val="120000"/>
              </a:lnSpc>
              <a:defRPr/>
            </a:pPr>
            <a:r>
              <a:rPr lang="en-US" sz="2400" b="1" dirty="0">
                <a:latin typeface="Arial" charset="0"/>
                <a:cs typeface="+mn-cs"/>
              </a:rPr>
              <a:t>the state         </a:t>
            </a:r>
            <a:r>
              <a:rPr lang="en-US" sz="2400" b="1" dirty="0" smtClean="0">
                <a:latin typeface="Arial" charset="0"/>
                <a:cs typeface="+mn-cs"/>
              </a:rPr>
              <a:t>, </a:t>
            </a:r>
            <a:r>
              <a:rPr lang="en-US" sz="2400" b="1" dirty="0">
                <a:latin typeface="Arial" charset="0"/>
                <a:cs typeface="+mn-cs"/>
              </a:rPr>
              <a:t>then the combined system is in the</a:t>
            </a:r>
          </a:p>
          <a:p>
            <a:pPr algn="l">
              <a:lnSpc>
                <a:spcPct val="120000"/>
              </a:lnSpc>
              <a:defRPr/>
            </a:pPr>
            <a:r>
              <a:rPr lang="en-US" sz="2400" b="1" dirty="0">
                <a:latin typeface="Arial" charset="0"/>
                <a:cs typeface="+mn-cs"/>
              </a:rPr>
              <a:t>state                      .</a:t>
            </a:r>
          </a:p>
          <a:p>
            <a:pPr algn="l">
              <a:lnSpc>
                <a:spcPct val="120000"/>
              </a:lnSpc>
              <a:defRPr/>
            </a:pPr>
            <a:endParaRPr lang="en-US" sz="2400" b="1" dirty="0">
              <a:latin typeface="Arial" charset="0"/>
              <a:cs typeface="+mn-cs"/>
            </a:endParaRPr>
          </a:p>
          <a:p>
            <a:pPr algn="l">
              <a:lnSpc>
                <a:spcPct val="120000"/>
              </a:lnSpc>
              <a:defRPr/>
            </a:pPr>
            <a:r>
              <a:rPr lang="en-US" sz="2400" b="1" dirty="0">
                <a:latin typeface="Arial" charset="0"/>
                <a:cs typeface="+mn-cs"/>
              </a:rPr>
              <a:t>                    is often written as               </a:t>
            </a:r>
            <a:r>
              <a:rPr lang="en-US" sz="2400" b="1" dirty="0" smtClean="0">
                <a:latin typeface="Arial" charset="0"/>
                <a:cs typeface="+mn-cs"/>
              </a:rPr>
              <a:t>or </a:t>
            </a:r>
            <a:r>
              <a:rPr lang="en-US" sz="2400" b="1" dirty="0">
                <a:latin typeface="Arial" charset="0"/>
                <a:cs typeface="+mn-cs"/>
              </a:rPr>
              <a:t>as            .</a:t>
            </a:r>
          </a:p>
          <a:p>
            <a:pPr algn="l">
              <a:defRPr/>
            </a:pPr>
            <a:endParaRPr lang="en-US" sz="2400" b="1" dirty="0">
              <a:latin typeface="Arial" charset="0"/>
              <a:cs typeface="+mn-cs"/>
            </a:endParaRPr>
          </a:p>
          <a:p>
            <a:pPr algn="l">
              <a:defRPr/>
            </a:pPr>
            <a:endParaRPr lang="en-US" sz="2400" b="1" dirty="0">
              <a:latin typeface="Arial" charset="0"/>
              <a:cs typeface="+mn-cs"/>
            </a:endParaRPr>
          </a:p>
          <a:p>
            <a:pPr algn="l">
              <a:defRPr/>
            </a:pPr>
            <a:endParaRPr lang="en-US" sz="2400" b="1" dirty="0">
              <a:latin typeface="Arial" charset="0"/>
              <a:cs typeface="+mn-cs"/>
            </a:endParaRPr>
          </a:p>
        </p:txBody>
      </p:sp>
      <p:sp>
        <p:nvSpPr>
          <p:cNvPr id="876551" name="Text Box 7"/>
          <p:cNvSpPr txBox="1">
            <a:spLocks noChangeArrowheads="1"/>
          </p:cNvSpPr>
          <p:nvPr/>
        </p:nvSpPr>
        <p:spPr bwMode="auto">
          <a:xfrm>
            <a:off x="499613" y="1157288"/>
            <a:ext cx="18266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cs typeface="+mn-cs"/>
              </a:rPr>
              <a:t>Postulate 3</a:t>
            </a:r>
          </a:p>
        </p:txBody>
      </p:sp>
      <p:graphicFrame>
        <p:nvGraphicFramePr>
          <p:cNvPr id="29703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320631" y="3949701"/>
          <a:ext cx="692609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2" name="Equation" r:id="rId6" imgW="304536" imgH="253780" progId="Equation.3">
                  <p:embed/>
                </p:oleObj>
              </mc:Choice>
              <mc:Fallback>
                <p:oleObj name="Equation" r:id="rId6" imgW="304536" imgH="253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631" y="3949701"/>
                        <a:ext cx="692609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9"/>
          <p:cNvGraphicFramePr>
            <a:graphicFrameLocks noChangeAspect="1"/>
          </p:cNvGraphicFramePr>
          <p:nvPr/>
        </p:nvGraphicFramePr>
        <p:xfrm>
          <a:off x="1796115" y="4414839"/>
          <a:ext cx="166848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3" name="Equation" r:id="rId8" imgW="698197" imgH="253890" progId="Equation.3">
                  <p:embed/>
                </p:oleObj>
              </mc:Choice>
              <mc:Fallback>
                <p:oleObj name="Equation" r:id="rId8" imgW="698197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6115" y="4414839"/>
                        <a:ext cx="1668488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ct 10"/>
          <p:cNvGraphicFramePr>
            <a:graphicFrameLocks noChangeAspect="1"/>
          </p:cNvGraphicFramePr>
          <p:nvPr/>
        </p:nvGraphicFramePr>
        <p:xfrm>
          <a:off x="930742" y="5300663"/>
          <a:ext cx="1589111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4" name="Equation" r:id="rId10" imgW="698197" imgH="253890" progId="Equation.3">
                  <p:embed/>
                </p:oleObj>
              </mc:Choice>
              <mc:Fallback>
                <p:oleObj name="Equation" r:id="rId10" imgW="698197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742" y="5300663"/>
                        <a:ext cx="1589111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6" name="Object 11"/>
          <p:cNvGraphicFramePr>
            <a:graphicFrameLocks noChangeAspect="1"/>
          </p:cNvGraphicFramePr>
          <p:nvPr/>
        </p:nvGraphicFramePr>
        <p:xfrm>
          <a:off x="5254492" y="5345114"/>
          <a:ext cx="1157981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5" name="Equation" r:id="rId12" imgW="558558" imgH="253890" progId="Equation.3">
                  <p:embed/>
                </p:oleObj>
              </mc:Choice>
              <mc:Fallback>
                <p:oleObj name="Equation" r:id="rId12" imgW="558558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492" y="5345114"/>
                        <a:ext cx="1157981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7" name="Object 12"/>
          <p:cNvGraphicFramePr>
            <a:graphicFrameLocks noChangeAspect="1"/>
          </p:cNvGraphicFramePr>
          <p:nvPr/>
        </p:nvGraphicFramePr>
        <p:xfrm>
          <a:off x="7290297" y="5310189"/>
          <a:ext cx="921404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6" name="Equation" r:id="rId14" imgW="444114" imgH="253780" progId="Equation.3">
                  <p:embed/>
                </p:oleObj>
              </mc:Choice>
              <mc:Fallback>
                <p:oleObj name="Equation" r:id="rId14" imgW="444114" imgH="253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0297" y="5310189"/>
                        <a:ext cx="921404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Useful Quantum Operators: the CNOT Operator</a:t>
            </a:r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5060" y="1216025"/>
            <a:ext cx="4042037" cy="369728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b="1" smtClean="0">
                <a:cs typeface="+mn-cs"/>
              </a:rPr>
              <a:t>  The two-qubit CNOT (controlled-NOT) operator:</a:t>
            </a:r>
          </a:p>
          <a:p>
            <a:pPr>
              <a:defRPr/>
            </a:pPr>
            <a:endParaRPr lang="en-US" sz="2400" b="1" smtClean="0">
              <a:cs typeface="+mn-cs"/>
            </a:endParaRPr>
          </a:p>
          <a:p>
            <a:pPr>
              <a:defRPr/>
            </a:pPr>
            <a:endParaRPr lang="en-US" sz="2400" b="1" smtClean="0">
              <a:solidFill>
                <a:schemeClr val="accent1"/>
              </a:solidFill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i="1" smtClean="0">
                <a:latin typeface="Times New Roman" charset="0"/>
                <a:cs typeface="+mn-cs"/>
              </a:rPr>
              <a:t>  </a:t>
            </a:r>
            <a:r>
              <a:rPr lang="en-US" sz="2400" b="1" smtClean="0">
                <a:cs typeface="+mn-cs"/>
              </a:rPr>
              <a:t>CNOT flips the target bit </a:t>
            </a:r>
            <a:r>
              <a:rPr lang="en-US" sz="3200" i="1" smtClean="0">
                <a:latin typeface="Times New Roman" charset="0"/>
                <a:cs typeface="+mn-cs"/>
              </a:rPr>
              <a:t>t</a:t>
            </a:r>
            <a:r>
              <a:rPr lang="en-US" sz="2400" i="1" smtClean="0">
                <a:latin typeface="Times New Roman" charset="0"/>
                <a:cs typeface="+mn-cs"/>
              </a:rPr>
              <a:t> </a:t>
            </a:r>
            <a:r>
              <a:rPr lang="en-US" sz="2400" b="1" smtClean="0">
                <a:cs typeface="+mn-cs"/>
              </a:rPr>
              <a:t>iff the control bit </a:t>
            </a:r>
            <a:r>
              <a:rPr lang="en-US" sz="3200" i="1" smtClean="0">
                <a:latin typeface="Times New Roman" charset="0"/>
                <a:cs typeface="+mn-cs"/>
              </a:rPr>
              <a:t>c</a:t>
            </a:r>
            <a:r>
              <a:rPr lang="en-US" sz="2400" b="1" smtClean="0">
                <a:cs typeface="+mn-cs"/>
              </a:rPr>
              <a:t> has the value 1:</a:t>
            </a:r>
          </a:p>
          <a:p>
            <a:pPr>
              <a:buFontTx/>
              <a:buNone/>
              <a:defRPr/>
            </a:pPr>
            <a:endParaRPr lang="en-US" sz="2400" b="1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1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1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1" smtClean="0">
              <a:cs typeface="+mn-cs"/>
            </a:endParaRPr>
          </a:p>
          <a:p>
            <a:pPr>
              <a:defRPr/>
            </a:pPr>
            <a:endParaRPr lang="en-US" sz="2400" b="1" smtClean="0">
              <a:solidFill>
                <a:schemeClr val="accent1"/>
              </a:solidFill>
              <a:cs typeface="+mn-cs"/>
            </a:endParaRPr>
          </a:p>
          <a:p>
            <a:pPr>
              <a:defRPr/>
            </a:pPr>
            <a:endParaRPr lang="en-US" sz="2400" b="1" smtClean="0">
              <a:solidFill>
                <a:schemeClr val="accent1"/>
              </a:solidFill>
              <a:cs typeface="+mn-cs"/>
            </a:endParaRPr>
          </a:p>
          <a:p>
            <a:pPr lvl="1">
              <a:defRPr/>
            </a:pPr>
            <a:endParaRPr lang="en-US" sz="1400" smtClean="0"/>
          </a:p>
        </p:txBody>
      </p:sp>
      <p:graphicFrame>
        <p:nvGraphicFramePr>
          <p:cNvPr id="30723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89902" y="1211264"/>
          <a:ext cx="1925298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6" name="Equation" r:id="rId4" imgW="901700" imgH="914400" progId="Equation.3">
                  <p:embed/>
                </p:oleObj>
              </mc:Choice>
              <mc:Fallback>
                <p:oleObj name="Equation" r:id="rId4" imgW="9017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9902" y="1211264"/>
                        <a:ext cx="1925298" cy="199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24" name="Group 5"/>
          <p:cNvGrpSpPr>
            <a:grpSpLocks/>
          </p:cNvGrpSpPr>
          <p:nvPr/>
        </p:nvGrpSpPr>
        <p:grpSpPr bwMode="auto">
          <a:xfrm>
            <a:off x="5064608" y="2792414"/>
            <a:ext cx="3220245" cy="2055813"/>
            <a:chOff x="3262" y="2136"/>
            <a:chExt cx="2069" cy="1295"/>
          </a:xfrm>
        </p:grpSpPr>
        <p:sp>
          <p:nvSpPr>
            <p:cNvPr id="907270" name="Text Box 6"/>
            <p:cNvSpPr txBox="1">
              <a:spLocks noChangeArrowheads="1"/>
            </p:cNvSpPr>
            <p:nvPr/>
          </p:nvSpPr>
          <p:spPr bwMode="auto">
            <a:xfrm>
              <a:off x="3952" y="2136"/>
              <a:ext cx="283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0" b="1">
                  <a:latin typeface="Times New Roman" charset="0"/>
                  <a:cs typeface="+mn-cs"/>
                </a:rPr>
                <a:t>.</a:t>
              </a:r>
            </a:p>
          </p:txBody>
        </p:sp>
        <p:grpSp>
          <p:nvGrpSpPr>
            <p:cNvPr id="30728" name="Group 7"/>
            <p:cNvGrpSpPr>
              <a:grpSpLocks/>
            </p:cNvGrpSpPr>
            <p:nvPr/>
          </p:nvGrpSpPr>
          <p:grpSpPr bwMode="auto">
            <a:xfrm>
              <a:off x="3262" y="2567"/>
              <a:ext cx="2069" cy="864"/>
              <a:chOff x="3262" y="2567"/>
              <a:chExt cx="2069" cy="864"/>
            </a:xfrm>
          </p:grpSpPr>
          <p:sp>
            <p:nvSpPr>
              <p:cNvPr id="907272" name="Line 8"/>
              <p:cNvSpPr>
                <a:spLocks noChangeShapeType="1"/>
              </p:cNvSpPr>
              <p:nvPr/>
            </p:nvSpPr>
            <p:spPr bwMode="auto">
              <a:xfrm>
                <a:off x="3507" y="2744"/>
                <a:ext cx="134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07273" name="Line 9"/>
              <p:cNvSpPr>
                <a:spLocks noChangeShapeType="1"/>
              </p:cNvSpPr>
              <p:nvPr/>
            </p:nvSpPr>
            <p:spPr bwMode="auto">
              <a:xfrm>
                <a:off x="3507" y="3312"/>
                <a:ext cx="134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07274" name="Text Box 10"/>
              <p:cNvSpPr txBox="1">
                <a:spLocks noChangeArrowheads="1"/>
              </p:cNvSpPr>
              <p:nvPr/>
            </p:nvSpPr>
            <p:spPr bwMode="auto">
              <a:xfrm>
                <a:off x="3262" y="2573"/>
                <a:ext cx="271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i="1">
                    <a:latin typeface="Times New Roman" charset="0"/>
                    <a:cs typeface="+mn-cs"/>
                  </a:rPr>
                  <a:t>c</a:t>
                </a:r>
              </a:p>
            </p:txBody>
          </p:sp>
          <p:sp>
            <p:nvSpPr>
              <p:cNvPr id="907275" name="Text Box 11"/>
              <p:cNvSpPr txBox="1">
                <a:spLocks noChangeArrowheads="1"/>
              </p:cNvSpPr>
              <p:nvPr/>
            </p:nvSpPr>
            <p:spPr bwMode="auto">
              <a:xfrm>
                <a:off x="3270" y="3140"/>
                <a:ext cx="23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i="1">
                    <a:latin typeface="Times New Roman" charset="0"/>
                    <a:cs typeface="+mn-cs"/>
                  </a:rPr>
                  <a:t>t</a:t>
                </a:r>
              </a:p>
            </p:txBody>
          </p:sp>
          <p:sp>
            <p:nvSpPr>
              <p:cNvPr id="907276" name="AutoShape 12"/>
              <p:cNvSpPr>
                <a:spLocks noChangeArrowheads="1"/>
              </p:cNvSpPr>
              <p:nvPr/>
            </p:nvSpPr>
            <p:spPr bwMode="auto">
              <a:xfrm>
                <a:off x="3999" y="3218"/>
                <a:ext cx="169" cy="178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07277" name="Line 13"/>
              <p:cNvSpPr>
                <a:spLocks noChangeShapeType="1"/>
              </p:cNvSpPr>
              <p:nvPr/>
            </p:nvSpPr>
            <p:spPr bwMode="auto">
              <a:xfrm>
                <a:off x="4090" y="2787"/>
                <a:ext cx="0" cy="60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07278" name="Text Box 14"/>
              <p:cNvSpPr txBox="1">
                <a:spLocks noChangeArrowheads="1"/>
              </p:cNvSpPr>
              <p:nvPr/>
            </p:nvSpPr>
            <p:spPr bwMode="auto">
              <a:xfrm>
                <a:off x="4866" y="2567"/>
                <a:ext cx="271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2400" i="1">
                    <a:latin typeface="Times New Roman" charset="0"/>
                    <a:cs typeface="+mn-cs"/>
                  </a:rPr>
                  <a:t>c</a:t>
                </a:r>
              </a:p>
            </p:txBody>
          </p:sp>
          <p:graphicFrame>
            <p:nvGraphicFramePr>
              <p:cNvPr id="30736" name="Object 15"/>
              <p:cNvGraphicFramePr>
                <a:graphicFrameLocks noChangeAspect="1"/>
              </p:cNvGraphicFramePr>
              <p:nvPr/>
            </p:nvGraphicFramePr>
            <p:xfrm>
              <a:off x="4890" y="3169"/>
              <a:ext cx="441" cy="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057" name="Equation" r:id="rId6" imgW="329914" imgH="177646" progId="Equation.3">
                      <p:embed/>
                    </p:oleObj>
                  </mc:Choice>
                  <mc:Fallback>
                    <p:oleObj name="Equation" r:id="rId6" imgW="329914" imgH="17764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90" y="3169"/>
                            <a:ext cx="441" cy="2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907281" name="Text Box 17"/>
          <p:cNvSpPr txBox="1">
            <a:spLocks noChangeArrowheads="1"/>
          </p:cNvSpPr>
          <p:nvPr/>
        </p:nvSpPr>
        <p:spPr bwMode="auto">
          <a:xfrm>
            <a:off x="529184" y="5334000"/>
            <a:ext cx="329714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400" b="1">
                <a:latin typeface="Arial" charset="0"/>
                <a:cs typeface="+mn-cs"/>
              </a:rPr>
              <a:t>The CNOT gate maps</a:t>
            </a:r>
          </a:p>
          <a:p>
            <a:pPr algn="l"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0726" name="Object 18"/>
          <p:cNvGraphicFramePr>
            <a:graphicFrameLocks noChangeAspect="1"/>
          </p:cNvGraphicFramePr>
          <p:nvPr/>
        </p:nvGraphicFramePr>
        <p:xfrm>
          <a:off x="958758" y="5829300"/>
          <a:ext cx="7164227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8" name="Equation" r:id="rId8" imgW="3276600" imgH="254000" progId="Equation.3">
                  <p:embed/>
                </p:oleObj>
              </mc:Choice>
              <mc:Fallback>
                <p:oleObj name="Equation" r:id="rId8" imgW="32766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758" y="5829300"/>
                        <a:ext cx="7164227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73025"/>
            <a:ext cx="7501308" cy="838200"/>
          </a:xfrm>
        </p:spPr>
        <p:txBody>
          <a:bodyPr/>
          <a:lstStyle/>
          <a:p>
            <a:r>
              <a:rPr lang="en-US" dirty="0" smtClean="0"/>
              <a:t>Measurement Postulate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5059" y="911225"/>
            <a:ext cx="8635741" cy="545570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Postulate 4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Quantum measurements can be described by a collection {</a:t>
            </a:r>
            <a:r>
              <a:rPr lang="en-US" sz="2400" i="1" dirty="0" smtClean="0">
                <a:latin typeface="Times New Roman"/>
                <a:cs typeface="Times New Roman"/>
              </a:rPr>
              <a:t>M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m</a:t>
            </a:r>
            <a:r>
              <a:rPr lang="en-US" sz="2400" b="1" i="1" baseline="-25000" dirty="0" smtClean="0"/>
              <a:t> </a:t>
            </a:r>
            <a:r>
              <a:rPr lang="en-US" sz="2400" b="1" dirty="0" smtClean="0"/>
              <a:t>} of operators acting on the state space of the system being measured.  If the state of the system </a:t>
            </a:r>
            <a:r>
              <a:rPr lang="en-US" sz="2400" b="1" dirty="0"/>
              <a:t>is </a:t>
            </a:r>
            <a:r>
              <a:rPr lang="en-US" sz="2400" dirty="0"/>
              <a:t>|</a:t>
            </a:r>
            <a:r>
              <a:rPr lang="en-US" sz="2400" i="1" dirty="0">
                <a:sym typeface="Symbol"/>
              </a:rPr>
              <a:t></a:t>
            </a:r>
            <a:r>
              <a:rPr lang="en-US" sz="2400" dirty="0">
                <a:sym typeface="Symbol"/>
              </a:rPr>
              <a:t></a:t>
            </a:r>
            <a:r>
              <a:rPr lang="en-US" sz="2400" b="1" dirty="0"/>
              <a:t> before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smtClean="0">
                <a:latin typeface="Arial" charset="0"/>
              </a:rPr>
              <a:t>measurement, then the probability that the result </a:t>
            </a:r>
            <a:r>
              <a:rPr lang="en-US" sz="2400" i="1" dirty="0" smtClean="0">
                <a:latin typeface="Times New Roman"/>
                <a:cs typeface="Times New Roman"/>
              </a:rPr>
              <a:t>m</a:t>
            </a:r>
            <a:r>
              <a:rPr lang="en-US" sz="2400" b="1" dirty="0" smtClean="0">
                <a:latin typeface="Arial"/>
                <a:cs typeface="Arial"/>
              </a:rPr>
              <a:t> occurs is  </a:t>
            </a: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and the state of the system after measurement is</a:t>
            </a: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</p:txBody>
      </p:sp>
      <p:graphicFrame>
        <p:nvGraphicFramePr>
          <p:cNvPr id="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868579"/>
              </p:ext>
            </p:extLst>
          </p:nvPr>
        </p:nvGraphicFramePr>
        <p:xfrm>
          <a:off x="2841625" y="3721100"/>
          <a:ext cx="401478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4" imgW="1384200" imgH="253800" progId="Equation.3">
                  <p:embed/>
                </p:oleObj>
              </mc:Choice>
              <mc:Fallback>
                <p:oleObj name="Equation" r:id="rId4" imgW="1384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25" y="3721100"/>
                        <a:ext cx="4014788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413119590"/>
              </p:ext>
            </p:extLst>
          </p:nvPr>
        </p:nvGraphicFramePr>
        <p:xfrm>
          <a:off x="3233738" y="5124450"/>
          <a:ext cx="2886075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6" imgW="1143000" imgH="495000" progId="Equation.3">
                  <p:embed/>
                </p:oleObj>
              </mc:Choice>
              <mc:Fallback>
                <p:oleObj name="Equation" r:id="rId6" imgW="114300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738" y="5124450"/>
                        <a:ext cx="2886075" cy="125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4096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Measurement Postulate (cont’d)</a:t>
            </a:r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5060" y="1216025"/>
            <a:ext cx="8470640" cy="5029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000" b="1" dirty="0" smtClean="0">
                <a:cs typeface="+mn-cs"/>
              </a:rPr>
              <a:t>  </a:t>
            </a:r>
            <a:r>
              <a:rPr lang="en-US" sz="2400" b="1" dirty="0" smtClean="0">
                <a:cs typeface="+mn-cs"/>
              </a:rPr>
              <a:t>The measurement operators satisfy the</a:t>
            </a:r>
          </a:p>
          <a:p>
            <a:pPr>
              <a:buFontTx/>
              <a:buNone/>
              <a:defRPr/>
            </a:pP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cs typeface="+mn-cs"/>
              </a:rPr>
              <a:t>completeness equation</a:t>
            </a:r>
            <a:r>
              <a:rPr lang="en-US" sz="2400" b="1" dirty="0" smtClean="0">
                <a:cs typeface="+mn-cs"/>
              </a:rPr>
              <a:t>:</a:t>
            </a:r>
          </a:p>
          <a:p>
            <a:pPr>
              <a:buFontTx/>
              <a:buNone/>
              <a:defRPr/>
            </a:pPr>
            <a:endParaRPr lang="en-US" sz="2400" b="1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1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000" b="1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1" dirty="0" smtClean="0">
                <a:cs typeface="+mn-cs"/>
              </a:rPr>
              <a:t>  The completeness equation says the probabilities sum</a:t>
            </a:r>
          </a:p>
          <a:p>
            <a:pPr>
              <a:buFontTx/>
              <a:buNone/>
              <a:defRPr/>
            </a:pPr>
            <a:r>
              <a:rPr lang="en-US" sz="2400" b="1" dirty="0"/>
              <a:t> </a:t>
            </a:r>
            <a:r>
              <a:rPr lang="en-US" sz="2400" b="1" dirty="0" smtClean="0"/>
              <a:t>  </a:t>
            </a:r>
            <a:r>
              <a:rPr lang="en-US" sz="2400" b="1" dirty="0" smtClean="0">
                <a:cs typeface="+mn-cs"/>
              </a:rPr>
              <a:t>to one:</a:t>
            </a:r>
          </a:p>
          <a:p>
            <a:pPr>
              <a:buFontTx/>
              <a:buNone/>
              <a:defRPr/>
            </a:pPr>
            <a:endParaRPr lang="en-US" sz="2000" b="1" dirty="0" smtClean="0">
              <a:cs typeface="+mn-cs"/>
            </a:endParaRPr>
          </a:p>
        </p:txBody>
      </p:sp>
      <p:graphicFrame>
        <p:nvGraphicFramePr>
          <p:cNvPr id="32771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560525696"/>
              </p:ext>
            </p:extLst>
          </p:nvPr>
        </p:nvGraphicFramePr>
        <p:xfrm>
          <a:off x="1346200" y="2225675"/>
          <a:ext cx="265112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9" name="Equation" r:id="rId4" imgW="876300" imgH="368300" progId="Equation.3">
                  <p:embed/>
                </p:oleObj>
              </mc:Choice>
              <mc:Fallback>
                <p:oleObj name="Equation" r:id="rId4" imgW="8763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2225675"/>
                        <a:ext cx="2651125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273156" y="4646613"/>
          <a:ext cx="5936207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60" name="Equation" r:id="rId6" imgW="1892300" imgH="342900" progId="Equation.3">
                  <p:embed/>
                </p:oleObj>
              </mc:Choice>
              <mc:Fallback>
                <p:oleObj name="Equation" r:id="rId6" imgW="18923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156" y="4646613"/>
                        <a:ext cx="5936207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73025"/>
            <a:ext cx="7501308" cy="838200"/>
          </a:xfrm>
        </p:spPr>
        <p:txBody>
          <a:bodyPr/>
          <a:lstStyle/>
          <a:p>
            <a:r>
              <a:rPr lang="en-US" dirty="0" smtClean="0"/>
              <a:t>Measurement 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5059" y="911225"/>
            <a:ext cx="8635741" cy="545570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Suppose the state being measured is that of a single </a:t>
            </a:r>
            <a:r>
              <a:rPr lang="en-US" sz="2400" b="1" dirty="0" err="1" smtClean="0"/>
              <a:t>qubit</a:t>
            </a: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  <a:tabLst>
                <a:tab pos="4179888" algn="l"/>
              </a:tabLst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and we have two measurement operators: </a:t>
            </a:r>
            <a:r>
              <a:rPr lang="en-US" sz="2400" i="1" dirty="0" smtClean="0">
                <a:latin typeface="Times New Roman"/>
                <a:cs typeface="Times New Roman"/>
              </a:rPr>
              <a:t>M</a:t>
            </a:r>
            <a:r>
              <a:rPr lang="en-US" sz="2400" baseline="-25000" dirty="0" smtClean="0">
                <a:latin typeface="Times New Roman"/>
                <a:cs typeface="Times New Roman"/>
              </a:rPr>
              <a:t>0</a:t>
            </a:r>
            <a:r>
              <a:rPr lang="en-US" sz="2400" b="1" i="1" baseline="-25000" dirty="0" smtClean="0"/>
              <a:t> </a:t>
            </a:r>
            <a:r>
              <a:rPr lang="en-US" sz="2400" b="1" dirty="0" smtClean="0"/>
              <a:t>which projects the </a:t>
            </a:r>
            <a:r>
              <a:rPr lang="en-US" sz="2400" b="1" smtClean="0"/>
              <a:t>state onto </a:t>
            </a:r>
            <a:r>
              <a:rPr lang="en-US" sz="2400" b="1" dirty="0" smtClean="0"/>
              <a:t>the </a:t>
            </a:r>
            <a:r>
              <a:rPr lang="en-US" sz="2400" dirty="0" smtClean="0"/>
              <a:t>|</a:t>
            </a:r>
            <a:r>
              <a:rPr lang="en-US" sz="2400" dirty="0">
                <a:sym typeface="Symbol"/>
              </a:rPr>
              <a:t>0</a:t>
            </a:r>
            <a:r>
              <a:rPr lang="en-US" sz="2400" dirty="0" smtClean="0">
                <a:sym typeface="Symbol"/>
              </a:rPr>
              <a:t></a:t>
            </a:r>
            <a:r>
              <a:rPr lang="en-US" sz="2400" b="1" dirty="0" smtClean="0"/>
              <a:t> basis and </a:t>
            </a:r>
            <a:r>
              <a:rPr lang="en-US" sz="2400" i="1" dirty="0" smtClean="0">
                <a:latin typeface="Times New Roman"/>
                <a:cs typeface="Times New Roman"/>
              </a:rPr>
              <a:t>M</a:t>
            </a:r>
            <a:r>
              <a:rPr lang="en-US" sz="2400" baseline="-25000" dirty="0">
                <a:latin typeface="Times New Roman"/>
                <a:cs typeface="Times New Roman"/>
              </a:rPr>
              <a:t>1</a:t>
            </a:r>
            <a:r>
              <a:rPr lang="en-US" sz="2400" baseline="-25000" dirty="0" smtClean="0">
                <a:latin typeface="Times New Roman"/>
                <a:cs typeface="Times New Roman"/>
              </a:rPr>
              <a:t> </a:t>
            </a:r>
            <a:r>
              <a:rPr lang="en-US" sz="2400" b="1" dirty="0" smtClean="0"/>
              <a:t>which projects the state onto the </a:t>
            </a:r>
            <a:r>
              <a:rPr lang="en-US" sz="2400" dirty="0" smtClean="0"/>
              <a:t>|</a:t>
            </a:r>
            <a:r>
              <a:rPr lang="en-US" sz="2400" dirty="0" smtClean="0">
                <a:sym typeface="Symbol"/>
              </a:rPr>
              <a:t>1</a:t>
            </a:r>
            <a:r>
              <a:rPr lang="en-US" sz="2400" b="1" dirty="0">
                <a:sym typeface="Symbol"/>
              </a:rPr>
              <a:t> </a:t>
            </a:r>
            <a:r>
              <a:rPr lang="en-US" sz="2400" b="1" dirty="0" smtClean="0">
                <a:sym typeface="Symbol"/>
              </a:rPr>
              <a:t>basis</a:t>
            </a:r>
            <a:r>
              <a:rPr lang="en-US" sz="2400" b="1" dirty="0" smtClean="0"/>
              <a:t>.</a:t>
            </a:r>
          </a:p>
          <a:p>
            <a:pPr marL="0" indent="0">
              <a:buNone/>
            </a:pPr>
            <a:r>
              <a:rPr lang="en-US" sz="2400" b="1" dirty="0" smtClean="0">
                <a:latin typeface="Arial" charset="0"/>
              </a:rPr>
              <a:t>The probability that the result </a:t>
            </a:r>
            <a:r>
              <a:rPr lang="en-US" sz="2400" dirty="0" smtClean="0">
                <a:latin typeface="Times New Roman"/>
                <a:cs typeface="Times New Roman"/>
              </a:rPr>
              <a:t>0</a:t>
            </a:r>
            <a:r>
              <a:rPr lang="en-US" sz="2400" b="1" dirty="0" smtClean="0">
                <a:latin typeface="Arial"/>
                <a:cs typeface="Arial"/>
              </a:rPr>
              <a:t> occurs is  </a:t>
            </a:r>
            <a:endParaRPr lang="en-US" sz="2400" b="1" dirty="0" smtClean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and the state of the system after measurement is</a:t>
            </a: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</p:txBody>
      </p:sp>
      <p:graphicFrame>
        <p:nvGraphicFramePr>
          <p:cNvPr id="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467587"/>
              </p:ext>
            </p:extLst>
          </p:nvPr>
        </p:nvGraphicFramePr>
        <p:xfrm>
          <a:off x="4683125" y="3908425"/>
          <a:ext cx="3317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83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5" y="3908425"/>
                        <a:ext cx="33178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163650876"/>
              </p:ext>
            </p:extLst>
          </p:nvPr>
        </p:nvGraphicFramePr>
        <p:xfrm>
          <a:off x="3132509" y="1507225"/>
          <a:ext cx="2670621" cy="619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84" name="Equation" r:id="rId6" imgW="1041400" imgH="241300" progId="Equation.3">
                  <p:embed/>
                </p:oleObj>
              </mc:Choice>
              <mc:Fallback>
                <p:oleObj name="Equation" r:id="rId6" imgW="1041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509" y="1507225"/>
                        <a:ext cx="2670621" cy="6190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331664"/>
              </p:ext>
            </p:extLst>
          </p:nvPr>
        </p:nvGraphicFramePr>
        <p:xfrm>
          <a:off x="1828165" y="3923193"/>
          <a:ext cx="5567160" cy="65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85" name="Equation" r:id="rId8" imgW="2374900" imgH="279400" progId="Equation.3">
                  <p:embed/>
                </p:oleObj>
              </mc:Choice>
              <mc:Fallback>
                <p:oleObj name="Equation" r:id="rId8" imgW="23749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28165" y="3923193"/>
                        <a:ext cx="5567160" cy="654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572717"/>
              </p:ext>
            </p:extLst>
          </p:nvPr>
        </p:nvGraphicFramePr>
        <p:xfrm>
          <a:off x="2882857" y="5242724"/>
          <a:ext cx="3068787" cy="1124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86" name="Equation" r:id="rId10" imgW="1282700" imgH="469900" progId="Equation.3">
                  <p:embed/>
                </p:oleObj>
              </mc:Choice>
              <mc:Fallback>
                <p:oleObj name="Equation" r:id="rId10" imgW="12827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82857" y="5242724"/>
                        <a:ext cx="3068787" cy="1124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9481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cs typeface="Arial"/>
              </a:rPr>
              <a:t>A Compiler Writer Looks at Quantum Computation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100000"/>
              </a:spcBef>
              <a:buFontTx/>
              <a:buAutoNum type="arabicPeriod"/>
            </a:pPr>
            <a:r>
              <a:rPr lang="en-US" sz="2400" b="1" dirty="0" smtClean="0"/>
              <a:t>Why is there so much excitement about quantum computation?</a:t>
            </a:r>
          </a:p>
          <a:p>
            <a:pPr>
              <a:spcBef>
                <a:spcPct val="100000"/>
              </a:spcBef>
              <a:buFontTx/>
              <a:buAutoNum type="arabicPeriod"/>
            </a:pPr>
            <a:r>
              <a:rPr lang="en-US" sz="2400" b="1" smtClean="0"/>
              <a:t>Computational thinking </a:t>
            </a:r>
            <a:r>
              <a:rPr lang="en-US" sz="2400" b="1" dirty="0" smtClean="0"/>
              <a:t>for quantum programming</a:t>
            </a:r>
          </a:p>
          <a:p>
            <a:pPr>
              <a:spcBef>
                <a:spcPct val="100000"/>
              </a:spcBef>
              <a:buFontTx/>
              <a:buAutoNum type="arabicPeriod"/>
            </a:pPr>
            <a:r>
              <a:rPr lang="en-US" sz="2400" b="1" dirty="0" smtClean="0"/>
              <a:t>Candidate quantum device technologies</a:t>
            </a:r>
          </a:p>
          <a:p>
            <a:pPr>
              <a:spcBef>
                <a:spcPct val="100000"/>
              </a:spcBef>
              <a:buFontTx/>
              <a:buAutoNum type="arabicPeriod"/>
            </a:pPr>
            <a:r>
              <a:rPr lang="en-US" sz="2400" b="1" dirty="0" smtClean="0"/>
              <a:t>Why do we need quantum programming languages and compilers?</a:t>
            </a:r>
          </a:p>
          <a:p>
            <a:pPr>
              <a:spcBef>
                <a:spcPct val="100000"/>
              </a:spcBef>
              <a:buFontTx/>
              <a:buAutoNum type="arabicPeriod"/>
            </a:pPr>
            <a:r>
              <a:rPr lang="en-US" sz="2400" b="1" dirty="0" smtClean="0"/>
              <a:t>Important remaining challenges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2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869" y="149225"/>
            <a:ext cx="8982132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>
                <a:cs typeface="+mj-cs"/>
              </a:rPr>
              <a:t>Three Models of Computation for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Quantum Computing</a:t>
            </a:r>
          </a:p>
        </p:txBody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5956" y="1889777"/>
            <a:ext cx="7514422" cy="4058586"/>
          </a:xfrm>
        </p:spPr>
        <p:txBody>
          <a:bodyPr/>
          <a:lstStyle/>
          <a:p>
            <a:pPr marL="342900" indent="-342900">
              <a:spcBef>
                <a:spcPct val="100000"/>
              </a:spcBef>
              <a:buFontTx/>
              <a:buAutoNum type="arabicPeriod"/>
              <a:defRPr/>
            </a:pPr>
            <a:r>
              <a:rPr lang="en-US" sz="2800" b="1" dirty="0" smtClean="0">
                <a:cs typeface="+mn-cs"/>
              </a:rPr>
              <a:t> Quantum circuits</a:t>
            </a:r>
          </a:p>
          <a:p>
            <a:pPr marL="342900" indent="-342900">
              <a:spcBef>
                <a:spcPct val="100000"/>
              </a:spcBef>
              <a:buFontTx/>
              <a:buAutoNum type="arabicPeriod"/>
              <a:defRPr/>
            </a:pPr>
            <a:r>
              <a:rPr lang="en-US" sz="2800" b="1" dirty="0" smtClean="0">
                <a:cs typeface="+mn-cs"/>
              </a:rPr>
              <a:t> Topological quantum computing</a:t>
            </a:r>
          </a:p>
          <a:p>
            <a:pPr marL="342900" indent="-342900">
              <a:spcBef>
                <a:spcPct val="100000"/>
              </a:spcBef>
              <a:buFontTx/>
              <a:buAutoNum type="arabicPeriod"/>
              <a:defRPr/>
            </a:pPr>
            <a:r>
              <a:rPr lang="en-US" sz="2800" b="1" dirty="0" smtClean="0">
                <a:cs typeface="+mn-cs"/>
              </a:rPr>
              <a:t> Adiabatic quantum computing</a:t>
            </a:r>
          </a:p>
          <a:p>
            <a:pPr marL="342900" indent="-342900">
              <a:spcBef>
                <a:spcPct val="100000"/>
              </a:spcBef>
              <a:buFontTx/>
              <a:buAutoNum type="arabicPeriod"/>
              <a:defRPr/>
            </a:pPr>
            <a:endParaRPr lang="en-US" sz="2400" b="1" dirty="0" smtClean="0">
              <a:cs typeface="+mn-cs"/>
            </a:endParaRPr>
          </a:p>
          <a:p>
            <a:pPr marL="342900" indent="-342900">
              <a:spcBef>
                <a:spcPct val="60000"/>
              </a:spcBef>
              <a:buFontTx/>
              <a:buNone/>
              <a:defRPr/>
            </a:pPr>
            <a:endParaRPr lang="en-US" sz="2400" b="1" dirty="0" smtClean="0"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Quantum Circuit Model for Quantum Computation</a:t>
            </a:r>
          </a:p>
        </p:txBody>
      </p:sp>
      <p:sp>
        <p:nvSpPr>
          <p:cNvPr id="873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5059" y="984250"/>
            <a:ext cx="8435826" cy="541178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>
                <a:cs typeface="+mn-cs"/>
              </a:rPr>
              <a:t>Quantum circuit to create Bell (Einstein-</a:t>
            </a:r>
            <a:r>
              <a:rPr lang="en-US" sz="2400" b="1" dirty="0" err="1" smtClean="0">
                <a:cs typeface="+mn-cs"/>
              </a:rPr>
              <a:t>Podulsky</a:t>
            </a:r>
            <a:r>
              <a:rPr lang="en-US" sz="2400" b="1" dirty="0" smtClean="0">
                <a:cs typeface="+mn-cs"/>
              </a:rPr>
              <a:t>-Rosen) states:</a:t>
            </a:r>
          </a:p>
          <a:p>
            <a:pPr>
              <a:lnSpc>
                <a:spcPct val="80000"/>
              </a:lnSpc>
              <a:defRPr/>
            </a:pPr>
            <a:endParaRPr lang="en-US" sz="16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16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16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1600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000" b="1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000" b="1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400" b="1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>
                <a:cs typeface="+mn-cs"/>
              </a:rPr>
              <a:t>Circuit maps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6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1600" dirty="0" smtClean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000" b="1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1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1" dirty="0" smtClean="0">
                <a:cs typeface="+mn-cs"/>
              </a:rPr>
              <a:t>Each output is an entangled state, one that cannot be written in a product form. </a:t>
            </a:r>
            <a:r>
              <a:rPr lang="en-US" sz="2400" b="1" dirty="0" smtClean="0">
                <a:solidFill>
                  <a:schemeClr val="accent1"/>
                </a:solidFill>
                <a:cs typeface="+mn-cs"/>
              </a:rPr>
              <a:t>(Einstein: </a:t>
            </a:r>
            <a:r>
              <a:rPr lang="ja-JP" altLang="en-US" sz="2400" b="1" dirty="0" smtClean="0">
                <a:solidFill>
                  <a:schemeClr val="accent1"/>
                </a:solidFill>
                <a:latin typeface="Arial"/>
                <a:cs typeface="+mn-cs"/>
              </a:rPr>
              <a:t>“</a:t>
            </a:r>
            <a:r>
              <a:rPr lang="en-US" sz="2400" b="1" dirty="0" smtClean="0">
                <a:solidFill>
                  <a:schemeClr val="accent1"/>
                </a:solidFill>
                <a:cs typeface="+mn-cs"/>
              </a:rPr>
              <a:t>Spooky action at</a:t>
            </a:r>
            <a:br>
              <a:rPr lang="en-US" sz="2400" b="1" dirty="0" smtClean="0">
                <a:solidFill>
                  <a:schemeClr val="accent1"/>
                </a:solidFill>
                <a:cs typeface="+mn-cs"/>
              </a:rPr>
            </a:br>
            <a:r>
              <a:rPr lang="en-US" sz="2400" b="1" dirty="0" smtClean="0">
                <a:solidFill>
                  <a:schemeClr val="accent1"/>
                </a:solidFill>
                <a:cs typeface="+mn-cs"/>
              </a:rPr>
              <a:t>a distance.</a:t>
            </a:r>
            <a:r>
              <a:rPr lang="ja-JP" altLang="en-US" sz="2400" b="1" dirty="0" smtClean="0">
                <a:solidFill>
                  <a:schemeClr val="accent1"/>
                </a:solidFill>
                <a:latin typeface="Arial"/>
                <a:cs typeface="+mn-cs"/>
              </a:rPr>
              <a:t>”</a:t>
            </a:r>
            <a:r>
              <a:rPr lang="en-US" sz="2400" b="1" dirty="0" smtClean="0">
                <a:solidFill>
                  <a:schemeClr val="accent1"/>
                </a:solidFill>
                <a:cs typeface="+mn-cs"/>
              </a:rPr>
              <a:t>)</a:t>
            </a:r>
          </a:p>
          <a:p>
            <a:pPr>
              <a:lnSpc>
                <a:spcPct val="80000"/>
              </a:lnSpc>
              <a:defRPr/>
            </a:pPr>
            <a:endParaRPr lang="en-US" sz="2400" dirty="0" smtClean="0">
              <a:solidFill>
                <a:schemeClr val="accent1"/>
              </a:solidFill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1600" dirty="0" smtClean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1600" dirty="0" smtClean="0">
              <a:cs typeface="+mn-cs"/>
            </a:endParaRPr>
          </a:p>
        </p:txBody>
      </p:sp>
      <p:sp>
        <p:nvSpPr>
          <p:cNvPr id="873476" name="Line 4"/>
          <p:cNvSpPr>
            <a:spLocks noChangeShapeType="1"/>
          </p:cNvSpPr>
          <p:nvPr/>
        </p:nvSpPr>
        <p:spPr bwMode="auto">
          <a:xfrm>
            <a:off x="5883288" y="8710613"/>
            <a:ext cx="281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73477" name="Rectangle 5"/>
          <p:cNvSpPr>
            <a:spLocks noChangeArrowheads="1"/>
          </p:cNvSpPr>
          <p:nvPr/>
        </p:nvSpPr>
        <p:spPr bwMode="auto">
          <a:xfrm>
            <a:off x="6180566" y="8612188"/>
            <a:ext cx="406227" cy="196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73479" name="Line 7"/>
          <p:cNvSpPr>
            <a:spLocks noChangeShapeType="1"/>
          </p:cNvSpPr>
          <p:nvPr/>
        </p:nvSpPr>
        <p:spPr bwMode="auto">
          <a:xfrm>
            <a:off x="6596131" y="8710613"/>
            <a:ext cx="823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73481" name="Line 9"/>
          <p:cNvSpPr>
            <a:spLocks noChangeShapeType="1"/>
          </p:cNvSpPr>
          <p:nvPr/>
        </p:nvSpPr>
        <p:spPr bwMode="auto">
          <a:xfrm>
            <a:off x="5883288" y="9005888"/>
            <a:ext cx="151440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73482" name="AutoShape 10"/>
          <p:cNvSpPr>
            <a:spLocks noChangeArrowheads="1"/>
          </p:cNvSpPr>
          <p:nvPr/>
        </p:nvSpPr>
        <p:spPr bwMode="auto">
          <a:xfrm>
            <a:off x="6988350" y="8964613"/>
            <a:ext cx="126071" cy="68262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73483" name="AutoShape 11"/>
          <p:cNvSpPr>
            <a:spLocks noChangeArrowheads="1"/>
          </p:cNvSpPr>
          <p:nvPr/>
        </p:nvSpPr>
        <p:spPr bwMode="auto">
          <a:xfrm>
            <a:off x="7011697" y="8685213"/>
            <a:ext cx="73152" cy="50800"/>
          </a:xfrm>
          <a:prstGeom prst="flowChartConnector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73484" name="Line 12"/>
          <p:cNvSpPr>
            <a:spLocks noChangeShapeType="1"/>
          </p:cNvSpPr>
          <p:nvPr/>
        </p:nvSpPr>
        <p:spPr bwMode="auto">
          <a:xfrm>
            <a:off x="7049051" y="8710613"/>
            <a:ext cx="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73486" name="Text Box 14"/>
          <p:cNvSpPr txBox="1">
            <a:spLocks noChangeArrowheads="1"/>
          </p:cNvSpPr>
          <p:nvPr/>
        </p:nvSpPr>
        <p:spPr bwMode="auto">
          <a:xfrm>
            <a:off x="2575885" y="1870075"/>
            <a:ext cx="5052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>
                <a:latin typeface="Times New Roman" charset="0"/>
                <a:cs typeface="+mn-cs"/>
              </a:rPr>
              <a:t>x</a:t>
            </a:r>
          </a:p>
        </p:txBody>
      </p:sp>
      <p:sp>
        <p:nvSpPr>
          <p:cNvPr id="873487" name="Text Box 15"/>
          <p:cNvSpPr txBox="1">
            <a:spLocks noChangeArrowheads="1"/>
          </p:cNvSpPr>
          <p:nvPr/>
        </p:nvSpPr>
        <p:spPr bwMode="auto">
          <a:xfrm>
            <a:off x="2564990" y="2890839"/>
            <a:ext cx="5052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>
                <a:latin typeface="Times New Roman" charset="0"/>
                <a:cs typeface="+mn-cs"/>
              </a:rPr>
              <a:t>y</a:t>
            </a:r>
          </a:p>
        </p:txBody>
      </p:sp>
      <p:graphicFrame>
        <p:nvGraphicFramePr>
          <p:cNvPr id="33804" name="Object 1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407030" y="8736013"/>
          <a:ext cx="462258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1" name="Equation" r:id="rId4" imgW="342751" imgH="279279" progId="Equation.3">
                  <p:embed/>
                </p:oleObj>
              </mc:Choice>
              <mc:Fallback>
                <p:oleObj name="Equation" r:id="rId4" imgW="342751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7030" y="8736013"/>
                        <a:ext cx="462258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5" name="Object 2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43970" y="4217989"/>
          <a:ext cx="8566566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2" name="Equation" r:id="rId6" imgW="4953000" imgH="444500" progId="Equation.3">
                  <p:embed/>
                </p:oleObj>
              </mc:Choice>
              <mc:Fallback>
                <p:oleObj name="Equation" r:id="rId6" imgW="49530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70" y="4217989"/>
                        <a:ext cx="8566566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3494" name="Line 22"/>
          <p:cNvSpPr>
            <a:spLocks noChangeShapeType="1"/>
          </p:cNvSpPr>
          <p:nvPr/>
        </p:nvSpPr>
        <p:spPr bwMode="auto">
          <a:xfrm>
            <a:off x="3005458" y="2219325"/>
            <a:ext cx="6723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73495" name="Rectangle 23"/>
          <p:cNvSpPr>
            <a:spLocks noChangeArrowheads="1"/>
          </p:cNvSpPr>
          <p:nvPr/>
        </p:nvSpPr>
        <p:spPr bwMode="auto">
          <a:xfrm>
            <a:off x="3677834" y="1949450"/>
            <a:ext cx="659924" cy="552450"/>
          </a:xfrm>
          <a:prstGeom prst="rect">
            <a:avLst/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73496" name="Text Box 24"/>
          <p:cNvSpPr txBox="1">
            <a:spLocks noChangeArrowheads="1"/>
          </p:cNvSpPr>
          <p:nvPr/>
        </p:nvSpPr>
        <p:spPr bwMode="auto">
          <a:xfrm>
            <a:off x="3788339" y="1928814"/>
            <a:ext cx="61941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873497" name="Line 25"/>
          <p:cNvSpPr>
            <a:spLocks noChangeShapeType="1"/>
          </p:cNvSpPr>
          <p:nvPr/>
        </p:nvSpPr>
        <p:spPr bwMode="auto">
          <a:xfrm>
            <a:off x="4350210" y="2219325"/>
            <a:ext cx="1556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73498" name="Line 26"/>
          <p:cNvSpPr>
            <a:spLocks noChangeShapeType="1"/>
          </p:cNvSpPr>
          <p:nvPr/>
        </p:nvSpPr>
        <p:spPr bwMode="auto">
          <a:xfrm>
            <a:off x="2940088" y="3294063"/>
            <a:ext cx="300545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3811" name="Object 27"/>
          <p:cNvGraphicFramePr>
            <a:graphicFrameLocks noChangeAspect="1"/>
          </p:cNvGraphicFramePr>
          <p:nvPr/>
        </p:nvGraphicFramePr>
        <p:xfrm>
          <a:off x="6169671" y="2339975"/>
          <a:ext cx="918291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33" name="Equation" r:id="rId8" imgW="342751" imgH="279279" progId="Equation.3">
                  <p:embed/>
                </p:oleObj>
              </mc:Choice>
              <mc:Fallback>
                <p:oleObj name="Equation" r:id="rId8" imgW="342751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9671" y="2339975"/>
                        <a:ext cx="918291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3500" name="AutoShape 28"/>
          <p:cNvSpPr>
            <a:spLocks noChangeArrowheads="1"/>
          </p:cNvSpPr>
          <p:nvPr/>
        </p:nvSpPr>
        <p:spPr bwMode="auto">
          <a:xfrm>
            <a:off x="4983675" y="3159126"/>
            <a:ext cx="252141" cy="271463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73501" name="AutoShape 29"/>
          <p:cNvSpPr>
            <a:spLocks noChangeArrowheads="1"/>
          </p:cNvSpPr>
          <p:nvPr/>
        </p:nvSpPr>
        <p:spPr bwMode="auto">
          <a:xfrm>
            <a:off x="5010134" y="2124076"/>
            <a:ext cx="197666" cy="187325"/>
          </a:xfrm>
          <a:prstGeom prst="flowChartConnector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73502" name="Line 30"/>
          <p:cNvSpPr>
            <a:spLocks noChangeShapeType="1"/>
          </p:cNvSpPr>
          <p:nvPr/>
        </p:nvSpPr>
        <p:spPr bwMode="auto">
          <a:xfrm>
            <a:off x="5115971" y="2219326"/>
            <a:ext cx="0" cy="1209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Alice and Bob</a:t>
            </a:r>
            <a:r>
              <a:rPr lang="ja-JP" altLang="en-US" smtClean="0">
                <a:latin typeface="Arial"/>
                <a:cs typeface="+mj-cs"/>
              </a:rPr>
              <a:t>’</a:t>
            </a:r>
            <a:r>
              <a:rPr lang="en-US" smtClean="0">
                <a:cs typeface="+mj-cs"/>
              </a:rPr>
              <a:t>s Qubit-State Delivery Problem</a:t>
            </a:r>
          </a:p>
        </p:txBody>
      </p:sp>
      <p:sp>
        <p:nvSpPr>
          <p:cNvPr id="89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229600" cy="4525963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cs typeface="+mn-cs"/>
              </a:rPr>
              <a:t>Alice knows that she will need to send to Bob the state of an important secret </a:t>
            </a:r>
            <a:r>
              <a:rPr lang="en-US" sz="2400" b="1" dirty="0" err="1" smtClean="0">
                <a:cs typeface="+mn-cs"/>
              </a:rPr>
              <a:t>qubit</a:t>
            </a:r>
            <a:r>
              <a:rPr lang="en-US" sz="2400" b="1" dirty="0" smtClean="0">
                <a:cs typeface="+mn-cs"/>
              </a:rPr>
              <a:t> sometime in the future.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cs typeface="+mn-cs"/>
              </a:rPr>
              <a:t>Her friend Bob is moving far away and will have a very low bandwidth Internet connection.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cs typeface="+mn-cs"/>
              </a:rPr>
              <a:t>Therefore Alice will need to send her </a:t>
            </a:r>
            <a:r>
              <a:rPr lang="en-US" sz="2400" b="1" dirty="0" err="1" smtClean="0">
                <a:cs typeface="+mn-cs"/>
              </a:rPr>
              <a:t>qubit</a:t>
            </a:r>
            <a:r>
              <a:rPr lang="en-US" sz="2400" b="1" dirty="0" smtClean="0">
                <a:cs typeface="+mn-cs"/>
              </a:rPr>
              <a:t> state to Bob cheaply.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cs typeface="+mn-cs"/>
              </a:rPr>
              <a:t>How can Alice and Bob solve their problem?</a:t>
            </a:r>
          </a:p>
        </p:txBody>
      </p:sp>
      <p:pic>
        <p:nvPicPr>
          <p:cNvPr id="34819" name="Picture 4" descr="j03967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57" y="4572000"/>
            <a:ext cx="1763430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 descr="j03967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408" y="4579939"/>
            <a:ext cx="1789889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9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Alice and Bob</a:t>
            </a:r>
            <a:r>
              <a:rPr lang="ja-JP" altLang="en-US" sz="2800" smtClean="0">
                <a:latin typeface="Arial"/>
                <a:cs typeface="+mj-cs"/>
              </a:rPr>
              <a:t>’</a:t>
            </a:r>
            <a:r>
              <a:rPr lang="en-US" sz="2800" smtClean="0">
                <a:cs typeface="+mj-cs"/>
              </a:rPr>
              <a:t>s Solution: Quantum Teleportation!</a:t>
            </a:r>
          </a:p>
        </p:txBody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911226"/>
            <a:ext cx="8699500" cy="544512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120000"/>
              </a:lnSpc>
              <a:defRPr/>
            </a:pPr>
            <a:endParaRPr lang="en-US" sz="3600" b="1" dirty="0" smtClean="0">
              <a:cs typeface="+mn-cs"/>
            </a:endParaRPr>
          </a:p>
          <a:p>
            <a:pPr>
              <a:lnSpc>
                <a:spcPct val="120000"/>
              </a:lnSpc>
              <a:defRPr/>
            </a:pPr>
            <a:endParaRPr lang="en-US" sz="3600" b="1" dirty="0"/>
          </a:p>
          <a:p>
            <a:pPr>
              <a:lnSpc>
                <a:spcPct val="120000"/>
              </a:lnSpc>
              <a:defRPr/>
            </a:pPr>
            <a:endParaRPr lang="en-US" sz="3600" b="1" dirty="0" smtClean="0">
              <a:cs typeface="+mn-cs"/>
            </a:endParaRPr>
          </a:p>
          <a:p>
            <a:pPr>
              <a:lnSpc>
                <a:spcPct val="120000"/>
              </a:lnSpc>
              <a:defRPr/>
            </a:pPr>
            <a:endParaRPr lang="en-US" sz="3600" b="1" dirty="0"/>
          </a:p>
          <a:p>
            <a:pPr>
              <a:lnSpc>
                <a:spcPct val="140000"/>
              </a:lnSpc>
              <a:defRPr/>
            </a:pPr>
            <a:endParaRPr lang="en-US" sz="4500" b="1" dirty="0" smtClean="0">
              <a:cs typeface="+mn-cs"/>
            </a:endParaRPr>
          </a:p>
          <a:p>
            <a:pPr>
              <a:lnSpc>
                <a:spcPct val="140000"/>
              </a:lnSpc>
              <a:defRPr/>
            </a:pPr>
            <a:r>
              <a:rPr lang="en-US" sz="4500" b="1" dirty="0" smtClean="0">
                <a:cs typeface="+mn-cs"/>
              </a:rPr>
              <a:t>Alice and Bob generate an EPR pair  </a:t>
            </a:r>
            <a:r>
              <a:rPr lang="en-US" sz="4400" dirty="0" smtClean="0"/>
              <a:t>|</a:t>
            </a:r>
            <a:r>
              <a:rPr lang="en-US" sz="5000" i="1" dirty="0" smtClean="0">
                <a:sym typeface="Symbol"/>
              </a:rPr>
              <a:t>β</a:t>
            </a:r>
            <a:r>
              <a:rPr lang="en-US" sz="5000" baseline="-25000" dirty="0" smtClean="0">
                <a:sym typeface="Symbol"/>
              </a:rPr>
              <a:t>00</a:t>
            </a:r>
            <a:r>
              <a:rPr lang="en-US" sz="4400" dirty="0" smtClean="0">
                <a:sym typeface="Symbol"/>
              </a:rPr>
              <a:t></a:t>
            </a:r>
            <a:r>
              <a:rPr lang="en-US" sz="4400" b="1" dirty="0" smtClean="0"/>
              <a:t> .</a:t>
            </a:r>
            <a:r>
              <a:rPr lang="en-US" sz="4500" b="1" dirty="0" smtClean="0">
                <a:cs typeface="+mn-cs"/>
              </a:rPr>
              <a:t> </a:t>
            </a:r>
          </a:p>
          <a:p>
            <a:pPr>
              <a:lnSpc>
                <a:spcPct val="140000"/>
              </a:lnSpc>
              <a:defRPr/>
            </a:pPr>
            <a:r>
              <a:rPr lang="en-US" sz="4500" b="1" dirty="0" smtClean="0">
                <a:cs typeface="+mn-cs"/>
              </a:rPr>
              <a:t>Alice takes one half of the pair; Bob the other half. Bob moves far away.</a:t>
            </a:r>
          </a:p>
          <a:p>
            <a:pPr>
              <a:lnSpc>
                <a:spcPct val="140000"/>
              </a:lnSpc>
              <a:defRPr/>
            </a:pPr>
            <a:r>
              <a:rPr lang="en-US" sz="4500" b="1" dirty="0" smtClean="0">
                <a:cs typeface="+mn-cs"/>
              </a:rPr>
              <a:t>Alice gets and interacts her secret </a:t>
            </a:r>
            <a:r>
              <a:rPr lang="en-US" sz="4500" b="1" dirty="0" err="1" smtClean="0">
                <a:cs typeface="+mn-cs"/>
              </a:rPr>
              <a:t>qubit</a:t>
            </a:r>
            <a:r>
              <a:rPr lang="en-US" sz="4500" b="1" dirty="0" smtClean="0">
                <a:cs typeface="+mn-cs"/>
              </a:rPr>
              <a:t> </a:t>
            </a:r>
            <a:r>
              <a:rPr lang="en-US" sz="4800" dirty="0"/>
              <a:t>|</a:t>
            </a:r>
            <a:r>
              <a:rPr lang="en-US" sz="4800" i="1" dirty="0">
                <a:sym typeface="Symbol"/>
              </a:rPr>
              <a:t></a:t>
            </a:r>
            <a:r>
              <a:rPr lang="en-US" sz="4800" dirty="0">
                <a:sym typeface="Symbol"/>
              </a:rPr>
              <a:t></a:t>
            </a:r>
            <a:r>
              <a:rPr lang="en-US" sz="4800" b="1" dirty="0"/>
              <a:t> </a:t>
            </a:r>
            <a:r>
              <a:rPr lang="en-US" sz="4500" b="1" dirty="0" smtClean="0">
                <a:cs typeface="+mn-cs"/>
              </a:rPr>
              <a:t>with her EPR-half and measures the two </a:t>
            </a:r>
            <a:r>
              <a:rPr lang="en-US" sz="4500" b="1" dirty="0" err="1" smtClean="0">
                <a:cs typeface="+mn-cs"/>
              </a:rPr>
              <a:t>qubits</a:t>
            </a:r>
            <a:r>
              <a:rPr lang="en-US" sz="4500" b="1" dirty="0" smtClean="0">
                <a:cs typeface="+mn-cs"/>
              </a:rPr>
              <a:t>.</a:t>
            </a:r>
          </a:p>
          <a:p>
            <a:pPr>
              <a:lnSpc>
                <a:spcPct val="140000"/>
              </a:lnSpc>
              <a:defRPr/>
            </a:pPr>
            <a:r>
              <a:rPr lang="en-US" sz="4500" b="1" dirty="0" smtClean="0">
                <a:cs typeface="+mn-cs"/>
              </a:rPr>
              <a:t>Alice sends the two resulting classical measurement bits to Bob.</a:t>
            </a:r>
          </a:p>
          <a:p>
            <a:pPr>
              <a:lnSpc>
                <a:spcPct val="140000"/>
              </a:lnSpc>
              <a:defRPr/>
            </a:pPr>
            <a:r>
              <a:rPr lang="en-US" sz="4500" b="1" dirty="0" smtClean="0">
                <a:cs typeface="+mn-cs"/>
              </a:rPr>
              <a:t>Bob decodes his half of the EPR pair using the two bits to discover  </a:t>
            </a:r>
            <a:r>
              <a:rPr lang="en-US" sz="4800" dirty="0"/>
              <a:t>|</a:t>
            </a:r>
            <a:r>
              <a:rPr lang="en-US" sz="4800" i="1" dirty="0">
                <a:sym typeface="Symbol"/>
              </a:rPr>
              <a:t></a:t>
            </a:r>
            <a:r>
              <a:rPr lang="en-US" sz="4800" dirty="0" smtClean="0">
                <a:sym typeface="Symbol"/>
              </a:rPr>
              <a:t></a:t>
            </a:r>
            <a:r>
              <a:rPr lang="en-US" sz="4500" b="1" dirty="0" smtClean="0">
                <a:cs typeface="+mn-cs"/>
              </a:rPr>
              <a:t> .</a:t>
            </a:r>
          </a:p>
        </p:txBody>
      </p:sp>
      <p:sp>
        <p:nvSpPr>
          <p:cNvPr id="883720" name="Line 8"/>
          <p:cNvSpPr>
            <a:spLocks noChangeShapeType="1"/>
          </p:cNvSpPr>
          <p:nvPr/>
        </p:nvSpPr>
        <p:spPr bwMode="auto">
          <a:xfrm>
            <a:off x="1872380" y="1587500"/>
            <a:ext cx="179300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83721" name="Rectangle 9"/>
          <p:cNvSpPr>
            <a:spLocks noChangeArrowheads="1"/>
          </p:cNvSpPr>
          <p:nvPr/>
        </p:nvSpPr>
        <p:spPr bwMode="auto">
          <a:xfrm>
            <a:off x="3665382" y="1304926"/>
            <a:ext cx="527628" cy="536575"/>
          </a:xfrm>
          <a:prstGeom prst="rect">
            <a:avLst/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83722" name="Line 10"/>
          <p:cNvSpPr>
            <a:spLocks noChangeShapeType="1"/>
          </p:cNvSpPr>
          <p:nvPr/>
        </p:nvSpPr>
        <p:spPr bwMode="auto">
          <a:xfrm>
            <a:off x="4205461" y="1573214"/>
            <a:ext cx="77821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83724" name="AutoShape 12"/>
          <p:cNvSpPr>
            <a:spLocks noChangeArrowheads="1"/>
          </p:cNvSpPr>
          <p:nvPr/>
        </p:nvSpPr>
        <p:spPr bwMode="auto">
          <a:xfrm rot="16200000">
            <a:off x="4994657" y="1316014"/>
            <a:ext cx="547687" cy="5540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83725" name="Line 13"/>
          <p:cNvSpPr>
            <a:spLocks noChangeShapeType="1"/>
          </p:cNvSpPr>
          <p:nvPr/>
        </p:nvSpPr>
        <p:spPr bwMode="auto">
          <a:xfrm>
            <a:off x="1872381" y="2501900"/>
            <a:ext cx="317666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83726" name="Line 14"/>
          <p:cNvSpPr>
            <a:spLocks noChangeShapeType="1"/>
          </p:cNvSpPr>
          <p:nvPr/>
        </p:nvSpPr>
        <p:spPr bwMode="auto">
          <a:xfrm>
            <a:off x="1870824" y="3402014"/>
            <a:ext cx="4457602" cy="14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83728" name="Rectangle 16"/>
          <p:cNvSpPr>
            <a:spLocks noChangeArrowheads="1"/>
          </p:cNvSpPr>
          <p:nvPr/>
        </p:nvSpPr>
        <p:spPr bwMode="auto">
          <a:xfrm>
            <a:off x="6354886" y="3146426"/>
            <a:ext cx="501169" cy="523875"/>
          </a:xfrm>
          <a:prstGeom prst="rect">
            <a:avLst/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83729" name="Rectangle 17"/>
          <p:cNvSpPr>
            <a:spLocks noChangeArrowheads="1"/>
          </p:cNvSpPr>
          <p:nvPr/>
        </p:nvSpPr>
        <p:spPr bwMode="auto">
          <a:xfrm>
            <a:off x="7242049" y="3149601"/>
            <a:ext cx="501169" cy="523875"/>
          </a:xfrm>
          <a:prstGeom prst="rect">
            <a:avLst/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83730" name="Line 18"/>
          <p:cNvSpPr>
            <a:spLocks noChangeShapeType="1"/>
          </p:cNvSpPr>
          <p:nvPr/>
        </p:nvSpPr>
        <p:spPr bwMode="auto">
          <a:xfrm>
            <a:off x="6856055" y="3416300"/>
            <a:ext cx="38132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83731" name="Line 19"/>
          <p:cNvSpPr>
            <a:spLocks noChangeShapeType="1"/>
          </p:cNvSpPr>
          <p:nvPr/>
        </p:nvSpPr>
        <p:spPr bwMode="auto">
          <a:xfrm>
            <a:off x="7752556" y="3429000"/>
            <a:ext cx="3953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83733" name="Line 21"/>
          <p:cNvSpPr>
            <a:spLocks noChangeShapeType="1"/>
          </p:cNvSpPr>
          <p:nvPr/>
        </p:nvSpPr>
        <p:spPr bwMode="auto">
          <a:xfrm flipH="1" flipV="1">
            <a:off x="5564222" y="1587500"/>
            <a:ext cx="1950201" cy="12700"/>
          </a:xfrm>
          <a:prstGeom prst="line">
            <a:avLst/>
          </a:prstGeom>
          <a:noFill/>
          <a:ln w="12700" cap="rnd">
            <a:solidFill>
              <a:schemeClr val="accent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dist"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883734" name="Line 22"/>
          <p:cNvSpPr>
            <a:spLocks noChangeShapeType="1"/>
          </p:cNvSpPr>
          <p:nvPr/>
        </p:nvSpPr>
        <p:spPr bwMode="auto">
          <a:xfrm flipH="1">
            <a:off x="7501971" y="1600201"/>
            <a:ext cx="12451" cy="1546225"/>
          </a:xfrm>
          <a:prstGeom prst="line">
            <a:avLst/>
          </a:prstGeom>
          <a:noFill/>
          <a:ln w="12700" cap="rnd">
            <a:solidFill>
              <a:schemeClr val="accent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883735" name="Line 23"/>
          <p:cNvSpPr>
            <a:spLocks noChangeShapeType="1"/>
          </p:cNvSpPr>
          <p:nvPr/>
        </p:nvSpPr>
        <p:spPr bwMode="auto">
          <a:xfrm>
            <a:off x="6617921" y="2514601"/>
            <a:ext cx="0" cy="619125"/>
          </a:xfrm>
          <a:prstGeom prst="line">
            <a:avLst/>
          </a:prstGeom>
          <a:noFill/>
          <a:ln w="12700" cap="rnd">
            <a:solidFill>
              <a:schemeClr val="accent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 dirty="0">
              <a:cs typeface="+mn-cs"/>
            </a:endParaRPr>
          </a:p>
        </p:txBody>
      </p:sp>
      <p:graphicFrame>
        <p:nvGraphicFramePr>
          <p:cNvPr id="35858" name="Object 24"/>
          <p:cNvGraphicFramePr>
            <a:graphicFrameLocks noChangeAspect="1"/>
          </p:cNvGraphicFramePr>
          <p:nvPr/>
        </p:nvGraphicFramePr>
        <p:xfrm>
          <a:off x="1187554" y="1331914"/>
          <a:ext cx="48249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9" name="Equation" r:id="rId4" imgW="241195" imgH="253890" progId="Equation.3">
                  <p:embed/>
                </p:oleObj>
              </mc:Choice>
              <mc:Fallback>
                <p:oleObj name="Equation" r:id="rId4" imgW="241195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554" y="1331914"/>
                        <a:ext cx="482492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9" name="Object 25"/>
          <p:cNvGraphicFramePr>
            <a:graphicFrameLocks noChangeAspect="1"/>
          </p:cNvGraphicFramePr>
          <p:nvPr/>
        </p:nvGraphicFramePr>
        <p:xfrm>
          <a:off x="936969" y="2574926"/>
          <a:ext cx="918291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30" name="Equation" r:id="rId6" imgW="342751" imgH="253890" progId="Equation.3">
                  <p:embed/>
                </p:oleObj>
              </mc:Choice>
              <mc:Fallback>
                <p:oleObj name="Equation" r:id="rId6" imgW="342751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969" y="2574926"/>
                        <a:ext cx="918291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3738" name="Text Box 26"/>
          <p:cNvSpPr txBox="1">
            <a:spLocks noChangeArrowheads="1"/>
          </p:cNvSpPr>
          <p:nvPr/>
        </p:nvSpPr>
        <p:spPr bwMode="auto">
          <a:xfrm>
            <a:off x="3684060" y="1293814"/>
            <a:ext cx="61941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>
                <a:latin typeface="Times New Roman" charset="0"/>
                <a:cs typeface="+mn-cs"/>
              </a:rPr>
              <a:t>H</a:t>
            </a:r>
          </a:p>
        </p:txBody>
      </p:sp>
      <p:sp>
        <p:nvSpPr>
          <p:cNvPr id="883739" name="AutoShape 27"/>
          <p:cNvSpPr>
            <a:spLocks noChangeArrowheads="1"/>
          </p:cNvSpPr>
          <p:nvPr/>
        </p:nvSpPr>
        <p:spPr bwMode="auto">
          <a:xfrm>
            <a:off x="6565003" y="2471738"/>
            <a:ext cx="77821" cy="95250"/>
          </a:xfrm>
          <a:prstGeom prst="flowChartConnector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83740" name="Text Box 28"/>
          <p:cNvSpPr txBox="1">
            <a:spLocks noChangeArrowheads="1"/>
          </p:cNvSpPr>
          <p:nvPr/>
        </p:nvSpPr>
        <p:spPr bwMode="auto">
          <a:xfrm>
            <a:off x="6381344" y="3152775"/>
            <a:ext cx="58227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>
                <a:latin typeface="Times New Roman" charset="0"/>
                <a:cs typeface="+mn-cs"/>
              </a:rPr>
              <a:t>X</a:t>
            </a:r>
          </a:p>
        </p:txBody>
      </p:sp>
      <p:sp>
        <p:nvSpPr>
          <p:cNvPr id="883741" name="Text Box 29"/>
          <p:cNvSpPr txBox="1">
            <a:spLocks noChangeArrowheads="1"/>
          </p:cNvSpPr>
          <p:nvPr/>
        </p:nvSpPr>
        <p:spPr bwMode="auto">
          <a:xfrm>
            <a:off x="7288741" y="3151189"/>
            <a:ext cx="55128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i="1">
                <a:latin typeface="Times New Roman" charset="0"/>
                <a:cs typeface="+mn-cs"/>
              </a:rPr>
              <a:t>Z</a:t>
            </a:r>
          </a:p>
        </p:txBody>
      </p:sp>
      <p:graphicFrame>
        <p:nvGraphicFramePr>
          <p:cNvPr id="35864" name="Object 30"/>
          <p:cNvGraphicFramePr>
            <a:graphicFrameLocks noChangeAspect="1"/>
          </p:cNvGraphicFramePr>
          <p:nvPr/>
        </p:nvGraphicFramePr>
        <p:xfrm>
          <a:off x="8202363" y="3173414"/>
          <a:ext cx="48249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31" name="Equation" r:id="rId8" imgW="241195" imgH="253890" progId="Equation.3">
                  <p:embed/>
                </p:oleObj>
              </mc:Choice>
              <mc:Fallback>
                <p:oleObj name="Equation" r:id="rId8" imgW="241195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2363" y="3173414"/>
                        <a:ext cx="482492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3743" name="AutoShape 31"/>
          <p:cNvSpPr>
            <a:spLocks noChangeArrowheads="1"/>
          </p:cNvSpPr>
          <p:nvPr/>
        </p:nvSpPr>
        <p:spPr bwMode="auto">
          <a:xfrm>
            <a:off x="7466174" y="1547813"/>
            <a:ext cx="77821" cy="95250"/>
          </a:xfrm>
          <a:prstGeom prst="flowChartConnector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83745" name="AutoShape 33"/>
          <p:cNvSpPr>
            <a:spLocks noChangeArrowheads="1"/>
          </p:cNvSpPr>
          <p:nvPr/>
        </p:nvSpPr>
        <p:spPr bwMode="auto">
          <a:xfrm>
            <a:off x="2745535" y="1549400"/>
            <a:ext cx="77821" cy="95250"/>
          </a:xfrm>
          <a:prstGeom prst="flowChartConnector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83746" name="Line 34"/>
          <p:cNvSpPr>
            <a:spLocks noChangeShapeType="1"/>
          </p:cNvSpPr>
          <p:nvPr/>
        </p:nvSpPr>
        <p:spPr bwMode="auto">
          <a:xfrm>
            <a:off x="2781333" y="1587500"/>
            <a:ext cx="14007" cy="39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83747" name="AutoShape 35"/>
          <p:cNvSpPr>
            <a:spLocks noChangeArrowheads="1"/>
          </p:cNvSpPr>
          <p:nvPr/>
        </p:nvSpPr>
        <p:spPr bwMode="auto">
          <a:xfrm>
            <a:off x="2689504" y="2433639"/>
            <a:ext cx="160312" cy="160337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83748" name="Line 36"/>
          <p:cNvSpPr>
            <a:spLocks noChangeShapeType="1"/>
          </p:cNvSpPr>
          <p:nvPr/>
        </p:nvSpPr>
        <p:spPr bwMode="auto">
          <a:xfrm>
            <a:off x="2781333" y="1587501"/>
            <a:ext cx="0" cy="995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83749" name="AutoShape 37"/>
          <p:cNvSpPr>
            <a:spLocks noChangeArrowheads="1"/>
          </p:cNvSpPr>
          <p:nvPr/>
        </p:nvSpPr>
        <p:spPr bwMode="auto">
          <a:xfrm rot="16200000">
            <a:off x="5038237" y="2220889"/>
            <a:ext cx="547687" cy="554087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83752" name="Line 40"/>
          <p:cNvSpPr>
            <a:spLocks noChangeShapeType="1"/>
          </p:cNvSpPr>
          <p:nvPr/>
        </p:nvSpPr>
        <p:spPr bwMode="auto">
          <a:xfrm flipH="1" flipV="1">
            <a:off x="5581342" y="2506663"/>
            <a:ext cx="1027241" cy="0"/>
          </a:xfrm>
          <a:prstGeom prst="line">
            <a:avLst/>
          </a:prstGeom>
          <a:noFill/>
          <a:ln w="12700" cap="rnd">
            <a:solidFill>
              <a:schemeClr val="accent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883753" name="Text Box 41"/>
          <p:cNvSpPr txBox="1">
            <a:spLocks noChangeArrowheads="1"/>
          </p:cNvSpPr>
          <p:nvPr/>
        </p:nvSpPr>
        <p:spPr bwMode="auto">
          <a:xfrm>
            <a:off x="5147099" y="1401763"/>
            <a:ext cx="4819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>
                <a:latin typeface="Times New Roman" charset="0"/>
                <a:cs typeface="+mn-cs"/>
              </a:rPr>
              <a:t>M</a:t>
            </a:r>
            <a:r>
              <a:rPr lang="en-US" baseline="-25000">
                <a:latin typeface="Times New Roman" charset="0"/>
                <a:cs typeface="+mn-cs"/>
              </a:rPr>
              <a:t>1</a:t>
            </a:r>
            <a:endParaRPr lang="en-US">
              <a:latin typeface="Times New Roman" charset="0"/>
              <a:cs typeface="+mn-cs"/>
            </a:endParaRPr>
          </a:p>
        </p:txBody>
      </p:sp>
      <p:sp>
        <p:nvSpPr>
          <p:cNvPr id="883755" name="Text Box 43"/>
          <p:cNvSpPr txBox="1">
            <a:spLocks noChangeArrowheads="1"/>
          </p:cNvSpPr>
          <p:nvPr/>
        </p:nvSpPr>
        <p:spPr bwMode="auto">
          <a:xfrm>
            <a:off x="5170445" y="2301876"/>
            <a:ext cx="4819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>
                <a:latin typeface="Times New Roman" charset="0"/>
                <a:cs typeface="+mn-cs"/>
              </a:rPr>
              <a:t>M</a:t>
            </a:r>
            <a:r>
              <a:rPr lang="en-US" baseline="-25000">
                <a:latin typeface="Times New Roman" charset="0"/>
                <a:cs typeface="+mn-cs"/>
              </a:rPr>
              <a:t>2</a:t>
            </a:r>
            <a:endParaRPr lang="en-US">
              <a:latin typeface="Times New Roman" charset="0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Quantum Computer Architecture</a:t>
            </a:r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endParaRPr lang="en-US" sz="2400" b="1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1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1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b="1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000" b="1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000" b="1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000" b="1" dirty="0" err="1" smtClean="0">
                <a:cs typeface="+mn-cs"/>
              </a:rPr>
              <a:t>Knill</a:t>
            </a:r>
            <a:r>
              <a:rPr lang="en-US" sz="2000" b="1" dirty="0" smtClean="0">
                <a:cs typeface="+mn-cs"/>
              </a:rPr>
              <a:t> [1996]: </a:t>
            </a:r>
            <a:r>
              <a:rPr lang="en-US" sz="2000" b="1" dirty="0" smtClean="0">
                <a:solidFill>
                  <a:srgbClr val="4F81BD"/>
                </a:solidFill>
                <a:cs typeface="+mn-cs"/>
              </a:rPr>
              <a:t>Quantum RAM</a:t>
            </a:r>
            <a:r>
              <a:rPr lang="en-US" sz="2000" b="1" dirty="0" smtClean="0">
                <a:cs typeface="+mn-cs"/>
              </a:rPr>
              <a:t>, a classical computer combined with a quantum device with operations for initializing registers of </a:t>
            </a:r>
            <a:r>
              <a:rPr lang="en-US" sz="2000" b="1" dirty="0" err="1" smtClean="0">
                <a:cs typeface="+mn-cs"/>
              </a:rPr>
              <a:t>qubits</a:t>
            </a:r>
            <a:r>
              <a:rPr lang="en-US" sz="2000" b="1" dirty="0" smtClean="0">
                <a:cs typeface="+mn-cs"/>
              </a:rPr>
              <a:t> and applying quantum operations and measurements</a:t>
            </a:r>
          </a:p>
          <a:p>
            <a:pPr>
              <a:buFontTx/>
              <a:buNone/>
              <a:defRPr/>
            </a:pPr>
            <a:endParaRPr lang="en-US" sz="2000" b="1" dirty="0" smtClean="0">
              <a:cs typeface="+mn-cs"/>
            </a:endParaRPr>
          </a:p>
        </p:txBody>
      </p:sp>
      <p:sp>
        <p:nvSpPr>
          <p:cNvPr id="904196" name="Text Box 4"/>
          <p:cNvSpPr txBox="1">
            <a:spLocks noChangeArrowheads="1"/>
          </p:cNvSpPr>
          <p:nvPr/>
        </p:nvSpPr>
        <p:spPr bwMode="auto">
          <a:xfrm>
            <a:off x="4456047" y="2867026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904197" name="Rectangle 5"/>
          <p:cNvSpPr>
            <a:spLocks noChangeArrowheads="1"/>
          </p:cNvSpPr>
          <p:nvPr/>
        </p:nvSpPr>
        <p:spPr bwMode="auto">
          <a:xfrm>
            <a:off x="1453702" y="1477963"/>
            <a:ext cx="2664600" cy="669925"/>
          </a:xfrm>
          <a:prstGeom prst="rect">
            <a:avLst/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latin typeface="Arial" charset="0"/>
                <a:cs typeface="+mn-cs"/>
              </a:rPr>
              <a:t>Quantum</a:t>
            </a:r>
          </a:p>
          <a:p>
            <a:pPr algn="ctr">
              <a:defRPr/>
            </a:pPr>
            <a:r>
              <a:rPr lang="en-US" sz="2400" b="1" dirty="0">
                <a:latin typeface="Arial" charset="0"/>
                <a:cs typeface="+mn-cs"/>
              </a:rPr>
              <a:t>Memory</a:t>
            </a:r>
          </a:p>
        </p:txBody>
      </p:sp>
      <p:sp>
        <p:nvSpPr>
          <p:cNvPr id="904198" name="AutoShape 6"/>
          <p:cNvSpPr>
            <a:spLocks noChangeArrowheads="1"/>
          </p:cNvSpPr>
          <p:nvPr/>
        </p:nvSpPr>
        <p:spPr bwMode="auto">
          <a:xfrm>
            <a:off x="4982118" y="1476376"/>
            <a:ext cx="2645923" cy="671513"/>
          </a:xfrm>
          <a:prstGeom prst="flowChartManualOperation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latin typeface="Arial" charset="0"/>
                <a:cs typeface="+mn-cs"/>
              </a:rPr>
              <a:t>Quantum</a:t>
            </a:r>
          </a:p>
          <a:p>
            <a:pPr algn="ctr">
              <a:defRPr/>
            </a:pPr>
            <a:r>
              <a:rPr lang="en-US" sz="2400" b="1" dirty="0">
                <a:latin typeface="Arial" charset="0"/>
                <a:cs typeface="+mn-cs"/>
              </a:rPr>
              <a:t>Logic Unit</a:t>
            </a:r>
          </a:p>
        </p:txBody>
      </p:sp>
      <p:sp>
        <p:nvSpPr>
          <p:cNvPr id="904199" name="Rectangle 7"/>
          <p:cNvSpPr>
            <a:spLocks noChangeArrowheads="1"/>
          </p:cNvSpPr>
          <p:nvPr/>
        </p:nvSpPr>
        <p:spPr bwMode="auto">
          <a:xfrm>
            <a:off x="1864598" y="3116264"/>
            <a:ext cx="5357216" cy="623887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latin typeface="Arial" charset="0"/>
                <a:cs typeface="+mn-cs"/>
              </a:rPr>
              <a:t>Classical Computer</a:t>
            </a:r>
          </a:p>
        </p:txBody>
      </p:sp>
      <p:sp>
        <p:nvSpPr>
          <p:cNvPr id="904200" name="Line 8"/>
          <p:cNvSpPr>
            <a:spLocks noChangeShapeType="1"/>
          </p:cNvSpPr>
          <p:nvPr/>
        </p:nvSpPr>
        <p:spPr bwMode="auto">
          <a:xfrm flipV="1">
            <a:off x="2765769" y="1163638"/>
            <a:ext cx="0" cy="328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04201" name="Line 9"/>
          <p:cNvSpPr>
            <a:spLocks noChangeShapeType="1"/>
          </p:cNvSpPr>
          <p:nvPr/>
        </p:nvSpPr>
        <p:spPr bwMode="auto">
          <a:xfrm>
            <a:off x="2765769" y="1163638"/>
            <a:ext cx="353775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04202" name="Line 10"/>
          <p:cNvSpPr>
            <a:spLocks noChangeShapeType="1"/>
          </p:cNvSpPr>
          <p:nvPr/>
        </p:nvSpPr>
        <p:spPr bwMode="auto">
          <a:xfrm>
            <a:off x="6303523" y="1163638"/>
            <a:ext cx="0" cy="328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04203" name="Line 11"/>
          <p:cNvSpPr>
            <a:spLocks noChangeShapeType="1"/>
          </p:cNvSpPr>
          <p:nvPr/>
        </p:nvSpPr>
        <p:spPr bwMode="auto">
          <a:xfrm>
            <a:off x="6303523" y="2147888"/>
            <a:ext cx="0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04204" name="Line 12"/>
          <p:cNvSpPr>
            <a:spLocks noChangeShapeType="1"/>
          </p:cNvSpPr>
          <p:nvPr/>
        </p:nvSpPr>
        <p:spPr bwMode="auto">
          <a:xfrm flipH="1" flipV="1">
            <a:off x="2765768" y="2411414"/>
            <a:ext cx="3529973" cy="1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04205" name="Line 13"/>
          <p:cNvSpPr>
            <a:spLocks noChangeShapeType="1"/>
          </p:cNvSpPr>
          <p:nvPr/>
        </p:nvSpPr>
        <p:spPr bwMode="auto">
          <a:xfrm flipV="1">
            <a:off x="2765769" y="2147888"/>
            <a:ext cx="0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04206" name="Line 14"/>
          <p:cNvSpPr>
            <a:spLocks noChangeShapeType="1"/>
          </p:cNvSpPr>
          <p:nvPr/>
        </p:nvSpPr>
        <p:spPr bwMode="auto">
          <a:xfrm>
            <a:off x="4544762" y="2617788"/>
            <a:ext cx="14008" cy="47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04207" name="Line 15"/>
          <p:cNvSpPr>
            <a:spLocks noChangeShapeType="1"/>
          </p:cNvSpPr>
          <p:nvPr/>
        </p:nvSpPr>
        <p:spPr bwMode="auto">
          <a:xfrm flipV="1">
            <a:off x="988331" y="901700"/>
            <a:ext cx="7159557" cy="2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04208" name="Line 16"/>
          <p:cNvSpPr>
            <a:spLocks noChangeShapeType="1"/>
          </p:cNvSpPr>
          <p:nvPr/>
        </p:nvSpPr>
        <p:spPr bwMode="auto">
          <a:xfrm>
            <a:off x="988331" y="901700"/>
            <a:ext cx="0" cy="1747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04209" name="Line 17"/>
          <p:cNvSpPr>
            <a:spLocks noChangeShapeType="1"/>
          </p:cNvSpPr>
          <p:nvPr/>
        </p:nvSpPr>
        <p:spPr bwMode="auto">
          <a:xfrm>
            <a:off x="8133879" y="887413"/>
            <a:ext cx="0" cy="1762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04210" name="Line 18"/>
          <p:cNvSpPr>
            <a:spLocks noChangeShapeType="1"/>
          </p:cNvSpPr>
          <p:nvPr/>
        </p:nvSpPr>
        <p:spPr bwMode="auto">
          <a:xfrm>
            <a:off x="988331" y="2608263"/>
            <a:ext cx="714554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04211" name="Text Box 19"/>
          <p:cNvSpPr txBox="1">
            <a:spLocks noChangeArrowheads="1"/>
          </p:cNvSpPr>
          <p:nvPr/>
        </p:nvSpPr>
        <p:spPr bwMode="auto">
          <a:xfrm>
            <a:off x="3923866" y="5546725"/>
            <a:ext cx="474425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 dirty="0">
                <a:solidFill>
                  <a:schemeClr val="accent1"/>
                </a:solidFill>
                <a:cs typeface="+mn-cs"/>
              </a:rPr>
              <a:t>E. </a:t>
            </a:r>
            <a:r>
              <a:rPr lang="en-US" sz="1400" b="1" dirty="0" err="1">
                <a:solidFill>
                  <a:schemeClr val="accent1"/>
                </a:solidFill>
                <a:cs typeface="+mn-cs"/>
              </a:rPr>
              <a:t>Knill</a:t>
            </a:r>
            <a:endParaRPr lang="en-US" sz="1400" b="1" dirty="0">
              <a:solidFill>
                <a:schemeClr val="accent1"/>
              </a:solidFill>
              <a:cs typeface="+mn-cs"/>
            </a:endParaRPr>
          </a:p>
          <a:p>
            <a:pPr algn="r">
              <a:defRPr/>
            </a:pPr>
            <a:r>
              <a:rPr lang="en-US" sz="1400" b="1" i="1" dirty="0">
                <a:cs typeface="+mn-cs"/>
              </a:rPr>
              <a:t>Conventions for Quantum </a:t>
            </a:r>
            <a:r>
              <a:rPr lang="en-US" sz="1400" b="1" i="1" dirty="0" err="1" smtClean="0">
                <a:cs typeface="+mn-cs"/>
              </a:rPr>
              <a:t>Pseudocode</a:t>
            </a:r>
            <a:endParaRPr lang="en-US" sz="1400" b="1" i="1" dirty="0" smtClean="0"/>
          </a:p>
          <a:p>
            <a:pPr algn="r">
              <a:defRPr/>
            </a:pPr>
            <a:r>
              <a:rPr lang="en-US" sz="1400" b="1" dirty="0" smtClean="0">
                <a:solidFill>
                  <a:schemeClr val="accent1"/>
                </a:solidFill>
                <a:cs typeface="+mn-cs"/>
              </a:rPr>
              <a:t>Los Alamos National Laboratory, LAUR-96-2724, 1996</a:t>
            </a:r>
            <a:endParaRPr lang="en-US" sz="1400" b="1" dirty="0">
              <a:solidFill>
                <a:schemeClr val="accent1"/>
              </a:solidFill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DiVincenzo Criteria for a Quantum Computer</a:t>
            </a:r>
          </a:p>
        </p:txBody>
      </p:sp>
      <p:sp>
        <p:nvSpPr>
          <p:cNvPr id="91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ct val="100000"/>
              </a:spcBef>
              <a:buFontTx/>
              <a:buAutoNum type="arabicPeriod"/>
              <a:defRPr/>
            </a:pPr>
            <a:r>
              <a:rPr lang="en-US" sz="2400" b="1" smtClean="0">
                <a:cs typeface="+mn-cs"/>
              </a:rPr>
              <a:t>Be a scalable system with well-defined qubits</a:t>
            </a:r>
          </a:p>
          <a:p>
            <a:pPr marL="342900" indent="-342900">
              <a:spcBef>
                <a:spcPct val="100000"/>
              </a:spcBef>
              <a:buFontTx/>
              <a:buAutoNum type="arabicPeriod"/>
              <a:defRPr/>
            </a:pPr>
            <a:r>
              <a:rPr lang="en-US" sz="2400" b="1" smtClean="0">
                <a:cs typeface="+mn-cs"/>
              </a:rPr>
              <a:t>Be initializable to a simple fiducial state</a:t>
            </a:r>
          </a:p>
          <a:p>
            <a:pPr marL="342900" indent="-342900">
              <a:spcBef>
                <a:spcPct val="100000"/>
              </a:spcBef>
              <a:buFontTx/>
              <a:buAutoNum type="arabicPeriod"/>
              <a:defRPr/>
            </a:pPr>
            <a:r>
              <a:rPr lang="en-US" sz="2400" b="1" smtClean="0">
                <a:cs typeface="+mn-cs"/>
              </a:rPr>
              <a:t>Have long decoherence times</a:t>
            </a:r>
          </a:p>
          <a:p>
            <a:pPr marL="342900" indent="-342900">
              <a:spcBef>
                <a:spcPct val="100000"/>
              </a:spcBef>
              <a:buFontTx/>
              <a:buAutoNum type="arabicPeriod"/>
              <a:defRPr/>
            </a:pPr>
            <a:r>
              <a:rPr lang="en-US" sz="2400" b="1" smtClean="0">
                <a:cs typeface="+mn-cs"/>
              </a:rPr>
              <a:t>Have a universal set of quantum gates</a:t>
            </a:r>
          </a:p>
          <a:p>
            <a:pPr marL="342900" indent="-342900">
              <a:spcBef>
                <a:spcPct val="100000"/>
              </a:spcBef>
              <a:buFontTx/>
              <a:buAutoNum type="arabicPeriod"/>
              <a:defRPr/>
            </a:pPr>
            <a:r>
              <a:rPr lang="en-US" sz="2400" b="1" smtClean="0">
                <a:cs typeface="+mn-cs"/>
              </a:rPr>
              <a:t>Permit efficient, qubit-specific measurements</a:t>
            </a:r>
          </a:p>
        </p:txBody>
      </p:sp>
      <p:sp>
        <p:nvSpPr>
          <p:cNvPr id="910340" name="Text Box 4"/>
          <p:cNvSpPr txBox="1">
            <a:spLocks noChangeArrowheads="1"/>
          </p:cNvSpPr>
          <p:nvPr/>
        </p:nvSpPr>
        <p:spPr bwMode="auto">
          <a:xfrm>
            <a:off x="3771411" y="5675313"/>
            <a:ext cx="493443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 dirty="0">
                <a:solidFill>
                  <a:schemeClr val="accent1"/>
                </a:solidFill>
                <a:cs typeface="+mn-cs"/>
              </a:rPr>
              <a:t>David </a:t>
            </a:r>
            <a:r>
              <a:rPr lang="en-US" sz="1400" b="1" dirty="0" err="1">
                <a:solidFill>
                  <a:schemeClr val="accent1"/>
                </a:solidFill>
                <a:cs typeface="+mn-cs"/>
              </a:rPr>
              <a:t>DiVincenzo</a:t>
            </a:r>
            <a:endParaRPr lang="en-US" sz="1400" b="1" dirty="0">
              <a:solidFill>
                <a:schemeClr val="accent1"/>
              </a:solidFill>
              <a:cs typeface="+mn-cs"/>
            </a:endParaRPr>
          </a:p>
          <a:p>
            <a:pPr algn="r">
              <a:defRPr/>
            </a:pPr>
            <a:r>
              <a:rPr lang="en-US" sz="1400" b="1" i="1" dirty="0">
                <a:cs typeface="+mn-cs"/>
              </a:rPr>
              <a:t>The Physical Implementation of Quantum Computation</a:t>
            </a:r>
          </a:p>
          <a:p>
            <a:pPr algn="r">
              <a:defRPr/>
            </a:pPr>
            <a:r>
              <a:rPr lang="en-US" sz="1400" b="1" dirty="0" err="1">
                <a:solidFill>
                  <a:schemeClr val="accent1"/>
                </a:solidFill>
                <a:cs typeface="+mn-cs"/>
              </a:rPr>
              <a:t>arXiv:quant-ph</a:t>
            </a:r>
            <a:r>
              <a:rPr lang="en-US" sz="1400" b="1" dirty="0">
                <a:solidFill>
                  <a:schemeClr val="accent1"/>
                </a:solidFill>
                <a:cs typeface="+mn-cs"/>
              </a:rPr>
              <a:t>/0002077v3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Candidate Quantum Device Technologies</a:t>
            </a:r>
          </a:p>
        </p:txBody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5000"/>
              </a:lnSpc>
              <a:defRPr/>
            </a:pPr>
            <a:r>
              <a:rPr lang="en-US" sz="2400" b="1" dirty="0" smtClean="0">
                <a:cs typeface="+mn-cs"/>
              </a:rPr>
              <a:t>Ion traps</a:t>
            </a:r>
          </a:p>
          <a:p>
            <a:pPr>
              <a:lnSpc>
                <a:spcPct val="125000"/>
              </a:lnSpc>
              <a:defRPr/>
            </a:pPr>
            <a:r>
              <a:rPr lang="en-US" sz="2400" b="1" dirty="0" smtClean="0"/>
              <a:t>Persistent currents in a superconducting circuit </a:t>
            </a:r>
            <a:endParaRPr lang="en-US" sz="2400" b="1" dirty="0" smtClean="0">
              <a:cs typeface="+mn-cs"/>
            </a:endParaRPr>
          </a:p>
          <a:p>
            <a:pPr>
              <a:lnSpc>
                <a:spcPct val="125000"/>
              </a:lnSpc>
              <a:defRPr/>
            </a:pPr>
            <a:r>
              <a:rPr lang="en-US" sz="2400" b="1" dirty="0" smtClean="0">
                <a:cs typeface="+mn-cs"/>
              </a:rPr>
              <a:t>Josephson junctions</a:t>
            </a:r>
          </a:p>
          <a:p>
            <a:pPr>
              <a:lnSpc>
                <a:spcPct val="125000"/>
              </a:lnSpc>
              <a:defRPr/>
            </a:pPr>
            <a:r>
              <a:rPr lang="en-US" sz="2400" b="1" dirty="0" smtClean="0">
                <a:cs typeface="+mn-cs"/>
              </a:rPr>
              <a:t>Nuclear magnetic resonance</a:t>
            </a:r>
          </a:p>
          <a:p>
            <a:pPr>
              <a:lnSpc>
                <a:spcPct val="125000"/>
              </a:lnSpc>
              <a:defRPr/>
            </a:pPr>
            <a:r>
              <a:rPr lang="en-US" sz="2400" b="1" dirty="0" smtClean="0">
                <a:cs typeface="+mn-cs"/>
              </a:rPr>
              <a:t>Optical photons</a:t>
            </a:r>
          </a:p>
          <a:p>
            <a:pPr>
              <a:lnSpc>
                <a:spcPct val="125000"/>
              </a:lnSpc>
              <a:defRPr/>
            </a:pPr>
            <a:r>
              <a:rPr lang="en-US" sz="2400" b="1" dirty="0" smtClean="0">
                <a:cs typeface="+mn-cs"/>
              </a:rPr>
              <a:t>Optical cavity quantum electrodynamics</a:t>
            </a:r>
          </a:p>
          <a:p>
            <a:pPr>
              <a:lnSpc>
                <a:spcPct val="125000"/>
              </a:lnSpc>
              <a:defRPr/>
            </a:pPr>
            <a:r>
              <a:rPr lang="en-US" sz="2400" b="1" dirty="0" smtClean="0">
                <a:cs typeface="+mn-cs"/>
              </a:rPr>
              <a:t>Quantum dots</a:t>
            </a:r>
          </a:p>
          <a:p>
            <a:pPr>
              <a:lnSpc>
                <a:spcPct val="125000"/>
              </a:lnSpc>
              <a:defRPr/>
            </a:pPr>
            <a:r>
              <a:rPr lang="en-US" sz="2400" b="1" dirty="0" err="1" smtClean="0">
                <a:cs typeface="+mn-cs"/>
              </a:rPr>
              <a:t>Nonabelian</a:t>
            </a:r>
            <a:r>
              <a:rPr lang="en-US" sz="2400" b="1" dirty="0" smtClean="0">
                <a:cs typeface="+mn-cs"/>
              </a:rPr>
              <a:t> fractional quantum Hall effect </a:t>
            </a:r>
            <a:r>
              <a:rPr lang="en-US" sz="2400" b="1" dirty="0" err="1" smtClean="0">
                <a:cs typeface="+mn-cs"/>
              </a:rPr>
              <a:t>anyons</a:t>
            </a:r>
            <a:endParaRPr lang="en-US" sz="2400" b="1" dirty="0" smtClean="0"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026" name="Picture 2" descr="iontrap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940" y="685800"/>
            <a:ext cx="8482519" cy="61722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41027" name="Text Box 3"/>
          <p:cNvSpPr txBox="1">
            <a:spLocks noChangeArrowheads="1"/>
          </p:cNvSpPr>
          <p:nvPr/>
        </p:nvSpPr>
        <p:spPr bwMode="auto">
          <a:xfrm>
            <a:off x="305060" y="123825"/>
            <a:ext cx="8446721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00FF"/>
                </a:solidFill>
                <a:latin typeface="Arial" charset="0"/>
                <a:cs typeface="+mn-cs"/>
              </a:rPr>
              <a:t>MIT Ion Trap Simulator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6660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797659" y="-363415"/>
            <a:ext cx="5646738" cy="836111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966661" name="Text Box 5"/>
          <p:cNvSpPr txBox="1">
            <a:spLocks noChangeArrowheads="1"/>
          </p:cNvSpPr>
          <p:nvPr/>
        </p:nvSpPr>
        <p:spPr bwMode="auto">
          <a:xfrm>
            <a:off x="-1" y="188913"/>
            <a:ext cx="9144001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00FF"/>
                </a:solidFill>
                <a:latin typeface="Arial" charset="0"/>
                <a:cs typeface="+mn-cs"/>
              </a:rPr>
              <a:t>Ion Trap Quantum Computer: The Reality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cs typeface="+mj-cs"/>
              </a:rPr>
              <a:t>Shor</a:t>
            </a:r>
            <a:r>
              <a:rPr lang="ja-JP" altLang="en-US" dirty="0" smtClean="0">
                <a:latin typeface="Verdana"/>
                <a:cs typeface="+mj-cs"/>
              </a:rPr>
              <a:t>’</a:t>
            </a:r>
            <a:r>
              <a:rPr lang="en-US" dirty="0" smtClean="0">
                <a:cs typeface="+mj-cs"/>
              </a:rPr>
              <a:t>s Quantum Factoring Algorithm</a:t>
            </a:r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78" y="1179513"/>
            <a:ext cx="7771233" cy="493077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cs typeface="+mn-cs"/>
              </a:rPr>
              <a:t>Input: A composite number </a:t>
            </a:r>
            <a:r>
              <a:rPr lang="en-US" sz="2000" b="1" i="1" dirty="0" smtClean="0">
                <a:cs typeface="+mn-cs"/>
              </a:rPr>
              <a:t>N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cs typeface="+mn-cs"/>
              </a:rPr>
              <a:t>Output: A nontrivial factor of </a:t>
            </a:r>
            <a:r>
              <a:rPr lang="en-US" sz="2000" b="1" i="1" dirty="0" smtClean="0">
                <a:cs typeface="+mn-cs"/>
              </a:rPr>
              <a:t>N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000" b="1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000" dirty="0" smtClean="0">
                <a:latin typeface="Lucida Console" charset="0"/>
                <a:cs typeface="+mn-cs"/>
              </a:rPr>
              <a:t>if N is even then return 2;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Lucida Console" charset="0"/>
                <a:cs typeface="+mn-cs"/>
              </a:rPr>
              <a:t>if N = </a:t>
            </a:r>
            <a:r>
              <a:rPr lang="en-US" sz="2000" dirty="0" err="1" smtClean="0">
                <a:latin typeface="Lucida Console" charset="0"/>
                <a:cs typeface="+mn-cs"/>
              </a:rPr>
              <a:t>a</a:t>
            </a:r>
            <a:r>
              <a:rPr lang="en-US" sz="2000" baseline="30000" dirty="0" err="1" smtClean="0">
                <a:latin typeface="Lucida Console" charset="0"/>
                <a:cs typeface="+mn-cs"/>
              </a:rPr>
              <a:t>b</a:t>
            </a:r>
            <a:r>
              <a:rPr lang="en-US" sz="2000" dirty="0" smtClean="0">
                <a:latin typeface="Lucida Console" charset="0"/>
                <a:cs typeface="+mn-cs"/>
              </a:rPr>
              <a:t> for integers a &gt;= 1, b &gt;= 2 then 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Lucida Console" charset="0"/>
                <a:cs typeface="+mn-cs"/>
              </a:rPr>
              <a:t>	return a;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Lucida Console" charset="0"/>
                <a:cs typeface="+mn-cs"/>
              </a:rPr>
              <a:t>x := rand(1,N-1);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Lucida Console" charset="0"/>
                <a:cs typeface="+mn-cs"/>
              </a:rPr>
              <a:t>if </a:t>
            </a:r>
            <a:r>
              <a:rPr lang="en-US" sz="2000" dirty="0" err="1" smtClean="0">
                <a:latin typeface="Lucida Console" charset="0"/>
                <a:cs typeface="+mn-cs"/>
              </a:rPr>
              <a:t>gcd</a:t>
            </a:r>
            <a:r>
              <a:rPr lang="en-US" sz="2000" dirty="0" smtClean="0">
                <a:latin typeface="Lucida Console" charset="0"/>
                <a:cs typeface="+mn-cs"/>
              </a:rPr>
              <a:t>(</a:t>
            </a:r>
            <a:r>
              <a:rPr lang="en-US" sz="2000" dirty="0" err="1" smtClean="0">
                <a:latin typeface="Lucida Console" charset="0"/>
                <a:cs typeface="+mn-cs"/>
              </a:rPr>
              <a:t>x,N</a:t>
            </a:r>
            <a:r>
              <a:rPr lang="en-US" sz="2000" dirty="0" smtClean="0">
                <a:latin typeface="Lucida Console" charset="0"/>
                <a:cs typeface="+mn-cs"/>
              </a:rPr>
              <a:t>) &gt; 1 then return </a:t>
            </a:r>
            <a:r>
              <a:rPr lang="en-US" sz="2000" dirty="0" err="1" smtClean="0">
                <a:latin typeface="Lucida Console" charset="0"/>
                <a:cs typeface="+mn-cs"/>
              </a:rPr>
              <a:t>gcd</a:t>
            </a:r>
            <a:r>
              <a:rPr lang="en-US" sz="2000" dirty="0" smtClean="0">
                <a:latin typeface="Lucida Console" charset="0"/>
                <a:cs typeface="+mn-cs"/>
              </a:rPr>
              <a:t>(</a:t>
            </a:r>
            <a:r>
              <a:rPr lang="en-US" sz="2000" dirty="0" err="1" smtClean="0">
                <a:latin typeface="Lucida Console" charset="0"/>
                <a:cs typeface="+mn-cs"/>
              </a:rPr>
              <a:t>x,N</a:t>
            </a:r>
            <a:r>
              <a:rPr lang="en-US" sz="2000" dirty="0" smtClean="0">
                <a:latin typeface="Lucida Console" charset="0"/>
                <a:cs typeface="+mn-cs"/>
              </a:rPr>
              <a:t>);</a:t>
            </a:r>
          </a:p>
          <a:p>
            <a:pPr>
              <a:buFontTx/>
              <a:buNone/>
              <a:defRPr/>
            </a:pPr>
            <a:r>
              <a:rPr lang="en-US" sz="2000" b="1" dirty="0" smtClean="0">
                <a:solidFill>
                  <a:schemeClr val="accent1"/>
                </a:solidFill>
                <a:latin typeface="Lucida Console" charset="0"/>
                <a:cs typeface="+mn-cs"/>
              </a:rPr>
              <a:t>r := order(x mod N); // only quantum step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Lucida Console" charset="0"/>
                <a:cs typeface="+mn-cs"/>
              </a:rPr>
              <a:t>if r is even and </a:t>
            </a:r>
            <a:r>
              <a:rPr lang="en-US" sz="2000" dirty="0" err="1" smtClean="0">
                <a:latin typeface="Lucida Console" charset="0"/>
                <a:cs typeface="+mn-cs"/>
              </a:rPr>
              <a:t>x</a:t>
            </a:r>
            <a:r>
              <a:rPr lang="en-US" sz="2000" baseline="30000" dirty="0" err="1" smtClean="0">
                <a:latin typeface="Lucida Console" charset="0"/>
                <a:cs typeface="+mn-cs"/>
              </a:rPr>
              <a:t>r</a:t>
            </a:r>
            <a:r>
              <a:rPr lang="en-US" sz="2000" baseline="30000" dirty="0" smtClean="0">
                <a:latin typeface="Lucida Console" charset="0"/>
                <a:cs typeface="+mn-cs"/>
              </a:rPr>
              <a:t>/2 </a:t>
            </a:r>
            <a:r>
              <a:rPr lang="en-US" sz="2000" dirty="0" smtClean="0">
                <a:latin typeface="Lucida Console" charset="0"/>
                <a:cs typeface="+mn-cs"/>
              </a:rPr>
              <a:t>!= (-1) mod N then 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Lucida Console" charset="0"/>
                <a:cs typeface="+mn-cs"/>
              </a:rPr>
              <a:t>	{f1 := </a:t>
            </a:r>
            <a:r>
              <a:rPr lang="en-US" sz="2000" dirty="0" err="1" smtClean="0">
                <a:latin typeface="Lucida Console" charset="0"/>
                <a:cs typeface="+mn-cs"/>
              </a:rPr>
              <a:t>gcd</a:t>
            </a:r>
            <a:r>
              <a:rPr lang="en-US" sz="2000" dirty="0" smtClean="0">
                <a:latin typeface="Lucida Console" charset="0"/>
                <a:cs typeface="+mn-cs"/>
              </a:rPr>
              <a:t>(</a:t>
            </a:r>
            <a:r>
              <a:rPr lang="en-US" sz="2000" dirty="0" err="1" smtClean="0">
                <a:latin typeface="Lucida Console" charset="0"/>
                <a:cs typeface="+mn-cs"/>
              </a:rPr>
              <a:t>x</a:t>
            </a:r>
            <a:r>
              <a:rPr lang="en-US" sz="2000" baseline="30000" dirty="0" err="1" smtClean="0">
                <a:latin typeface="Lucida Console" charset="0"/>
                <a:cs typeface="+mn-cs"/>
              </a:rPr>
              <a:t>r</a:t>
            </a:r>
            <a:r>
              <a:rPr lang="en-US" sz="2000" baseline="30000" dirty="0" smtClean="0">
                <a:latin typeface="Lucida Console" charset="0"/>
                <a:cs typeface="+mn-cs"/>
              </a:rPr>
              <a:t>/2</a:t>
            </a:r>
            <a:r>
              <a:rPr lang="en-US" sz="2000" dirty="0" smtClean="0">
                <a:latin typeface="Lucida Console" charset="0"/>
                <a:cs typeface="+mn-cs"/>
              </a:rPr>
              <a:t>-1,N);  f2 := </a:t>
            </a:r>
            <a:r>
              <a:rPr lang="en-US" sz="2000" dirty="0" err="1" smtClean="0">
                <a:latin typeface="Lucida Console" charset="0"/>
                <a:cs typeface="+mn-cs"/>
              </a:rPr>
              <a:t>gcd</a:t>
            </a:r>
            <a:r>
              <a:rPr lang="en-US" sz="2000" dirty="0" smtClean="0">
                <a:latin typeface="Lucida Console" charset="0"/>
                <a:cs typeface="+mn-cs"/>
              </a:rPr>
              <a:t>(</a:t>
            </a:r>
            <a:r>
              <a:rPr lang="en-US" sz="2000" dirty="0" err="1" smtClean="0">
                <a:latin typeface="Lucida Console" charset="0"/>
                <a:cs typeface="+mn-cs"/>
              </a:rPr>
              <a:t>x</a:t>
            </a:r>
            <a:r>
              <a:rPr lang="en-US" sz="2000" baseline="30000" dirty="0" err="1" smtClean="0">
                <a:latin typeface="Lucida Console" charset="0"/>
                <a:cs typeface="+mn-cs"/>
              </a:rPr>
              <a:t>r</a:t>
            </a:r>
            <a:r>
              <a:rPr lang="en-US" sz="2000" baseline="30000" dirty="0" smtClean="0">
                <a:latin typeface="Lucida Console" charset="0"/>
                <a:cs typeface="+mn-cs"/>
              </a:rPr>
              <a:t>/2</a:t>
            </a:r>
            <a:r>
              <a:rPr lang="en-US" sz="2000" dirty="0" smtClean="0">
                <a:latin typeface="Lucida Console" charset="0"/>
                <a:cs typeface="+mn-cs"/>
              </a:rPr>
              <a:t>+1,N)};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Lucida Console" charset="0"/>
                <a:cs typeface="+mn-cs"/>
              </a:rPr>
              <a:t>if f1 is a nontrivial factor then return f1;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Lucida Console" charset="0"/>
                <a:cs typeface="+mn-cs"/>
              </a:rPr>
              <a:t>else if f2 is a nontrivial factor then return f2;</a:t>
            </a:r>
          </a:p>
          <a:p>
            <a:pPr>
              <a:buFontTx/>
              <a:buNone/>
              <a:defRPr/>
            </a:pPr>
            <a:r>
              <a:rPr lang="en-US" sz="2000" dirty="0" smtClean="0">
                <a:latin typeface="Lucida Console" charset="0"/>
                <a:cs typeface="+mn-cs"/>
              </a:rPr>
              <a:t>else return fail;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endParaRPr lang="en-US" sz="2000" dirty="0" smtClean="0">
              <a:latin typeface="Lucida Console" charset="0"/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sz="800" dirty="0" smtClean="0">
                <a:cs typeface="+mn-cs"/>
              </a:rPr>
              <a:t>								</a:t>
            </a:r>
          </a:p>
        </p:txBody>
      </p:sp>
      <p:sp>
        <p:nvSpPr>
          <p:cNvPr id="736260" name="Text Box 4"/>
          <p:cNvSpPr txBox="1">
            <a:spLocks noChangeArrowheads="1"/>
          </p:cNvSpPr>
          <p:nvPr/>
        </p:nvSpPr>
        <p:spPr bwMode="auto">
          <a:xfrm>
            <a:off x="5657607" y="6319838"/>
            <a:ext cx="23107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1400">
                <a:solidFill>
                  <a:schemeClr val="accent1"/>
                </a:solidFill>
                <a:cs typeface="Times New Roman" charset="0"/>
              </a:rPr>
              <a:t>Nielsen and Chuang</a:t>
            </a:r>
            <a:r>
              <a:rPr lang="en-US" sz="1400">
                <a:cs typeface="Times New Roman" charset="0"/>
              </a:rPr>
              <a:t>, 2000</a:t>
            </a:r>
          </a:p>
        </p:txBody>
      </p:sp>
      <p:sp>
        <p:nvSpPr>
          <p:cNvPr id="736261" name="Rectangle 5"/>
          <p:cNvSpPr>
            <a:spLocks noChangeArrowheads="1"/>
          </p:cNvSpPr>
          <p:nvPr/>
        </p:nvSpPr>
        <p:spPr bwMode="auto">
          <a:xfrm>
            <a:off x="938526" y="3889375"/>
            <a:ext cx="6589905" cy="420688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>
                <a:latin typeface="+mn-lt"/>
                <a:cs typeface="+mj-cs"/>
              </a:rPr>
              <a:t>Why the Excitement?</a:t>
            </a:r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1" i="1" smtClean="0">
                <a:cs typeface="+mn-cs"/>
              </a:rPr>
              <a:t>  </a:t>
            </a:r>
            <a:r>
              <a:rPr lang="ja-JP" altLang="en-US" sz="2400" b="1" i="1" smtClean="0">
                <a:latin typeface="Arial"/>
                <a:cs typeface="+mn-cs"/>
              </a:rPr>
              <a:t>“</a:t>
            </a:r>
            <a:r>
              <a:rPr lang="en-US" sz="2400" b="1" i="1" smtClean="0">
                <a:cs typeface="+mn-cs"/>
              </a:rPr>
              <a:t>Quantum information is a</a:t>
            </a:r>
            <a:br>
              <a:rPr lang="en-US" sz="2400" b="1" i="1" smtClean="0">
                <a:cs typeface="+mn-cs"/>
              </a:rPr>
            </a:br>
            <a:r>
              <a:rPr lang="en-US" sz="2400" b="1" i="1" smtClean="0">
                <a:cs typeface="+mn-cs"/>
              </a:rPr>
              <a:t>radical departure in information</a:t>
            </a:r>
            <a:br>
              <a:rPr lang="en-US" sz="2400" b="1" i="1" smtClean="0">
                <a:cs typeface="+mn-cs"/>
              </a:rPr>
            </a:br>
            <a:r>
              <a:rPr lang="en-US" sz="2400" b="1" i="1" smtClean="0">
                <a:cs typeface="+mn-cs"/>
              </a:rPr>
              <a:t>technology, more fundamentally</a:t>
            </a:r>
            <a:br>
              <a:rPr lang="en-US" sz="2400" b="1" i="1" smtClean="0">
                <a:cs typeface="+mn-cs"/>
              </a:rPr>
            </a:br>
            <a:r>
              <a:rPr lang="en-US" sz="2400" b="1" i="1" smtClean="0">
                <a:cs typeface="+mn-cs"/>
              </a:rPr>
              <a:t>different from current technology</a:t>
            </a:r>
            <a:br>
              <a:rPr lang="en-US" sz="2400" b="1" i="1" smtClean="0">
                <a:cs typeface="+mn-cs"/>
              </a:rPr>
            </a:br>
            <a:r>
              <a:rPr lang="en-US" sz="2400" b="1" i="1" smtClean="0">
                <a:cs typeface="+mn-cs"/>
              </a:rPr>
              <a:t>than the digital computer is from</a:t>
            </a:r>
            <a:br>
              <a:rPr lang="en-US" sz="2400" b="1" i="1" smtClean="0">
                <a:cs typeface="+mn-cs"/>
              </a:rPr>
            </a:br>
            <a:r>
              <a:rPr lang="en-US" sz="2400" b="1" i="1" smtClean="0">
                <a:cs typeface="+mn-cs"/>
              </a:rPr>
              <a:t>the abacus.</a:t>
            </a:r>
            <a:r>
              <a:rPr lang="ja-JP" altLang="en-US" sz="2400" b="1" i="1" smtClean="0">
                <a:latin typeface="Arial"/>
                <a:cs typeface="+mn-cs"/>
              </a:rPr>
              <a:t>”</a:t>
            </a:r>
            <a:endParaRPr lang="en-US" sz="2400" b="1" i="1" smtClean="0">
              <a:cs typeface="+mn-cs"/>
            </a:endParaRPr>
          </a:p>
          <a:p>
            <a:pPr>
              <a:buFontTx/>
              <a:buNone/>
              <a:defRPr/>
            </a:pPr>
            <a:endParaRPr lang="en-US" sz="240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000" b="1" smtClean="0">
                <a:solidFill>
                  <a:schemeClr val="accent1"/>
                </a:solidFill>
                <a:cs typeface="+mn-cs"/>
              </a:rPr>
              <a:t>  William D. Phillips,</a:t>
            </a:r>
          </a:p>
          <a:p>
            <a:pPr>
              <a:buFontTx/>
              <a:buNone/>
              <a:defRPr/>
            </a:pPr>
            <a:r>
              <a:rPr lang="en-US" sz="2000" b="1" smtClean="0">
                <a:solidFill>
                  <a:schemeClr val="accent1"/>
                </a:solidFill>
                <a:cs typeface="+mn-cs"/>
              </a:rPr>
              <a:t>  1997 Nobel Prize Winner in Physics</a:t>
            </a:r>
          </a:p>
        </p:txBody>
      </p:sp>
      <p:sp>
        <p:nvSpPr>
          <p:cNvPr id="946180" name="Text Box 4"/>
          <p:cNvSpPr txBox="1">
            <a:spLocks noChangeArrowheads="1"/>
          </p:cNvSpPr>
          <p:nvPr/>
        </p:nvSpPr>
        <p:spPr bwMode="auto">
          <a:xfrm>
            <a:off x="3670051" y="3179763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461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06770" y="1913154"/>
            <a:ext cx="3405187" cy="288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The Order-Finding Problem</a:t>
            </a:r>
          </a:p>
        </p:txBody>
      </p:sp>
      <p:sp>
        <p:nvSpPr>
          <p:cNvPr id="91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060" y="1216025"/>
            <a:ext cx="8594581" cy="5029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>
                <a:cs typeface="+mn-cs"/>
              </a:rPr>
              <a:t>  </a:t>
            </a:r>
            <a:r>
              <a:rPr lang="en-US" sz="2400" b="1" smtClean="0">
                <a:cs typeface="+mn-cs"/>
              </a:rPr>
              <a:t>Given positive integers </a:t>
            </a:r>
            <a:r>
              <a:rPr lang="en-US" sz="2400" b="1" i="1" smtClean="0">
                <a:cs typeface="+mn-cs"/>
              </a:rPr>
              <a:t>x</a:t>
            </a:r>
            <a:r>
              <a:rPr lang="en-US" sz="2400" b="1" smtClean="0">
                <a:cs typeface="+mn-cs"/>
              </a:rPr>
              <a:t> and </a:t>
            </a:r>
            <a:r>
              <a:rPr lang="en-US" sz="2400" b="1" i="1" smtClean="0">
                <a:cs typeface="+mn-cs"/>
              </a:rPr>
              <a:t>N</a:t>
            </a:r>
            <a:r>
              <a:rPr lang="en-US" sz="2400" b="1" smtClean="0">
                <a:cs typeface="+mn-cs"/>
              </a:rPr>
              <a:t>, </a:t>
            </a:r>
            <a:r>
              <a:rPr lang="en-US" sz="2400" b="1" i="1" smtClean="0">
                <a:cs typeface="+mn-cs"/>
              </a:rPr>
              <a:t>x &lt; N, </a:t>
            </a:r>
            <a:r>
              <a:rPr lang="en-US" sz="2400" b="1" smtClean="0">
                <a:cs typeface="+mn-cs"/>
              </a:rPr>
              <a:t>such that</a:t>
            </a:r>
            <a:br>
              <a:rPr lang="en-US" sz="2400" b="1" smtClean="0">
                <a:cs typeface="+mn-cs"/>
              </a:rPr>
            </a:br>
            <a:r>
              <a:rPr lang="en-US" sz="2400" b="1" smtClean="0">
                <a:cs typeface="+mn-cs"/>
              </a:rPr>
              <a:t>gcd(</a:t>
            </a:r>
            <a:r>
              <a:rPr lang="en-US" sz="2400" b="1" i="1" smtClean="0">
                <a:cs typeface="+mn-cs"/>
              </a:rPr>
              <a:t>x</a:t>
            </a:r>
            <a:r>
              <a:rPr lang="en-US" sz="2400" b="1" smtClean="0">
                <a:cs typeface="+mn-cs"/>
              </a:rPr>
              <a:t>, </a:t>
            </a:r>
            <a:r>
              <a:rPr lang="en-US" sz="2400" b="1" i="1" smtClean="0">
                <a:cs typeface="+mn-cs"/>
              </a:rPr>
              <a:t>N</a:t>
            </a:r>
            <a:r>
              <a:rPr lang="en-US" sz="2400" b="1" smtClean="0">
                <a:cs typeface="+mn-cs"/>
              </a:rPr>
              <a:t>) = 1, the </a:t>
            </a:r>
            <a:r>
              <a:rPr lang="en-US" sz="2400" b="1" smtClean="0">
                <a:solidFill>
                  <a:schemeClr val="accent1"/>
                </a:solidFill>
                <a:cs typeface="+mn-cs"/>
              </a:rPr>
              <a:t>order</a:t>
            </a:r>
            <a:r>
              <a:rPr lang="en-US" sz="2400" b="1" smtClean="0">
                <a:cs typeface="+mn-cs"/>
              </a:rPr>
              <a:t> </a:t>
            </a:r>
            <a:r>
              <a:rPr lang="en-US" sz="2400" b="1" smtClean="0">
                <a:solidFill>
                  <a:schemeClr val="accent1"/>
                </a:solidFill>
                <a:cs typeface="+mn-cs"/>
              </a:rPr>
              <a:t>of </a:t>
            </a:r>
            <a:r>
              <a:rPr lang="en-US" sz="2400" b="1" i="1" smtClean="0">
                <a:solidFill>
                  <a:schemeClr val="accent1"/>
                </a:solidFill>
                <a:cs typeface="+mn-cs"/>
              </a:rPr>
              <a:t>x</a:t>
            </a:r>
            <a:r>
              <a:rPr lang="en-US" sz="2400" b="1" smtClean="0">
                <a:solidFill>
                  <a:schemeClr val="accent1"/>
                </a:solidFill>
                <a:cs typeface="+mn-cs"/>
              </a:rPr>
              <a:t> (mod </a:t>
            </a:r>
            <a:r>
              <a:rPr lang="en-US" sz="2400" b="1" i="1" smtClean="0">
                <a:solidFill>
                  <a:schemeClr val="accent1"/>
                </a:solidFill>
                <a:cs typeface="+mn-cs"/>
              </a:rPr>
              <a:t>N</a:t>
            </a:r>
            <a:r>
              <a:rPr lang="en-US" sz="2400" b="1" smtClean="0">
                <a:solidFill>
                  <a:schemeClr val="accent1"/>
                </a:solidFill>
                <a:cs typeface="+mn-cs"/>
              </a:rPr>
              <a:t>)</a:t>
            </a:r>
            <a:r>
              <a:rPr lang="en-US" sz="2400" b="1" smtClean="0">
                <a:cs typeface="+mn-cs"/>
              </a:rPr>
              <a:t> is the smallest positive integer </a:t>
            </a:r>
            <a:r>
              <a:rPr lang="en-US" sz="2400" b="1" i="1" smtClean="0">
                <a:cs typeface="+mn-cs"/>
              </a:rPr>
              <a:t>r</a:t>
            </a:r>
            <a:r>
              <a:rPr lang="en-US" sz="2400" b="1" smtClean="0">
                <a:cs typeface="+mn-cs"/>
              </a:rPr>
              <a:t> such that </a:t>
            </a:r>
            <a:r>
              <a:rPr lang="en-US" sz="2400" b="1" i="1" smtClean="0">
                <a:cs typeface="+mn-cs"/>
              </a:rPr>
              <a:t>x</a:t>
            </a:r>
            <a:r>
              <a:rPr lang="en-US" sz="2400" b="1" i="1" baseline="30000" smtClean="0">
                <a:cs typeface="+mn-cs"/>
              </a:rPr>
              <a:t>r</a:t>
            </a:r>
            <a:r>
              <a:rPr lang="en-US" sz="2400" b="1" i="1" smtClean="0">
                <a:cs typeface="+mn-cs"/>
              </a:rPr>
              <a:t> </a:t>
            </a:r>
            <a:r>
              <a:rPr lang="en-US" sz="2400" b="1" i="1" smtClean="0">
                <a:cs typeface="Arial" charset="0"/>
              </a:rPr>
              <a:t>≡ </a:t>
            </a:r>
            <a:r>
              <a:rPr lang="en-US" sz="2400" b="1" smtClean="0">
                <a:cs typeface="Arial" charset="0"/>
              </a:rPr>
              <a:t>1 (mod </a:t>
            </a:r>
            <a:r>
              <a:rPr lang="en-US" sz="2400" b="1" i="1" smtClean="0">
                <a:cs typeface="Arial" charset="0"/>
              </a:rPr>
              <a:t>N</a:t>
            </a:r>
            <a:r>
              <a:rPr lang="en-US" sz="2400" b="1" smtClean="0">
                <a:cs typeface="Arial" charset="0"/>
              </a:rPr>
              <a:t>).</a:t>
            </a:r>
          </a:p>
          <a:p>
            <a:pPr>
              <a:buFontTx/>
              <a:buNone/>
              <a:defRPr/>
            </a:pPr>
            <a:endParaRPr lang="en-US" sz="2400" b="1" smtClean="0">
              <a:cs typeface="Arial" charset="0"/>
            </a:endParaRPr>
          </a:p>
          <a:p>
            <a:pPr>
              <a:buFontTx/>
              <a:buNone/>
              <a:defRPr/>
            </a:pPr>
            <a:r>
              <a:rPr lang="en-US" sz="2400" b="1" smtClean="0">
                <a:cs typeface="Arial" charset="0"/>
              </a:rPr>
              <a:t>  E.g., the order of 5 (mod 21) is 6.</a:t>
            </a:r>
          </a:p>
          <a:p>
            <a:pPr>
              <a:buFontTx/>
              <a:buNone/>
              <a:defRPr/>
            </a:pPr>
            <a:endParaRPr lang="en-US" sz="2400" b="1" smtClean="0">
              <a:cs typeface="Arial" charset="0"/>
            </a:endParaRPr>
          </a:p>
          <a:p>
            <a:pPr>
              <a:buFontTx/>
              <a:buNone/>
              <a:defRPr/>
            </a:pPr>
            <a:r>
              <a:rPr lang="en-US" sz="2400" b="1" smtClean="0">
                <a:cs typeface="Arial" charset="0"/>
              </a:rPr>
              <a:t>  The </a:t>
            </a:r>
            <a:r>
              <a:rPr lang="en-US" sz="2400" b="1" smtClean="0">
                <a:solidFill>
                  <a:schemeClr val="accent1"/>
                </a:solidFill>
                <a:cs typeface="Arial" charset="0"/>
              </a:rPr>
              <a:t>order-finding problem</a:t>
            </a:r>
            <a:r>
              <a:rPr lang="en-US" sz="2400" b="1" smtClean="0">
                <a:cs typeface="Arial" charset="0"/>
              </a:rPr>
              <a:t> is, given two relatively prime integers </a:t>
            </a:r>
            <a:r>
              <a:rPr lang="en-US" sz="2400" b="1" i="1" smtClean="0">
                <a:cs typeface="Arial" charset="0"/>
              </a:rPr>
              <a:t>x</a:t>
            </a:r>
            <a:r>
              <a:rPr lang="en-US" sz="2400" b="1" smtClean="0">
                <a:cs typeface="Arial" charset="0"/>
              </a:rPr>
              <a:t> and </a:t>
            </a:r>
            <a:r>
              <a:rPr lang="en-US" sz="2400" b="1" i="1" smtClean="0">
                <a:cs typeface="Arial" charset="0"/>
              </a:rPr>
              <a:t>N</a:t>
            </a:r>
            <a:r>
              <a:rPr lang="en-US" sz="2400" b="1" smtClean="0">
                <a:cs typeface="Arial" charset="0"/>
              </a:rPr>
              <a:t>, to find the order of </a:t>
            </a:r>
            <a:r>
              <a:rPr lang="en-US" sz="2400" b="1" i="1" smtClean="0">
                <a:cs typeface="Arial" charset="0"/>
              </a:rPr>
              <a:t>x</a:t>
            </a:r>
            <a:r>
              <a:rPr lang="en-US" sz="2400" b="1" smtClean="0">
                <a:cs typeface="Arial" charset="0"/>
              </a:rPr>
              <a:t> (mod </a:t>
            </a:r>
            <a:r>
              <a:rPr lang="en-US" sz="2400" b="1" i="1" smtClean="0">
                <a:cs typeface="Arial" charset="0"/>
              </a:rPr>
              <a:t>N</a:t>
            </a:r>
            <a:r>
              <a:rPr lang="en-US" sz="2400" b="1" smtClean="0">
                <a:cs typeface="Arial" charset="0"/>
              </a:rPr>
              <a:t>).</a:t>
            </a:r>
          </a:p>
          <a:p>
            <a:pPr>
              <a:buFontTx/>
              <a:buNone/>
              <a:defRPr/>
            </a:pPr>
            <a:endParaRPr lang="en-US" sz="2400" b="1" smtClean="0">
              <a:cs typeface="Arial" charset="0"/>
            </a:endParaRPr>
          </a:p>
          <a:p>
            <a:pPr>
              <a:buFontTx/>
              <a:buNone/>
              <a:defRPr/>
            </a:pPr>
            <a:r>
              <a:rPr lang="en-US" sz="2400" b="1" smtClean="0">
                <a:cs typeface="Arial" charset="0"/>
              </a:rPr>
              <a:t>  All known classical algorithms for order finding are</a:t>
            </a:r>
            <a:br>
              <a:rPr lang="en-US" sz="2400" b="1" smtClean="0">
                <a:cs typeface="Arial" charset="0"/>
              </a:rPr>
            </a:br>
            <a:r>
              <a:rPr lang="en-US" sz="2400" b="1" smtClean="0">
                <a:cs typeface="Arial" charset="0"/>
              </a:rPr>
              <a:t>superpolynomial in the number of bits in </a:t>
            </a:r>
            <a:r>
              <a:rPr lang="en-US" sz="2400" b="1" i="1" smtClean="0">
                <a:cs typeface="Arial" charset="0"/>
              </a:rPr>
              <a:t>N</a:t>
            </a:r>
            <a:r>
              <a:rPr lang="en-US" sz="2400" b="1" smtClean="0">
                <a:cs typeface="Arial" charset="0"/>
              </a:rPr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Quantum Order Finding</a:t>
            </a:r>
          </a:p>
        </p:txBody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dirty="0" smtClean="0">
                <a:cs typeface="+mn-cs"/>
              </a:rPr>
              <a:t>  </a:t>
            </a:r>
            <a:r>
              <a:rPr lang="en-US" sz="2400" b="1" dirty="0" smtClean="0">
                <a:cs typeface="+mn-cs"/>
              </a:rPr>
              <a:t>Order finding can be done with a quantum circuit containing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accent1"/>
                </a:solidFill>
                <a:cs typeface="+mn-cs"/>
              </a:rPr>
              <a:t>O((log </a:t>
            </a:r>
            <a:r>
              <a:rPr lang="en-US" sz="2400" b="1" i="1" dirty="0" smtClean="0">
                <a:solidFill>
                  <a:schemeClr val="accent1"/>
                </a:solidFill>
                <a:cs typeface="+mn-cs"/>
              </a:rPr>
              <a:t>N</a:t>
            </a:r>
            <a:r>
              <a:rPr lang="en-US" sz="2400" b="1" dirty="0" smtClean="0">
                <a:solidFill>
                  <a:schemeClr val="accent1"/>
                </a:solidFill>
                <a:cs typeface="+mn-cs"/>
              </a:rPr>
              <a:t>)</a:t>
            </a:r>
            <a:r>
              <a:rPr lang="en-US" sz="2400" b="1" baseline="30000" dirty="0" smtClean="0">
                <a:solidFill>
                  <a:schemeClr val="accent1"/>
                </a:solidFill>
                <a:cs typeface="+mn-cs"/>
              </a:rPr>
              <a:t>2 </a:t>
            </a:r>
            <a:r>
              <a:rPr lang="en-US" sz="2400" b="1" dirty="0" smtClean="0">
                <a:solidFill>
                  <a:schemeClr val="accent1"/>
                </a:solidFill>
                <a:cs typeface="+mn-cs"/>
              </a:rPr>
              <a:t>log log (</a:t>
            </a:r>
            <a:r>
              <a:rPr lang="en-US" sz="2400" b="1" i="1" dirty="0" smtClean="0">
                <a:solidFill>
                  <a:schemeClr val="accent1"/>
                </a:solidFill>
                <a:cs typeface="+mn-cs"/>
              </a:rPr>
              <a:t>N</a:t>
            </a:r>
            <a:r>
              <a:rPr lang="en-US" sz="2400" b="1" dirty="0" smtClean="0">
                <a:solidFill>
                  <a:schemeClr val="accent1"/>
                </a:solidFill>
                <a:cs typeface="+mn-cs"/>
              </a:rPr>
              <a:t>) log log log (</a:t>
            </a:r>
            <a:r>
              <a:rPr lang="en-US" sz="2400" b="1" i="1" dirty="0" smtClean="0">
                <a:solidFill>
                  <a:schemeClr val="accent1"/>
                </a:solidFill>
                <a:cs typeface="+mn-cs"/>
              </a:rPr>
              <a:t>N</a:t>
            </a:r>
            <a:r>
              <a:rPr lang="en-US" sz="2400" b="1" dirty="0" smtClean="0">
                <a:solidFill>
                  <a:schemeClr val="accent1"/>
                </a:solidFill>
                <a:cs typeface="+mn-cs"/>
              </a:rPr>
              <a:t>))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2400" b="1" dirty="0" smtClean="0">
                <a:cs typeface="+mn-cs"/>
              </a:rPr>
              <a:t>    elementary quantum gates.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endParaRPr lang="en-US" sz="2400" b="1" dirty="0" smtClean="0">
              <a:cs typeface="+mn-cs"/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2400" b="1" dirty="0" smtClean="0">
                <a:cs typeface="+mn-cs"/>
              </a:rPr>
              <a:t>  Best known classical algorithm requires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sz="2400" b="1" dirty="0" err="1" smtClean="0">
                <a:solidFill>
                  <a:schemeClr val="accent1"/>
                </a:solidFill>
                <a:cs typeface="+mn-cs"/>
              </a:rPr>
              <a:t>exp</a:t>
            </a:r>
            <a:r>
              <a:rPr lang="en-US" sz="2400" b="1" dirty="0" smtClean="0">
                <a:solidFill>
                  <a:schemeClr val="accent1"/>
                </a:solidFill>
                <a:cs typeface="+mn-cs"/>
              </a:rPr>
              <a:t>(O((log </a:t>
            </a:r>
            <a:r>
              <a:rPr lang="en-US" sz="2400" b="1" i="1" dirty="0" smtClean="0">
                <a:solidFill>
                  <a:schemeClr val="accent1"/>
                </a:solidFill>
                <a:cs typeface="+mn-cs"/>
              </a:rPr>
              <a:t>N</a:t>
            </a:r>
            <a:r>
              <a:rPr lang="en-US" sz="2400" b="1" dirty="0" smtClean="0">
                <a:solidFill>
                  <a:schemeClr val="accent1"/>
                </a:solidFill>
                <a:cs typeface="+mn-cs"/>
              </a:rPr>
              <a:t>)</a:t>
            </a:r>
            <a:r>
              <a:rPr lang="en-US" sz="2400" b="1" baseline="30000" dirty="0" smtClean="0">
                <a:solidFill>
                  <a:schemeClr val="accent1"/>
                </a:solidFill>
                <a:cs typeface="+mn-cs"/>
              </a:rPr>
              <a:t>1/2</a:t>
            </a:r>
            <a:r>
              <a:rPr lang="en-US" sz="2400" b="1" dirty="0" smtClean="0">
                <a:solidFill>
                  <a:schemeClr val="accent1"/>
                </a:solidFill>
                <a:cs typeface="+mn-cs"/>
              </a:rPr>
              <a:t> (log log </a:t>
            </a:r>
            <a:r>
              <a:rPr lang="en-US" sz="2400" b="1" i="1" dirty="0" smtClean="0">
                <a:solidFill>
                  <a:schemeClr val="accent1"/>
                </a:solidFill>
                <a:cs typeface="+mn-cs"/>
              </a:rPr>
              <a:t>N</a:t>
            </a:r>
            <a:r>
              <a:rPr lang="en-US" sz="2400" b="1" dirty="0" smtClean="0">
                <a:solidFill>
                  <a:schemeClr val="accent1"/>
                </a:solidFill>
                <a:cs typeface="+mn-cs"/>
              </a:rPr>
              <a:t>)</a:t>
            </a:r>
            <a:r>
              <a:rPr lang="en-US" sz="2400" b="1" baseline="30000" dirty="0" smtClean="0">
                <a:solidFill>
                  <a:schemeClr val="accent1"/>
                </a:solidFill>
                <a:cs typeface="+mn-cs"/>
              </a:rPr>
              <a:t>1/2</a:t>
            </a:r>
            <a:r>
              <a:rPr lang="en-US" sz="2400" b="1" dirty="0" smtClean="0">
                <a:solidFill>
                  <a:schemeClr val="accent1"/>
                </a:solidFill>
                <a:cs typeface="+mn-cs"/>
              </a:rPr>
              <a:t> ))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2400" b="1" dirty="0" smtClean="0">
                <a:cs typeface="+mn-cs"/>
              </a:rPr>
              <a:t> </a:t>
            </a:r>
            <a:r>
              <a:rPr lang="en-US" sz="2400" b="1" smtClean="0">
                <a:cs typeface="+mn-cs"/>
              </a:rPr>
              <a:t>   time</a:t>
            </a:r>
            <a:r>
              <a:rPr lang="en-US" sz="2400" b="1" dirty="0" smtClean="0">
                <a:cs typeface="+mn-cs"/>
              </a:rPr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Some Proposed Quantum Programming Languages</a:t>
            </a:r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840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b="1" dirty="0" smtClean="0">
                <a:cs typeface="+mn-cs"/>
              </a:rPr>
              <a:t>Quantum </a:t>
            </a:r>
            <a:r>
              <a:rPr lang="en-US" sz="2400" b="1" dirty="0" err="1" smtClean="0">
                <a:cs typeface="+mn-cs"/>
              </a:rPr>
              <a:t>pseudocode</a:t>
            </a:r>
            <a:r>
              <a:rPr lang="en-US" sz="2400" b="1" dirty="0" smtClean="0">
                <a:cs typeface="+mn-cs"/>
              </a:rPr>
              <a:t> [</a:t>
            </a:r>
            <a:r>
              <a:rPr lang="en-US" sz="2400" b="1" dirty="0" err="1" smtClean="0">
                <a:cs typeface="+mn-cs"/>
              </a:rPr>
              <a:t>Knill</a:t>
            </a:r>
            <a:r>
              <a:rPr lang="en-US" sz="2400" b="1" dirty="0" smtClean="0">
                <a:cs typeface="+mn-cs"/>
              </a:rPr>
              <a:t>, 1996]</a:t>
            </a:r>
          </a:p>
          <a:p>
            <a:pPr>
              <a:defRPr/>
            </a:pPr>
            <a:r>
              <a:rPr lang="en-US" sz="2400" b="1" dirty="0" smtClean="0"/>
              <a:t>QCL [</a:t>
            </a:r>
            <a:r>
              <a:rPr lang="en-US" sz="2400" b="1" dirty="0" err="1" smtClean="0">
                <a:cs typeface="Arial" charset="0"/>
              </a:rPr>
              <a:t>Ö</a:t>
            </a:r>
            <a:r>
              <a:rPr lang="en-US" sz="2400" b="1" dirty="0" err="1" smtClean="0"/>
              <a:t>mer</a:t>
            </a:r>
            <a:r>
              <a:rPr lang="en-US" sz="2400" b="1" dirty="0" smtClean="0"/>
              <a:t>, 1998-2003]</a:t>
            </a:r>
          </a:p>
          <a:p>
            <a:pPr lvl="1">
              <a:defRPr/>
            </a:pPr>
            <a:r>
              <a:rPr lang="en-US" sz="2400" b="1" dirty="0">
                <a:solidFill>
                  <a:schemeClr val="accent1"/>
                </a:solidFill>
              </a:rPr>
              <a:t>i</a:t>
            </a:r>
            <a:r>
              <a:rPr lang="en-US" sz="2400" b="1" dirty="0" smtClean="0">
                <a:solidFill>
                  <a:schemeClr val="accent1"/>
                </a:solidFill>
              </a:rPr>
              <a:t>mperative C-like language with classical and quantum data</a:t>
            </a:r>
          </a:p>
          <a:p>
            <a:pPr>
              <a:defRPr/>
            </a:pPr>
            <a:r>
              <a:rPr lang="en-US" sz="2400" b="1" dirty="0" err="1" smtClean="0">
                <a:cs typeface="+mn-cs"/>
              </a:rPr>
              <a:t>Quipper</a:t>
            </a:r>
            <a:r>
              <a:rPr lang="en-US" sz="2400" b="1" dirty="0" smtClean="0">
                <a:cs typeface="+mn-cs"/>
              </a:rPr>
              <a:t> [Green et al., 2013]</a:t>
            </a:r>
          </a:p>
          <a:p>
            <a:pPr lvl="1"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strongly typed functional programming language with Haskell as the host language</a:t>
            </a:r>
          </a:p>
          <a:p>
            <a:pPr>
              <a:defRPr/>
            </a:pPr>
            <a:r>
              <a:rPr lang="en-US" sz="2400" b="1" dirty="0" err="1" smtClean="0"/>
              <a:t>qScript</a:t>
            </a:r>
            <a:r>
              <a:rPr lang="en-US" sz="2400" b="1" dirty="0" smtClean="0"/>
              <a:t> [Google, 2014]</a:t>
            </a:r>
          </a:p>
          <a:p>
            <a:pPr lvl="1">
              <a:defRPr/>
            </a:pPr>
            <a:r>
              <a:rPr lang="en-US" sz="2400" b="1" dirty="0">
                <a:solidFill>
                  <a:srgbClr val="4F81BD"/>
                </a:solidFill>
              </a:rPr>
              <a:t>s</a:t>
            </a:r>
            <a:r>
              <a:rPr lang="en-US" sz="2400" b="1" dirty="0" smtClean="0">
                <a:solidFill>
                  <a:srgbClr val="4F81BD"/>
                </a:solidFill>
              </a:rPr>
              <a:t>cripting language, part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chemeClr val="accent1"/>
                </a:solidFill>
              </a:rPr>
              <a:t>of </a:t>
            </a:r>
            <a:r>
              <a:rPr lang="en-US" sz="2400" b="1" dirty="0">
                <a:solidFill>
                  <a:schemeClr val="accent1"/>
                </a:solidFill>
              </a:rPr>
              <a:t>Google’s web-based IDE called the Quantum Computing Playground</a:t>
            </a:r>
          </a:p>
          <a:p>
            <a:pPr lvl="1">
              <a:defRPr/>
            </a:pPr>
            <a:endParaRPr lang="en-US" b="1" dirty="0" smtClean="0">
              <a:solidFill>
                <a:schemeClr val="accent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 err="1" smtClean="0"/>
              <a:t>LIQU</a:t>
            </a:r>
            <a:r>
              <a:rPr lang="en-US" sz="2800" i="1" dirty="0" err="1" smtClean="0"/>
              <a:t>i</a:t>
            </a:r>
            <a:r>
              <a:rPr lang="en-US" sz="2800" dirty="0" smtClean="0"/>
              <a:t>|&gt;: A Software Design Architecture for</a:t>
            </a:r>
            <a:br>
              <a:rPr lang="en-US" sz="2800" dirty="0" smtClean="0"/>
            </a:br>
            <a:r>
              <a:rPr lang="en-US" sz="2800" dirty="0" smtClean="0"/>
              <a:t>Quantum Computing</a:t>
            </a:r>
            <a:endParaRPr lang="en-US" sz="2800" dirty="0" smtClean="0">
              <a:cs typeface="+mj-cs"/>
            </a:endParaRPr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24576"/>
            <a:ext cx="8229600" cy="49015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b="1" dirty="0" smtClean="0">
                <a:cs typeface="+mn-cs"/>
              </a:rPr>
              <a:t>Contains an embedded, </a:t>
            </a:r>
            <a:r>
              <a:rPr lang="en-US" sz="2400" b="1" dirty="0" smtClean="0"/>
              <a:t>domain-specific language hosted in F# for programming quantum systems</a:t>
            </a:r>
          </a:p>
          <a:p>
            <a:pPr>
              <a:defRPr/>
            </a:pPr>
            <a:r>
              <a:rPr lang="en-US" sz="2400" b="1" dirty="0" smtClean="0">
                <a:cs typeface="+mn-cs"/>
              </a:rPr>
              <a:t>Enables programming, compiling, and simulating quantum algorithms and circuits</a:t>
            </a:r>
          </a:p>
          <a:p>
            <a:pPr>
              <a:defRPr/>
            </a:pPr>
            <a:r>
              <a:rPr lang="en-US" sz="2400" b="1" dirty="0" smtClean="0"/>
              <a:t>Does extensive optimization</a:t>
            </a:r>
            <a:endParaRPr lang="en-US" sz="2400" b="1" dirty="0" smtClean="0">
              <a:cs typeface="+mn-cs"/>
            </a:endParaRPr>
          </a:p>
          <a:p>
            <a:pPr>
              <a:defRPr/>
            </a:pPr>
            <a:r>
              <a:rPr lang="en-US" sz="2400" b="1" dirty="0" smtClean="0"/>
              <a:t>Generates output that can be exported to external hardware and software environments</a:t>
            </a:r>
          </a:p>
          <a:p>
            <a:pPr>
              <a:defRPr/>
            </a:pPr>
            <a:r>
              <a:rPr lang="en-US" sz="2400" b="1" dirty="0" smtClean="0">
                <a:cs typeface="+mn-cs"/>
              </a:rPr>
              <a:t>Simulated </a:t>
            </a:r>
            <a:r>
              <a:rPr lang="en-US" sz="2400" b="1" dirty="0" err="1" smtClean="0">
                <a:cs typeface="+mn-cs"/>
              </a:rPr>
              <a:t>Shor’s</a:t>
            </a:r>
            <a:r>
              <a:rPr lang="en-US" sz="2400" b="1" dirty="0" smtClean="0">
                <a:cs typeface="+mn-cs"/>
              </a:rPr>
              <a:t> algorithm factoring a 14-bit number (8193 = 3 x 2731) with 31 </a:t>
            </a:r>
            <a:r>
              <a:rPr lang="en-US" sz="2400" b="1" dirty="0" err="1" smtClean="0">
                <a:cs typeface="+mn-cs"/>
              </a:rPr>
              <a:t>qubits</a:t>
            </a:r>
            <a:r>
              <a:rPr lang="en-US" sz="2400" b="1" dirty="0" smtClean="0">
                <a:cs typeface="+mn-cs"/>
              </a:rPr>
              <a:t> using 515,032 gates</a:t>
            </a:r>
          </a:p>
          <a:p>
            <a:pPr>
              <a:defRPr/>
            </a:pPr>
            <a:endParaRPr lang="en-US" sz="2400" b="1" dirty="0" smtClean="0"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33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34948" y="5434711"/>
            <a:ext cx="80518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400" b="1" dirty="0" smtClean="0">
                <a:solidFill>
                  <a:schemeClr val="accent1"/>
                </a:solidFill>
                <a:cs typeface="+mn-cs"/>
              </a:rPr>
              <a:t>Dave </a:t>
            </a:r>
            <a:r>
              <a:rPr lang="en-US" sz="1400" b="1" dirty="0" err="1" smtClean="0">
                <a:solidFill>
                  <a:schemeClr val="accent1"/>
                </a:solidFill>
                <a:cs typeface="+mn-cs"/>
              </a:rPr>
              <a:t>Wecker</a:t>
            </a:r>
            <a:r>
              <a:rPr lang="en-US" sz="1400" b="1" dirty="0" smtClean="0">
                <a:solidFill>
                  <a:schemeClr val="accent1"/>
                </a:solidFill>
                <a:cs typeface="+mn-cs"/>
              </a:rPr>
              <a:t> and </a:t>
            </a:r>
            <a:r>
              <a:rPr lang="en-US" sz="1400" b="1" dirty="0" err="1" smtClean="0">
                <a:solidFill>
                  <a:schemeClr val="accent1"/>
                </a:solidFill>
                <a:cs typeface="+mn-cs"/>
              </a:rPr>
              <a:t>Krysta</a:t>
            </a:r>
            <a:r>
              <a:rPr lang="en-US" sz="1400" b="1" dirty="0" smtClean="0">
                <a:solidFill>
                  <a:schemeClr val="accent1"/>
                </a:solidFill>
                <a:cs typeface="+mn-cs"/>
              </a:rPr>
              <a:t> M. </a:t>
            </a:r>
            <a:r>
              <a:rPr lang="en-US" sz="1400" b="1" dirty="0" err="1" smtClean="0">
                <a:solidFill>
                  <a:schemeClr val="accent1"/>
                </a:solidFill>
                <a:cs typeface="+mn-cs"/>
              </a:rPr>
              <a:t>Svore</a:t>
            </a:r>
            <a:endParaRPr lang="en-US" sz="1400" b="1" dirty="0">
              <a:solidFill>
                <a:schemeClr val="accent1"/>
              </a:solidFill>
              <a:cs typeface="+mn-cs"/>
            </a:endParaRPr>
          </a:p>
          <a:p>
            <a:pPr algn="r">
              <a:defRPr/>
            </a:pPr>
            <a:r>
              <a:rPr lang="en-US" sz="1400" b="1" dirty="0" err="1" smtClean="0"/>
              <a:t>LIQU</a:t>
            </a:r>
            <a:r>
              <a:rPr lang="en-US" sz="1400" b="1" i="1" dirty="0" err="1" smtClean="0"/>
              <a:t>i</a:t>
            </a:r>
            <a:r>
              <a:rPr lang="en-US" sz="1400" b="1" i="1" dirty="0" smtClean="0"/>
              <a:t>|&gt;</a:t>
            </a:r>
            <a:r>
              <a:rPr lang="en-US" sz="1400" b="1" dirty="0" smtClean="0"/>
              <a:t>:</a:t>
            </a:r>
          </a:p>
          <a:p>
            <a:pPr algn="r">
              <a:defRPr/>
            </a:pPr>
            <a:r>
              <a:rPr lang="en-US" sz="1400" b="1" i="1" dirty="0" smtClean="0"/>
              <a:t> A Software Design Architecture and Domain-Specific Language for Quantum Computing</a:t>
            </a:r>
            <a:endParaRPr lang="en-US" sz="1400" b="1" dirty="0">
              <a:cs typeface="+mn-cs"/>
            </a:endParaRPr>
          </a:p>
          <a:p>
            <a:pPr algn="r">
              <a:defRPr/>
            </a:pPr>
            <a:r>
              <a:rPr lang="en-US" sz="1400" b="1" dirty="0" err="1" smtClean="0">
                <a:solidFill>
                  <a:schemeClr val="accent1"/>
                </a:solidFill>
                <a:cs typeface="+mn-cs"/>
              </a:rPr>
              <a:t>arXiv:quant-ph</a:t>
            </a:r>
            <a:r>
              <a:rPr lang="en-US" sz="1400" b="1" dirty="0" smtClean="0">
                <a:solidFill>
                  <a:schemeClr val="accent1"/>
                </a:solidFill>
                <a:cs typeface="+mn-cs"/>
              </a:rPr>
              <a:t>/</a:t>
            </a:r>
            <a:r>
              <a:rPr lang="en-US" sz="1400" b="1" dirty="0" smtClean="0">
                <a:solidFill>
                  <a:schemeClr val="accent1"/>
                </a:solidFill>
              </a:rPr>
              <a:t>1402.4467</a:t>
            </a:r>
            <a:r>
              <a:rPr lang="en-US" sz="1400" b="1" dirty="0" smtClean="0">
                <a:solidFill>
                  <a:schemeClr val="accent1"/>
                </a:solidFill>
                <a:cs typeface="+mn-cs"/>
              </a:rPr>
              <a:t>v1, 18 Feb 2014</a:t>
            </a:r>
            <a:endParaRPr lang="en-US" sz="1400" b="1" dirty="0">
              <a:solidFill>
                <a:schemeClr val="accent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839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Language Abstractions and Constraints</a:t>
            </a:r>
          </a:p>
        </p:txBody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b="1" smtClean="0">
                <a:cs typeface="+mn-cs"/>
              </a:rPr>
              <a:t>States are superpositions</a:t>
            </a:r>
          </a:p>
          <a:p>
            <a:pPr>
              <a:defRPr/>
            </a:pPr>
            <a:endParaRPr lang="en-US" sz="2400" b="1" smtClean="0">
              <a:cs typeface="+mn-cs"/>
            </a:endParaRPr>
          </a:p>
          <a:p>
            <a:pPr>
              <a:defRPr/>
            </a:pPr>
            <a:r>
              <a:rPr lang="en-US" sz="2400" b="1" smtClean="0">
                <a:cs typeface="+mn-cs"/>
              </a:rPr>
              <a:t>Operators are unitary transforms</a:t>
            </a:r>
          </a:p>
          <a:p>
            <a:pPr>
              <a:defRPr/>
            </a:pPr>
            <a:endParaRPr lang="en-US" sz="2400" b="1" smtClean="0">
              <a:cs typeface="+mn-cs"/>
            </a:endParaRPr>
          </a:p>
          <a:p>
            <a:pPr>
              <a:defRPr/>
            </a:pPr>
            <a:r>
              <a:rPr lang="en-US" sz="2400" b="1" smtClean="0">
                <a:cs typeface="+mn-cs"/>
              </a:rPr>
              <a:t>States of qubits can become entangled</a:t>
            </a:r>
          </a:p>
          <a:p>
            <a:pPr>
              <a:defRPr/>
            </a:pPr>
            <a:endParaRPr lang="en-US" sz="2400" b="1" smtClean="0">
              <a:cs typeface="+mn-cs"/>
            </a:endParaRPr>
          </a:p>
          <a:p>
            <a:pPr>
              <a:defRPr/>
            </a:pPr>
            <a:r>
              <a:rPr lang="en-US" sz="2400" b="1" smtClean="0">
                <a:cs typeface="+mn-cs"/>
              </a:rPr>
              <a:t>Measurements are destructive</a:t>
            </a:r>
          </a:p>
          <a:p>
            <a:pPr>
              <a:defRPr/>
            </a:pPr>
            <a:endParaRPr lang="en-US" sz="2400" b="1" smtClean="0">
              <a:cs typeface="+mn-cs"/>
            </a:endParaRPr>
          </a:p>
          <a:p>
            <a:pPr>
              <a:defRPr/>
            </a:pPr>
            <a:r>
              <a:rPr lang="en-US" sz="2400" b="1" smtClean="0">
                <a:cs typeface="+mn-cs"/>
              </a:rPr>
              <a:t>No-cloning theorem: you cannot copy an unknown quantum state!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931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Quantum Algorithm Design Techniques</a:t>
            </a:r>
          </a:p>
        </p:txBody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sz="2400" b="1" smtClean="0">
                <a:cs typeface="+mn-cs"/>
              </a:rPr>
              <a:t>Phase estimation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smtClean="0">
                <a:cs typeface="+mn-cs"/>
              </a:rPr>
              <a:t>Quantum Fourier transform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smtClean="0">
                <a:cs typeface="+mn-cs"/>
              </a:rPr>
              <a:t>Period finding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smtClean="0">
                <a:cs typeface="+mn-cs"/>
              </a:rPr>
              <a:t>Eigenvalue estimation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smtClean="0">
                <a:cs typeface="+mn-cs"/>
              </a:rPr>
              <a:t>Grover search</a:t>
            </a:r>
          </a:p>
          <a:p>
            <a:pPr>
              <a:lnSpc>
                <a:spcPct val="150000"/>
              </a:lnSpc>
              <a:defRPr/>
            </a:pPr>
            <a:r>
              <a:rPr lang="en-US" sz="2400" b="1" smtClean="0">
                <a:cs typeface="+mn-cs"/>
              </a:rPr>
              <a:t>Amplitude amplification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8896528" cy="8382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Quantum Computer Design Tools: Desiderata</a:t>
            </a:r>
          </a:p>
        </p:txBody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059" y="1148983"/>
            <a:ext cx="8287966" cy="5019247"/>
          </a:xfrm>
        </p:spPr>
        <p:txBody>
          <a:bodyPr/>
          <a:lstStyle/>
          <a:p>
            <a:pPr>
              <a:spcBef>
                <a:spcPct val="100000"/>
              </a:spcBef>
              <a:defRPr/>
            </a:pPr>
            <a:r>
              <a:rPr lang="en-US" sz="2000" b="1" dirty="0" smtClean="0">
                <a:cs typeface="+mn-cs"/>
              </a:rPr>
              <a:t>A design flow that will map high-level quantum programs into efficient fault-tolerant technology-specific implementations on different quantum computing devices</a:t>
            </a:r>
          </a:p>
          <a:p>
            <a:pPr>
              <a:spcBef>
                <a:spcPct val="100000"/>
              </a:spcBef>
              <a:defRPr/>
            </a:pPr>
            <a:r>
              <a:rPr lang="en-US" sz="2000" b="1" dirty="0" smtClean="0">
                <a:cs typeface="+mn-cs"/>
              </a:rPr>
              <a:t>Languages, compilers, simulators, and design tools to support the design flow</a:t>
            </a:r>
          </a:p>
          <a:p>
            <a:pPr>
              <a:spcBef>
                <a:spcPct val="100000"/>
              </a:spcBef>
              <a:defRPr/>
            </a:pPr>
            <a:r>
              <a:rPr lang="en-US" sz="2000" b="1" dirty="0" smtClean="0">
                <a:cs typeface="+mn-cs"/>
              </a:rPr>
              <a:t>Well-defined interfaces between components</a:t>
            </a:r>
          </a:p>
          <a:p>
            <a:pPr>
              <a:spcBef>
                <a:spcPct val="100000"/>
              </a:spcBef>
              <a:defRPr/>
            </a:pPr>
            <a:r>
              <a:rPr lang="en-US" sz="2000" b="1" dirty="0" smtClean="0">
                <a:cs typeface="+mn-cs"/>
              </a:rPr>
              <a:t>Efficient methods for incorporating fault tolerance and quantum error correction</a:t>
            </a:r>
          </a:p>
          <a:p>
            <a:pPr>
              <a:spcBef>
                <a:spcPct val="100000"/>
              </a:spcBef>
              <a:defRPr/>
            </a:pPr>
            <a:r>
              <a:rPr lang="en-US" sz="2000" b="1" dirty="0" smtClean="0">
                <a:cs typeface="+mn-cs"/>
              </a:rPr>
              <a:t>Efficient algorithms for optimizing and verifying quantum programs</a:t>
            </a:r>
          </a:p>
          <a:p>
            <a:pPr>
              <a:defRPr/>
            </a:pPr>
            <a:endParaRPr lang="en-US" sz="2000" b="1" dirty="0" smtClean="0"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Quantum Design Tools Hierarchy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191558"/>
            <a:ext cx="8524771" cy="4934606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cs typeface="+mn-cs"/>
              </a:rPr>
              <a:t>Vision: Layered hierarchy with well-defined interfaces</a:t>
            </a:r>
          </a:p>
        </p:txBody>
      </p:sp>
      <p:sp>
        <p:nvSpPr>
          <p:cNvPr id="944132" name="AutoShape 4"/>
          <p:cNvSpPr>
            <a:spLocks noChangeArrowheads="1"/>
          </p:cNvSpPr>
          <p:nvPr/>
        </p:nvSpPr>
        <p:spPr bwMode="auto">
          <a:xfrm>
            <a:off x="1880162" y="2089150"/>
            <a:ext cx="5364999" cy="858838"/>
          </a:xfrm>
          <a:prstGeom prst="roundRect">
            <a:avLst>
              <a:gd name="adj" fmla="val 16667"/>
            </a:avLst>
          </a:prstGeom>
          <a:solidFill>
            <a:srgbClr val="99FF33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133" name="AutoShape 5"/>
          <p:cNvSpPr>
            <a:spLocks noChangeArrowheads="1"/>
          </p:cNvSpPr>
          <p:nvPr/>
        </p:nvSpPr>
        <p:spPr bwMode="auto">
          <a:xfrm>
            <a:off x="1881719" y="3673475"/>
            <a:ext cx="5364998" cy="85883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135" name="AutoShape 7"/>
          <p:cNvSpPr>
            <a:spLocks noChangeArrowheads="1"/>
          </p:cNvSpPr>
          <p:nvPr/>
        </p:nvSpPr>
        <p:spPr bwMode="auto">
          <a:xfrm>
            <a:off x="3399233" y="5251450"/>
            <a:ext cx="2328412" cy="858838"/>
          </a:xfrm>
          <a:prstGeom prst="roundRect">
            <a:avLst>
              <a:gd name="adj" fmla="val 16667"/>
            </a:avLst>
          </a:prstGeom>
          <a:solidFill>
            <a:srgbClr val="FF66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137" name="AutoShape 9"/>
          <p:cNvSpPr>
            <a:spLocks noChangeArrowheads="1"/>
          </p:cNvSpPr>
          <p:nvPr/>
        </p:nvSpPr>
        <p:spPr bwMode="auto">
          <a:xfrm>
            <a:off x="701949" y="5251450"/>
            <a:ext cx="2328412" cy="858838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138" name="AutoShape 10"/>
          <p:cNvSpPr>
            <a:spLocks noChangeArrowheads="1"/>
          </p:cNvSpPr>
          <p:nvPr/>
        </p:nvSpPr>
        <p:spPr bwMode="auto">
          <a:xfrm>
            <a:off x="6124535" y="5251450"/>
            <a:ext cx="2328412" cy="858838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139" name="Text Box 11"/>
          <p:cNvSpPr txBox="1">
            <a:spLocks noChangeArrowheads="1"/>
          </p:cNvSpPr>
          <p:nvPr/>
        </p:nvSpPr>
        <p:spPr bwMode="auto">
          <a:xfrm>
            <a:off x="2989895" y="2286001"/>
            <a:ext cx="32772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Arial" charset="0"/>
                <a:cs typeface="+mn-cs"/>
              </a:rPr>
              <a:t>Programming Languages</a:t>
            </a:r>
          </a:p>
        </p:txBody>
      </p:sp>
      <p:sp>
        <p:nvSpPr>
          <p:cNvPr id="944140" name="Text Box 12"/>
          <p:cNvSpPr txBox="1">
            <a:spLocks noChangeArrowheads="1"/>
          </p:cNvSpPr>
          <p:nvPr/>
        </p:nvSpPr>
        <p:spPr bwMode="auto">
          <a:xfrm>
            <a:off x="3881726" y="3897314"/>
            <a:ext cx="14388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Compilers</a:t>
            </a:r>
          </a:p>
        </p:txBody>
      </p:sp>
      <p:sp>
        <p:nvSpPr>
          <p:cNvPr id="944141" name="Text Box 13"/>
          <p:cNvSpPr txBox="1">
            <a:spLocks noChangeArrowheads="1"/>
          </p:cNvSpPr>
          <p:nvPr/>
        </p:nvSpPr>
        <p:spPr bwMode="auto">
          <a:xfrm>
            <a:off x="1145529" y="5513389"/>
            <a:ext cx="15101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Optimizers</a:t>
            </a:r>
          </a:p>
        </p:txBody>
      </p:sp>
      <p:sp>
        <p:nvSpPr>
          <p:cNvPr id="944142" name="Text Box 14"/>
          <p:cNvSpPr txBox="1">
            <a:spLocks noChangeArrowheads="1"/>
          </p:cNvSpPr>
          <p:nvPr/>
        </p:nvSpPr>
        <p:spPr bwMode="auto">
          <a:xfrm>
            <a:off x="3704293" y="5513389"/>
            <a:ext cx="17614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Layout Tools</a:t>
            </a:r>
          </a:p>
        </p:txBody>
      </p:sp>
      <p:sp>
        <p:nvSpPr>
          <p:cNvPr id="944143" name="Text Box 15"/>
          <p:cNvSpPr txBox="1">
            <a:spLocks noChangeArrowheads="1"/>
          </p:cNvSpPr>
          <p:nvPr/>
        </p:nvSpPr>
        <p:spPr bwMode="auto">
          <a:xfrm>
            <a:off x="6521423" y="5513389"/>
            <a:ext cx="15101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latin typeface="Arial" charset="0"/>
                <a:cs typeface="+mn-cs"/>
              </a:rPr>
              <a:t>Simulators</a:t>
            </a:r>
          </a:p>
        </p:txBody>
      </p:sp>
      <p:sp>
        <p:nvSpPr>
          <p:cNvPr id="944144" name="Line 16"/>
          <p:cNvSpPr>
            <a:spLocks noChangeShapeType="1"/>
          </p:cNvSpPr>
          <p:nvPr/>
        </p:nvSpPr>
        <p:spPr bwMode="auto">
          <a:xfrm>
            <a:off x="4563439" y="4530726"/>
            <a:ext cx="0" cy="709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145" name="Line 17"/>
          <p:cNvSpPr>
            <a:spLocks noChangeShapeType="1"/>
          </p:cNvSpPr>
          <p:nvPr/>
        </p:nvSpPr>
        <p:spPr bwMode="auto">
          <a:xfrm>
            <a:off x="6796910" y="4530726"/>
            <a:ext cx="0" cy="709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146" name="Line 18"/>
          <p:cNvSpPr>
            <a:spLocks noChangeShapeType="1"/>
          </p:cNvSpPr>
          <p:nvPr/>
        </p:nvSpPr>
        <p:spPr bwMode="auto">
          <a:xfrm>
            <a:off x="2368880" y="4530726"/>
            <a:ext cx="0" cy="709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147" name="Line 19"/>
          <p:cNvSpPr>
            <a:spLocks noChangeShapeType="1"/>
          </p:cNvSpPr>
          <p:nvPr/>
        </p:nvSpPr>
        <p:spPr bwMode="auto">
          <a:xfrm>
            <a:off x="4563439" y="2947988"/>
            <a:ext cx="0" cy="7096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148" name="Line 20"/>
          <p:cNvSpPr>
            <a:spLocks noChangeShapeType="1"/>
          </p:cNvSpPr>
          <p:nvPr/>
        </p:nvSpPr>
        <p:spPr bwMode="auto">
          <a:xfrm>
            <a:off x="3024136" y="5718175"/>
            <a:ext cx="37509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149" name="Line 21"/>
          <p:cNvSpPr>
            <a:spLocks noChangeShapeType="1"/>
          </p:cNvSpPr>
          <p:nvPr/>
        </p:nvSpPr>
        <p:spPr bwMode="auto">
          <a:xfrm>
            <a:off x="5713638" y="5718175"/>
            <a:ext cx="42801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150" name="Text Box 22"/>
          <p:cNvSpPr txBox="1">
            <a:spLocks noChangeArrowheads="1"/>
          </p:cNvSpPr>
          <p:nvPr/>
        </p:nvSpPr>
        <p:spPr bwMode="auto">
          <a:xfrm>
            <a:off x="2369852" y="6127750"/>
            <a:ext cx="625042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 dirty="0">
                <a:solidFill>
                  <a:schemeClr val="accent1"/>
                </a:solidFill>
                <a:cs typeface="+mn-cs"/>
              </a:rPr>
              <a:t>K. </a:t>
            </a:r>
            <a:r>
              <a:rPr lang="en-US" sz="1400" b="1" dirty="0" err="1">
                <a:solidFill>
                  <a:schemeClr val="accent1"/>
                </a:solidFill>
                <a:cs typeface="+mn-cs"/>
              </a:rPr>
              <a:t>Svore</a:t>
            </a:r>
            <a:r>
              <a:rPr lang="en-US" sz="1400" b="1" dirty="0">
                <a:solidFill>
                  <a:schemeClr val="accent1"/>
                </a:solidFill>
                <a:cs typeface="+mn-cs"/>
              </a:rPr>
              <a:t>, A. Aho, A. Cross, I. Chuang, I. Markov</a:t>
            </a:r>
          </a:p>
          <a:p>
            <a:pPr algn="r">
              <a:defRPr/>
            </a:pPr>
            <a:r>
              <a:rPr lang="en-US" sz="1400" b="1" dirty="0">
                <a:cs typeface="+mn-cs"/>
              </a:rPr>
              <a:t>A Layered Software Architecture for Quantum Computing Design Tools</a:t>
            </a:r>
          </a:p>
          <a:p>
            <a:pPr algn="r">
              <a:defRPr/>
            </a:pPr>
            <a:r>
              <a:rPr lang="en-US" sz="1400" b="1" i="1" dirty="0">
                <a:solidFill>
                  <a:schemeClr val="accent1"/>
                </a:solidFill>
                <a:cs typeface="+mn-cs"/>
              </a:rPr>
              <a:t>IEEE Computer</a:t>
            </a:r>
            <a:r>
              <a:rPr lang="en-US" sz="1400" b="1" dirty="0">
                <a:solidFill>
                  <a:schemeClr val="accent1"/>
                </a:solidFill>
                <a:cs typeface="+mn-cs"/>
              </a:rPr>
              <a:t>, 2006, vol. 39, no. 1, pp. 74-83</a:t>
            </a:r>
          </a:p>
        </p:txBody>
      </p:sp>
      <p:sp>
        <p:nvSpPr>
          <p:cNvPr id="944151" name="Line 23"/>
          <p:cNvSpPr>
            <a:spLocks noChangeShapeType="1"/>
          </p:cNvSpPr>
          <p:nvPr/>
        </p:nvSpPr>
        <p:spPr bwMode="auto">
          <a:xfrm>
            <a:off x="1123739" y="2511425"/>
            <a:ext cx="740859" cy="0"/>
          </a:xfrm>
          <a:prstGeom prst="line">
            <a:avLst/>
          </a:prstGeom>
          <a:noFill/>
          <a:ln w="38100">
            <a:solidFill>
              <a:srgbClr val="00378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154" name="Line 26"/>
          <p:cNvSpPr>
            <a:spLocks noChangeShapeType="1"/>
          </p:cNvSpPr>
          <p:nvPr/>
        </p:nvSpPr>
        <p:spPr bwMode="auto">
          <a:xfrm>
            <a:off x="1450589" y="4035425"/>
            <a:ext cx="428017" cy="0"/>
          </a:xfrm>
          <a:prstGeom prst="line">
            <a:avLst/>
          </a:prstGeom>
          <a:noFill/>
          <a:ln w="38100">
            <a:solidFill>
              <a:srgbClr val="00378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155" name="Line 27"/>
          <p:cNvSpPr>
            <a:spLocks noChangeShapeType="1"/>
          </p:cNvSpPr>
          <p:nvPr/>
        </p:nvSpPr>
        <p:spPr bwMode="auto">
          <a:xfrm flipV="1">
            <a:off x="1109732" y="2511425"/>
            <a:ext cx="0" cy="2743200"/>
          </a:xfrm>
          <a:prstGeom prst="line">
            <a:avLst/>
          </a:prstGeom>
          <a:noFill/>
          <a:ln w="38100">
            <a:solidFill>
              <a:srgbClr val="00378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4156" name="Line 28"/>
          <p:cNvSpPr>
            <a:spLocks noChangeShapeType="1"/>
          </p:cNvSpPr>
          <p:nvPr/>
        </p:nvSpPr>
        <p:spPr bwMode="auto">
          <a:xfrm flipV="1">
            <a:off x="1452145" y="4035426"/>
            <a:ext cx="0" cy="1204913"/>
          </a:xfrm>
          <a:prstGeom prst="line">
            <a:avLst/>
          </a:prstGeom>
          <a:noFill/>
          <a:ln w="38100">
            <a:solidFill>
              <a:srgbClr val="00378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4"/>
            <a:ext cx="8965011" cy="14351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Need for </a:t>
            </a:r>
            <a:r>
              <a:rPr lang="en-US" dirty="0" smtClean="0">
                <a:cs typeface="+mj-cs"/>
              </a:rPr>
              <a:t>Quantum Programming Languages</a:t>
            </a:r>
            <a:br>
              <a:rPr lang="en-US" dirty="0" smtClean="0">
                <a:cs typeface="+mj-cs"/>
              </a:rPr>
            </a:br>
            <a:r>
              <a:rPr lang="en-US" dirty="0" smtClean="0"/>
              <a:t>and Compilers</a:t>
            </a:r>
            <a:endParaRPr lang="en-US" dirty="0" smtClean="0">
              <a:cs typeface="+mj-cs"/>
            </a:endParaRPr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 </a:t>
            </a:r>
          </a:p>
        </p:txBody>
      </p:sp>
      <p:grpSp>
        <p:nvGrpSpPr>
          <p:cNvPr id="26627" name="Group 16"/>
          <p:cNvGrpSpPr>
            <a:grpSpLocks/>
          </p:cNvGrpSpPr>
          <p:nvPr/>
        </p:nvGrpSpPr>
        <p:grpSpPr bwMode="auto">
          <a:xfrm>
            <a:off x="896502" y="1508126"/>
            <a:ext cx="6902747" cy="3292475"/>
            <a:chOff x="691" y="1094"/>
            <a:chExt cx="4435" cy="2074"/>
          </a:xfrm>
        </p:grpSpPr>
        <p:sp>
          <p:nvSpPr>
            <p:cNvPr id="988164" name="Rectangle 4"/>
            <p:cNvSpPr>
              <a:spLocks noChangeArrowheads="1"/>
            </p:cNvSpPr>
            <p:nvPr/>
          </p:nvSpPr>
          <p:spPr bwMode="auto">
            <a:xfrm>
              <a:off x="2016" y="1526"/>
              <a:ext cx="1785" cy="1210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 dirty="0">
                  <a:latin typeface="Arial" charset="0"/>
                  <a:cs typeface="+mn-cs"/>
                </a:rPr>
                <a:t>Compiler</a:t>
              </a:r>
            </a:p>
          </p:txBody>
        </p:sp>
        <p:sp>
          <p:nvSpPr>
            <p:cNvPr id="988165" name="Rectangle 5"/>
            <p:cNvSpPr>
              <a:spLocks noChangeArrowheads="1"/>
            </p:cNvSpPr>
            <p:nvPr/>
          </p:nvSpPr>
          <p:spPr bwMode="auto">
            <a:xfrm>
              <a:off x="691" y="1843"/>
              <a:ext cx="864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accent1"/>
                  </a:solidFill>
                  <a:latin typeface="Arial" charset="0"/>
                  <a:cs typeface="+mn-cs"/>
                </a:rPr>
                <a:t>source</a:t>
              </a:r>
            </a:p>
            <a:p>
              <a:pPr algn="ctr">
                <a:defRPr/>
              </a:pPr>
              <a:r>
                <a:rPr lang="en-US" sz="2400" b="1" dirty="0">
                  <a:solidFill>
                    <a:schemeClr val="accent1"/>
                  </a:solidFill>
                  <a:latin typeface="Arial" charset="0"/>
                  <a:cs typeface="+mn-cs"/>
                </a:rPr>
                <a:t>program</a:t>
              </a:r>
            </a:p>
          </p:txBody>
        </p:sp>
        <p:sp>
          <p:nvSpPr>
            <p:cNvPr id="988168" name="Rectangle 8"/>
            <p:cNvSpPr>
              <a:spLocks noChangeArrowheads="1"/>
            </p:cNvSpPr>
            <p:nvPr/>
          </p:nvSpPr>
          <p:spPr bwMode="auto">
            <a:xfrm>
              <a:off x="4262" y="1843"/>
              <a:ext cx="864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accent1"/>
                  </a:solidFill>
                  <a:latin typeface="Arial" charset="0"/>
                  <a:cs typeface="+mn-cs"/>
                </a:rPr>
                <a:t>target</a:t>
              </a:r>
            </a:p>
            <a:p>
              <a:pPr algn="ctr">
                <a:defRPr/>
              </a:pPr>
              <a:r>
                <a:rPr lang="en-US" sz="2400" b="1" dirty="0">
                  <a:solidFill>
                    <a:schemeClr val="accent1"/>
                  </a:solidFill>
                  <a:latin typeface="Arial" charset="0"/>
                  <a:cs typeface="+mn-cs"/>
                </a:rPr>
                <a:t>program</a:t>
              </a:r>
            </a:p>
          </p:txBody>
        </p:sp>
        <p:cxnSp>
          <p:nvCxnSpPr>
            <p:cNvPr id="988169" name="AutoShape 9"/>
            <p:cNvCxnSpPr>
              <a:cxnSpLocks noChangeShapeType="1"/>
              <a:stCxn id="988165" idx="3"/>
              <a:endCxn id="988164" idx="1"/>
            </p:cNvCxnSpPr>
            <p:nvPr/>
          </p:nvCxnSpPr>
          <p:spPr bwMode="auto">
            <a:xfrm>
              <a:off x="1555" y="2131"/>
              <a:ext cx="461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88170" name="AutoShape 10"/>
            <p:cNvCxnSpPr>
              <a:cxnSpLocks noChangeShapeType="1"/>
              <a:stCxn id="988164" idx="3"/>
              <a:endCxn id="988168" idx="1"/>
            </p:cNvCxnSpPr>
            <p:nvPr/>
          </p:nvCxnSpPr>
          <p:spPr bwMode="auto">
            <a:xfrm>
              <a:off x="3801" y="2131"/>
              <a:ext cx="461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988171" name="Rectangle 11"/>
            <p:cNvSpPr>
              <a:spLocks noChangeArrowheads="1"/>
            </p:cNvSpPr>
            <p:nvPr/>
          </p:nvSpPr>
          <p:spPr bwMode="auto">
            <a:xfrm>
              <a:off x="4262" y="1094"/>
              <a:ext cx="864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Arial" charset="0"/>
                  <a:cs typeface="+mn-cs"/>
                </a:rPr>
                <a:t>input</a:t>
              </a:r>
            </a:p>
          </p:txBody>
        </p:sp>
        <p:sp>
          <p:nvSpPr>
            <p:cNvPr id="988172" name="Rectangle 12"/>
            <p:cNvSpPr>
              <a:spLocks noChangeArrowheads="1"/>
            </p:cNvSpPr>
            <p:nvPr/>
          </p:nvSpPr>
          <p:spPr bwMode="auto">
            <a:xfrm>
              <a:off x="4262" y="2736"/>
              <a:ext cx="864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dirty="0">
                  <a:latin typeface="Arial" charset="0"/>
                  <a:cs typeface="+mn-cs"/>
                </a:rPr>
                <a:t>output</a:t>
              </a:r>
            </a:p>
          </p:txBody>
        </p:sp>
        <p:cxnSp>
          <p:nvCxnSpPr>
            <p:cNvPr id="988173" name="AutoShape 13"/>
            <p:cNvCxnSpPr>
              <a:cxnSpLocks noChangeShapeType="1"/>
              <a:stCxn id="988171" idx="2"/>
              <a:endCxn id="988168" idx="0"/>
            </p:cNvCxnSpPr>
            <p:nvPr/>
          </p:nvCxnSpPr>
          <p:spPr bwMode="auto">
            <a:xfrm>
              <a:off x="4694" y="1526"/>
              <a:ext cx="0" cy="3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88174" name="AutoShape 14"/>
            <p:cNvCxnSpPr>
              <a:cxnSpLocks noChangeShapeType="1"/>
              <a:stCxn id="988168" idx="2"/>
              <a:endCxn id="988172" idx="0"/>
            </p:cNvCxnSpPr>
            <p:nvPr/>
          </p:nvCxnSpPr>
          <p:spPr bwMode="auto">
            <a:xfrm>
              <a:off x="4694" y="2419"/>
              <a:ext cx="0" cy="3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26628" name="Picture 15" descr="dra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94" y="4800600"/>
            <a:ext cx="118288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Phases of a Compiler</a:t>
            </a:r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 </a:t>
            </a:r>
          </a:p>
        </p:txBody>
      </p:sp>
      <p:sp>
        <p:nvSpPr>
          <p:cNvPr id="990212" name="Rectangle 4"/>
          <p:cNvSpPr>
            <a:spLocks noChangeArrowheads="1"/>
          </p:cNvSpPr>
          <p:nvPr/>
        </p:nvSpPr>
        <p:spPr bwMode="auto">
          <a:xfrm>
            <a:off x="3316743" y="2606676"/>
            <a:ext cx="1075489" cy="1096963"/>
          </a:xfrm>
          <a:prstGeom prst="rect">
            <a:avLst/>
          </a:prstGeom>
          <a:solidFill>
            <a:srgbClr val="FF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Semantic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Analyzer</a:t>
            </a:r>
          </a:p>
        </p:txBody>
      </p:sp>
      <p:sp>
        <p:nvSpPr>
          <p:cNvPr id="990217" name="Rectangle 9"/>
          <p:cNvSpPr>
            <a:spLocks noChangeArrowheads="1"/>
          </p:cNvSpPr>
          <p:nvPr/>
        </p:nvSpPr>
        <p:spPr bwMode="auto">
          <a:xfrm>
            <a:off x="4751768" y="2606676"/>
            <a:ext cx="1075489" cy="1096963"/>
          </a:xfrm>
          <a:prstGeom prst="rect">
            <a:avLst/>
          </a:prstGeom>
          <a:solidFill>
            <a:srgbClr val="FF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 err="1">
                <a:latin typeface="Arial" charset="0"/>
                <a:cs typeface="+mn-cs"/>
              </a:rPr>
              <a:t>Interm</a:t>
            </a:r>
            <a:r>
              <a:rPr lang="en-US" b="1" dirty="0">
                <a:latin typeface="Arial" charset="0"/>
                <a:cs typeface="+mn-cs"/>
              </a:rPr>
              <a:t>.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Code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Gen.</a:t>
            </a:r>
          </a:p>
        </p:txBody>
      </p:sp>
      <p:sp>
        <p:nvSpPr>
          <p:cNvPr id="990218" name="Rectangle 10"/>
          <p:cNvSpPr>
            <a:spLocks noChangeArrowheads="1"/>
          </p:cNvSpPr>
          <p:nvPr/>
        </p:nvSpPr>
        <p:spPr bwMode="auto">
          <a:xfrm>
            <a:off x="1883276" y="2606676"/>
            <a:ext cx="1075490" cy="1096963"/>
          </a:xfrm>
          <a:prstGeom prst="rect">
            <a:avLst/>
          </a:prstGeom>
          <a:solidFill>
            <a:srgbClr val="FF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Syntax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Analyzer</a:t>
            </a:r>
          </a:p>
        </p:txBody>
      </p:sp>
      <p:sp>
        <p:nvSpPr>
          <p:cNvPr id="990219" name="Rectangle 11"/>
          <p:cNvSpPr>
            <a:spLocks noChangeArrowheads="1"/>
          </p:cNvSpPr>
          <p:nvPr/>
        </p:nvSpPr>
        <p:spPr bwMode="auto">
          <a:xfrm>
            <a:off x="448251" y="2606676"/>
            <a:ext cx="1075490" cy="1096963"/>
          </a:xfrm>
          <a:prstGeom prst="rect">
            <a:avLst/>
          </a:prstGeom>
          <a:solidFill>
            <a:srgbClr val="FF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Lexical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Analyzer</a:t>
            </a:r>
          </a:p>
        </p:txBody>
      </p:sp>
      <p:sp>
        <p:nvSpPr>
          <p:cNvPr id="990220" name="Rectangle 12"/>
          <p:cNvSpPr>
            <a:spLocks noChangeArrowheads="1"/>
          </p:cNvSpPr>
          <p:nvPr/>
        </p:nvSpPr>
        <p:spPr bwMode="auto">
          <a:xfrm>
            <a:off x="6185235" y="2606676"/>
            <a:ext cx="1075490" cy="1096963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Code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Optimizer</a:t>
            </a:r>
          </a:p>
        </p:txBody>
      </p:sp>
      <p:sp>
        <p:nvSpPr>
          <p:cNvPr id="990221" name="Rectangle 13"/>
          <p:cNvSpPr>
            <a:spLocks noChangeArrowheads="1"/>
          </p:cNvSpPr>
          <p:nvPr/>
        </p:nvSpPr>
        <p:spPr bwMode="auto">
          <a:xfrm>
            <a:off x="7606252" y="2606676"/>
            <a:ext cx="1075489" cy="1096963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 smtClean="0">
                <a:latin typeface="Arial" charset="0"/>
                <a:cs typeface="+mn-cs"/>
              </a:rPr>
              <a:t>Target</a:t>
            </a:r>
          </a:p>
          <a:p>
            <a:pPr algn="ctr">
              <a:defRPr/>
            </a:pPr>
            <a:r>
              <a:rPr lang="en-US" b="1" dirty="0" smtClean="0">
                <a:latin typeface="Arial" charset="0"/>
                <a:cs typeface="+mn-cs"/>
              </a:rPr>
              <a:t>Code</a:t>
            </a:r>
            <a:endParaRPr lang="en-US" b="1" dirty="0">
              <a:latin typeface="Arial" charset="0"/>
              <a:cs typeface="+mn-cs"/>
            </a:endParaRPr>
          </a:p>
          <a:p>
            <a:pPr algn="ctr">
              <a:defRPr/>
            </a:pPr>
            <a:r>
              <a:rPr lang="en-US" b="1" dirty="0">
                <a:latin typeface="Arial" charset="0"/>
                <a:cs typeface="+mn-cs"/>
              </a:rPr>
              <a:t>Gen.</a:t>
            </a:r>
          </a:p>
        </p:txBody>
      </p:sp>
      <p:cxnSp>
        <p:nvCxnSpPr>
          <p:cNvPr id="990223" name="AutoShape 15"/>
          <p:cNvCxnSpPr>
            <a:cxnSpLocks noChangeShapeType="1"/>
            <a:stCxn id="990219" idx="3"/>
            <a:endCxn id="990218" idx="1"/>
          </p:cNvCxnSpPr>
          <p:nvPr/>
        </p:nvCxnSpPr>
        <p:spPr bwMode="auto">
          <a:xfrm>
            <a:off x="1523741" y="3155950"/>
            <a:ext cx="359534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90224" name="AutoShape 16"/>
          <p:cNvCxnSpPr>
            <a:cxnSpLocks noChangeShapeType="1"/>
            <a:stCxn id="990218" idx="3"/>
            <a:endCxn id="990212" idx="1"/>
          </p:cNvCxnSpPr>
          <p:nvPr/>
        </p:nvCxnSpPr>
        <p:spPr bwMode="auto">
          <a:xfrm>
            <a:off x="2958766" y="3155950"/>
            <a:ext cx="35797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90225" name="AutoShape 17"/>
          <p:cNvCxnSpPr>
            <a:cxnSpLocks noChangeShapeType="1"/>
            <a:stCxn id="990212" idx="3"/>
            <a:endCxn id="990217" idx="1"/>
          </p:cNvCxnSpPr>
          <p:nvPr/>
        </p:nvCxnSpPr>
        <p:spPr bwMode="auto">
          <a:xfrm>
            <a:off x="4392233" y="3155950"/>
            <a:ext cx="35953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90226" name="AutoShape 18"/>
          <p:cNvCxnSpPr>
            <a:cxnSpLocks noChangeShapeType="1"/>
            <a:stCxn id="990217" idx="3"/>
            <a:endCxn id="990220" idx="1"/>
          </p:cNvCxnSpPr>
          <p:nvPr/>
        </p:nvCxnSpPr>
        <p:spPr bwMode="auto">
          <a:xfrm>
            <a:off x="5827257" y="3155950"/>
            <a:ext cx="35797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90227" name="AutoShape 19"/>
          <p:cNvCxnSpPr>
            <a:cxnSpLocks noChangeShapeType="1"/>
            <a:stCxn id="990220" idx="3"/>
            <a:endCxn id="990221" idx="1"/>
          </p:cNvCxnSpPr>
          <p:nvPr/>
        </p:nvCxnSpPr>
        <p:spPr bwMode="auto">
          <a:xfrm>
            <a:off x="7260726" y="3155950"/>
            <a:ext cx="345526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90231" name="Rectangle 23"/>
          <p:cNvSpPr>
            <a:spLocks noChangeArrowheads="1"/>
          </p:cNvSpPr>
          <p:nvPr/>
        </p:nvSpPr>
        <p:spPr bwMode="auto">
          <a:xfrm>
            <a:off x="448251" y="1600200"/>
            <a:ext cx="107549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  <a:latin typeface="Arial" charset="0"/>
                <a:cs typeface="+mn-cs"/>
              </a:rPr>
              <a:t>source</a:t>
            </a:r>
          </a:p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  <a:latin typeface="Arial" charset="0"/>
                <a:cs typeface="+mn-cs"/>
              </a:rPr>
              <a:t>program</a:t>
            </a:r>
          </a:p>
        </p:txBody>
      </p:sp>
      <p:sp>
        <p:nvSpPr>
          <p:cNvPr id="990232" name="Line 24"/>
          <p:cNvSpPr>
            <a:spLocks noChangeShapeType="1"/>
          </p:cNvSpPr>
          <p:nvPr/>
        </p:nvSpPr>
        <p:spPr bwMode="auto">
          <a:xfrm>
            <a:off x="986774" y="2332039"/>
            <a:ext cx="0" cy="274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90233" name="Rectangle 25"/>
          <p:cNvSpPr>
            <a:spLocks noChangeArrowheads="1"/>
          </p:cNvSpPr>
          <p:nvPr/>
        </p:nvSpPr>
        <p:spPr bwMode="auto">
          <a:xfrm>
            <a:off x="1254479" y="3886200"/>
            <a:ext cx="896501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  <a:latin typeface="Arial" charset="0"/>
                <a:cs typeface="+mn-cs"/>
              </a:rPr>
              <a:t>token</a:t>
            </a:r>
          </a:p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  <a:latin typeface="Arial" charset="0"/>
                <a:cs typeface="+mn-cs"/>
              </a:rPr>
              <a:t>stream</a:t>
            </a:r>
          </a:p>
        </p:txBody>
      </p:sp>
      <p:sp>
        <p:nvSpPr>
          <p:cNvPr id="990234" name="Rectangle 26"/>
          <p:cNvSpPr>
            <a:spLocks noChangeArrowheads="1"/>
          </p:cNvSpPr>
          <p:nvPr/>
        </p:nvSpPr>
        <p:spPr bwMode="auto">
          <a:xfrm>
            <a:off x="2689503" y="3886200"/>
            <a:ext cx="896501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  <a:latin typeface="Arial" charset="0"/>
                <a:cs typeface="+mn-cs"/>
              </a:rPr>
              <a:t>syntax</a:t>
            </a:r>
          </a:p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  <a:latin typeface="Arial" charset="0"/>
                <a:cs typeface="+mn-cs"/>
              </a:rPr>
              <a:t>tree</a:t>
            </a:r>
          </a:p>
        </p:txBody>
      </p:sp>
      <p:sp>
        <p:nvSpPr>
          <p:cNvPr id="990235" name="Rectangle 27"/>
          <p:cNvSpPr>
            <a:spLocks noChangeArrowheads="1"/>
          </p:cNvSpPr>
          <p:nvPr/>
        </p:nvSpPr>
        <p:spPr bwMode="auto">
          <a:xfrm>
            <a:off x="4124527" y="3886200"/>
            <a:ext cx="896501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  <a:latin typeface="Arial" charset="0"/>
                <a:cs typeface="+mn-cs"/>
              </a:rPr>
              <a:t>annotated</a:t>
            </a:r>
          </a:p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  <a:latin typeface="Arial" charset="0"/>
                <a:cs typeface="+mn-cs"/>
              </a:rPr>
              <a:t>syntax</a:t>
            </a:r>
          </a:p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  <a:latin typeface="Arial" charset="0"/>
                <a:cs typeface="+mn-cs"/>
              </a:rPr>
              <a:t>tree</a:t>
            </a:r>
          </a:p>
        </p:txBody>
      </p:sp>
      <p:sp>
        <p:nvSpPr>
          <p:cNvPr id="990236" name="Rectangle 28"/>
          <p:cNvSpPr>
            <a:spLocks noChangeArrowheads="1"/>
          </p:cNvSpPr>
          <p:nvPr/>
        </p:nvSpPr>
        <p:spPr bwMode="auto">
          <a:xfrm>
            <a:off x="5557996" y="3886200"/>
            <a:ext cx="896501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 err="1">
                <a:solidFill>
                  <a:schemeClr val="accent1"/>
                </a:solidFill>
                <a:latin typeface="Arial" charset="0"/>
                <a:cs typeface="+mn-cs"/>
              </a:rPr>
              <a:t>interm</a:t>
            </a:r>
            <a:r>
              <a:rPr lang="en-US" b="1" dirty="0">
                <a:solidFill>
                  <a:schemeClr val="accent1"/>
                </a:solidFill>
                <a:latin typeface="Arial" charset="0"/>
                <a:cs typeface="+mn-cs"/>
              </a:rPr>
              <a:t>.</a:t>
            </a:r>
          </a:p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  <a:latin typeface="Arial" charset="0"/>
                <a:cs typeface="+mn-cs"/>
              </a:rPr>
              <a:t>rep.</a:t>
            </a:r>
          </a:p>
        </p:txBody>
      </p:sp>
      <p:sp>
        <p:nvSpPr>
          <p:cNvPr id="990237" name="Rectangle 29"/>
          <p:cNvSpPr>
            <a:spLocks noChangeArrowheads="1"/>
          </p:cNvSpPr>
          <p:nvPr/>
        </p:nvSpPr>
        <p:spPr bwMode="auto">
          <a:xfrm>
            <a:off x="6993020" y="3886200"/>
            <a:ext cx="896501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 err="1">
                <a:solidFill>
                  <a:schemeClr val="accent1"/>
                </a:solidFill>
                <a:latin typeface="Arial" charset="0"/>
                <a:cs typeface="+mn-cs"/>
              </a:rPr>
              <a:t>interm</a:t>
            </a:r>
            <a:r>
              <a:rPr lang="en-US" b="1" dirty="0">
                <a:solidFill>
                  <a:schemeClr val="accent1"/>
                </a:solidFill>
                <a:latin typeface="Arial" charset="0"/>
                <a:cs typeface="+mn-cs"/>
              </a:rPr>
              <a:t>.</a:t>
            </a:r>
          </a:p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  <a:latin typeface="Arial" charset="0"/>
                <a:cs typeface="+mn-cs"/>
              </a:rPr>
              <a:t>rep.</a:t>
            </a:r>
          </a:p>
        </p:txBody>
      </p:sp>
      <p:sp>
        <p:nvSpPr>
          <p:cNvPr id="990238" name="Rectangle 30"/>
          <p:cNvSpPr>
            <a:spLocks noChangeArrowheads="1"/>
          </p:cNvSpPr>
          <p:nvPr/>
        </p:nvSpPr>
        <p:spPr bwMode="auto">
          <a:xfrm>
            <a:off x="7606252" y="1600200"/>
            <a:ext cx="1075489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  <a:latin typeface="Arial" charset="0"/>
                <a:cs typeface="+mn-cs"/>
              </a:rPr>
              <a:t>target</a:t>
            </a:r>
          </a:p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  <a:latin typeface="Arial" charset="0"/>
                <a:cs typeface="+mn-cs"/>
              </a:rPr>
              <a:t>program</a:t>
            </a:r>
          </a:p>
        </p:txBody>
      </p:sp>
      <p:sp>
        <p:nvSpPr>
          <p:cNvPr id="990239" name="Line 31"/>
          <p:cNvSpPr>
            <a:spLocks noChangeShapeType="1"/>
          </p:cNvSpPr>
          <p:nvPr/>
        </p:nvSpPr>
        <p:spPr bwMode="auto">
          <a:xfrm flipV="1">
            <a:off x="8144775" y="2332039"/>
            <a:ext cx="0" cy="274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90240" name="Rectangle 32"/>
          <p:cNvSpPr>
            <a:spLocks noChangeArrowheads="1"/>
          </p:cNvSpPr>
          <p:nvPr/>
        </p:nvSpPr>
        <p:spPr bwMode="auto">
          <a:xfrm>
            <a:off x="448251" y="5257801"/>
            <a:ext cx="8233491" cy="639763"/>
          </a:xfrm>
          <a:prstGeom prst="rect">
            <a:avLst/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Arial" charset="0"/>
                <a:cs typeface="+mn-cs"/>
              </a:rPr>
              <a:t>Symbol Table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838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err="1" smtClean="0">
                <a:latin typeface="Arial"/>
                <a:cs typeface="Arial"/>
              </a:rPr>
              <a:t>Shor</a:t>
            </a:r>
            <a:r>
              <a:rPr lang="ja-JP" altLang="en-US" sz="3200" b="1" dirty="0" smtClean="0">
                <a:latin typeface="Arial"/>
                <a:cs typeface="Arial"/>
              </a:rPr>
              <a:t>’</a:t>
            </a:r>
            <a:r>
              <a:rPr lang="en-US" sz="3200" b="1" dirty="0" smtClean="0">
                <a:latin typeface="Arial"/>
                <a:cs typeface="Arial"/>
              </a:rPr>
              <a:t>s Integer Factorization Algorithm</a:t>
            </a:r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577" y="1075073"/>
            <a:ext cx="8287966" cy="5029200"/>
          </a:xfrm>
        </p:spPr>
        <p:txBody>
          <a:bodyPr/>
          <a:lstStyle/>
          <a:p>
            <a:pPr>
              <a:spcBef>
                <a:spcPct val="100000"/>
              </a:spcBef>
              <a:buFontTx/>
              <a:buNone/>
              <a:defRPr/>
            </a:pPr>
            <a:r>
              <a:rPr lang="en-US" sz="2800" b="1" dirty="0" smtClean="0">
                <a:cs typeface="+mn-cs"/>
              </a:rPr>
              <a:t>Problem: Given a composite </a:t>
            </a:r>
            <a:r>
              <a:rPr lang="en-US" sz="2800" b="1" i="1" dirty="0" smtClean="0">
                <a:cs typeface="+mn-cs"/>
              </a:rPr>
              <a:t>n</a:t>
            </a:r>
            <a:r>
              <a:rPr lang="en-US" sz="2800" b="1" dirty="0" smtClean="0">
                <a:cs typeface="+mn-cs"/>
              </a:rPr>
              <a:t>-bit integer, find a nontrivial factor.</a:t>
            </a:r>
          </a:p>
          <a:p>
            <a:pPr>
              <a:spcBef>
                <a:spcPct val="100000"/>
              </a:spcBef>
              <a:buFontTx/>
              <a:buNone/>
              <a:defRPr/>
            </a:pPr>
            <a:r>
              <a:rPr lang="en-US" sz="2800" b="1" dirty="0" smtClean="0">
                <a:cs typeface="+mn-cs"/>
              </a:rPr>
              <a:t>Best-known deterministic algorithm on a classical computer has time complexity </a:t>
            </a:r>
            <a:br>
              <a:rPr lang="en-US" sz="2800" b="1" dirty="0" smtClean="0">
                <a:cs typeface="+mn-cs"/>
              </a:rPr>
            </a:br>
            <a:r>
              <a:rPr lang="en-US" sz="2800" b="1" dirty="0" err="1" smtClean="0">
                <a:solidFill>
                  <a:srgbClr val="0000FF"/>
                </a:solidFill>
                <a:cs typeface="+mn-cs"/>
              </a:rPr>
              <a:t>exp</a:t>
            </a:r>
            <a:r>
              <a:rPr lang="en-US" sz="2800" b="1" dirty="0" smtClean="0">
                <a:solidFill>
                  <a:srgbClr val="0000FF"/>
                </a:solidFill>
                <a:cs typeface="+mn-cs"/>
              </a:rPr>
              <a:t>(O( </a:t>
            </a:r>
            <a:r>
              <a:rPr lang="en-US" sz="2800" b="1" i="1" dirty="0" smtClean="0">
                <a:solidFill>
                  <a:srgbClr val="0000FF"/>
                </a:solidFill>
                <a:cs typeface="+mn-cs"/>
              </a:rPr>
              <a:t>n</a:t>
            </a:r>
            <a:r>
              <a:rPr lang="en-US" sz="2800" b="1" baseline="30000" dirty="0" smtClean="0">
                <a:solidFill>
                  <a:srgbClr val="0000FF"/>
                </a:solidFill>
                <a:cs typeface="+mn-cs"/>
              </a:rPr>
              <a:t>1/3</a:t>
            </a:r>
            <a:r>
              <a:rPr lang="en-US" sz="2800" b="1" dirty="0" smtClean="0">
                <a:solidFill>
                  <a:srgbClr val="0000FF"/>
                </a:solidFill>
                <a:cs typeface="+mn-cs"/>
              </a:rPr>
              <a:t> log</a:t>
            </a:r>
            <a:r>
              <a:rPr lang="en-US" sz="2800" b="1" baseline="30000" dirty="0" smtClean="0">
                <a:solidFill>
                  <a:srgbClr val="0000FF"/>
                </a:solidFill>
                <a:cs typeface="+mn-cs"/>
              </a:rPr>
              <a:t>2/3 </a:t>
            </a:r>
            <a:r>
              <a:rPr lang="en-US" sz="2800" b="1" i="1" dirty="0" smtClean="0">
                <a:solidFill>
                  <a:srgbClr val="0000FF"/>
                </a:solidFill>
                <a:cs typeface="+mn-cs"/>
              </a:rPr>
              <a:t>n</a:t>
            </a:r>
            <a:r>
              <a:rPr lang="en-US" sz="2800" b="1" dirty="0" smtClean="0">
                <a:solidFill>
                  <a:srgbClr val="0000FF"/>
                </a:solidFill>
                <a:cs typeface="+mn-cs"/>
              </a:rPr>
              <a:t> ))</a:t>
            </a:r>
            <a:r>
              <a:rPr lang="en-US" sz="2800" b="1" dirty="0" smtClean="0">
                <a:cs typeface="+mn-cs"/>
              </a:rPr>
              <a:t>.</a:t>
            </a:r>
          </a:p>
          <a:p>
            <a:pPr>
              <a:spcBef>
                <a:spcPct val="100000"/>
              </a:spcBef>
              <a:buFontTx/>
              <a:buNone/>
              <a:defRPr/>
            </a:pPr>
            <a:r>
              <a:rPr lang="en-US" sz="2800" b="1" dirty="0" smtClean="0">
                <a:cs typeface="+mn-cs"/>
              </a:rPr>
              <a:t>A quantum computer can solve this</a:t>
            </a:r>
            <a:br>
              <a:rPr lang="en-US" sz="2800" b="1" dirty="0" smtClean="0">
                <a:cs typeface="+mn-cs"/>
              </a:rPr>
            </a:br>
            <a:r>
              <a:rPr lang="en-US" sz="2800" b="1" dirty="0" smtClean="0">
                <a:cs typeface="+mn-cs"/>
              </a:rPr>
              <a:t>problem in </a:t>
            </a:r>
            <a:r>
              <a:rPr lang="en-US" sz="2800" b="1" dirty="0" smtClean="0">
                <a:solidFill>
                  <a:srgbClr val="0000FF"/>
                </a:solidFill>
                <a:cs typeface="+mn-cs"/>
              </a:rPr>
              <a:t>O( </a:t>
            </a:r>
            <a:r>
              <a:rPr lang="en-US" sz="2800" b="1" i="1" dirty="0" smtClean="0">
                <a:solidFill>
                  <a:srgbClr val="0000FF"/>
                </a:solidFill>
                <a:cs typeface="+mn-cs"/>
              </a:rPr>
              <a:t>n</a:t>
            </a:r>
            <a:r>
              <a:rPr lang="en-US" sz="2800" b="1" baseline="30000" dirty="0" smtClean="0">
                <a:solidFill>
                  <a:srgbClr val="0000FF"/>
                </a:solidFill>
                <a:cs typeface="+mn-cs"/>
              </a:rPr>
              <a:t>3 </a:t>
            </a:r>
            <a:r>
              <a:rPr lang="en-US" sz="2800" b="1" dirty="0" smtClean="0">
                <a:solidFill>
                  <a:srgbClr val="0000FF"/>
                </a:solidFill>
                <a:cs typeface="+mn-cs"/>
              </a:rPr>
              <a:t>)</a:t>
            </a:r>
            <a:r>
              <a:rPr lang="en-US" sz="2800" b="1" dirty="0" smtClean="0">
                <a:cs typeface="+mn-cs"/>
              </a:rPr>
              <a:t> operations.</a:t>
            </a:r>
          </a:p>
        </p:txBody>
      </p:sp>
      <p:sp>
        <p:nvSpPr>
          <p:cNvPr id="714756" name="Text Box 4"/>
          <p:cNvSpPr txBox="1">
            <a:spLocks noChangeArrowheads="1"/>
          </p:cNvSpPr>
          <p:nvPr/>
        </p:nvSpPr>
        <p:spPr bwMode="auto">
          <a:xfrm>
            <a:off x="1105123" y="5776913"/>
            <a:ext cx="759679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 dirty="0">
                <a:solidFill>
                  <a:schemeClr val="accent1"/>
                </a:solidFill>
                <a:cs typeface="+mn-cs"/>
              </a:rPr>
              <a:t>Peter </a:t>
            </a:r>
            <a:r>
              <a:rPr lang="en-US" sz="1400" b="1" dirty="0" err="1">
                <a:solidFill>
                  <a:schemeClr val="accent1"/>
                </a:solidFill>
                <a:cs typeface="+mn-cs"/>
              </a:rPr>
              <a:t>Shor</a:t>
            </a:r>
            <a:endParaRPr lang="en-US" sz="1400" b="1" dirty="0">
              <a:solidFill>
                <a:schemeClr val="accent1"/>
              </a:solidFill>
              <a:cs typeface="+mn-cs"/>
            </a:endParaRPr>
          </a:p>
          <a:p>
            <a:pPr algn="r">
              <a:defRPr/>
            </a:pPr>
            <a:r>
              <a:rPr lang="en-US" sz="1400" b="1" dirty="0">
                <a:cs typeface="+mn-cs"/>
              </a:rPr>
              <a:t>Algorithms for Quantum Computation: Discrete Logarithms and Factoring</a:t>
            </a:r>
          </a:p>
          <a:p>
            <a:pPr algn="r">
              <a:defRPr/>
            </a:pPr>
            <a:r>
              <a:rPr lang="en-US" sz="1400" b="1" i="1" dirty="0">
                <a:solidFill>
                  <a:schemeClr val="accent1"/>
                </a:solidFill>
                <a:cs typeface="+mn-cs"/>
              </a:rPr>
              <a:t>Proc. 35</a:t>
            </a:r>
            <a:r>
              <a:rPr lang="en-US" sz="1400" b="1" i="1" baseline="30000" dirty="0">
                <a:solidFill>
                  <a:schemeClr val="accent1"/>
                </a:solidFill>
                <a:cs typeface="+mn-cs"/>
              </a:rPr>
              <a:t>th</a:t>
            </a:r>
            <a:r>
              <a:rPr lang="en-US" sz="1400" b="1" i="1" dirty="0">
                <a:solidFill>
                  <a:schemeClr val="accent1"/>
                </a:solidFill>
                <a:cs typeface="+mn-cs"/>
              </a:rPr>
              <a:t> Annual Symposium on Foundations of Computer Science</a:t>
            </a:r>
            <a:r>
              <a:rPr lang="en-US" sz="1400" b="1" dirty="0">
                <a:solidFill>
                  <a:schemeClr val="accent1"/>
                </a:solidFill>
                <a:cs typeface="+mn-cs"/>
              </a:rPr>
              <a:t>, 1994,  pp. 124-134</a:t>
            </a:r>
          </a:p>
        </p:txBody>
      </p:sp>
      <p:pic>
        <p:nvPicPr>
          <p:cNvPr id="7147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392" y="3327400"/>
            <a:ext cx="1789889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Universal Sets of Quantum Gates</a:t>
            </a:r>
          </a:p>
        </p:txBody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060" y="1216025"/>
            <a:ext cx="8529211" cy="50292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  <a:defRPr/>
            </a:pPr>
            <a:r>
              <a:rPr lang="en-US" sz="2400" b="1" dirty="0" smtClean="0">
                <a:cs typeface="+mn-cs"/>
              </a:rPr>
              <a:t>  A set of gates is </a:t>
            </a:r>
            <a:r>
              <a:rPr lang="en-US" sz="2400" b="1" i="1" dirty="0" smtClean="0">
                <a:solidFill>
                  <a:schemeClr val="accent1"/>
                </a:solidFill>
                <a:cs typeface="+mn-cs"/>
              </a:rPr>
              <a:t>universal</a:t>
            </a:r>
            <a:r>
              <a:rPr lang="en-US" sz="2400" b="1" dirty="0" smtClean="0">
                <a:cs typeface="+mn-cs"/>
              </a:rPr>
              <a:t> </a:t>
            </a:r>
            <a:r>
              <a:rPr lang="en-US" sz="2400" b="1" i="1" dirty="0" smtClean="0">
                <a:solidFill>
                  <a:schemeClr val="accent1"/>
                </a:solidFill>
                <a:cs typeface="+mn-cs"/>
              </a:rPr>
              <a:t>for quantum computation</a:t>
            </a:r>
            <a:r>
              <a:rPr lang="en-US" sz="2400" b="1" dirty="0" smtClean="0">
                <a:cs typeface="+mn-cs"/>
              </a:rPr>
              <a:t> if any unitary operation can be approximated to arbitrary accuracy by a quantum circuit using gates from that set.</a:t>
            </a:r>
          </a:p>
          <a:p>
            <a:pPr>
              <a:buFontTx/>
              <a:buNone/>
              <a:defRPr/>
            </a:pPr>
            <a:endParaRPr lang="en-US" sz="2400" b="1" dirty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2400" b="1" dirty="0" smtClean="0">
                <a:cs typeface="+mn-cs"/>
              </a:rPr>
              <a:t>  </a:t>
            </a:r>
            <a:r>
              <a:rPr lang="en-US" sz="2400" b="1" smtClean="0">
                <a:cs typeface="+mn-cs"/>
              </a:rPr>
              <a:t>The </a:t>
            </a:r>
            <a:r>
              <a:rPr lang="en-US" sz="2400" b="1" smtClean="0">
                <a:cs typeface="Arial" charset="0"/>
              </a:rPr>
              <a:t>phase gate </a:t>
            </a:r>
            <a:r>
              <a:rPr lang="en-US" sz="2400" b="1" i="1" dirty="0" smtClean="0">
                <a:cs typeface="Arial" charset="0"/>
              </a:rPr>
              <a:t>S</a:t>
            </a:r>
            <a:r>
              <a:rPr lang="en-US" sz="2400" b="1" dirty="0" smtClean="0">
                <a:cs typeface="Arial" charset="0"/>
              </a:rPr>
              <a:t> =              ;  the </a:t>
            </a:r>
            <a:r>
              <a:rPr lang="el-GR" sz="2400" b="1" i="1" dirty="0" smtClean="0">
                <a:cs typeface="Arial" charset="0"/>
              </a:rPr>
              <a:t>π</a:t>
            </a:r>
            <a:r>
              <a:rPr lang="en-US" sz="2400" b="1" dirty="0" smtClean="0">
                <a:cs typeface="Arial" charset="0"/>
              </a:rPr>
              <a:t>/8 gate </a:t>
            </a:r>
            <a:r>
              <a:rPr lang="en-US" sz="2400" b="1" i="1" dirty="0" smtClean="0">
                <a:cs typeface="Arial" charset="0"/>
              </a:rPr>
              <a:t>T</a:t>
            </a:r>
            <a:r>
              <a:rPr lang="en-US" sz="2400" b="1" dirty="0" smtClean="0">
                <a:cs typeface="Arial" charset="0"/>
              </a:rPr>
              <a:t> = </a:t>
            </a:r>
            <a:endParaRPr lang="el-GR" sz="2400" b="1" i="1" dirty="0" smtClean="0">
              <a:cs typeface="Arial" charset="0"/>
            </a:endParaRPr>
          </a:p>
          <a:p>
            <a:pPr>
              <a:buFontTx/>
              <a:buNone/>
              <a:defRPr/>
            </a:pPr>
            <a:endParaRPr lang="en-US" sz="2400" b="1" dirty="0" smtClean="0">
              <a:cs typeface="Arial" charset="0"/>
            </a:endParaRPr>
          </a:p>
          <a:p>
            <a:pPr>
              <a:buFontTx/>
              <a:buNone/>
              <a:defRPr/>
            </a:pPr>
            <a:r>
              <a:rPr lang="en-US" sz="2400" b="1" dirty="0" smtClean="0">
                <a:cs typeface="Arial" charset="0"/>
              </a:rPr>
              <a:t>  Common universal sets of quantum gates:</a:t>
            </a:r>
          </a:p>
          <a:p>
            <a:pPr lvl="2">
              <a:defRPr/>
            </a:pPr>
            <a:r>
              <a:rPr lang="en-US" sz="2400" b="1" dirty="0" smtClean="0">
                <a:cs typeface="Arial" charset="0"/>
              </a:rPr>
              <a:t>{ </a:t>
            </a:r>
            <a:r>
              <a:rPr lang="en-US" sz="2400" b="1" i="1" dirty="0" smtClean="0">
                <a:cs typeface="Arial" charset="0"/>
              </a:rPr>
              <a:t>H</a:t>
            </a:r>
            <a:r>
              <a:rPr lang="en-US" sz="2400" b="1" dirty="0" smtClean="0">
                <a:cs typeface="Arial" charset="0"/>
              </a:rPr>
              <a:t>, </a:t>
            </a:r>
            <a:r>
              <a:rPr lang="en-US" sz="2400" b="1" i="1" dirty="0" smtClean="0">
                <a:cs typeface="Arial" charset="0"/>
              </a:rPr>
              <a:t>S, </a:t>
            </a:r>
            <a:r>
              <a:rPr lang="en-US" sz="2400" b="1" dirty="0" smtClean="0">
                <a:cs typeface="Arial" charset="0"/>
              </a:rPr>
              <a:t>CNOT, </a:t>
            </a:r>
            <a:r>
              <a:rPr lang="en-US" sz="2400" b="1" i="1" dirty="0" smtClean="0">
                <a:cs typeface="Arial" charset="0"/>
              </a:rPr>
              <a:t>T </a:t>
            </a:r>
            <a:r>
              <a:rPr lang="en-US" sz="2400" b="1" dirty="0" smtClean="0">
                <a:cs typeface="Arial" charset="0"/>
              </a:rPr>
              <a:t>}</a:t>
            </a:r>
          </a:p>
          <a:p>
            <a:pPr lvl="2">
              <a:defRPr/>
            </a:pPr>
            <a:r>
              <a:rPr lang="en-US" sz="2400" b="1" dirty="0" smtClean="0">
                <a:cs typeface="Arial" charset="0"/>
              </a:rPr>
              <a:t>{ </a:t>
            </a:r>
            <a:r>
              <a:rPr lang="en-US" sz="2400" b="1" i="1" dirty="0" smtClean="0">
                <a:cs typeface="Arial" charset="0"/>
              </a:rPr>
              <a:t>H</a:t>
            </a:r>
            <a:r>
              <a:rPr lang="en-US" sz="2400" b="1" dirty="0" smtClean="0">
                <a:cs typeface="Arial" charset="0"/>
              </a:rPr>
              <a:t>, </a:t>
            </a:r>
            <a:r>
              <a:rPr lang="en-US" sz="2400" b="1" i="1" dirty="0" smtClean="0">
                <a:cs typeface="Arial" charset="0"/>
              </a:rPr>
              <a:t>I</a:t>
            </a:r>
            <a:r>
              <a:rPr lang="en-US" sz="2400" b="1" dirty="0" smtClean="0">
                <a:cs typeface="Arial" charset="0"/>
              </a:rPr>
              <a:t>, </a:t>
            </a:r>
            <a:r>
              <a:rPr lang="en-US" sz="2400" b="1" i="1" dirty="0" smtClean="0">
                <a:cs typeface="Arial" charset="0"/>
              </a:rPr>
              <a:t>X</a:t>
            </a:r>
            <a:r>
              <a:rPr lang="en-US" sz="2400" b="1" dirty="0" smtClean="0">
                <a:cs typeface="Arial" charset="0"/>
              </a:rPr>
              <a:t>, </a:t>
            </a:r>
            <a:r>
              <a:rPr lang="en-US" sz="2400" b="1" i="1" dirty="0" smtClean="0">
                <a:cs typeface="Arial" charset="0"/>
              </a:rPr>
              <a:t>Y</a:t>
            </a:r>
            <a:r>
              <a:rPr lang="en-US" sz="2400" b="1" dirty="0" smtClean="0">
                <a:cs typeface="Arial" charset="0"/>
              </a:rPr>
              <a:t>, </a:t>
            </a:r>
            <a:r>
              <a:rPr lang="en-US" sz="2400" b="1" i="1" dirty="0" smtClean="0">
                <a:cs typeface="Arial" charset="0"/>
              </a:rPr>
              <a:t>Z</a:t>
            </a:r>
            <a:r>
              <a:rPr lang="en-US" sz="2400" b="1" dirty="0" smtClean="0">
                <a:cs typeface="Arial" charset="0"/>
              </a:rPr>
              <a:t>, </a:t>
            </a:r>
            <a:r>
              <a:rPr lang="en-US" sz="2400" b="1" i="1" dirty="0" smtClean="0">
                <a:cs typeface="Arial" charset="0"/>
              </a:rPr>
              <a:t>S</a:t>
            </a:r>
            <a:r>
              <a:rPr lang="en-US" sz="2400" b="1" dirty="0" smtClean="0">
                <a:cs typeface="Arial" charset="0"/>
              </a:rPr>
              <a:t>, </a:t>
            </a:r>
            <a:r>
              <a:rPr lang="en-US" sz="2400" b="1" i="1" dirty="0" smtClean="0">
                <a:cs typeface="Arial" charset="0"/>
              </a:rPr>
              <a:t>T</a:t>
            </a:r>
            <a:r>
              <a:rPr lang="en-US" sz="2400" b="1" dirty="0" smtClean="0">
                <a:cs typeface="Arial" charset="0"/>
              </a:rPr>
              <a:t>, CNOT }</a:t>
            </a:r>
          </a:p>
          <a:p>
            <a:pPr>
              <a:buFontTx/>
              <a:buNone/>
              <a:defRPr/>
            </a:pPr>
            <a:r>
              <a:rPr lang="en-US" sz="3200" b="1" dirty="0" smtClean="0">
                <a:cs typeface="Arial" charset="0"/>
              </a:rPr>
              <a:t>  </a:t>
            </a:r>
            <a:r>
              <a:rPr lang="en-US" sz="2400" b="1" dirty="0" smtClean="0">
                <a:cs typeface="Arial" charset="0"/>
              </a:rPr>
              <a:t>CNOT and the single </a:t>
            </a:r>
            <a:r>
              <a:rPr lang="en-US" sz="2400" b="1" dirty="0" err="1" smtClean="0">
                <a:cs typeface="Arial" charset="0"/>
              </a:rPr>
              <a:t>qubit</a:t>
            </a:r>
            <a:r>
              <a:rPr lang="en-US" sz="2400" b="1" dirty="0" smtClean="0">
                <a:cs typeface="Arial" charset="0"/>
              </a:rPr>
              <a:t> gates are </a:t>
            </a:r>
            <a:r>
              <a:rPr lang="en-US" sz="2400" b="1" dirty="0" smtClean="0">
                <a:solidFill>
                  <a:schemeClr val="accent1"/>
                </a:solidFill>
                <a:cs typeface="Arial" charset="0"/>
              </a:rPr>
              <a:t>exactly universal</a:t>
            </a:r>
            <a:r>
              <a:rPr lang="en-US" sz="2400" b="1" dirty="0" smtClean="0">
                <a:cs typeface="Arial" charset="0"/>
              </a:rPr>
              <a:t> for quantum computation.</a:t>
            </a:r>
          </a:p>
          <a:p>
            <a:pPr>
              <a:buFontTx/>
              <a:buNone/>
              <a:defRPr/>
            </a:pPr>
            <a:endParaRPr lang="en-US" sz="2400" b="1" dirty="0" smtClean="0">
              <a:cs typeface="Arial" charset="0"/>
            </a:endParaRPr>
          </a:p>
          <a:p>
            <a:pPr>
              <a:buFontTx/>
              <a:buNone/>
              <a:defRPr/>
            </a:pPr>
            <a:endParaRPr lang="en-US" sz="2400" b="1" dirty="0" smtClean="0">
              <a:cs typeface="Arial" charset="0"/>
            </a:endParaRPr>
          </a:p>
          <a:p>
            <a:pPr>
              <a:buFontTx/>
              <a:buNone/>
              <a:defRPr/>
            </a:pPr>
            <a:endParaRPr lang="en-US" sz="2400" b="1" dirty="0" smtClean="0">
              <a:cs typeface="Arial" charset="0"/>
            </a:endParaRPr>
          </a:p>
          <a:p>
            <a:pPr>
              <a:buFontTx/>
              <a:buNone/>
              <a:defRPr/>
            </a:pPr>
            <a:endParaRPr lang="el-GR" sz="2400" b="1" dirty="0" smtClean="0">
              <a:cs typeface="Arial" charset="0"/>
            </a:endParaRPr>
          </a:p>
        </p:txBody>
      </p:sp>
      <p:graphicFrame>
        <p:nvGraphicFramePr>
          <p:cNvPr id="43011" name="Object 4"/>
          <p:cNvGraphicFramePr>
            <a:graphicFrameLocks noChangeAspect="1"/>
          </p:cNvGraphicFramePr>
          <p:nvPr/>
        </p:nvGraphicFramePr>
        <p:xfrm>
          <a:off x="3382113" y="2627314"/>
          <a:ext cx="1083272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3" name="Equation" r:id="rId4" imgW="469900" imgH="457200" progId="Equation.3">
                  <p:embed/>
                </p:oleObj>
              </mc:Choice>
              <mc:Fallback>
                <p:oleObj name="Equation" r:id="rId4" imgW="469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113" y="2627314"/>
                        <a:ext cx="1083272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515126"/>
              </p:ext>
            </p:extLst>
          </p:nvPr>
        </p:nvGraphicFramePr>
        <p:xfrm>
          <a:off x="7024332" y="2632076"/>
          <a:ext cx="1523741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04" name="Equation" r:id="rId6" imgW="660400" imgH="457200" progId="Equation.3">
                  <p:embed/>
                </p:oleObj>
              </mc:Choice>
              <mc:Fallback>
                <p:oleObj name="Equation" r:id="rId6" imgW="660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4332" y="2632076"/>
                        <a:ext cx="1523741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81063"/>
            <a:ext cx="9144000" cy="56070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 smtClean="0">
                <a:cs typeface="+mn-cs"/>
              </a:rPr>
              <a:t> </a:t>
            </a:r>
          </a:p>
        </p:txBody>
      </p:sp>
      <p:sp>
        <p:nvSpPr>
          <p:cNvPr id="916489" name="AutoShape 9"/>
          <p:cNvSpPr>
            <a:spLocks noChangeArrowheads="1"/>
          </p:cNvSpPr>
          <p:nvPr/>
        </p:nvSpPr>
        <p:spPr bwMode="auto">
          <a:xfrm>
            <a:off x="996113" y="2505075"/>
            <a:ext cx="1424130" cy="914400"/>
          </a:xfrm>
          <a:prstGeom prst="roundRect">
            <a:avLst>
              <a:gd name="adj" fmla="val 16667"/>
            </a:avLst>
          </a:prstGeom>
          <a:solidFill>
            <a:srgbClr val="99FF33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8980575" cy="838200"/>
          </a:xfrm>
        </p:spPr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Languages and Abstractions in the Design Flow</a:t>
            </a:r>
          </a:p>
        </p:txBody>
      </p:sp>
      <p:sp>
        <p:nvSpPr>
          <p:cNvPr id="916485" name="AutoShape 5"/>
          <p:cNvSpPr>
            <a:spLocks noChangeArrowheads="1"/>
          </p:cNvSpPr>
          <p:nvPr/>
        </p:nvSpPr>
        <p:spPr bwMode="auto">
          <a:xfrm>
            <a:off x="3101956" y="2505075"/>
            <a:ext cx="1424129" cy="914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6488" name="Text Box 8"/>
          <p:cNvSpPr txBox="1">
            <a:spLocks noChangeArrowheads="1"/>
          </p:cNvSpPr>
          <p:nvPr/>
        </p:nvSpPr>
        <p:spPr bwMode="auto">
          <a:xfrm>
            <a:off x="1361873" y="2660651"/>
            <a:ext cx="710451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Arial" charset="0"/>
                <a:cs typeface="+mn-cs"/>
              </a:rPr>
              <a:t>Front</a:t>
            </a:r>
          </a:p>
          <a:p>
            <a:pPr algn="ctr">
              <a:defRPr/>
            </a:pPr>
            <a:r>
              <a:rPr lang="en-US" sz="1600" b="1" dirty="0">
                <a:latin typeface="Arial" charset="0"/>
                <a:cs typeface="+mn-cs"/>
              </a:rPr>
              <a:t>End</a:t>
            </a:r>
          </a:p>
        </p:txBody>
      </p:sp>
      <p:sp>
        <p:nvSpPr>
          <p:cNvPr id="916490" name="AutoShape 10"/>
          <p:cNvSpPr>
            <a:spLocks noChangeArrowheads="1"/>
          </p:cNvSpPr>
          <p:nvPr/>
        </p:nvSpPr>
        <p:spPr bwMode="auto">
          <a:xfrm>
            <a:off x="5140901" y="2505074"/>
            <a:ext cx="1634667" cy="914401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6491" name="AutoShape 11"/>
          <p:cNvSpPr>
            <a:spLocks noChangeArrowheads="1"/>
          </p:cNvSpPr>
          <p:nvPr/>
        </p:nvSpPr>
        <p:spPr bwMode="auto">
          <a:xfrm>
            <a:off x="7388352" y="2505075"/>
            <a:ext cx="1424129" cy="91440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6492" name="Text Box 12"/>
          <p:cNvSpPr txBox="1">
            <a:spLocks noChangeArrowheads="1"/>
          </p:cNvSpPr>
          <p:nvPr/>
        </p:nvSpPr>
        <p:spPr bwMode="auto">
          <a:xfrm>
            <a:off x="3061490" y="2538413"/>
            <a:ext cx="15585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Arial" charset="0"/>
                <a:cs typeface="+mn-cs"/>
              </a:rPr>
              <a:t>Technology</a:t>
            </a:r>
          </a:p>
          <a:p>
            <a:pPr algn="ctr">
              <a:defRPr/>
            </a:pPr>
            <a:r>
              <a:rPr lang="en-US" sz="1600" b="1" dirty="0">
                <a:latin typeface="Arial" charset="0"/>
                <a:cs typeface="+mn-cs"/>
              </a:rPr>
              <a:t>Independent</a:t>
            </a:r>
          </a:p>
          <a:p>
            <a:pPr algn="ctr">
              <a:defRPr/>
            </a:pPr>
            <a:r>
              <a:rPr lang="en-US" sz="1600" b="1" dirty="0" err="1">
                <a:latin typeface="Arial" charset="0"/>
                <a:cs typeface="+mn-cs"/>
              </a:rPr>
              <a:t>CG+Optimizer</a:t>
            </a:r>
            <a:endParaRPr lang="en-US" sz="1600" b="1" dirty="0">
              <a:latin typeface="Arial" charset="0"/>
              <a:cs typeface="+mn-cs"/>
            </a:endParaRPr>
          </a:p>
        </p:txBody>
      </p:sp>
      <p:sp>
        <p:nvSpPr>
          <p:cNvPr id="916494" name="Text Box 14"/>
          <p:cNvSpPr txBox="1">
            <a:spLocks noChangeArrowheads="1"/>
          </p:cNvSpPr>
          <p:nvPr/>
        </p:nvSpPr>
        <p:spPr bwMode="auto">
          <a:xfrm>
            <a:off x="7464616" y="2660651"/>
            <a:ext cx="133882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Arial" charset="0"/>
                <a:cs typeface="+mn-cs"/>
              </a:rPr>
              <a:t>Technology</a:t>
            </a:r>
          </a:p>
          <a:p>
            <a:pPr algn="ctr">
              <a:defRPr/>
            </a:pPr>
            <a:r>
              <a:rPr lang="en-US" sz="1600" b="1" dirty="0">
                <a:latin typeface="Arial" charset="0"/>
                <a:cs typeface="+mn-cs"/>
              </a:rPr>
              <a:t>Simulator</a:t>
            </a:r>
          </a:p>
        </p:txBody>
      </p:sp>
      <p:sp>
        <p:nvSpPr>
          <p:cNvPr id="916495" name="Line 15"/>
          <p:cNvSpPr>
            <a:spLocks noChangeShapeType="1"/>
          </p:cNvSpPr>
          <p:nvPr/>
        </p:nvSpPr>
        <p:spPr bwMode="auto">
          <a:xfrm>
            <a:off x="513621" y="2944813"/>
            <a:ext cx="47471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6496" name="Line 16"/>
          <p:cNvSpPr>
            <a:spLocks noChangeShapeType="1"/>
          </p:cNvSpPr>
          <p:nvPr/>
        </p:nvSpPr>
        <p:spPr bwMode="auto">
          <a:xfrm>
            <a:off x="2412460" y="2944813"/>
            <a:ext cx="68638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6497" name="Line 17"/>
          <p:cNvSpPr>
            <a:spLocks noChangeShapeType="1"/>
          </p:cNvSpPr>
          <p:nvPr/>
        </p:nvSpPr>
        <p:spPr bwMode="auto">
          <a:xfrm>
            <a:off x="4535424" y="2971800"/>
            <a:ext cx="60547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6498" name="Line 18"/>
          <p:cNvSpPr>
            <a:spLocks noChangeShapeType="1"/>
          </p:cNvSpPr>
          <p:nvPr/>
        </p:nvSpPr>
        <p:spPr bwMode="auto">
          <a:xfrm>
            <a:off x="6775569" y="2971800"/>
            <a:ext cx="60811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6499" name="Line 19"/>
          <p:cNvSpPr>
            <a:spLocks noChangeShapeType="1"/>
          </p:cNvSpPr>
          <p:nvPr/>
        </p:nvSpPr>
        <p:spPr bwMode="auto">
          <a:xfrm>
            <a:off x="513620" y="2151063"/>
            <a:ext cx="0" cy="793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6500" name="Text Box 20"/>
          <p:cNvSpPr txBox="1">
            <a:spLocks noChangeArrowheads="1"/>
          </p:cNvSpPr>
          <p:nvPr/>
        </p:nvSpPr>
        <p:spPr bwMode="auto">
          <a:xfrm>
            <a:off x="82491" y="1236663"/>
            <a:ext cx="10508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accent1"/>
                </a:solidFill>
                <a:latin typeface="Arial" charset="0"/>
                <a:cs typeface="+mn-cs"/>
              </a:rPr>
              <a:t>quantum</a:t>
            </a:r>
          </a:p>
          <a:p>
            <a:pPr>
              <a:defRPr/>
            </a:pPr>
            <a:r>
              <a:rPr lang="en-US" sz="1600" b="1">
                <a:solidFill>
                  <a:schemeClr val="accent1"/>
                </a:solidFill>
                <a:latin typeface="Arial" charset="0"/>
                <a:cs typeface="+mn-cs"/>
              </a:rPr>
              <a:t>source</a:t>
            </a:r>
          </a:p>
          <a:p>
            <a:pPr>
              <a:defRPr/>
            </a:pPr>
            <a:r>
              <a:rPr lang="en-US" sz="1600" b="1">
                <a:solidFill>
                  <a:schemeClr val="accent1"/>
                </a:solidFill>
                <a:latin typeface="Arial" charset="0"/>
                <a:cs typeface="+mn-cs"/>
              </a:rPr>
              <a:t>program</a:t>
            </a:r>
          </a:p>
        </p:txBody>
      </p:sp>
      <p:sp>
        <p:nvSpPr>
          <p:cNvPr id="916501" name="Text Box 21"/>
          <p:cNvSpPr txBox="1">
            <a:spLocks noChangeArrowheads="1"/>
          </p:cNvSpPr>
          <p:nvPr/>
        </p:nvSpPr>
        <p:spPr bwMode="auto">
          <a:xfrm>
            <a:off x="2449814" y="2317603"/>
            <a:ext cx="5565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1"/>
                </a:solidFill>
                <a:latin typeface="Arial" charset="0"/>
                <a:cs typeface="+mn-cs"/>
              </a:rPr>
              <a:t>QIR</a:t>
            </a:r>
          </a:p>
        </p:txBody>
      </p:sp>
      <p:sp>
        <p:nvSpPr>
          <p:cNvPr id="916502" name="Text Box 22"/>
          <p:cNvSpPr txBox="1">
            <a:spLocks noChangeArrowheads="1"/>
          </p:cNvSpPr>
          <p:nvPr/>
        </p:nvSpPr>
        <p:spPr bwMode="auto">
          <a:xfrm>
            <a:off x="4462716" y="2332721"/>
            <a:ext cx="8002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1"/>
                </a:solidFill>
                <a:latin typeface="Arial" charset="0"/>
                <a:cs typeface="+mn-cs"/>
              </a:rPr>
              <a:t>QASM</a:t>
            </a:r>
          </a:p>
        </p:txBody>
      </p:sp>
      <p:sp>
        <p:nvSpPr>
          <p:cNvPr id="916504" name="Text Box 24"/>
          <p:cNvSpPr txBox="1">
            <a:spLocks noChangeArrowheads="1"/>
          </p:cNvSpPr>
          <p:nvPr/>
        </p:nvSpPr>
        <p:spPr bwMode="auto">
          <a:xfrm>
            <a:off x="6628817" y="2272249"/>
            <a:ext cx="7623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1"/>
                </a:solidFill>
                <a:latin typeface="Arial" charset="0"/>
                <a:cs typeface="+mn-cs"/>
              </a:rPr>
              <a:t>QPOL</a:t>
            </a:r>
          </a:p>
        </p:txBody>
      </p:sp>
      <p:sp>
        <p:nvSpPr>
          <p:cNvPr id="916518" name="Text Box 38"/>
          <p:cNvSpPr txBox="1">
            <a:spLocks noChangeArrowheads="1"/>
          </p:cNvSpPr>
          <p:nvPr/>
        </p:nvSpPr>
        <p:spPr bwMode="auto">
          <a:xfrm>
            <a:off x="3689353" y="907702"/>
            <a:ext cx="545464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chemeClr val="accent1"/>
                </a:solidFill>
                <a:latin typeface="Arial" charset="0"/>
                <a:cs typeface="+mn-cs"/>
              </a:rPr>
              <a:t>QIR: quantum intermediate representation</a:t>
            </a:r>
          </a:p>
          <a:p>
            <a:pPr algn="l">
              <a:defRPr/>
            </a:pPr>
            <a:r>
              <a:rPr lang="en-US" b="1" dirty="0">
                <a:solidFill>
                  <a:schemeClr val="accent1"/>
                </a:solidFill>
                <a:latin typeface="Arial" charset="0"/>
                <a:cs typeface="+mn-cs"/>
              </a:rPr>
              <a:t>QASM: quantum assembly language</a:t>
            </a:r>
          </a:p>
          <a:p>
            <a:pPr algn="l">
              <a:defRPr/>
            </a:pPr>
            <a:r>
              <a:rPr lang="en-US" b="1" dirty="0">
                <a:solidFill>
                  <a:schemeClr val="accent1"/>
                </a:solidFill>
                <a:latin typeface="Arial" charset="0"/>
                <a:cs typeface="+mn-cs"/>
              </a:rPr>
              <a:t>QPOL: quantum physical operations language</a:t>
            </a:r>
          </a:p>
        </p:txBody>
      </p:sp>
      <p:grpSp>
        <p:nvGrpSpPr>
          <p:cNvPr id="916524" name="Group 44"/>
          <p:cNvGrpSpPr>
            <a:grpSpLocks/>
          </p:cNvGrpSpPr>
          <p:nvPr/>
        </p:nvGrpSpPr>
        <p:grpSpPr bwMode="auto">
          <a:xfrm>
            <a:off x="2168101" y="5064125"/>
            <a:ext cx="1106618" cy="712788"/>
            <a:chOff x="1375" y="2742"/>
            <a:chExt cx="711" cy="449"/>
          </a:xfrm>
        </p:grpSpPr>
        <p:sp>
          <p:nvSpPr>
            <p:cNvPr id="916507" name="Rectangle 27"/>
            <p:cNvSpPr>
              <a:spLocks noChangeArrowheads="1"/>
            </p:cNvSpPr>
            <p:nvPr/>
          </p:nvSpPr>
          <p:spPr bwMode="auto">
            <a:xfrm>
              <a:off x="1375" y="2742"/>
              <a:ext cx="711" cy="44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6511" name="Text Box 31"/>
            <p:cNvSpPr txBox="1">
              <a:spLocks noChangeArrowheads="1"/>
            </p:cNvSpPr>
            <p:nvPr/>
          </p:nvSpPr>
          <p:spPr bwMode="auto">
            <a:xfrm>
              <a:off x="1404" y="2773"/>
              <a:ext cx="6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Arial" charset="0"/>
                  <a:cs typeface="+mn-cs"/>
                </a:rPr>
                <a:t>quantum</a:t>
              </a:r>
            </a:p>
            <a:p>
              <a:pPr algn="ctr">
                <a:defRPr/>
              </a:pPr>
              <a:r>
                <a:rPr lang="en-US" sz="1600" b="1" dirty="0">
                  <a:latin typeface="Arial" charset="0"/>
                  <a:cs typeface="+mn-cs"/>
                </a:rPr>
                <a:t>circuit</a:t>
              </a:r>
            </a:p>
          </p:txBody>
        </p:sp>
      </p:grpSp>
      <p:grpSp>
        <p:nvGrpSpPr>
          <p:cNvPr id="916525" name="Group 45"/>
          <p:cNvGrpSpPr>
            <a:grpSpLocks/>
          </p:cNvGrpSpPr>
          <p:nvPr/>
        </p:nvGrpSpPr>
        <p:grpSpPr bwMode="auto">
          <a:xfrm>
            <a:off x="4340871" y="5078414"/>
            <a:ext cx="1106618" cy="712787"/>
            <a:chOff x="2835" y="2742"/>
            <a:chExt cx="711" cy="449"/>
          </a:xfrm>
          <a:solidFill>
            <a:srgbClr val="4F81BD"/>
          </a:solidFill>
        </p:grpSpPr>
        <p:sp>
          <p:nvSpPr>
            <p:cNvPr id="916508" name="Rectangle 28"/>
            <p:cNvSpPr>
              <a:spLocks noChangeArrowheads="1"/>
            </p:cNvSpPr>
            <p:nvPr/>
          </p:nvSpPr>
          <p:spPr bwMode="auto">
            <a:xfrm>
              <a:off x="2835" y="2742"/>
              <a:ext cx="711" cy="449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6512" name="Text Box 32"/>
            <p:cNvSpPr txBox="1">
              <a:spLocks noChangeArrowheads="1"/>
            </p:cNvSpPr>
            <p:nvPr/>
          </p:nvSpPr>
          <p:spPr bwMode="auto">
            <a:xfrm>
              <a:off x="2863" y="2774"/>
              <a:ext cx="675" cy="36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Arial" charset="0"/>
                  <a:cs typeface="+mn-cs"/>
                </a:rPr>
                <a:t>quantum</a:t>
              </a:r>
            </a:p>
            <a:p>
              <a:pPr algn="ctr">
                <a:defRPr/>
              </a:pPr>
              <a:r>
                <a:rPr lang="en-US" sz="1600" b="1" dirty="0">
                  <a:latin typeface="Arial" charset="0"/>
                  <a:cs typeface="+mn-cs"/>
                </a:rPr>
                <a:t>circuit</a:t>
              </a:r>
            </a:p>
          </p:txBody>
        </p:sp>
      </p:grpSp>
      <p:grpSp>
        <p:nvGrpSpPr>
          <p:cNvPr id="916526" name="Group 46"/>
          <p:cNvGrpSpPr>
            <a:grpSpLocks/>
          </p:cNvGrpSpPr>
          <p:nvPr/>
        </p:nvGrpSpPr>
        <p:grpSpPr bwMode="auto">
          <a:xfrm>
            <a:off x="6480956" y="5092700"/>
            <a:ext cx="1106619" cy="712788"/>
            <a:chOff x="4210" y="2742"/>
            <a:chExt cx="711" cy="449"/>
          </a:xfrm>
        </p:grpSpPr>
        <p:sp>
          <p:nvSpPr>
            <p:cNvPr id="916509" name="Rectangle 29"/>
            <p:cNvSpPr>
              <a:spLocks noChangeArrowheads="1"/>
            </p:cNvSpPr>
            <p:nvPr/>
          </p:nvSpPr>
          <p:spPr bwMode="auto">
            <a:xfrm>
              <a:off x="4210" y="2742"/>
              <a:ext cx="711" cy="449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6513" name="Text Box 33"/>
            <p:cNvSpPr txBox="1">
              <a:spLocks noChangeArrowheads="1"/>
            </p:cNvSpPr>
            <p:nvPr/>
          </p:nvSpPr>
          <p:spPr bwMode="auto">
            <a:xfrm>
              <a:off x="4239" y="2774"/>
              <a:ext cx="6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Arial" charset="0"/>
                  <a:cs typeface="+mn-cs"/>
                </a:rPr>
                <a:t>quantum</a:t>
              </a:r>
            </a:p>
            <a:p>
              <a:pPr algn="ctr">
                <a:defRPr/>
              </a:pPr>
              <a:r>
                <a:rPr lang="en-US" sz="1600" b="1" dirty="0">
                  <a:latin typeface="Arial" charset="0"/>
                  <a:cs typeface="+mn-cs"/>
                </a:rPr>
                <a:t>device</a:t>
              </a:r>
            </a:p>
          </p:txBody>
        </p:sp>
      </p:grpSp>
      <p:grpSp>
        <p:nvGrpSpPr>
          <p:cNvPr id="916530" name="Group 50"/>
          <p:cNvGrpSpPr>
            <a:grpSpLocks/>
          </p:cNvGrpSpPr>
          <p:nvPr/>
        </p:nvGrpSpPr>
        <p:grpSpPr bwMode="auto">
          <a:xfrm>
            <a:off x="28015" y="5092705"/>
            <a:ext cx="7909663" cy="1177926"/>
            <a:chOff x="18" y="3208"/>
            <a:chExt cx="5082" cy="742"/>
          </a:xfrm>
        </p:grpSpPr>
        <p:sp>
          <p:nvSpPr>
            <p:cNvPr id="916505" name="Rectangle 25"/>
            <p:cNvSpPr>
              <a:spLocks noChangeArrowheads="1"/>
            </p:cNvSpPr>
            <p:nvPr/>
          </p:nvSpPr>
          <p:spPr bwMode="auto">
            <a:xfrm>
              <a:off x="63" y="3208"/>
              <a:ext cx="711" cy="449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6506" name="Text Box 26"/>
            <p:cNvSpPr txBox="1">
              <a:spLocks noChangeArrowheads="1"/>
            </p:cNvSpPr>
            <p:nvPr/>
          </p:nvSpPr>
          <p:spPr bwMode="auto">
            <a:xfrm>
              <a:off x="18" y="3231"/>
              <a:ext cx="81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atin typeface="Arial" charset="0"/>
                  <a:cs typeface="+mn-cs"/>
                </a:rPr>
                <a:t>quantum</a:t>
              </a:r>
            </a:p>
            <a:p>
              <a:pPr algn="ctr">
                <a:defRPr/>
              </a:pPr>
              <a:r>
                <a:rPr lang="en-US" sz="1600" b="1" dirty="0">
                  <a:latin typeface="Arial" charset="0"/>
                  <a:cs typeface="+mn-cs"/>
                </a:rPr>
                <a:t>mechanics</a:t>
              </a:r>
            </a:p>
          </p:txBody>
        </p:sp>
        <p:sp>
          <p:nvSpPr>
            <p:cNvPr id="916519" name="Text Box 39"/>
            <p:cNvSpPr txBox="1">
              <a:spLocks noChangeArrowheads="1"/>
            </p:cNvSpPr>
            <p:nvPr/>
          </p:nvSpPr>
          <p:spPr bwMode="auto">
            <a:xfrm>
              <a:off x="63" y="3700"/>
              <a:ext cx="50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dirty="0">
                  <a:latin typeface="Arial" charset="0"/>
                  <a:cs typeface="+mn-cs"/>
                </a:rPr>
                <a:t>ABSTRACTIONS</a:t>
              </a:r>
            </a:p>
          </p:txBody>
        </p:sp>
      </p:grpSp>
      <p:sp>
        <p:nvSpPr>
          <p:cNvPr id="916528" name="Rectangle 48"/>
          <p:cNvSpPr>
            <a:spLocks noChangeArrowheads="1"/>
          </p:cNvSpPr>
          <p:nvPr/>
        </p:nvSpPr>
        <p:spPr bwMode="auto">
          <a:xfrm>
            <a:off x="854479" y="2206625"/>
            <a:ext cx="6445157" cy="163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16529" name="Text Box 49"/>
          <p:cNvSpPr txBox="1">
            <a:spLocks noChangeArrowheads="1"/>
          </p:cNvSpPr>
          <p:nvPr/>
        </p:nvSpPr>
        <p:spPr bwMode="auto">
          <a:xfrm>
            <a:off x="2147212" y="3895726"/>
            <a:ext cx="37755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</a:rPr>
              <a:t>Quantum Computer Compiler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41</a:t>
            </a:fld>
            <a:endParaRPr lang="en-US"/>
          </a:p>
        </p:txBody>
      </p:sp>
      <p:sp>
        <p:nvSpPr>
          <p:cNvPr id="916493" name="Text Box 13"/>
          <p:cNvSpPr txBox="1">
            <a:spLocks noChangeArrowheads="1"/>
          </p:cNvSpPr>
          <p:nvPr/>
        </p:nvSpPr>
        <p:spPr bwMode="auto">
          <a:xfrm>
            <a:off x="5232695" y="2538413"/>
            <a:ext cx="1542874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latin typeface="Arial" charset="0"/>
                <a:cs typeface="+mn-cs"/>
              </a:rPr>
              <a:t>Technology</a:t>
            </a:r>
          </a:p>
          <a:p>
            <a:pPr algn="ctr">
              <a:defRPr/>
            </a:pPr>
            <a:r>
              <a:rPr lang="en-US" sz="1600" b="1" dirty="0">
                <a:latin typeface="Arial" charset="0"/>
                <a:cs typeface="+mn-cs"/>
              </a:rPr>
              <a:t>Dependent</a:t>
            </a:r>
          </a:p>
          <a:p>
            <a:pPr algn="ctr">
              <a:defRPr/>
            </a:pPr>
            <a:r>
              <a:rPr lang="en-US" sz="1600" b="1" dirty="0" err="1">
                <a:latin typeface="Arial" charset="0"/>
                <a:cs typeface="+mn-cs"/>
              </a:rPr>
              <a:t>CG+Optimizer</a:t>
            </a:r>
            <a:endParaRPr lang="en-US" sz="1600" b="1" dirty="0"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Design Flow for Ion Trap</a:t>
            </a:r>
          </a:p>
        </p:txBody>
      </p:sp>
      <p:grpSp>
        <p:nvGrpSpPr>
          <p:cNvPr id="54274" name="Group 3"/>
          <p:cNvGrpSpPr>
            <a:grpSpLocks/>
          </p:cNvGrpSpPr>
          <p:nvPr/>
        </p:nvGrpSpPr>
        <p:grpSpPr bwMode="auto">
          <a:xfrm>
            <a:off x="221012" y="1627189"/>
            <a:ext cx="8922988" cy="3529316"/>
            <a:chOff x="0" y="1488"/>
            <a:chExt cx="5992" cy="1866"/>
          </a:xfrm>
        </p:grpSpPr>
        <p:sp>
          <p:nvSpPr>
            <p:cNvPr id="642052" name="Text Box 4"/>
            <p:cNvSpPr txBox="1">
              <a:spLocks noChangeArrowheads="1"/>
            </p:cNvSpPr>
            <p:nvPr/>
          </p:nvSpPr>
          <p:spPr bwMode="auto">
            <a:xfrm>
              <a:off x="0" y="1488"/>
              <a:ext cx="1074" cy="371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b="1">
                  <a:latin typeface="Arial" charset="0"/>
                  <a:cs typeface="+mn-cs"/>
                </a:rPr>
                <a:t>Mathematical Model:</a:t>
              </a:r>
            </a:p>
            <a:p>
              <a:pPr>
                <a:defRPr/>
              </a:pPr>
              <a:r>
                <a:rPr lang="en-US" sz="1000" b="1">
                  <a:latin typeface="Arial" charset="0"/>
                  <a:cs typeface="+mn-cs"/>
                </a:rPr>
                <a:t>Quantum mechanics, </a:t>
              </a:r>
            </a:p>
            <a:p>
              <a:pPr>
                <a:defRPr/>
              </a:pPr>
              <a:r>
                <a:rPr lang="en-US" sz="1000" b="1">
                  <a:latin typeface="Arial" charset="0"/>
                  <a:cs typeface="+mn-cs"/>
                </a:rPr>
                <a:t>unitary operators,</a:t>
              </a:r>
            </a:p>
            <a:p>
              <a:pPr>
                <a:defRPr/>
              </a:pPr>
              <a:r>
                <a:rPr lang="en-US" sz="1000" b="1">
                  <a:latin typeface="Arial" charset="0"/>
                  <a:cs typeface="+mn-cs"/>
                </a:rPr>
                <a:t>tensor products </a:t>
              </a:r>
              <a:endParaRPr lang="en-US" sz="1000">
                <a:latin typeface="Arial" charset="0"/>
                <a:cs typeface="+mn-cs"/>
              </a:endParaRPr>
            </a:p>
          </p:txBody>
        </p:sp>
        <p:sp>
          <p:nvSpPr>
            <p:cNvPr id="642053" name="Text Box 5"/>
            <p:cNvSpPr txBox="1">
              <a:spLocks noChangeArrowheads="1"/>
            </p:cNvSpPr>
            <p:nvPr/>
          </p:nvSpPr>
          <p:spPr bwMode="auto">
            <a:xfrm>
              <a:off x="5296" y="2371"/>
              <a:ext cx="696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US" sz="900">
                  <a:latin typeface="Arial" charset="0"/>
                  <a:cs typeface="+mn-cs"/>
                </a:rPr>
                <a:t>Physical Device</a:t>
              </a:r>
            </a:p>
          </p:txBody>
        </p:sp>
        <p:sp>
          <p:nvSpPr>
            <p:cNvPr id="642054" name="Rectangle 6"/>
            <p:cNvSpPr>
              <a:spLocks noChangeArrowheads="1"/>
            </p:cNvSpPr>
            <p:nvPr/>
          </p:nvSpPr>
          <p:spPr bwMode="auto">
            <a:xfrm>
              <a:off x="0" y="2374"/>
              <a:ext cx="1066" cy="970"/>
            </a:xfrm>
            <a:prstGeom prst="rect">
              <a:avLst/>
            </a:prstGeom>
            <a:noFill/>
            <a:ln w="25400">
              <a:solidFill>
                <a:srgbClr val="00FF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4278" name="Group 7"/>
            <p:cNvGrpSpPr>
              <a:grpSpLocks/>
            </p:cNvGrpSpPr>
            <p:nvPr/>
          </p:nvGrpSpPr>
          <p:grpSpPr bwMode="auto">
            <a:xfrm>
              <a:off x="183" y="1488"/>
              <a:ext cx="5707" cy="1866"/>
              <a:chOff x="183" y="1488"/>
              <a:chExt cx="5707" cy="1866"/>
            </a:xfrm>
          </p:grpSpPr>
          <p:sp>
            <p:nvSpPr>
              <p:cNvPr id="642056" name="Text Box 8"/>
              <p:cNvSpPr txBox="1">
                <a:spLocks noChangeArrowheads="1"/>
              </p:cNvSpPr>
              <p:nvPr/>
            </p:nvSpPr>
            <p:spPr bwMode="auto">
              <a:xfrm>
                <a:off x="1408" y="1488"/>
                <a:ext cx="932" cy="37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00" b="1">
                    <a:latin typeface="Arial" charset="0"/>
                    <a:cs typeface="+mn-cs"/>
                  </a:rPr>
                  <a:t>Computational </a:t>
                </a:r>
              </a:p>
              <a:p>
                <a:pPr>
                  <a:defRPr/>
                </a:pPr>
                <a:r>
                  <a:rPr lang="en-US" sz="1000" b="1">
                    <a:latin typeface="Arial" charset="0"/>
                    <a:cs typeface="+mn-cs"/>
                  </a:rPr>
                  <a:t>Formulation:</a:t>
                </a:r>
              </a:p>
              <a:p>
                <a:pPr>
                  <a:defRPr/>
                </a:pPr>
                <a:r>
                  <a:rPr lang="en-US" sz="1000" b="1">
                    <a:latin typeface="Arial" charset="0"/>
                    <a:cs typeface="+mn-cs"/>
                  </a:rPr>
                  <a:t>Quantum bits, </a:t>
                </a:r>
              </a:p>
              <a:p>
                <a:pPr>
                  <a:defRPr/>
                </a:pPr>
                <a:r>
                  <a:rPr lang="en-US" sz="1000" b="1">
                    <a:latin typeface="Arial" charset="0"/>
                    <a:cs typeface="+mn-cs"/>
                  </a:rPr>
                  <a:t>gates, and circuits</a:t>
                </a:r>
                <a:endParaRPr lang="en-US" sz="1000">
                  <a:latin typeface="Arial" charset="0"/>
                  <a:cs typeface="+mn-cs"/>
                </a:endParaRPr>
              </a:p>
            </p:txBody>
          </p:sp>
          <p:sp>
            <p:nvSpPr>
              <p:cNvPr id="642057" name="Text Box 9"/>
              <p:cNvSpPr txBox="1">
                <a:spLocks noChangeArrowheads="1"/>
              </p:cNvSpPr>
              <p:nvPr/>
            </p:nvSpPr>
            <p:spPr bwMode="auto">
              <a:xfrm>
                <a:off x="3286" y="1488"/>
                <a:ext cx="747" cy="371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00" b="1">
                    <a:latin typeface="Arial" charset="0"/>
                    <a:cs typeface="+mn-cs"/>
                  </a:rPr>
                  <a:t>Target</a:t>
                </a:r>
              </a:p>
              <a:p>
                <a:pPr>
                  <a:defRPr/>
                </a:pPr>
                <a:r>
                  <a:rPr lang="en-US" sz="1000" b="1">
                    <a:latin typeface="Arial" charset="0"/>
                    <a:cs typeface="+mn-cs"/>
                  </a:rPr>
                  <a:t>QPOL</a:t>
                </a:r>
              </a:p>
              <a:p>
                <a:pPr>
                  <a:defRPr/>
                </a:pPr>
                <a:endParaRPr lang="en-US" sz="1000" b="1">
                  <a:latin typeface="Arial" charset="0"/>
                  <a:cs typeface="+mn-cs"/>
                </a:endParaRPr>
              </a:p>
              <a:p>
                <a:pPr>
                  <a:defRPr/>
                </a:pPr>
                <a:endParaRPr lang="en-US" sz="1000">
                  <a:latin typeface="Arial" charset="0"/>
                  <a:cs typeface="+mn-cs"/>
                </a:endParaRPr>
              </a:p>
            </p:txBody>
          </p:sp>
          <p:sp>
            <p:nvSpPr>
              <p:cNvPr id="642058" name="Text Box 10"/>
              <p:cNvSpPr txBox="1">
                <a:spLocks noChangeArrowheads="1"/>
              </p:cNvSpPr>
              <p:nvPr/>
            </p:nvSpPr>
            <p:spPr bwMode="auto">
              <a:xfrm>
                <a:off x="4232" y="1488"/>
                <a:ext cx="1643" cy="371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00" b="1">
                    <a:latin typeface="Arial" charset="0"/>
                    <a:cs typeface="+mn-cs"/>
                  </a:rPr>
                  <a:t>Physical System:</a:t>
                </a:r>
              </a:p>
              <a:p>
                <a:pPr>
                  <a:defRPr/>
                </a:pPr>
                <a:r>
                  <a:rPr lang="en-US" sz="1000" b="1">
                    <a:latin typeface="Arial" charset="0"/>
                    <a:cs typeface="+mn-cs"/>
                  </a:rPr>
                  <a:t>Laser pulses </a:t>
                </a:r>
              </a:p>
              <a:p>
                <a:pPr>
                  <a:defRPr/>
                </a:pPr>
                <a:r>
                  <a:rPr lang="en-US" sz="1000" b="1">
                    <a:latin typeface="Arial" charset="0"/>
                    <a:cs typeface="+mn-cs"/>
                  </a:rPr>
                  <a:t>applied </a:t>
                </a:r>
              </a:p>
              <a:p>
                <a:pPr>
                  <a:defRPr/>
                </a:pPr>
                <a:r>
                  <a:rPr lang="en-US" sz="1000" b="1">
                    <a:latin typeface="Arial" charset="0"/>
                    <a:cs typeface="+mn-cs"/>
                  </a:rPr>
                  <a:t>to ions in traps</a:t>
                </a:r>
                <a:endParaRPr lang="en-US" sz="1000">
                  <a:latin typeface="Arial" charset="0"/>
                  <a:cs typeface="+mn-cs"/>
                </a:endParaRPr>
              </a:p>
            </p:txBody>
          </p:sp>
          <p:sp>
            <p:nvSpPr>
              <p:cNvPr id="642059" name="Oval 11"/>
              <p:cNvSpPr>
                <a:spLocks noChangeArrowheads="1"/>
              </p:cNvSpPr>
              <p:nvPr/>
            </p:nvSpPr>
            <p:spPr bwMode="auto">
              <a:xfrm>
                <a:off x="5671" y="2735"/>
                <a:ext cx="219" cy="21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2060" name="Line 12"/>
              <p:cNvSpPr>
                <a:spLocks noChangeShapeType="1"/>
              </p:cNvSpPr>
              <p:nvPr/>
            </p:nvSpPr>
            <p:spPr bwMode="auto">
              <a:xfrm>
                <a:off x="5784" y="2590"/>
                <a:ext cx="5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2061" name="AutoShape 13"/>
              <p:cNvSpPr>
                <a:spLocks noChangeArrowheads="1"/>
              </p:cNvSpPr>
              <p:nvPr/>
            </p:nvSpPr>
            <p:spPr bwMode="auto">
              <a:xfrm flipH="1">
                <a:off x="5711" y="2991"/>
                <a:ext cx="145" cy="70"/>
              </a:xfrm>
              <a:prstGeom prst="curvedRightArrow">
                <a:avLst>
                  <a:gd name="adj1" fmla="val 28231"/>
                  <a:gd name="adj2" fmla="val 48231"/>
                  <a:gd name="adj3" fmla="val 6952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cxnSp>
            <p:nvCxnSpPr>
              <p:cNvPr id="642062" name="AutoShape 14"/>
              <p:cNvCxnSpPr>
                <a:cxnSpLocks noChangeShapeType="1"/>
              </p:cNvCxnSpPr>
              <p:nvPr/>
            </p:nvCxnSpPr>
            <p:spPr bwMode="auto">
              <a:xfrm>
                <a:off x="5322" y="2634"/>
                <a:ext cx="210" cy="175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FFCC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642063" name="Picture 15" descr="epr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1" y="2620"/>
                <a:ext cx="633" cy="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642064" name="Line 16"/>
              <p:cNvSpPr>
                <a:spLocks noChangeShapeType="1"/>
              </p:cNvSpPr>
              <p:nvPr/>
            </p:nvSpPr>
            <p:spPr bwMode="auto">
              <a:xfrm>
                <a:off x="1831" y="2613"/>
                <a:ext cx="158" cy="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2065" name="Text Box 17"/>
              <p:cNvSpPr txBox="1">
                <a:spLocks noChangeArrowheads="1"/>
              </p:cNvSpPr>
              <p:nvPr/>
            </p:nvSpPr>
            <p:spPr bwMode="auto">
              <a:xfrm>
                <a:off x="1443" y="2372"/>
                <a:ext cx="917" cy="1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US" sz="900">
                    <a:latin typeface="Arial" charset="0"/>
                    <a:cs typeface="+mn-cs"/>
                  </a:rPr>
                  <a:t>Quantum Circuit Model</a:t>
                </a:r>
              </a:p>
            </p:txBody>
          </p:sp>
          <p:sp>
            <p:nvSpPr>
              <p:cNvPr id="642066" name="Text Box 18"/>
              <p:cNvSpPr txBox="1">
                <a:spLocks noChangeArrowheads="1"/>
              </p:cNvSpPr>
              <p:nvPr/>
            </p:nvSpPr>
            <p:spPr bwMode="auto">
              <a:xfrm>
                <a:off x="183" y="2365"/>
                <a:ext cx="757" cy="1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US" sz="900">
                    <a:latin typeface="Arial" charset="0"/>
                    <a:cs typeface="+mn-cs"/>
                  </a:rPr>
                  <a:t>EPR Pair Creation</a:t>
                </a:r>
              </a:p>
            </p:txBody>
          </p:sp>
          <p:sp>
            <p:nvSpPr>
              <p:cNvPr id="642067" name="Text Box 19"/>
              <p:cNvSpPr txBox="1">
                <a:spLocks noChangeArrowheads="1"/>
              </p:cNvSpPr>
              <p:nvPr/>
            </p:nvSpPr>
            <p:spPr bwMode="auto">
              <a:xfrm>
                <a:off x="2456" y="2370"/>
                <a:ext cx="270" cy="1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US" sz="900">
                    <a:latin typeface="Arial" charset="0"/>
                    <a:cs typeface="+mn-cs"/>
                  </a:rPr>
                  <a:t>QIR</a:t>
                </a:r>
              </a:p>
            </p:txBody>
          </p:sp>
          <p:sp>
            <p:nvSpPr>
              <p:cNvPr id="642068" name="Text Box 20"/>
              <p:cNvSpPr txBox="1">
                <a:spLocks noChangeArrowheads="1"/>
              </p:cNvSpPr>
              <p:nvPr/>
            </p:nvSpPr>
            <p:spPr bwMode="auto">
              <a:xfrm>
                <a:off x="3534" y="2379"/>
                <a:ext cx="339" cy="1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US" sz="900">
                    <a:latin typeface="Arial" charset="0"/>
                    <a:cs typeface="+mn-cs"/>
                  </a:rPr>
                  <a:t>QPOL</a:t>
                </a:r>
              </a:p>
            </p:txBody>
          </p:sp>
          <p:sp>
            <p:nvSpPr>
              <p:cNvPr id="642069" name="Text Box 21"/>
              <p:cNvSpPr txBox="1">
                <a:spLocks noChangeArrowheads="1"/>
              </p:cNvSpPr>
              <p:nvPr/>
            </p:nvSpPr>
            <p:spPr bwMode="auto">
              <a:xfrm>
                <a:off x="2764" y="2373"/>
                <a:ext cx="352" cy="1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US" sz="900">
                    <a:latin typeface="Arial" charset="0"/>
                    <a:cs typeface="+mn-cs"/>
                  </a:rPr>
                  <a:t>QASM</a:t>
                </a:r>
              </a:p>
            </p:txBody>
          </p:sp>
          <p:pic>
            <p:nvPicPr>
              <p:cNvPr id="642070" name="Picture 22" descr="txp_fig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2" y="2509"/>
                <a:ext cx="305" cy="3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642071" name="Picture 23" descr="txp_fig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2" y="2496"/>
                <a:ext cx="692" cy="7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642072" name="Text Box 24"/>
              <p:cNvSpPr txBox="1">
                <a:spLocks noChangeArrowheads="1"/>
              </p:cNvSpPr>
              <p:nvPr/>
            </p:nvSpPr>
            <p:spPr bwMode="auto">
              <a:xfrm>
                <a:off x="2476" y="1488"/>
                <a:ext cx="650" cy="371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00" b="1">
                    <a:latin typeface="Arial" charset="0"/>
                    <a:cs typeface="+mn-cs"/>
                  </a:rPr>
                  <a:t>QCC:</a:t>
                </a:r>
              </a:p>
              <a:p>
                <a:pPr>
                  <a:defRPr/>
                </a:pPr>
                <a:r>
                  <a:rPr lang="en-US" sz="1000" b="1">
                    <a:latin typeface="Arial" charset="0"/>
                    <a:cs typeface="+mn-cs"/>
                  </a:rPr>
                  <a:t>QIR,</a:t>
                </a:r>
              </a:p>
              <a:p>
                <a:pPr>
                  <a:defRPr/>
                </a:pPr>
                <a:r>
                  <a:rPr lang="en-US" sz="1000" b="1">
                    <a:latin typeface="Arial" charset="0"/>
                    <a:cs typeface="+mn-cs"/>
                  </a:rPr>
                  <a:t>QASM</a:t>
                </a:r>
              </a:p>
              <a:p>
                <a:pPr>
                  <a:defRPr/>
                </a:pPr>
                <a:endParaRPr lang="en-US" sz="1000">
                  <a:latin typeface="Arial" charset="0"/>
                  <a:cs typeface="+mn-cs"/>
                </a:endParaRPr>
              </a:p>
            </p:txBody>
          </p:sp>
          <p:sp>
            <p:nvSpPr>
              <p:cNvPr id="642073" name="Text Box 25"/>
              <p:cNvSpPr txBox="1">
                <a:spLocks noChangeArrowheads="1"/>
              </p:cNvSpPr>
              <p:nvPr/>
            </p:nvSpPr>
            <p:spPr bwMode="auto">
              <a:xfrm>
                <a:off x="4376" y="2371"/>
                <a:ext cx="835" cy="1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US" sz="900">
                    <a:latin typeface="Arial" charset="0"/>
                    <a:cs typeface="+mn-cs"/>
                  </a:rPr>
                  <a:t>Machine Instructions</a:t>
                </a:r>
              </a:p>
            </p:txBody>
          </p:sp>
          <p:grpSp>
            <p:nvGrpSpPr>
              <p:cNvPr id="54298" name="Group 26"/>
              <p:cNvGrpSpPr>
                <a:grpSpLocks/>
              </p:cNvGrpSpPr>
              <p:nvPr/>
            </p:nvGrpSpPr>
            <p:grpSpPr bwMode="auto">
              <a:xfrm>
                <a:off x="4408" y="2591"/>
                <a:ext cx="785" cy="492"/>
                <a:chOff x="580" y="2553"/>
                <a:chExt cx="1094" cy="700"/>
              </a:xfrm>
            </p:grpSpPr>
            <p:sp>
              <p:nvSpPr>
                <p:cNvPr id="642075" name="Rectangle 27"/>
                <p:cNvSpPr>
                  <a:spLocks noChangeArrowheads="1"/>
                </p:cNvSpPr>
                <p:nvPr/>
              </p:nvSpPr>
              <p:spPr bwMode="auto">
                <a:xfrm>
                  <a:off x="579" y="2553"/>
                  <a:ext cx="1094" cy="70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grpSp>
              <p:nvGrpSpPr>
                <p:cNvPr id="54316" name="Group 28"/>
                <p:cNvGrpSpPr>
                  <a:grpSpLocks/>
                </p:cNvGrpSpPr>
                <p:nvPr/>
              </p:nvGrpSpPr>
              <p:grpSpPr bwMode="auto">
                <a:xfrm>
                  <a:off x="714" y="2624"/>
                  <a:ext cx="811" cy="559"/>
                  <a:chOff x="4558" y="3615"/>
                  <a:chExt cx="811" cy="559"/>
                </a:xfrm>
              </p:grpSpPr>
              <p:sp>
                <p:nvSpPr>
                  <p:cNvPr id="642077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4559" y="3624"/>
                    <a:ext cx="230" cy="229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r>
                      <a:rPr lang="en-US">
                        <a:latin typeface="Arial" charset="0"/>
                        <a:cs typeface="+mn-cs"/>
                      </a:rPr>
                      <a:t>A</a:t>
                    </a:r>
                    <a:endParaRPr lang="en-US" sz="2400"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642078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905" y="3618"/>
                    <a:ext cx="115" cy="230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r>
                      <a:rPr lang="en-US" sz="1400">
                        <a:latin typeface="Arial" charset="0"/>
                        <a:cs typeface="+mn-cs"/>
                      </a:rPr>
                      <a:t>2</a:t>
                    </a:r>
                    <a:endParaRPr lang="en-US" sz="2400"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642079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790" y="3624"/>
                    <a:ext cx="115" cy="229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r>
                      <a:rPr lang="en-US" sz="1400">
                        <a:latin typeface="Arial" charset="0"/>
                        <a:cs typeface="+mn-cs"/>
                      </a:rPr>
                      <a:t>1</a:t>
                    </a:r>
                    <a:endParaRPr lang="en-US" sz="2400"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642080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5021" y="3618"/>
                    <a:ext cx="115" cy="230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r>
                      <a:rPr lang="en-US" sz="1400">
                        <a:latin typeface="Arial" charset="0"/>
                        <a:cs typeface="+mn-cs"/>
                      </a:rPr>
                      <a:t>3</a:t>
                    </a:r>
                    <a:endParaRPr lang="en-US" sz="2400"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642081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4557" y="3943"/>
                    <a:ext cx="230" cy="230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r>
                      <a:rPr lang="en-US" sz="2000">
                        <a:latin typeface="Arial" charset="0"/>
                        <a:cs typeface="+mn-cs"/>
                      </a:rPr>
                      <a:t>A</a:t>
                    </a:r>
                    <a:endParaRPr lang="en-US" sz="2400"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642082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4904" y="3938"/>
                    <a:ext cx="115" cy="230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r>
                      <a:rPr lang="en-US" sz="1400">
                        <a:latin typeface="Arial" charset="0"/>
                        <a:cs typeface="+mn-cs"/>
                      </a:rPr>
                      <a:t>2</a:t>
                    </a:r>
                    <a:endParaRPr lang="en-US" sz="2400"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642083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4789" y="3943"/>
                    <a:ext cx="115" cy="230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r>
                      <a:rPr lang="en-US" sz="1400">
                        <a:latin typeface="Arial" charset="0"/>
                        <a:cs typeface="+mn-cs"/>
                      </a:rPr>
                      <a:t>1</a:t>
                    </a:r>
                    <a:endParaRPr lang="en-US" sz="2400"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642084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5019" y="3938"/>
                    <a:ext cx="115" cy="230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r>
                      <a:rPr lang="en-US" sz="1400">
                        <a:latin typeface="Arial" charset="0"/>
                        <a:cs typeface="+mn-cs"/>
                      </a:rPr>
                      <a:t>3</a:t>
                    </a:r>
                    <a:endParaRPr lang="en-US" sz="2400"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642085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5139" y="3614"/>
                    <a:ext cx="230" cy="230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r>
                      <a:rPr lang="en-US" sz="2000">
                        <a:latin typeface="Arial" charset="0"/>
                        <a:cs typeface="+mn-cs"/>
                      </a:rPr>
                      <a:t>B</a:t>
                    </a:r>
                    <a:endParaRPr lang="en-US" sz="2400">
                      <a:latin typeface="Arial" charset="0"/>
                      <a:cs typeface="+mn-cs"/>
                    </a:endParaRPr>
                  </a:p>
                </p:txBody>
              </p:sp>
              <p:sp>
                <p:nvSpPr>
                  <p:cNvPr id="642086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5137" y="3941"/>
                    <a:ext cx="230" cy="229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r>
                      <a:rPr lang="en-US" sz="2000">
                        <a:latin typeface="Arial" charset="0"/>
                        <a:cs typeface="+mn-cs"/>
                      </a:rPr>
                      <a:t>B</a:t>
                    </a:r>
                    <a:endParaRPr lang="en-US" sz="2400">
                      <a:latin typeface="Arial" charset="0"/>
                      <a:cs typeface="+mn-cs"/>
                    </a:endParaRPr>
                  </a:p>
                </p:txBody>
              </p:sp>
            </p:grpSp>
            <p:sp>
              <p:nvSpPr>
                <p:cNvPr id="642087" name="Rectangle 39"/>
                <p:cNvSpPr>
                  <a:spLocks noChangeArrowheads="1"/>
                </p:cNvSpPr>
                <p:nvPr/>
              </p:nvSpPr>
              <p:spPr bwMode="auto">
                <a:xfrm>
                  <a:off x="763" y="2879"/>
                  <a:ext cx="58" cy="57"/>
                </a:xfrm>
                <a:prstGeom prst="rect">
                  <a:avLst/>
                </a:prstGeom>
                <a:solidFill>
                  <a:srgbClr val="00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42088" name="Rectangle 40"/>
                <p:cNvSpPr>
                  <a:spLocks noChangeArrowheads="1"/>
                </p:cNvSpPr>
                <p:nvPr/>
              </p:nvSpPr>
              <p:spPr bwMode="auto">
                <a:xfrm>
                  <a:off x="1370" y="2869"/>
                  <a:ext cx="58" cy="5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642089" name="Rectangle 41"/>
                <p:cNvSpPr>
                  <a:spLocks noChangeArrowheads="1"/>
                </p:cNvSpPr>
                <p:nvPr/>
              </p:nvSpPr>
              <p:spPr bwMode="auto">
                <a:xfrm>
                  <a:off x="824" y="2876"/>
                  <a:ext cx="58" cy="5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642090" name="Line 42"/>
              <p:cNvSpPr>
                <a:spLocks noChangeShapeType="1"/>
              </p:cNvSpPr>
              <p:nvPr/>
            </p:nvSpPr>
            <p:spPr bwMode="auto">
              <a:xfrm>
                <a:off x="1077" y="1712"/>
                <a:ext cx="316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2091" name="Line 43"/>
              <p:cNvSpPr>
                <a:spLocks noChangeShapeType="1"/>
              </p:cNvSpPr>
              <p:nvPr/>
            </p:nvSpPr>
            <p:spPr bwMode="auto">
              <a:xfrm>
                <a:off x="2355" y="1696"/>
                <a:ext cx="125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2092" name="Line 44"/>
              <p:cNvSpPr>
                <a:spLocks noChangeShapeType="1"/>
              </p:cNvSpPr>
              <p:nvPr/>
            </p:nvSpPr>
            <p:spPr bwMode="auto">
              <a:xfrm>
                <a:off x="3150" y="1691"/>
                <a:ext cx="123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2093" name="Line 45"/>
              <p:cNvSpPr>
                <a:spLocks noChangeShapeType="1"/>
              </p:cNvSpPr>
              <p:nvPr/>
            </p:nvSpPr>
            <p:spPr bwMode="auto">
              <a:xfrm>
                <a:off x="4056" y="1681"/>
                <a:ext cx="169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2094" name="Line 46"/>
              <p:cNvSpPr>
                <a:spLocks noChangeShapeType="1"/>
              </p:cNvSpPr>
              <p:nvPr/>
            </p:nvSpPr>
            <p:spPr bwMode="auto">
              <a:xfrm>
                <a:off x="5151" y="2449"/>
                <a:ext cx="168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2095" name="Line 47"/>
              <p:cNvSpPr>
                <a:spLocks noChangeShapeType="1"/>
              </p:cNvSpPr>
              <p:nvPr/>
            </p:nvSpPr>
            <p:spPr bwMode="auto">
              <a:xfrm>
                <a:off x="2665" y="2444"/>
                <a:ext cx="136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2096" name="Line 48"/>
              <p:cNvSpPr>
                <a:spLocks noChangeShapeType="1"/>
              </p:cNvSpPr>
              <p:nvPr/>
            </p:nvSpPr>
            <p:spPr bwMode="auto">
              <a:xfrm>
                <a:off x="1077" y="2443"/>
                <a:ext cx="316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2097" name="Line 49"/>
              <p:cNvSpPr>
                <a:spLocks noChangeShapeType="1"/>
              </p:cNvSpPr>
              <p:nvPr/>
            </p:nvSpPr>
            <p:spPr bwMode="auto">
              <a:xfrm>
                <a:off x="2360" y="2443"/>
                <a:ext cx="124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2098" name="Line 50"/>
              <p:cNvSpPr>
                <a:spLocks noChangeShapeType="1"/>
              </p:cNvSpPr>
              <p:nvPr/>
            </p:nvSpPr>
            <p:spPr bwMode="auto">
              <a:xfrm>
                <a:off x="3150" y="2437"/>
                <a:ext cx="12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2099" name="Line 51"/>
              <p:cNvSpPr>
                <a:spLocks noChangeShapeType="1"/>
              </p:cNvSpPr>
              <p:nvPr/>
            </p:nvSpPr>
            <p:spPr bwMode="auto">
              <a:xfrm>
                <a:off x="4055" y="2439"/>
                <a:ext cx="169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2100" name="Rectangle 52"/>
              <p:cNvSpPr>
                <a:spLocks noChangeArrowheads="1"/>
              </p:cNvSpPr>
              <p:nvPr/>
            </p:nvSpPr>
            <p:spPr bwMode="auto">
              <a:xfrm>
                <a:off x="1397" y="2385"/>
                <a:ext cx="936" cy="953"/>
              </a:xfrm>
              <a:prstGeom prst="rect">
                <a:avLst/>
              </a:prstGeom>
              <a:noFill/>
              <a:ln w="25400">
                <a:solidFill>
                  <a:srgbClr val="FFFF0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2101" name="Rectangle 53"/>
              <p:cNvSpPr>
                <a:spLocks noChangeArrowheads="1"/>
              </p:cNvSpPr>
              <p:nvPr/>
            </p:nvSpPr>
            <p:spPr bwMode="auto">
              <a:xfrm>
                <a:off x="2481" y="2385"/>
                <a:ext cx="641" cy="948"/>
              </a:xfrm>
              <a:prstGeom prst="rect">
                <a:avLst/>
              </a:prstGeom>
              <a:noFill/>
              <a:ln w="25400">
                <a:solidFill>
                  <a:srgbClr val="FF990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2102" name="Rectangle 54"/>
              <p:cNvSpPr>
                <a:spLocks noChangeArrowheads="1"/>
              </p:cNvSpPr>
              <p:nvPr/>
            </p:nvSpPr>
            <p:spPr bwMode="auto">
              <a:xfrm>
                <a:off x="3280" y="2391"/>
                <a:ext cx="767" cy="939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2103" name="Rectangle 55"/>
              <p:cNvSpPr>
                <a:spLocks noChangeArrowheads="1"/>
              </p:cNvSpPr>
              <p:nvPr/>
            </p:nvSpPr>
            <p:spPr bwMode="auto">
              <a:xfrm>
                <a:off x="4248" y="2389"/>
                <a:ext cx="1627" cy="938"/>
              </a:xfrm>
              <a:prstGeom prst="rect">
                <a:avLst/>
              </a:prstGeom>
              <a:noFill/>
              <a:ln w="25400">
                <a:solidFill>
                  <a:srgbClr val="33CCCC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cxnSp>
            <p:nvCxnSpPr>
              <p:cNvPr id="642104" name="AutoShape 56"/>
              <p:cNvCxnSpPr>
                <a:cxnSpLocks noChangeShapeType="1"/>
                <a:stCxn id="642103" idx="2"/>
                <a:endCxn id="642054" idx="2"/>
              </p:cNvCxnSpPr>
              <p:nvPr/>
            </p:nvCxnSpPr>
            <p:spPr bwMode="auto">
              <a:xfrm rot="5400000">
                <a:off x="2789" y="1080"/>
                <a:ext cx="18" cy="4529"/>
              </a:xfrm>
              <a:prstGeom prst="bentConnector3">
                <a:avLst>
                  <a:gd name="adj1" fmla="val 855556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2105" name="AutoShape 57"/>
              <p:cNvCxnSpPr>
                <a:cxnSpLocks noChangeShapeType="1"/>
              </p:cNvCxnSpPr>
              <p:nvPr/>
            </p:nvCxnSpPr>
            <p:spPr bwMode="auto">
              <a:xfrm rot="5400000">
                <a:off x="2761" y="-308"/>
                <a:ext cx="18" cy="4497"/>
              </a:xfrm>
              <a:prstGeom prst="bentConnector3">
                <a:avLst>
                  <a:gd name="adj1" fmla="val 125000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642106" name="Picture 58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55"/>
              <a:ext cx="1028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Overcoming </a:t>
            </a:r>
            <a:r>
              <a:rPr lang="en-US" dirty="0" err="1" smtClean="0">
                <a:cs typeface="+mj-cs"/>
              </a:rPr>
              <a:t>Decoherence</a:t>
            </a:r>
            <a:r>
              <a:rPr lang="en-US" dirty="0" smtClean="0">
                <a:cs typeface="+mj-cs"/>
              </a:rPr>
              <a:t>: Fault Tolerance</a:t>
            </a:r>
          </a:p>
        </p:txBody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100000"/>
              </a:spcBef>
              <a:defRPr/>
            </a:pPr>
            <a:r>
              <a:rPr lang="en-US" sz="2000" b="1" dirty="0" smtClean="0">
                <a:cs typeface="+mn-cs"/>
              </a:rPr>
              <a:t>In a fault-tolerant quantum circuit computer, more than 99% of the resources spent will probably go to quantum error correction [Chuang, 2006].</a:t>
            </a:r>
          </a:p>
          <a:p>
            <a:pPr>
              <a:spcBef>
                <a:spcPct val="100000"/>
              </a:spcBef>
              <a:defRPr/>
            </a:pPr>
            <a:endParaRPr lang="en-US" sz="2000" b="1" dirty="0" smtClean="0">
              <a:cs typeface="+mn-cs"/>
            </a:endParaRPr>
          </a:p>
          <a:p>
            <a:pPr>
              <a:spcBef>
                <a:spcPct val="100000"/>
              </a:spcBef>
              <a:defRPr/>
            </a:pPr>
            <a:r>
              <a:rPr lang="en-US" sz="2000" b="1" dirty="0" smtClean="0">
                <a:cs typeface="+mn-cs"/>
              </a:rPr>
              <a:t>A circuit containing </a:t>
            </a:r>
            <a:r>
              <a:rPr lang="en-US" sz="2000" b="1" i="1" dirty="0" smtClean="0">
                <a:cs typeface="+mn-cs"/>
              </a:rPr>
              <a:t>N</a:t>
            </a:r>
            <a:r>
              <a:rPr lang="en-US" sz="2000" b="1" dirty="0" smtClean="0">
                <a:cs typeface="+mn-cs"/>
              </a:rPr>
              <a:t> (error-free) gates can be simulated with probability of error at most </a:t>
            </a:r>
            <a:r>
              <a:rPr lang="en-US" sz="2000" b="1" dirty="0" err="1" smtClean="0">
                <a:cs typeface="+mn-cs"/>
              </a:rPr>
              <a:t>ε</a:t>
            </a:r>
            <a:r>
              <a:rPr lang="en-US" sz="2000" b="1" dirty="0" smtClean="0">
                <a:cs typeface="+mn-cs"/>
              </a:rPr>
              <a:t>, using </a:t>
            </a:r>
            <a:r>
              <a:rPr lang="en-US" sz="2000" b="1" i="1" dirty="0" smtClean="0">
                <a:cs typeface="+mn-cs"/>
              </a:rPr>
              <a:t>N</a:t>
            </a:r>
            <a:r>
              <a:rPr lang="en-US" sz="2000" b="1" dirty="0" smtClean="0">
                <a:cs typeface="+mn-cs"/>
              </a:rPr>
              <a:t> log(</a:t>
            </a:r>
            <a:r>
              <a:rPr lang="en-US" sz="2000" b="1" i="1" dirty="0" smtClean="0">
                <a:cs typeface="+mn-cs"/>
              </a:rPr>
              <a:t>N</a:t>
            </a:r>
            <a:r>
              <a:rPr lang="en-US" sz="2000" b="1" dirty="0" smtClean="0">
                <a:cs typeface="+mn-cs"/>
              </a:rPr>
              <a:t>/</a:t>
            </a:r>
            <a:r>
              <a:rPr lang="en-US" sz="2000" b="1" dirty="0" err="1" smtClean="0">
                <a:cs typeface="+mn-cs"/>
              </a:rPr>
              <a:t>ε</a:t>
            </a:r>
            <a:r>
              <a:rPr lang="en-US" sz="2000" b="1" dirty="0" smtClean="0">
                <a:cs typeface="+mn-cs"/>
              </a:rPr>
              <a:t>) faulty gates, which fail with probability </a:t>
            </a:r>
            <a:r>
              <a:rPr lang="en-US" sz="2000" b="1" i="1" dirty="0" smtClean="0">
                <a:cs typeface="+mn-cs"/>
              </a:rPr>
              <a:t>p</a:t>
            </a:r>
            <a:r>
              <a:rPr lang="en-US" sz="2000" b="1" dirty="0" smtClean="0">
                <a:cs typeface="+mn-cs"/>
              </a:rPr>
              <a:t>, so long as </a:t>
            </a:r>
            <a:r>
              <a:rPr lang="en-US" sz="2000" b="1" i="1" dirty="0" smtClean="0">
                <a:cs typeface="+mn-cs"/>
              </a:rPr>
              <a:t>p </a:t>
            </a:r>
            <a:r>
              <a:rPr lang="en-US" sz="2000" b="1" dirty="0" smtClean="0">
                <a:cs typeface="+mn-cs"/>
              </a:rPr>
              <a:t>&lt; </a:t>
            </a:r>
            <a:r>
              <a:rPr lang="en-US" sz="2000" b="1" i="1" dirty="0" err="1" smtClean="0">
                <a:cs typeface="+mn-cs"/>
              </a:rPr>
              <a:t>p</a:t>
            </a:r>
            <a:r>
              <a:rPr lang="en-US" sz="2000" b="1" baseline="-25000" dirty="0" err="1" smtClean="0">
                <a:cs typeface="+mn-cs"/>
              </a:rPr>
              <a:t>th</a:t>
            </a:r>
            <a:r>
              <a:rPr lang="en-US" sz="2000" b="1" dirty="0" smtClean="0">
                <a:cs typeface="+mn-cs"/>
              </a:rPr>
              <a:t> [von Neumann, 1956].</a:t>
            </a:r>
          </a:p>
          <a:p>
            <a:pPr>
              <a:defRPr/>
            </a:pPr>
            <a:endParaRPr lang="en-US" sz="2000" b="1" baseline="-25000" dirty="0" smtClean="0"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55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Quantum Error-Correcting Codes</a:t>
            </a:r>
            <a:endParaRPr lang="en-US" dirty="0" smtClean="0">
              <a:cs typeface="+mj-cs"/>
            </a:endParaRP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100000"/>
              </a:spcBef>
              <a:defRPr/>
            </a:pPr>
            <a:r>
              <a:rPr lang="en-US" sz="2400" b="1" smtClean="0">
                <a:cs typeface="+mn-cs"/>
              </a:rPr>
              <a:t>Obstacles to applying classical error correction to quantum circuits:</a:t>
            </a:r>
          </a:p>
          <a:p>
            <a:pPr lvl="1">
              <a:spcBef>
                <a:spcPct val="0"/>
              </a:spcBef>
              <a:defRPr/>
            </a:pPr>
            <a:r>
              <a:rPr lang="en-US" sz="2400" b="1" smtClean="0">
                <a:solidFill>
                  <a:schemeClr val="accent1"/>
                </a:solidFill>
              </a:rPr>
              <a:t>no cloning</a:t>
            </a:r>
          </a:p>
          <a:p>
            <a:pPr lvl="1">
              <a:spcBef>
                <a:spcPct val="0"/>
              </a:spcBef>
              <a:defRPr/>
            </a:pPr>
            <a:r>
              <a:rPr lang="en-US" sz="2400" b="1" smtClean="0">
                <a:solidFill>
                  <a:schemeClr val="accent1"/>
                </a:solidFill>
              </a:rPr>
              <a:t>errors are continuous</a:t>
            </a:r>
          </a:p>
          <a:p>
            <a:pPr lvl="1">
              <a:spcBef>
                <a:spcPct val="0"/>
              </a:spcBef>
              <a:defRPr/>
            </a:pPr>
            <a:r>
              <a:rPr lang="en-US" sz="2400" b="1" smtClean="0">
                <a:solidFill>
                  <a:schemeClr val="accent1"/>
                </a:solidFill>
              </a:rPr>
              <a:t>measurement destroys information</a:t>
            </a:r>
          </a:p>
          <a:p>
            <a:pPr>
              <a:spcBef>
                <a:spcPct val="100000"/>
              </a:spcBef>
              <a:defRPr/>
            </a:pPr>
            <a:r>
              <a:rPr lang="en-US" sz="2400" b="1" smtClean="0">
                <a:cs typeface="+mn-cs"/>
              </a:rPr>
              <a:t>Shor [1995] and Steane [1996] showed that these obstacles can be overcome with concatenated </a:t>
            </a:r>
            <a:r>
              <a:rPr lang="en-US" sz="2400" b="1" smtClean="0">
                <a:solidFill>
                  <a:schemeClr val="accent1"/>
                </a:solidFill>
                <a:cs typeface="+mn-cs"/>
              </a:rPr>
              <a:t>quantum error-correcting codes</a:t>
            </a:r>
            <a:r>
              <a:rPr lang="en-US" sz="2400" b="1" smtClean="0">
                <a:cs typeface="+mn-cs"/>
              </a:rPr>
              <a:t>.</a:t>
            </a:r>
          </a:p>
          <a:p>
            <a:pPr>
              <a:buFontTx/>
              <a:buNone/>
              <a:defRPr/>
            </a:pPr>
            <a:endParaRPr lang="en-US" sz="2400" b="1" smtClean="0">
              <a:cs typeface="+mn-cs"/>
            </a:endParaRPr>
          </a:p>
          <a:p>
            <a:pPr>
              <a:defRPr/>
            </a:pPr>
            <a:endParaRPr lang="en-US" sz="2400" b="1" baseline="-25000" smtClean="0">
              <a:cs typeface="+mn-cs"/>
            </a:endParaRPr>
          </a:p>
        </p:txBody>
      </p:sp>
      <p:sp>
        <p:nvSpPr>
          <p:cNvPr id="963588" name="Text Box 4"/>
          <p:cNvSpPr txBox="1">
            <a:spLocks noChangeArrowheads="1"/>
          </p:cNvSpPr>
          <p:nvPr/>
        </p:nvSpPr>
        <p:spPr bwMode="auto">
          <a:xfrm>
            <a:off x="1870843" y="5210175"/>
            <a:ext cx="6961873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400" b="1" smtClean="0">
                <a:solidFill>
                  <a:schemeClr val="accent1"/>
                </a:solidFill>
                <a:latin typeface="Verdana" charset="0"/>
                <a:cs typeface="+mn-cs"/>
              </a:rPr>
              <a:t>P. W. Shor</a:t>
            </a:r>
          </a:p>
          <a:p>
            <a:pPr algn="r">
              <a:defRPr/>
            </a:pPr>
            <a:r>
              <a:rPr lang="en-US" sz="1400" b="1" i="1" smtClean="0">
                <a:latin typeface="Verdana" charset="0"/>
                <a:cs typeface="+mn-cs"/>
              </a:rPr>
              <a:t>Scheme for Reducing Decoherence in Quantum Computer Memory</a:t>
            </a:r>
          </a:p>
          <a:p>
            <a:pPr algn="r">
              <a:defRPr/>
            </a:pPr>
            <a:r>
              <a:rPr lang="en-US" sz="1400" b="1" smtClean="0">
                <a:solidFill>
                  <a:schemeClr val="accent1"/>
                </a:solidFill>
                <a:latin typeface="Verdana" charset="0"/>
                <a:cs typeface="+mn-cs"/>
              </a:rPr>
              <a:t>Phys. Rev. B 61, 1995</a:t>
            </a:r>
          </a:p>
          <a:p>
            <a:pPr algn="r">
              <a:defRPr/>
            </a:pPr>
            <a:endParaRPr lang="en-US" sz="1400" b="1" smtClean="0">
              <a:latin typeface="Verdana" charset="0"/>
              <a:cs typeface="+mn-cs"/>
            </a:endParaRPr>
          </a:p>
          <a:p>
            <a:pPr algn="r">
              <a:defRPr/>
            </a:pPr>
            <a:r>
              <a:rPr lang="en-US" sz="1400" b="1" smtClean="0">
                <a:solidFill>
                  <a:schemeClr val="accent1"/>
                </a:solidFill>
                <a:latin typeface="Verdana" charset="0"/>
                <a:cs typeface="+mn-cs"/>
              </a:rPr>
              <a:t>A. Steane</a:t>
            </a:r>
          </a:p>
          <a:p>
            <a:pPr algn="r">
              <a:defRPr/>
            </a:pPr>
            <a:r>
              <a:rPr lang="en-US" sz="1400" b="1" i="1" smtClean="0">
                <a:latin typeface="Verdana" charset="0"/>
                <a:cs typeface="+mn-cs"/>
              </a:rPr>
              <a:t>Error Correcting Codes in Quantum Theory</a:t>
            </a:r>
          </a:p>
          <a:p>
            <a:pPr algn="r">
              <a:defRPr/>
            </a:pPr>
            <a:r>
              <a:rPr lang="en-US" sz="1400" b="1" smtClean="0">
                <a:solidFill>
                  <a:schemeClr val="accent1"/>
                </a:solidFill>
                <a:latin typeface="Verdana" charset="0"/>
                <a:cs typeface="+mn-cs"/>
              </a:rPr>
              <a:t>Phys. Rev. Lett. 77, 1996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Text Box 2"/>
          <p:cNvSpPr txBox="1">
            <a:spLocks noChangeArrowheads="1"/>
          </p:cNvSpPr>
          <p:nvPr/>
        </p:nvSpPr>
        <p:spPr bwMode="auto">
          <a:xfrm>
            <a:off x="0" y="1828801"/>
            <a:ext cx="1671601" cy="701675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>
                <a:latin typeface="Arial" charset="0"/>
                <a:cs typeface="+mn-cs"/>
              </a:rPr>
              <a:t>Mathematical Model:</a:t>
            </a:r>
          </a:p>
          <a:p>
            <a:pPr>
              <a:defRPr/>
            </a:pPr>
            <a:r>
              <a:rPr lang="en-US" sz="1000" b="1">
                <a:latin typeface="Arial" charset="0"/>
                <a:cs typeface="+mn-cs"/>
              </a:rPr>
              <a:t>Quantum mechanics, </a:t>
            </a:r>
          </a:p>
          <a:p>
            <a:pPr>
              <a:defRPr/>
            </a:pPr>
            <a:r>
              <a:rPr lang="en-US" sz="1000" b="1">
                <a:latin typeface="Arial" charset="0"/>
                <a:cs typeface="+mn-cs"/>
              </a:rPr>
              <a:t>unitary operators,</a:t>
            </a:r>
          </a:p>
          <a:p>
            <a:pPr>
              <a:defRPr/>
            </a:pPr>
            <a:r>
              <a:rPr lang="en-US" sz="1000" b="1">
                <a:latin typeface="Arial" charset="0"/>
                <a:cs typeface="+mn-cs"/>
              </a:rPr>
              <a:t>tensor products </a:t>
            </a:r>
            <a:endParaRPr lang="en-US" sz="1000">
              <a:latin typeface="Arial" charset="0"/>
              <a:cs typeface="+mn-cs"/>
            </a:endParaRPr>
          </a:p>
        </p:txBody>
      </p:sp>
      <p:sp>
        <p:nvSpPr>
          <p:cNvPr id="644099" name="Text Box 3"/>
          <p:cNvSpPr txBox="1">
            <a:spLocks noChangeArrowheads="1"/>
          </p:cNvSpPr>
          <p:nvPr/>
        </p:nvSpPr>
        <p:spPr bwMode="auto">
          <a:xfrm>
            <a:off x="2191447" y="1828801"/>
            <a:ext cx="1450589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>
                <a:latin typeface="Arial" charset="0"/>
                <a:cs typeface="+mn-cs"/>
              </a:rPr>
              <a:t>Computational </a:t>
            </a:r>
          </a:p>
          <a:p>
            <a:pPr>
              <a:defRPr/>
            </a:pPr>
            <a:r>
              <a:rPr lang="en-US" sz="1000" b="1">
                <a:latin typeface="Arial" charset="0"/>
                <a:cs typeface="+mn-cs"/>
              </a:rPr>
              <a:t>Formulation:</a:t>
            </a:r>
          </a:p>
          <a:p>
            <a:pPr>
              <a:defRPr/>
            </a:pPr>
            <a:r>
              <a:rPr lang="en-US" sz="1000" b="1">
                <a:latin typeface="Arial" charset="0"/>
                <a:cs typeface="+mn-cs"/>
              </a:rPr>
              <a:t>Quantum bits, </a:t>
            </a:r>
          </a:p>
          <a:p>
            <a:pPr>
              <a:defRPr/>
            </a:pPr>
            <a:r>
              <a:rPr lang="en-US" sz="1000" b="1">
                <a:latin typeface="Arial" charset="0"/>
                <a:cs typeface="+mn-cs"/>
              </a:rPr>
              <a:t>gates, and circuits</a:t>
            </a:r>
            <a:endParaRPr lang="en-US" sz="1000">
              <a:latin typeface="Arial" charset="0"/>
              <a:cs typeface="+mn-cs"/>
            </a:endParaRPr>
          </a:p>
        </p:txBody>
      </p:sp>
      <p:sp>
        <p:nvSpPr>
          <p:cNvPr id="644100" name="Text Box 4"/>
          <p:cNvSpPr txBox="1">
            <a:spLocks noChangeArrowheads="1"/>
          </p:cNvSpPr>
          <p:nvPr/>
        </p:nvSpPr>
        <p:spPr bwMode="auto">
          <a:xfrm>
            <a:off x="5114414" y="1828801"/>
            <a:ext cx="1164206" cy="70167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>
                <a:latin typeface="Arial" charset="0"/>
                <a:cs typeface="+mn-cs"/>
              </a:rPr>
              <a:t>Software:</a:t>
            </a:r>
          </a:p>
          <a:p>
            <a:pPr>
              <a:defRPr/>
            </a:pPr>
            <a:r>
              <a:rPr lang="en-US" sz="1000" b="1">
                <a:latin typeface="Arial" charset="0"/>
                <a:cs typeface="+mn-cs"/>
              </a:rPr>
              <a:t>QPOL</a:t>
            </a:r>
          </a:p>
          <a:p>
            <a:pPr>
              <a:defRPr/>
            </a:pPr>
            <a:endParaRPr lang="en-US" sz="1000" b="1">
              <a:latin typeface="Arial" charset="0"/>
              <a:cs typeface="+mn-cs"/>
            </a:endParaRPr>
          </a:p>
          <a:p>
            <a:pPr>
              <a:defRPr/>
            </a:pPr>
            <a:endParaRPr lang="en-US" sz="1000">
              <a:latin typeface="Arial" charset="0"/>
              <a:cs typeface="+mn-cs"/>
            </a:endParaRPr>
          </a:p>
        </p:txBody>
      </p:sp>
      <p:sp>
        <p:nvSpPr>
          <p:cNvPr id="644101" name="Text Box 5"/>
          <p:cNvSpPr txBox="1">
            <a:spLocks noChangeArrowheads="1"/>
          </p:cNvSpPr>
          <p:nvPr/>
        </p:nvSpPr>
        <p:spPr bwMode="auto">
          <a:xfrm>
            <a:off x="6586793" y="1828801"/>
            <a:ext cx="2557208" cy="7016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>
                <a:latin typeface="Arial" charset="0"/>
                <a:cs typeface="+mn-cs"/>
              </a:rPr>
              <a:t>Physical System:</a:t>
            </a:r>
          </a:p>
          <a:p>
            <a:pPr>
              <a:defRPr/>
            </a:pPr>
            <a:r>
              <a:rPr lang="en-US" sz="1000" b="1">
                <a:latin typeface="Arial" charset="0"/>
                <a:cs typeface="+mn-cs"/>
              </a:rPr>
              <a:t>Laser pulses </a:t>
            </a:r>
          </a:p>
          <a:p>
            <a:pPr>
              <a:defRPr/>
            </a:pPr>
            <a:r>
              <a:rPr lang="en-US" sz="1000" b="1">
                <a:latin typeface="Arial" charset="0"/>
                <a:cs typeface="+mn-cs"/>
              </a:rPr>
              <a:t>applied </a:t>
            </a:r>
          </a:p>
          <a:p>
            <a:pPr>
              <a:defRPr/>
            </a:pPr>
            <a:r>
              <a:rPr lang="en-US" sz="1000" b="1">
                <a:latin typeface="Arial" charset="0"/>
                <a:cs typeface="+mn-cs"/>
              </a:rPr>
              <a:t>to ions in traps</a:t>
            </a:r>
            <a:endParaRPr lang="en-US" sz="1000">
              <a:latin typeface="Arial" charset="0"/>
              <a:cs typeface="+mn-cs"/>
            </a:endParaRPr>
          </a:p>
        </p:txBody>
      </p:sp>
      <p:sp>
        <p:nvSpPr>
          <p:cNvPr id="644102" name="Oval 6"/>
          <p:cNvSpPr>
            <a:spLocks noChangeArrowheads="1"/>
          </p:cNvSpPr>
          <p:nvPr/>
        </p:nvSpPr>
        <p:spPr bwMode="auto">
          <a:xfrm>
            <a:off x="8828045" y="3333751"/>
            <a:ext cx="340858" cy="3349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4103" name="Line 7"/>
          <p:cNvSpPr>
            <a:spLocks noChangeShapeType="1"/>
          </p:cNvSpPr>
          <p:nvPr/>
        </p:nvSpPr>
        <p:spPr bwMode="auto">
          <a:xfrm>
            <a:off x="9002365" y="3103563"/>
            <a:ext cx="9339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4104" name="AutoShape 8"/>
          <p:cNvSpPr>
            <a:spLocks noChangeArrowheads="1"/>
          </p:cNvSpPr>
          <p:nvPr/>
        </p:nvSpPr>
        <p:spPr bwMode="auto">
          <a:xfrm flipH="1">
            <a:off x="8888747" y="3740151"/>
            <a:ext cx="227238" cy="111125"/>
          </a:xfrm>
          <a:prstGeom prst="curvedRightArrow">
            <a:avLst>
              <a:gd name="adj1" fmla="val 28231"/>
              <a:gd name="adj2" fmla="val 48231"/>
              <a:gd name="adj3" fmla="val 695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644105" name="AutoShape 9"/>
          <p:cNvCxnSpPr>
            <a:cxnSpLocks noChangeShapeType="1"/>
          </p:cNvCxnSpPr>
          <p:nvPr/>
        </p:nvCxnSpPr>
        <p:spPr bwMode="auto">
          <a:xfrm>
            <a:off x="8283297" y="3173413"/>
            <a:ext cx="326849" cy="27781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644106" name="Picture 10" descr="ep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453" y="3151188"/>
            <a:ext cx="985217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44107" name="Line 11"/>
          <p:cNvSpPr>
            <a:spLocks noChangeShapeType="1"/>
          </p:cNvSpPr>
          <p:nvPr/>
        </p:nvSpPr>
        <p:spPr bwMode="auto">
          <a:xfrm>
            <a:off x="2849816" y="3140075"/>
            <a:ext cx="24591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4108" name="Text Box 12"/>
          <p:cNvSpPr txBox="1">
            <a:spLocks noChangeArrowheads="1"/>
          </p:cNvSpPr>
          <p:nvPr/>
        </p:nvSpPr>
        <p:spPr bwMode="auto">
          <a:xfrm>
            <a:off x="2247478" y="2757488"/>
            <a:ext cx="1352534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900">
                <a:latin typeface="Arial" charset="0"/>
                <a:cs typeface="+mn-cs"/>
              </a:rPr>
              <a:t>Quantum Circuit Model</a:t>
            </a:r>
          </a:p>
        </p:txBody>
      </p:sp>
      <p:sp>
        <p:nvSpPr>
          <p:cNvPr id="644109" name="Text Box 13"/>
          <p:cNvSpPr txBox="1">
            <a:spLocks noChangeArrowheads="1"/>
          </p:cNvSpPr>
          <p:nvPr/>
        </p:nvSpPr>
        <p:spPr bwMode="auto">
          <a:xfrm>
            <a:off x="284827" y="2746375"/>
            <a:ext cx="11175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900">
                <a:latin typeface="Arial" charset="0"/>
                <a:cs typeface="+mn-cs"/>
              </a:rPr>
              <a:t>EPR Pair Creation</a:t>
            </a:r>
          </a:p>
        </p:txBody>
      </p:sp>
      <p:sp>
        <p:nvSpPr>
          <p:cNvPr id="644110" name="Text Box 14"/>
          <p:cNvSpPr txBox="1">
            <a:spLocks noChangeArrowheads="1"/>
          </p:cNvSpPr>
          <p:nvPr/>
        </p:nvSpPr>
        <p:spPr bwMode="auto">
          <a:xfrm>
            <a:off x="3822581" y="2754313"/>
            <a:ext cx="40267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900">
                <a:latin typeface="Arial" charset="0"/>
                <a:cs typeface="+mn-cs"/>
              </a:rPr>
              <a:t>QIR</a:t>
            </a:r>
          </a:p>
        </p:txBody>
      </p:sp>
      <p:sp>
        <p:nvSpPr>
          <p:cNvPr id="644111" name="Text Box 15"/>
          <p:cNvSpPr txBox="1">
            <a:spLocks noChangeArrowheads="1"/>
          </p:cNvSpPr>
          <p:nvPr/>
        </p:nvSpPr>
        <p:spPr bwMode="auto">
          <a:xfrm>
            <a:off x="5500408" y="2768600"/>
            <a:ext cx="501169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900">
                <a:latin typeface="Arial" charset="0"/>
                <a:cs typeface="+mn-cs"/>
              </a:rPr>
              <a:t>QPOL</a:t>
            </a:r>
          </a:p>
        </p:txBody>
      </p:sp>
      <p:sp>
        <p:nvSpPr>
          <p:cNvPr id="644112" name="Text Box 16"/>
          <p:cNvSpPr txBox="1">
            <a:spLocks noChangeArrowheads="1"/>
          </p:cNvSpPr>
          <p:nvPr/>
        </p:nvSpPr>
        <p:spPr bwMode="auto">
          <a:xfrm>
            <a:off x="4303517" y="2759075"/>
            <a:ext cx="52140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900">
                <a:latin typeface="Arial" charset="0"/>
                <a:cs typeface="+mn-cs"/>
              </a:rPr>
              <a:t>QASM</a:t>
            </a:r>
          </a:p>
        </p:txBody>
      </p:sp>
      <p:pic>
        <p:nvPicPr>
          <p:cNvPr id="644113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533" y="2974976"/>
            <a:ext cx="474709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44114" name="Picture 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46" y="2954339"/>
            <a:ext cx="1077046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4115" name="Text Box 19"/>
          <p:cNvSpPr txBox="1">
            <a:spLocks noChangeArrowheads="1"/>
          </p:cNvSpPr>
          <p:nvPr/>
        </p:nvSpPr>
        <p:spPr bwMode="auto">
          <a:xfrm>
            <a:off x="3853710" y="1828801"/>
            <a:ext cx="1011677" cy="7016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000" b="1">
                <a:latin typeface="Arial" charset="0"/>
                <a:cs typeface="+mn-cs"/>
              </a:rPr>
              <a:t>QCC:</a:t>
            </a:r>
          </a:p>
          <a:p>
            <a:pPr>
              <a:defRPr/>
            </a:pPr>
            <a:r>
              <a:rPr lang="en-US" sz="1000" b="1">
                <a:latin typeface="Arial" charset="0"/>
                <a:cs typeface="+mn-cs"/>
              </a:rPr>
              <a:t>QIR,</a:t>
            </a:r>
          </a:p>
          <a:p>
            <a:pPr>
              <a:defRPr/>
            </a:pPr>
            <a:r>
              <a:rPr lang="en-US" sz="1000" b="1">
                <a:latin typeface="Arial" charset="0"/>
                <a:cs typeface="+mn-cs"/>
              </a:rPr>
              <a:t>QASM</a:t>
            </a:r>
          </a:p>
          <a:p>
            <a:pPr>
              <a:defRPr/>
            </a:pPr>
            <a:endParaRPr lang="en-US" sz="1000">
              <a:latin typeface="Arial" charset="0"/>
              <a:cs typeface="+mn-cs"/>
            </a:endParaRPr>
          </a:p>
        </p:txBody>
      </p:sp>
      <p:sp>
        <p:nvSpPr>
          <p:cNvPr id="644116" name="Text Box 20"/>
          <p:cNvSpPr txBox="1">
            <a:spLocks noChangeArrowheads="1"/>
          </p:cNvSpPr>
          <p:nvPr/>
        </p:nvSpPr>
        <p:spPr bwMode="auto">
          <a:xfrm>
            <a:off x="6810918" y="2755900"/>
            <a:ext cx="123113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900">
                <a:latin typeface="Arial" charset="0"/>
                <a:cs typeface="+mn-cs"/>
              </a:rPr>
              <a:t>Machine Instructions</a:t>
            </a:r>
          </a:p>
        </p:txBody>
      </p:sp>
      <p:sp>
        <p:nvSpPr>
          <p:cNvPr id="644117" name="Text Box 21"/>
          <p:cNvSpPr txBox="1">
            <a:spLocks noChangeArrowheads="1"/>
          </p:cNvSpPr>
          <p:nvPr/>
        </p:nvSpPr>
        <p:spPr bwMode="auto">
          <a:xfrm>
            <a:off x="8242829" y="2755900"/>
            <a:ext cx="108327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900">
                <a:latin typeface="Arial" charset="0"/>
                <a:cs typeface="+mn-cs"/>
              </a:rPr>
              <a:t>Physical Device</a:t>
            </a:r>
          </a:p>
        </p:txBody>
      </p:sp>
      <p:grpSp>
        <p:nvGrpSpPr>
          <p:cNvPr id="58389" name="Group 22"/>
          <p:cNvGrpSpPr>
            <a:grpSpLocks/>
          </p:cNvGrpSpPr>
          <p:nvPr/>
        </p:nvGrpSpPr>
        <p:grpSpPr bwMode="auto">
          <a:xfrm>
            <a:off x="6860724" y="3105150"/>
            <a:ext cx="1221794" cy="781050"/>
            <a:chOff x="580" y="2553"/>
            <a:chExt cx="1094" cy="700"/>
          </a:xfrm>
        </p:grpSpPr>
        <p:sp>
          <p:nvSpPr>
            <p:cNvPr id="644119" name="Rectangle 23"/>
            <p:cNvSpPr>
              <a:spLocks noChangeArrowheads="1"/>
            </p:cNvSpPr>
            <p:nvPr/>
          </p:nvSpPr>
          <p:spPr bwMode="auto">
            <a:xfrm>
              <a:off x="580" y="2553"/>
              <a:ext cx="1094" cy="7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58441" name="Group 24"/>
            <p:cNvGrpSpPr>
              <a:grpSpLocks/>
            </p:cNvGrpSpPr>
            <p:nvPr/>
          </p:nvGrpSpPr>
          <p:grpSpPr bwMode="auto">
            <a:xfrm>
              <a:off x="714" y="2624"/>
              <a:ext cx="811" cy="559"/>
              <a:chOff x="4558" y="3615"/>
              <a:chExt cx="811" cy="559"/>
            </a:xfrm>
          </p:grpSpPr>
          <p:sp>
            <p:nvSpPr>
              <p:cNvPr id="644121" name="Rectangle 25"/>
              <p:cNvSpPr>
                <a:spLocks noChangeArrowheads="1"/>
              </p:cNvSpPr>
              <p:nvPr/>
            </p:nvSpPr>
            <p:spPr bwMode="auto">
              <a:xfrm>
                <a:off x="4559" y="3624"/>
                <a:ext cx="230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>
                    <a:latin typeface="Arial" charset="0"/>
                    <a:cs typeface="+mn-cs"/>
                  </a:rPr>
                  <a:t>A</a:t>
                </a:r>
                <a:endParaRPr lang="en-US" sz="2400">
                  <a:latin typeface="Arial" charset="0"/>
                  <a:cs typeface="+mn-cs"/>
                </a:endParaRPr>
              </a:p>
            </p:txBody>
          </p:sp>
          <p:sp>
            <p:nvSpPr>
              <p:cNvPr id="644122" name="Rectangle 26"/>
              <p:cNvSpPr>
                <a:spLocks noChangeArrowheads="1"/>
              </p:cNvSpPr>
              <p:nvPr/>
            </p:nvSpPr>
            <p:spPr bwMode="auto">
              <a:xfrm>
                <a:off x="4906" y="3619"/>
                <a:ext cx="114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>
                    <a:latin typeface="Arial" charset="0"/>
                    <a:cs typeface="+mn-cs"/>
                  </a:rPr>
                  <a:t>2</a:t>
                </a:r>
                <a:endParaRPr lang="en-US" sz="2400">
                  <a:latin typeface="Arial" charset="0"/>
                  <a:cs typeface="+mn-cs"/>
                </a:endParaRPr>
              </a:p>
            </p:txBody>
          </p:sp>
          <p:sp>
            <p:nvSpPr>
              <p:cNvPr id="644123" name="Rectangle 27"/>
              <p:cNvSpPr>
                <a:spLocks noChangeArrowheads="1"/>
              </p:cNvSpPr>
              <p:nvPr/>
            </p:nvSpPr>
            <p:spPr bwMode="auto">
              <a:xfrm>
                <a:off x="4791" y="3624"/>
                <a:ext cx="116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>
                    <a:latin typeface="Arial" charset="0"/>
                    <a:cs typeface="+mn-cs"/>
                  </a:rPr>
                  <a:t>1</a:t>
                </a:r>
                <a:endParaRPr lang="en-US" sz="2400">
                  <a:latin typeface="Arial" charset="0"/>
                  <a:cs typeface="+mn-cs"/>
                </a:endParaRPr>
              </a:p>
            </p:txBody>
          </p:sp>
          <p:sp>
            <p:nvSpPr>
              <p:cNvPr id="644124" name="Rectangle 28"/>
              <p:cNvSpPr>
                <a:spLocks noChangeArrowheads="1"/>
              </p:cNvSpPr>
              <p:nvPr/>
            </p:nvSpPr>
            <p:spPr bwMode="auto">
              <a:xfrm>
                <a:off x="5020" y="3619"/>
                <a:ext cx="116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>
                    <a:latin typeface="Arial" charset="0"/>
                    <a:cs typeface="+mn-cs"/>
                  </a:rPr>
                  <a:t>3</a:t>
                </a:r>
                <a:endParaRPr lang="en-US" sz="2400">
                  <a:latin typeface="Arial" charset="0"/>
                  <a:cs typeface="+mn-cs"/>
                </a:endParaRPr>
              </a:p>
            </p:txBody>
          </p:sp>
          <p:sp>
            <p:nvSpPr>
              <p:cNvPr id="644125" name="Rectangle 29"/>
              <p:cNvSpPr>
                <a:spLocks noChangeArrowheads="1"/>
              </p:cNvSpPr>
              <p:nvPr/>
            </p:nvSpPr>
            <p:spPr bwMode="auto">
              <a:xfrm>
                <a:off x="4558" y="3944"/>
                <a:ext cx="230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2000">
                    <a:latin typeface="Arial" charset="0"/>
                    <a:cs typeface="+mn-cs"/>
                  </a:rPr>
                  <a:t>A</a:t>
                </a:r>
                <a:endParaRPr lang="en-US" sz="2400">
                  <a:latin typeface="Arial" charset="0"/>
                  <a:cs typeface="+mn-cs"/>
                </a:endParaRPr>
              </a:p>
            </p:txBody>
          </p:sp>
          <p:sp>
            <p:nvSpPr>
              <p:cNvPr id="644126" name="Rectangle 30"/>
              <p:cNvSpPr>
                <a:spLocks noChangeArrowheads="1"/>
              </p:cNvSpPr>
              <p:nvPr/>
            </p:nvSpPr>
            <p:spPr bwMode="auto">
              <a:xfrm>
                <a:off x="4903" y="3940"/>
                <a:ext cx="116" cy="229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>
                    <a:latin typeface="Arial" charset="0"/>
                    <a:cs typeface="+mn-cs"/>
                  </a:rPr>
                  <a:t>2</a:t>
                </a:r>
                <a:endParaRPr lang="en-US" sz="2400">
                  <a:latin typeface="Arial" charset="0"/>
                  <a:cs typeface="+mn-cs"/>
                </a:endParaRPr>
              </a:p>
            </p:txBody>
          </p:sp>
          <p:sp>
            <p:nvSpPr>
              <p:cNvPr id="644127" name="Rectangle 31"/>
              <p:cNvSpPr>
                <a:spLocks noChangeArrowheads="1"/>
              </p:cNvSpPr>
              <p:nvPr/>
            </p:nvSpPr>
            <p:spPr bwMode="auto">
              <a:xfrm>
                <a:off x="4789" y="3944"/>
                <a:ext cx="114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>
                    <a:latin typeface="Arial" charset="0"/>
                    <a:cs typeface="+mn-cs"/>
                  </a:rPr>
                  <a:t>1</a:t>
                </a:r>
                <a:endParaRPr lang="en-US" sz="2400">
                  <a:latin typeface="Arial" charset="0"/>
                  <a:cs typeface="+mn-cs"/>
                </a:endParaRPr>
              </a:p>
            </p:txBody>
          </p:sp>
          <p:sp>
            <p:nvSpPr>
              <p:cNvPr id="644128" name="Rectangle 32"/>
              <p:cNvSpPr>
                <a:spLocks noChangeArrowheads="1"/>
              </p:cNvSpPr>
              <p:nvPr/>
            </p:nvSpPr>
            <p:spPr bwMode="auto">
              <a:xfrm>
                <a:off x="5019" y="3940"/>
                <a:ext cx="114" cy="229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400">
                    <a:latin typeface="Arial" charset="0"/>
                    <a:cs typeface="+mn-cs"/>
                  </a:rPr>
                  <a:t>3</a:t>
                </a:r>
                <a:endParaRPr lang="en-US" sz="2400">
                  <a:latin typeface="Arial" charset="0"/>
                  <a:cs typeface="+mn-cs"/>
                </a:endParaRPr>
              </a:p>
            </p:txBody>
          </p:sp>
          <p:sp>
            <p:nvSpPr>
              <p:cNvPr id="644129" name="Rectangle 33"/>
              <p:cNvSpPr>
                <a:spLocks noChangeArrowheads="1"/>
              </p:cNvSpPr>
              <p:nvPr/>
            </p:nvSpPr>
            <p:spPr bwMode="auto">
              <a:xfrm>
                <a:off x="5139" y="3615"/>
                <a:ext cx="230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2000">
                    <a:latin typeface="Arial" charset="0"/>
                    <a:cs typeface="+mn-cs"/>
                  </a:rPr>
                  <a:t>B</a:t>
                </a:r>
                <a:endParaRPr lang="en-US" sz="2400">
                  <a:latin typeface="Arial" charset="0"/>
                  <a:cs typeface="+mn-cs"/>
                </a:endParaRPr>
              </a:p>
            </p:txBody>
          </p:sp>
          <p:sp>
            <p:nvSpPr>
              <p:cNvPr id="644130" name="Rectangle 34"/>
              <p:cNvSpPr>
                <a:spLocks noChangeArrowheads="1"/>
              </p:cNvSpPr>
              <p:nvPr/>
            </p:nvSpPr>
            <p:spPr bwMode="auto">
              <a:xfrm>
                <a:off x="5138" y="3942"/>
                <a:ext cx="230" cy="230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2000">
                    <a:latin typeface="Arial" charset="0"/>
                    <a:cs typeface="+mn-cs"/>
                  </a:rPr>
                  <a:t>B</a:t>
                </a:r>
                <a:endParaRPr lang="en-US" sz="2400">
                  <a:latin typeface="Arial" charset="0"/>
                  <a:cs typeface="+mn-cs"/>
                </a:endParaRPr>
              </a:p>
            </p:txBody>
          </p:sp>
        </p:grpSp>
        <p:sp>
          <p:nvSpPr>
            <p:cNvPr id="644131" name="Rectangle 35"/>
            <p:cNvSpPr>
              <a:spLocks noChangeArrowheads="1"/>
            </p:cNvSpPr>
            <p:nvPr/>
          </p:nvSpPr>
          <p:spPr bwMode="auto">
            <a:xfrm>
              <a:off x="764" y="2879"/>
              <a:ext cx="59" cy="58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44132" name="Rectangle 36"/>
            <p:cNvSpPr>
              <a:spLocks noChangeArrowheads="1"/>
            </p:cNvSpPr>
            <p:nvPr/>
          </p:nvSpPr>
          <p:spPr bwMode="auto">
            <a:xfrm>
              <a:off x="1372" y="2870"/>
              <a:ext cx="57" cy="5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44133" name="Rectangle 37"/>
            <p:cNvSpPr>
              <a:spLocks noChangeArrowheads="1"/>
            </p:cNvSpPr>
            <p:nvPr/>
          </p:nvSpPr>
          <p:spPr bwMode="auto">
            <a:xfrm>
              <a:off x="825" y="2877"/>
              <a:ext cx="57" cy="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44134" name="Line 38"/>
          <p:cNvSpPr>
            <a:spLocks noChangeShapeType="1"/>
          </p:cNvSpPr>
          <p:nvPr/>
        </p:nvSpPr>
        <p:spPr bwMode="auto">
          <a:xfrm>
            <a:off x="1676270" y="2184400"/>
            <a:ext cx="490274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4135" name="Line 39"/>
          <p:cNvSpPr>
            <a:spLocks noChangeShapeType="1"/>
          </p:cNvSpPr>
          <p:nvPr/>
        </p:nvSpPr>
        <p:spPr bwMode="auto">
          <a:xfrm>
            <a:off x="3665383" y="2159000"/>
            <a:ext cx="194553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4136" name="Line 40"/>
          <p:cNvSpPr>
            <a:spLocks noChangeShapeType="1"/>
          </p:cNvSpPr>
          <p:nvPr/>
        </p:nvSpPr>
        <p:spPr bwMode="auto">
          <a:xfrm>
            <a:off x="4902740" y="2151064"/>
            <a:ext cx="19299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4137" name="Line 41"/>
          <p:cNvSpPr>
            <a:spLocks noChangeShapeType="1"/>
          </p:cNvSpPr>
          <p:nvPr/>
        </p:nvSpPr>
        <p:spPr bwMode="auto">
          <a:xfrm>
            <a:off x="6314419" y="2135189"/>
            <a:ext cx="26303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4138" name="Line 42"/>
          <p:cNvSpPr>
            <a:spLocks noChangeShapeType="1"/>
          </p:cNvSpPr>
          <p:nvPr/>
        </p:nvSpPr>
        <p:spPr bwMode="auto">
          <a:xfrm>
            <a:off x="8017148" y="2879725"/>
            <a:ext cx="261479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4139" name="Line 43"/>
          <p:cNvSpPr>
            <a:spLocks noChangeShapeType="1"/>
          </p:cNvSpPr>
          <p:nvPr/>
        </p:nvSpPr>
        <p:spPr bwMode="auto">
          <a:xfrm>
            <a:off x="4147874" y="2871789"/>
            <a:ext cx="211674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4140" name="Line 44"/>
          <p:cNvSpPr>
            <a:spLocks noChangeShapeType="1"/>
          </p:cNvSpPr>
          <p:nvPr/>
        </p:nvSpPr>
        <p:spPr bwMode="auto">
          <a:xfrm>
            <a:off x="1676270" y="2870200"/>
            <a:ext cx="490274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4141" name="Line 45"/>
          <p:cNvSpPr>
            <a:spLocks noChangeShapeType="1"/>
          </p:cNvSpPr>
          <p:nvPr/>
        </p:nvSpPr>
        <p:spPr bwMode="auto">
          <a:xfrm>
            <a:off x="3673164" y="2870200"/>
            <a:ext cx="194554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4142" name="Line 46"/>
          <p:cNvSpPr>
            <a:spLocks noChangeShapeType="1"/>
          </p:cNvSpPr>
          <p:nvPr/>
        </p:nvSpPr>
        <p:spPr bwMode="auto">
          <a:xfrm>
            <a:off x="4902740" y="2860675"/>
            <a:ext cx="19299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4143" name="Line 47"/>
          <p:cNvSpPr>
            <a:spLocks noChangeShapeType="1"/>
          </p:cNvSpPr>
          <p:nvPr/>
        </p:nvSpPr>
        <p:spPr bwMode="auto">
          <a:xfrm>
            <a:off x="6312862" y="2863850"/>
            <a:ext cx="263036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4144" name="Rectangle 48"/>
          <p:cNvSpPr>
            <a:spLocks noChangeArrowheads="1"/>
          </p:cNvSpPr>
          <p:nvPr/>
        </p:nvSpPr>
        <p:spPr bwMode="auto">
          <a:xfrm>
            <a:off x="0" y="2760663"/>
            <a:ext cx="1659150" cy="1541462"/>
          </a:xfrm>
          <a:prstGeom prst="rect">
            <a:avLst/>
          </a:prstGeom>
          <a:noFill/>
          <a:ln w="25400">
            <a:solidFill>
              <a:srgbClr val="00FF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4145" name="Rectangle 49"/>
          <p:cNvSpPr>
            <a:spLocks noChangeArrowheads="1"/>
          </p:cNvSpPr>
          <p:nvPr/>
        </p:nvSpPr>
        <p:spPr bwMode="auto">
          <a:xfrm>
            <a:off x="2175883" y="2778126"/>
            <a:ext cx="1456814" cy="1514475"/>
          </a:xfrm>
          <a:prstGeom prst="rect">
            <a:avLst/>
          </a:prstGeom>
          <a:noFill/>
          <a:ln w="25400">
            <a:solidFill>
              <a:srgbClr val="FFFF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4146" name="Rectangle 50"/>
          <p:cNvSpPr>
            <a:spLocks noChangeArrowheads="1"/>
          </p:cNvSpPr>
          <p:nvPr/>
        </p:nvSpPr>
        <p:spPr bwMode="auto">
          <a:xfrm>
            <a:off x="3861493" y="2778125"/>
            <a:ext cx="997668" cy="1506538"/>
          </a:xfrm>
          <a:prstGeom prst="rect">
            <a:avLst/>
          </a:prstGeom>
          <a:noFill/>
          <a:ln w="25400">
            <a:solidFill>
              <a:srgbClr val="FF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4147" name="Rectangle 51"/>
          <p:cNvSpPr>
            <a:spLocks noChangeArrowheads="1"/>
          </p:cNvSpPr>
          <p:nvPr/>
        </p:nvSpPr>
        <p:spPr bwMode="auto">
          <a:xfrm>
            <a:off x="5105076" y="2787651"/>
            <a:ext cx="1193779" cy="1490663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4148" name="Rectangle 52"/>
          <p:cNvSpPr>
            <a:spLocks noChangeArrowheads="1"/>
          </p:cNvSpPr>
          <p:nvPr/>
        </p:nvSpPr>
        <p:spPr bwMode="auto">
          <a:xfrm>
            <a:off x="6611696" y="2784476"/>
            <a:ext cx="2532305" cy="1489075"/>
          </a:xfrm>
          <a:prstGeom prst="rect">
            <a:avLst/>
          </a:prstGeom>
          <a:noFill/>
          <a:ln w="25400">
            <a:solidFill>
              <a:srgbClr val="33CCCC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cxnSp>
        <p:nvCxnSpPr>
          <p:cNvPr id="644149" name="AutoShape 53"/>
          <p:cNvCxnSpPr>
            <a:cxnSpLocks noChangeShapeType="1"/>
            <a:stCxn id="644148" idx="2"/>
            <a:endCxn id="644144" idx="2"/>
          </p:cNvCxnSpPr>
          <p:nvPr/>
        </p:nvCxnSpPr>
        <p:spPr bwMode="auto">
          <a:xfrm rot="5400000">
            <a:off x="4254988" y="845274"/>
            <a:ext cx="28575" cy="6910529"/>
          </a:xfrm>
          <a:prstGeom prst="bentConnector3">
            <a:avLst>
              <a:gd name="adj1" fmla="val 8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4150" name="AutoShape 54"/>
          <p:cNvCxnSpPr>
            <a:cxnSpLocks noChangeShapeType="1"/>
          </p:cNvCxnSpPr>
          <p:nvPr/>
        </p:nvCxnSpPr>
        <p:spPr bwMode="auto">
          <a:xfrm rot="5400000">
            <a:off x="4297789" y="-951685"/>
            <a:ext cx="28575" cy="6999246"/>
          </a:xfrm>
          <a:prstGeom prst="bentConnector3">
            <a:avLst>
              <a:gd name="adj1" fmla="val 355556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44177" name="Rectangle 8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Design Flow with Fault Tolerance and</a:t>
            </a:r>
            <a:br>
              <a:rPr lang="en-US" sz="2800" smtClean="0">
                <a:cs typeface="+mj-cs"/>
              </a:rPr>
            </a:br>
            <a:r>
              <a:rPr lang="en-US" sz="2800" smtClean="0">
                <a:cs typeface="+mj-cs"/>
              </a:rPr>
              <a:t>Error Correction</a:t>
            </a:r>
          </a:p>
        </p:txBody>
      </p:sp>
      <p:pic>
        <p:nvPicPr>
          <p:cNvPr id="644178" name="Picture 8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1"/>
            <a:ext cx="160000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4179" name="Text Box 83"/>
          <p:cNvSpPr txBox="1">
            <a:spLocks noChangeArrowheads="1"/>
          </p:cNvSpPr>
          <p:nvPr/>
        </p:nvSpPr>
        <p:spPr bwMode="auto">
          <a:xfrm>
            <a:off x="7509753" y="450851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644183" name="Group 87"/>
          <p:cNvGrpSpPr>
            <a:grpSpLocks/>
          </p:cNvGrpSpPr>
          <p:nvPr/>
        </p:nvGrpSpPr>
        <p:grpSpPr bwMode="auto">
          <a:xfrm>
            <a:off x="1828800" y="2860676"/>
            <a:ext cx="6989906" cy="4003675"/>
            <a:chOff x="1175" y="1802"/>
            <a:chExt cx="4491" cy="2522"/>
          </a:xfrm>
        </p:grpSpPr>
        <p:grpSp>
          <p:nvGrpSpPr>
            <p:cNvPr id="58411" name="Group 86"/>
            <p:cNvGrpSpPr>
              <a:grpSpLocks/>
            </p:cNvGrpSpPr>
            <p:nvPr/>
          </p:nvGrpSpPr>
          <p:grpSpPr bwMode="auto">
            <a:xfrm>
              <a:off x="1175" y="1802"/>
              <a:ext cx="4491" cy="2459"/>
              <a:chOff x="1175" y="1802"/>
              <a:chExt cx="4491" cy="2459"/>
            </a:xfrm>
          </p:grpSpPr>
          <p:sp>
            <p:nvSpPr>
              <p:cNvPr id="644151" name="Text Box 55"/>
              <p:cNvSpPr txBox="1">
                <a:spLocks noChangeArrowheads="1"/>
              </p:cNvSpPr>
              <p:nvPr/>
            </p:nvSpPr>
            <p:spPr bwMode="auto">
              <a:xfrm>
                <a:off x="2300" y="2992"/>
                <a:ext cx="1618" cy="1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>
                  <a:defRPr/>
                </a:pPr>
                <a:r>
                  <a:rPr lang="en-US" sz="900">
                    <a:latin typeface="Arial" charset="0"/>
                    <a:cs typeface="+mn-cs"/>
                  </a:rPr>
                  <a:t>Fault Tolerance and Error Correction (QEC)</a:t>
                </a:r>
              </a:p>
            </p:txBody>
          </p:sp>
          <p:cxnSp>
            <p:nvCxnSpPr>
              <p:cNvPr id="644152" name="AutoShape 56"/>
              <p:cNvCxnSpPr>
                <a:cxnSpLocks noChangeShapeType="1"/>
                <a:stCxn id="644176" idx="0"/>
                <a:endCxn id="644142" idx="1"/>
              </p:cNvCxnSpPr>
              <p:nvPr/>
            </p:nvCxnSpPr>
            <p:spPr bwMode="auto">
              <a:xfrm rot="16200000">
                <a:off x="2441" y="2199"/>
                <a:ext cx="1166" cy="373"/>
              </a:xfrm>
              <a:prstGeom prst="curvedConnector3">
                <a:avLst>
                  <a:gd name="adj1" fmla="val 49657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644153" name="Line 57"/>
              <p:cNvSpPr>
                <a:spLocks noChangeShapeType="1"/>
              </p:cNvSpPr>
              <p:nvPr/>
            </p:nvSpPr>
            <p:spPr bwMode="auto">
              <a:xfrm>
                <a:off x="1965" y="3650"/>
                <a:ext cx="294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4154" name="Line 58"/>
              <p:cNvSpPr>
                <a:spLocks noChangeShapeType="1"/>
              </p:cNvSpPr>
              <p:nvPr/>
            </p:nvSpPr>
            <p:spPr bwMode="auto">
              <a:xfrm>
                <a:off x="2563" y="3263"/>
                <a:ext cx="1910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4155" name="Line 59"/>
              <p:cNvSpPr>
                <a:spLocks noChangeShapeType="1"/>
              </p:cNvSpPr>
              <p:nvPr/>
            </p:nvSpPr>
            <p:spPr bwMode="auto">
              <a:xfrm>
                <a:off x="2568" y="3428"/>
                <a:ext cx="1910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4156" name="Line 60"/>
              <p:cNvSpPr>
                <a:spLocks noChangeShapeType="1"/>
              </p:cNvSpPr>
              <p:nvPr/>
            </p:nvSpPr>
            <p:spPr bwMode="auto">
              <a:xfrm>
                <a:off x="2574" y="3588"/>
                <a:ext cx="1910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4157" name="Line 61"/>
              <p:cNvSpPr>
                <a:spLocks noChangeShapeType="1"/>
              </p:cNvSpPr>
              <p:nvPr/>
            </p:nvSpPr>
            <p:spPr bwMode="auto">
              <a:xfrm>
                <a:off x="2563" y="3743"/>
                <a:ext cx="1910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4158" name="Line 62"/>
              <p:cNvSpPr>
                <a:spLocks noChangeShapeType="1"/>
              </p:cNvSpPr>
              <p:nvPr/>
            </p:nvSpPr>
            <p:spPr bwMode="auto">
              <a:xfrm>
                <a:off x="2563" y="3913"/>
                <a:ext cx="1910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4159" name="Line 63"/>
              <p:cNvSpPr>
                <a:spLocks noChangeShapeType="1"/>
              </p:cNvSpPr>
              <p:nvPr/>
            </p:nvSpPr>
            <p:spPr bwMode="auto">
              <a:xfrm>
                <a:off x="2563" y="4079"/>
                <a:ext cx="1910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4160" name="Rectangle 64"/>
              <p:cNvSpPr>
                <a:spLocks noChangeArrowheads="1"/>
              </p:cNvSpPr>
              <p:nvPr/>
            </p:nvSpPr>
            <p:spPr bwMode="auto">
              <a:xfrm>
                <a:off x="2661" y="3193"/>
                <a:ext cx="348" cy="47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dirty="0">
                    <a:latin typeface="Arial" charset="0"/>
                    <a:cs typeface="+mn-cs"/>
                  </a:rPr>
                  <a:t>QEC</a:t>
                </a:r>
              </a:p>
            </p:txBody>
          </p:sp>
          <p:sp>
            <p:nvSpPr>
              <p:cNvPr id="644161" name="Rectangle 65"/>
              <p:cNvSpPr>
                <a:spLocks noChangeArrowheads="1"/>
              </p:cNvSpPr>
              <p:nvPr/>
            </p:nvSpPr>
            <p:spPr bwMode="auto">
              <a:xfrm>
                <a:off x="2666" y="3684"/>
                <a:ext cx="348" cy="47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4162" name="Rectangle 66"/>
              <p:cNvSpPr>
                <a:spLocks noChangeArrowheads="1"/>
              </p:cNvSpPr>
              <p:nvPr/>
            </p:nvSpPr>
            <p:spPr bwMode="auto">
              <a:xfrm>
                <a:off x="2667" y="3689"/>
                <a:ext cx="348" cy="47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dirty="0">
                    <a:latin typeface="Arial" charset="0"/>
                    <a:cs typeface="+mn-cs"/>
                  </a:rPr>
                  <a:t>QEC</a:t>
                </a:r>
              </a:p>
            </p:txBody>
          </p:sp>
          <p:sp>
            <p:nvSpPr>
              <p:cNvPr id="644163" name="Rectangle 67"/>
              <p:cNvSpPr>
                <a:spLocks noChangeArrowheads="1"/>
              </p:cNvSpPr>
              <p:nvPr/>
            </p:nvSpPr>
            <p:spPr bwMode="auto">
              <a:xfrm>
                <a:off x="3107" y="3183"/>
                <a:ext cx="494" cy="98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r>
                  <a:rPr lang="en-US" sz="1600" dirty="0">
                    <a:latin typeface="Arial" charset="0"/>
                    <a:cs typeface="+mn-cs"/>
                  </a:rPr>
                  <a:t>Moves</a:t>
                </a:r>
              </a:p>
            </p:txBody>
          </p:sp>
          <p:sp>
            <p:nvSpPr>
              <p:cNvPr id="644164" name="Line 68"/>
              <p:cNvSpPr>
                <a:spLocks noChangeShapeType="1"/>
              </p:cNvSpPr>
              <p:nvPr/>
            </p:nvSpPr>
            <p:spPr bwMode="auto">
              <a:xfrm>
                <a:off x="3743" y="3263"/>
                <a:ext cx="6" cy="53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4165" name="Oval 69"/>
              <p:cNvSpPr>
                <a:spLocks noChangeArrowheads="1"/>
              </p:cNvSpPr>
              <p:nvPr/>
            </p:nvSpPr>
            <p:spPr bwMode="auto">
              <a:xfrm>
                <a:off x="3682" y="3684"/>
                <a:ext cx="126" cy="12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4166" name="Oval 70"/>
              <p:cNvSpPr>
                <a:spLocks noChangeArrowheads="1"/>
              </p:cNvSpPr>
              <p:nvPr/>
            </p:nvSpPr>
            <p:spPr bwMode="auto">
              <a:xfrm>
                <a:off x="3711" y="3236"/>
                <a:ext cx="57" cy="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4167" name="Line 71"/>
              <p:cNvSpPr>
                <a:spLocks noChangeShapeType="1"/>
              </p:cNvSpPr>
              <p:nvPr/>
            </p:nvSpPr>
            <p:spPr bwMode="auto">
              <a:xfrm>
                <a:off x="3852" y="3428"/>
                <a:ext cx="7" cy="53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4168" name="Oval 72"/>
              <p:cNvSpPr>
                <a:spLocks noChangeArrowheads="1"/>
              </p:cNvSpPr>
              <p:nvPr/>
            </p:nvSpPr>
            <p:spPr bwMode="auto">
              <a:xfrm>
                <a:off x="3791" y="3849"/>
                <a:ext cx="126" cy="12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4169" name="Oval 73"/>
              <p:cNvSpPr>
                <a:spLocks noChangeArrowheads="1"/>
              </p:cNvSpPr>
              <p:nvPr/>
            </p:nvSpPr>
            <p:spPr bwMode="auto">
              <a:xfrm>
                <a:off x="3820" y="3401"/>
                <a:ext cx="57" cy="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4170" name="Line 74"/>
              <p:cNvSpPr>
                <a:spLocks noChangeShapeType="1"/>
              </p:cNvSpPr>
              <p:nvPr/>
            </p:nvSpPr>
            <p:spPr bwMode="auto">
              <a:xfrm>
                <a:off x="3950" y="3604"/>
                <a:ext cx="6" cy="53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4171" name="Oval 75"/>
              <p:cNvSpPr>
                <a:spLocks noChangeArrowheads="1"/>
              </p:cNvSpPr>
              <p:nvPr/>
            </p:nvSpPr>
            <p:spPr bwMode="auto">
              <a:xfrm>
                <a:off x="3889" y="4025"/>
                <a:ext cx="126" cy="12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4172" name="Oval 76"/>
              <p:cNvSpPr>
                <a:spLocks noChangeArrowheads="1"/>
              </p:cNvSpPr>
              <p:nvPr/>
            </p:nvSpPr>
            <p:spPr bwMode="auto">
              <a:xfrm>
                <a:off x="3918" y="3577"/>
                <a:ext cx="57" cy="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44173" name="Rectangle 77"/>
              <p:cNvSpPr>
                <a:spLocks noChangeArrowheads="1"/>
              </p:cNvSpPr>
              <p:nvPr/>
            </p:nvSpPr>
            <p:spPr bwMode="auto">
              <a:xfrm>
                <a:off x="4053" y="3204"/>
                <a:ext cx="495" cy="98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600" dirty="0">
                    <a:latin typeface="Arial" charset="0"/>
                    <a:cs typeface="+mn-cs"/>
                  </a:rPr>
                  <a:t>Moves</a:t>
                </a:r>
              </a:p>
            </p:txBody>
          </p:sp>
          <p:pic>
            <p:nvPicPr>
              <p:cNvPr id="58436" name="Picture 78" descr="cnot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" y="3402"/>
                <a:ext cx="566" cy="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437" name="Picture 79" descr="cnot_replace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6" y="3203"/>
                <a:ext cx="174" cy="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4176" name="Rectangle 80"/>
              <p:cNvSpPr>
                <a:spLocks noChangeArrowheads="1"/>
              </p:cNvSpPr>
              <p:nvPr/>
            </p:nvSpPr>
            <p:spPr bwMode="auto">
              <a:xfrm>
                <a:off x="1175" y="2976"/>
                <a:ext cx="3437" cy="1285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FF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pic>
            <p:nvPicPr>
              <p:cNvPr id="58439" name="Picture 84" descr="krysta4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1" y="3211"/>
                <a:ext cx="615" cy="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44181" name="Text Box 85"/>
            <p:cNvSpPr txBox="1">
              <a:spLocks noChangeArrowheads="1"/>
            </p:cNvSpPr>
            <p:nvPr/>
          </p:nvSpPr>
          <p:spPr bwMode="auto">
            <a:xfrm>
              <a:off x="4765" y="3917"/>
              <a:ext cx="84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200" b="1" dirty="0">
                  <a:solidFill>
                    <a:schemeClr val="accent1"/>
                  </a:solidFill>
                  <a:cs typeface="+mn-cs"/>
                </a:rPr>
                <a:t>K. </a:t>
              </a:r>
              <a:r>
                <a:rPr lang="en-US" sz="1200" b="1" dirty="0" err="1">
                  <a:solidFill>
                    <a:schemeClr val="accent1"/>
                  </a:solidFill>
                  <a:cs typeface="+mn-cs"/>
                </a:rPr>
                <a:t>Svore</a:t>
              </a:r>
              <a:endParaRPr lang="en-US" sz="1200" b="1" dirty="0">
                <a:solidFill>
                  <a:schemeClr val="accent1"/>
                </a:solidFill>
                <a:cs typeface="+mn-cs"/>
              </a:endParaRPr>
            </a:p>
            <a:p>
              <a:pPr algn="r">
                <a:defRPr/>
              </a:pPr>
              <a:r>
                <a:rPr lang="en-US" sz="1200" b="1" dirty="0">
                  <a:cs typeface="+mn-cs"/>
                </a:rPr>
                <a:t>PhD Thesis</a:t>
              </a:r>
            </a:p>
            <a:p>
              <a:pPr algn="r">
                <a:defRPr/>
              </a:pPr>
              <a:r>
                <a:rPr lang="en-US" sz="1200" b="1" dirty="0">
                  <a:solidFill>
                    <a:schemeClr val="accent1"/>
                  </a:solidFill>
                  <a:cs typeface="+mn-cs"/>
                </a:rPr>
                <a:t>Columbia, 2006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4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4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8961898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>
                <a:cs typeface="+mj-cs"/>
              </a:rPr>
              <a:t/>
            </a:r>
            <a:br>
              <a:rPr lang="en-US" sz="2800" dirty="0" smtClean="0">
                <a:cs typeface="+mj-cs"/>
              </a:rPr>
            </a:br>
            <a:r>
              <a:rPr lang="en-US" sz="2800" dirty="0" smtClean="0">
                <a:cs typeface="+mj-cs"/>
              </a:rPr>
              <a:t>Synthesis and Simulation of Quantum </a:t>
            </a:r>
            <a:r>
              <a:rPr lang="en-US" sz="2800" dirty="0"/>
              <a:t>C</a:t>
            </a:r>
            <a:r>
              <a:rPr lang="en-US" sz="2800" dirty="0" smtClean="0">
                <a:cs typeface="+mj-cs"/>
              </a:rPr>
              <a:t>ircuits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060" y="1001713"/>
            <a:ext cx="8656838" cy="55356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1" dirty="0" smtClean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cs typeface="+mn-cs"/>
              </a:rPr>
              <a:t>Synthesis of efficient quantum circuits</a:t>
            </a:r>
          </a:p>
          <a:p>
            <a:pPr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accent1"/>
                </a:solidFill>
              </a:rPr>
              <a:t>r</a:t>
            </a:r>
            <a:r>
              <a:rPr lang="en-US" sz="2000" b="1" dirty="0" smtClean="0">
                <a:solidFill>
                  <a:schemeClr val="accent1"/>
                </a:solidFill>
                <a:cs typeface="+mn-cs"/>
              </a:rPr>
              <a:t>epeat-until-success circuits </a:t>
            </a:r>
            <a:r>
              <a:rPr lang="en-US" sz="2000" b="1" dirty="0" smtClean="0">
                <a:cs typeface="+mn-cs"/>
              </a:rPr>
              <a:t>[</a:t>
            </a:r>
            <a:r>
              <a:rPr lang="en-US" sz="2000" b="1" dirty="0" err="1" smtClean="0">
                <a:cs typeface="+mn-cs"/>
              </a:rPr>
              <a:t>Bocharov</a:t>
            </a:r>
            <a:r>
              <a:rPr lang="en-US" sz="2000" b="1" dirty="0" smtClean="0">
                <a:cs typeface="+mn-cs"/>
              </a:rPr>
              <a:t>, </a:t>
            </a:r>
            <a:r>
              <a:rPr lang="en-US" sz="2000" b="1" dirty="0" err="1" smtClean="0">
                <a:cs typeface="+mn-cs"/>
              </a:rPr>
              <a:t>Roetteler</a:t>
            </a:r>
            <a:r>
              <a:rPr lang="en-US" sz="2000" b="1" dirty="0"/>
              <a:t> </a:t>
            </a:r>
            <a:r>
              <a:rPr lang="en-US" sz="2000" b="1" dirty="0" smtClean="0"/>
              <a:t>&amp; </a:t>
            </a:r>
            <a:r>
              <a:rPr lang="en-US" sz="2000" b="1" dirty="0" err="1" smtClean="0"/>
              <a:t>Svore</a:t>
            </a:r>
            <a:r>
              <a:rPr lang="en-US" sz="2000" b="1" dirty="0" smtClean="0"/>
              <a:t>, 2014]</a:t>
            </a:r>
            <a:endParaRPr lang="en-US" sz="2000" b="1" dirty="0" smtClean="0">
              <a:solidFill>
                <a:schemeClr val="accent1"/>
              </a:solidFill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accent1"/>
                </a:solidFill>
                <a:cs typeface="+mn-cs"/>
              </a:rPr>
              <a:t>faster phase estimation </a:t>
            </a:r>
            <a:r>
              <a:rPr lang="en-US" sz="2000" b="1" dirty="0" smtClean="0">
                <a:solidFill>
                  <a:schemeClr val="tx2"/>
                </a:solidFill>
                <a:cs typeface="+mn-cs"/>
              </a:rPr>
              <a:t>[</a:t>
            </a:r>
            <a:r>
              <a:rPr lang="en-US" sz="2000" b="1" dirty="0" err="1" smtClean="0">
                <a:solidFill>
                  <a:schemeClr val="tx2"/>
                </a:solidFill>
                <a:cs typeface="+mn-cs"/>
              </a:rPr>
              <a:t>Svore</a:t>
            </a:r>
            <a:r>
              <a:rPr lang="en-US" sz="2000" b="1" dirty="0" smtClean="0">
                <a:solidFill>
                  <a:schemeClr val="tx2"/>
                </a:solidFill>
                <a:cs typeface="+mn-cs"/>
              </a:rPr>
              <a:t>, Hastings &amp; Freedman, 2013]</a:t>
            </a:r>
            <a:endParaRPr lang="en-US" sz="2000" b="1" dirty="0" smtClean="0">
              <a:solidFill>
                <a:schemeClr val="accent1"/>
              </a:solidFill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accent1"/>
                </a:solidFill>
                <a:cs typeface="+mn-cs"/>
              </a:rPr>
              <a:t>depth-optimal single-</a:t>
            </a:r>
            <a:r>
              <a:rPr lang="en-US" sz="2000" b="1" dirty="0" err="1" smtClean="0">
                <a:solidFill>
                  <a:schemeClr val="accent1"/>
                </a:solidFill>
                <a:cs typeface="+mn-cs"/>
              </a:rPr>
              <a:t>qubit</a:t>
            </a:r>
            <a:r>
              <a:rPr lang="en-US" sz="2000" b="1" dirty="0" smtClean="0">
                <a:solidFill>
                  <a:schemeClr val="accent1"/>
                </a:solidFill>
                <a:cs typeface="+mn-cs"/>
              </a:rPr>
              <a:t> circuits</a:t>
            </a:r>
            <a:r>
              <a:rPr lang="en-US" sz="2000" b="1" dirty="0" smtClean="0">
                <a:solidFill>
                  <a:schemeClr val="tx2"/>
                </a:solidFill>
                <a:cs typeface="+mn-cs"/>
              </a:rPr>
              <a:t> [</a:t>
            </a:r>
            <a:r>
              <a:rPr lang="en-US" sz="2000" b="1" dirty="0" err="1" smtClean="0">
                <a:solidFill>
                  <a:schemeClr val="tx2"/>
                </a:solidFill>
                <a:cs typeface="+mn-cs"/>
              </a:rPr>
              <a:t>Bocharov</a:t>
            </a:r>
            <a:r>
              <a:rPr lang="en-US" sz="2000" b="1" dirty="0" smtClean="0">
                <a:solidFill>
                  <a:schemeClr val="tx2"/>
                </a:solidFill>
                <a:cs typeface="+mn-cs"/>
              </a:rPr>
              <a:t> &amp; </a:t>
            </a:r>
            <a:r>
              <a:rPr lang="en-US" sz="2000" b="1" dirty="0" err="1" smtClean="0">
                <a:solidFill>
                  <a:schemeClr val="tx2"/>
                </a:solidFill>
                <a:cs typeface="+mn-cs"/>
              </a:rPr>
              <a:t>Svore</a:t>
            </a:r>
            <a:r>
              <a:rPr lang="en-US" sz="2000" b="1" dirty="0" smtClean="0">
                <a:solidFill>
                  <a:schemeClr val="tx2"/>
                </a:solidFill>
                <a:cs typeface="+mn-cs"/>
              </a:rPr>
              <a:t>, 2012]</a:t>
            </a:r>
          </a:p>
          <a:p>
            <a:pPr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accent1"/>
                </a:solidFill>
                <a:cs typeface="+mn-cs"/>
              </a:rPr>
              <a:t>fault-tolerant single-</a:t>
            </a:r>
            <a:r>
              <a:rPr lang="en-US" sz="2000" b="1" dirty="0" err="1" smtClean="0">
                <a:solidFill>
                  <a:schemeClr val="accent1"/>
                </a:solidFill>
                <a:cs typeface="+mn-cs"/>
              </a:rPr>
              <a:t>qubit</a:t>
            </a:r>
            <a:r>
              <a:rPr lang="en-US" sz="2000" b="1" dirty="0" smtClean="0">
                <a:solidFill>
                  <a:schemeClr val="accent1"/>
                </a:solidFill>
                <a:cs typeface="+mn-cs"/>
              </a:rPr>
              <a:t> rotations</a:t>
            </a:r>
            <a:r>
              <a:rPr lang="en-US" sz="2000" b="1" dirty="0" smtClean="0">
                <a:solidFill>
                  <a:schemeClr val="tx2"/>
                </a:solidFill>
                <a:cs typeface="+mn-cs"/>
              </a:rPr>
              <a:t> [</a:t>
            </a:r>
            <a:r>
              <a:rPr lang="en-US" sz="2000" b="1" dirty="0" err="1" smtClean="0">
                <a:solidFill>
                  <a:schemeClr val="tx2"/>
                </a:solidFill>
                <a:cs typeface="+mn-cs"/>
              </a:rPr>
              <a:t>Duclos-Cianci</a:t>
            </a:r>
            <a:r>
              <a:rPr lang="en-US" sz="2000" b="1" dirty="0" smtClean="0">
                <a:solidFill>
                  <a:schemeClr val="tx2"/>
                </a:solidFill>
                <a:cs typeface="+mn-cs"/>
              </a:rPr>
              <a:t> &amp; </a:t>
            </a:r>
            <a:r>
              <a:rPr lang="en-US" sz="2000" b="1" dirty="0" err="1" smtClean="0">
                <a:solidFill>
                  <a:schemeClr val="tx2"/>
                </a:solidFill>
                <a:cs typeface="+mn-cs"/>
              </a:rPr>
              <a:t>Svore</a:t>
            </a:r>
            <a:r>
              <a:rPr lang="en-US" sz="2000" b="1" dirty="0" smtClean="0">
                <a:solidFill>
                  <a:schemeClr val="tx2"/>
                </a:solidFill>
                <a:cs typeface="+mn-cs"/>
              </a:rPr>
              <a:t>, 2012]</a:t>
            </a:r>
          </a:p>
          <a:p>
            <a:pPr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accent1"/>
                </a:solidFill>
                <a:cs typeface="+mn-cs"/>
              </a:rPr>
              <a:t>fast synthesis of depth-optimal quantum circuits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[Amy, </a:t>
            </a:r>
            <a:r>
              <a:rPr lang="en-US" sz="2000" b="1" dirty="0" err="1" smtClean="0">
                <a:solidFill>
                  <a:schemeClr val="tx2"/>
                </a:solidFill>
              </a:rPr>
              <a:t>Maslov</a:t>
            </a:r>
            <a:r>
              <a:rPr lang="en-US" sz="2000" b="1" dirty="0" smtClean="0">
                <a:solidFill>
                  <a:schemeClr val="tx2"/>
                </a:solidFill>
              </a:rPr>
              <a:t>, </a:t>
            </a:r>
            <a:r>
              <a:rPr lang="en-US" sz="2000" b="1" dirty="0" err="1" smtClean="0">
                <a:solidFill>
                  <a:schemeClr val="tx2"/>
                </a:solidFill>
              </a:rPr>
              <a:t>Mosca</a:t>
            </a:r>
            <a:r>
              <a:rPr lang="en-US" sz="2000" b="1" dirty="0" smtClean="0">
                <a:solidFill>
                  <a:schemeClr val="tx2"/>
                </a:solidFill>
              </a:rPr>
              <a:t> &amp; </a:t>
            </a:r>
            <a:r>
              <a:rPr lang="en-US" sz="2000" b="1" dirty="0" err="1" smtClean="0">
                <a:solidFill>
                  <a:schemeClr val="tx2"/>
                </a:solidFill>
              </a:rPr>
              <a:t>Roetteler</a:t>
            </a:r>
            <a:r>
              <a:rPr lang="en-US" sz="2000" b="1" dirty="0" smtClean="0">
                <a:solidFill>
                  <a:schemeClr val="tx2"/>
                </a:solidFill>
              </a:rPr>
              <a:t>, 2012]</a:t>
            </a:r>
          </a:p>
          <a:p>
            <a:pPr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accent1"/>
                </a:solidFill>
                <a:cs typeface="+mn-cs"/>
              </a:rPr>
              <a:t>exact synthesis of multi-</a:t>
            </a:r>
            <a:r>
              <a:rPr lang="en-US" sz="2000" b="1" dirty="0" err="1" smtClean="0">
                <a:solidFill>
                  <a:schemeClr val="accent1"/>
                </a:solidFill>
                <a:cs typeface="+mn-cs"/>
              </a:rPr>
              <a:t>qubit</a:t>
            </a:r>
            <a:r>
              <a:rPr lang="en-US" sz="2000" b="1" dirty="0" smtClean="0">
                <a:solidFill>
                  <a:schemeClr val="accent1"/>
                </a:solidFill>
                <a:cs typeface="+mn-cs"/>
              </a:rPr>
              <a:t> Clifford and T- circuits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</a:rPr>
              <a:t>[Giles &amp; </a:t>
            </a:r>
            <a:r>
              <a:rPr lang="en-US" sz="2000" b="1" dirty="0" err="1" smtClean="0">
                <a:solidFill>
                  <a:schemeClr val="tx2"/>
                </a:solidFill>
              </a:rPr>
              <a:t>Sellinger</a:t>
            </a:r>
            <a:r>
              <a:rPr lang="en-US" sz="2000" b="1" dirty="0" smtClean="0">
                <a:solidFill>
                  <a:schemeClr val="tx2"/>
                </a:solidFill>
              </a:rPr>
              <a:t>, 2012]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1" dirty="0" smtClean="0">
              <a:solidFill>
                <a:schemeClr val="tx2"/>
              </a:solidFill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1" dirty="0" smtClean="0">
              <a:solidFill>
                <a:schemeClr val="tx2"/>
              </a:solidFill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cs typeface="+mn-cs"/>
              </a:rPr>
              <a:t>Efficient simulation of quantum circuits</a:t>
            </a:r>
          </a:p>
          <a:p>
            <a:pPr>
              <a:lnSpc>
                <a:spcPct val="90000"/>
              </a:lnSpc>
              <a:defRPr/>
            </a:pPr>
            <a:r>
              <a:rPr lang="en-US" sz="2000" b="1" dirty="0" err="1" smtClean="0">
                <a:solidFill>
                  <a:schemeClr val="accent1"/>
                </a:solidFill>
                <a:cs typeface="+mn-cs"/>
              </a:rPr>
              <a:t>QuIDDPro</a:t>
            </a:r>
            <a:r>
              <a:rPr lang="en-US" sz="2000" b="1" dirty="0" smtClean="0">
                <a:solidFill>
                  <a:schemeClr val="accent1"/>
                </a:solidFill>
                <a:cs typeface="+mn-cs"/>
              </a:rPr>
              <a:t> quantum circuit simulator</a:t>
            </a:r>
            <a:r>
              <a:rPr lang="en-US" sz="2000" b="1" dirty="0" smtClean="0">
                <a:solidFill>
                  <a:schemeClr val="tx2"/>
                </a:solidFill>
                <a:cs typeface="+mn-cs"/>
              </a:rPr>
              <a:t> [</a:t>
            </a:r>
            <a:r>
              <a:rPr lang="en-US" sz="2000" b="1" dirty="0" err="1" smtClean="0">
                <a:solidFill>
                  <a:schemeClr val="tx2"/>
                </a:solidFill>
                <a:cs typeface="+mn-cs"/>
              </a:rPr>
              <a:t>Viamontes</a:t>
            </a:r>
            <a:r>
              <a:rPr lang="en-US" sz="2000" b="1" dirty="0" smtClean="0">
                <a:solidFill>
                  <a:schemeClr val="tx2"/>
                </a:solidFill>
                <a:cs typeface="+mn-cs"/>
              </a:rPr>
              <a:t>, Markov &amp; Hayes,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University of Michigan, 2009]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AutoShape 2"/>
          <p:cNvSpPr>
            <a:spLocks noChangeArrowheads="1"/>
          </p:cNvSpPr>
          <p:nvPr/>
        </p:nvSpPr>
        <p:spPr bwMode="auto">
          <a:xfrm>
            <a:off x="1371212" y="4267200"/>
            <a:ext cx="6210138" cy="1257300"/>
          </a:xfrm>
          <a:prstGeom prst="parallelogram">
            <a:avLst>
              <a:gd name="adj" fmla="val 12594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683" name="Rectangle 3"/>
          <p:cNvSpPr>
            <a:spLocks noChangeArrowheads="1"/>
          </p:cNvSpPr>
          <p:nvPr/>
        </p:nvSpPr>
        <p:spPr bwMode="auto">
          <a:xfrm>
            <a:off x="1234246" y="5935664"/>
            <a:ext cx="7660726" cy="820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defRPr/>
            </a:pPr>
            <a:r>
              <a:rPr lang="en-US" sz="1400" b="1">
                <a:solidFill>
                  <a:schemeClr val="accent1"/>
                </a:solidFill>
                <a:cs typeface="+mn-cs"/>
              </a:rPr>
              <a:t>S. Simon, N. Bonesteel, M. Freedman, N. Petrovic, and L. Hormozi</a:t>
            </a:r>
          </a:p>
          <a:p>
            <a:pPr algn="r">
              <a:defRPr/>
            </a:pPr>
            <a:r>
              <a:rPr lang="en-US" sz="1400" b="1">
                <a:cs typeface="+mn-cs"/>
              </a:rPr>
              <a:t>Topological Quantum Computing with Only One Mobile Quasiparticle</a:t>
            </a:r>
          </a:p>
          <a:p>
            <a:pPr algn="r">
              <a:defRPr/>
            </a:pPr>
            <a:r>
              <a:rPr lang="en-US" sz="1400" b="1">
                <a:solidFill>
                  <a:schemeClr val="accent1"/>
                </a:solidFill>
                <a:cs typeface="+mn-cs"/>
              </a:rPr>
              <a:t>Phys. Rev. Lett, 2006</a:t>
            </a:r>
          </a:p>
        </p:txBody>
      </p:sp>
      <p:sp>
        <p:nvSpPr>
          <p:cNvPr id="83968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530" y="152399"/>
            <a:ext cx="8991470" cy="129894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 smtClean="0">
                <a:cs typeface="+mj-cs"/>
              </a:rPr>
              <a:t>A Second Model for Quantum Computing:</a:t>
            </a:r>
            <a:br>
              <a:rPr lang="en-US" sz="2800" dirty="0" smtClean="0">
                <a:cs typeface="+mj-cs"/>
              </a:rPr>
            </a:br>
            <a:r>
              <a:rPr lang="en-US" sz="2800" dirty="0" smtClean="0">
                <a:cs typeface="+mj-cs"/>
              </a:rPr>
              <a:t>Topological Quantum Computing</a:t>
            </a:r>
            <a:br>
              <a:rPr lang="en-US" sz="2800" dirty="0" smtClean="0">
                <a:cs typeface="+mj-cs"/>
              </a:rPr>
            </a:br>
            <a:endParaRPr lang="en-US" sz="2800" dirty="0" smtClean="0">
              <a:cs typeface="+mj-cs"/>
            </a:endParaRPr>
          </a:p>
        </p:txBody>
      </p:sp>
      <p:sp>
        <p:nvSpPr>
          <p:cNvPr id="839685" name="Oval 5"/>
          <p:cNvSpPr>
            <a:spLocks noChangeArrowheads="1"/>
          </p:cNvSpPr>
          <p:nvPr/>
        </p:nvSpPr>
        <p:spPr bwMode="auto">
          <a:xfrm>
            <a:off x="2781333" y="4724400"/>
            <a:ext cx="15253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686" name="Oval 6"/>
          <p:cNvSpPr>
            <a:spLocks noChangeArrowheads="1"/>
          </p:cNvSpPr>
          <p:nvPr/>
        </p:nvSpPr>
        <p:spPr bwMode="auto">
          <a:xfrm>
            <a:off x="2857597" y="4724400"/>
            <a:ext cx="15253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62470" name="Group 7"/>
          <p:cNvGrpSpPr>
            <a:grpSpLocks/>
          </p:cNvGrpSpPr>
          <p:nvPr/>
        </p:nvGrpSpPr>
        <p:grpSpPr bwMode="auto">
          <a:xfrm>
            <a:off x="2018685" y="3962400"/>
            <a:ext cx="4496513" cy="1752600"/>
            <a:chOff x="624" y="2496"/>
            <a:chExt cx="2832" cy="1104"/>
          </a:xfrm>
        </p:grpSpPr>
        <p:grpSp>
          <p:nvGrpSpPr>
            <p:cNvPr id="62489" name="Group 8"/>
            <p:cNvGrpSpPr>
              <a:grpSpLocks/>
            </p:cNvGrpSpPr>
            <p:nvPr/>
          </p:nvGrpSpPr>
          <p:grpSpPr bwMode="auto">
            <a:xfrm>
              <a:off x="624" y="2496"/>
              <a:ext cx="1056" cy="1104"/>
              <a:chOff x="624" y="2496"/>
              <a:chExt cx="2112" cy="1104"/>
            </a:xfrm>
          </p:grpSpPr>
          <p:grpSp>
            <p:nvGrpSpPr>
              <p:cNvPr id="62532" name="Group 9"/>
              <p:cNvGrpSpPr>
                <a:grpSpLocks/>
              </p:cNvGrpSpPr>
              <p:nvPr/>
            </p:nvGrpSpPr>
            <p:grpSpPr bwMode="auto">
              <a:xfrm>
                <a:off x="1824" y="2496"/>
                <a:ext cx="912" cy="336"/>
                <a:chOff x="1824" y="2496"/>
                <a:chExt cx="912" cy="336"/>
              </a:xfrm>
            </p:grpSpPr>
            <p:sp>
              <p:nvSpPr>
                <p:cNvPr id="839690" name="Line 10"/>
                <p:cNvSpPr>
                  <a:spLocks noChangeShapeType="1"/>
                </p:cNvSpPr>
                <p:nvPr/>
              </p:nvSpPr>
              <p:spPr bwMode="auto">
                <a:xfrm>
                  <a:off x="1824" y="2832"/>
                  <a:ext cx="335" cy="0"/>
                </a:xfrm>
                <a:prstGeom prst="line">
                  <a:avLst/>
                </a:prstGeom>
                <a:noFill/>
                <a:ln w="571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39691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967" y="2496"/>
                  <a:ext cx="769" cy="336"/>
                </a:xfrm>
                <a:prstGeom prst="line">
                  <a:avLst/>
                </a:pr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62533" name="Group 12"/>
              <p:cNvGrpSpPr>
                <a:grpSpLocks/>
              </p:cNvGrpSpPr>
              <p:nvPr/>
            </p:nvGrpSpPr>
            <p:grpSpPr bwMode="auto">
              <a:xfrm>
                <a:off x="624" y="3264"/>
                <a:ext cx="960" cy="336"/>
                <a:chOff x="624" y="3264"/>
                <a:chExt cx="960" cy="336"/>
              </a:xfrm>
            </p:grpSpPr>
            <p:sp>
              <p:nvSpPr>
                <p:cNvPr id="839693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624" y="3264"/>
                  <a:ext cx="769" cy="336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39694" name="Line 14"/>
                <p:cNvSpPr>
                  <a:spLocks noChangeShapeType="1"/>
                </p:cNvSpPr>
                <p:nvPr/>
              </p:nvSpPr>
              <p:spPr bwMode="auto">
                <a:xfrm>
                  <a:off x="1249" y="3264"/>
                  <a:ext cx="335" cy="0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grpSp>
          <p:nvGrpSpPr>
            <p:cNvPr id="62490" name="Group 15"/>
            <p:cNvGrpSpPr>
              <a:grpSpLocks/>
            </p:cNvGrpSpPr>
            <p:nvPr/>
          </p:nvGrpSpPr>
          <p:grpSpPr bwMode="auto">
            <a:xfrm>
              <a:off x="960" y="2496"/>
              <a:ext cx="1056" cy="1104"/>
              <a:chOff x="624" y="2496"/>
              <a:chExt cx="2112" cy="1104"/>
            </a:xfrm>
          </p:grpSpPr>
          <p:grpSp>
            <p:nvGrpSpPr>
              <p:cNvPr id="62526" name="Group 16"/>
              <p:cNvGrpSpPr>
                <a:grpSpLocks/>
              </p:cNvGrpSpPr>
              <p:nvPr/>
            </p:nvGrpSpPr>
            <p:grpSpPr bwMode="auto">
              <a:xfrm>
                <a:off x="1824" y="2496"/>
                <a:ext cx="912" cy="336"/>
                <a:chOff x="1824" y="2496"/>
                <a:chExt cx="912" cy="336"/>
              </a:xfrm>
            </p:grpSpPr>
            <p:sp>
              <p:nvSpPr>
                <p:cNvPr id="839697" name="Line 17"/>
                <p:cNvSpPr>
                  <a:spLocks noChangeShapeType="1"/>
                </p:cNvSpPr>
                <p:nvPr/>
              </p:nvSpPr>
              <p:spPr bwMode="auto">
                <a:xfrm>
                  <a:off x="1824" y="2832"/>
                  <a:ext cx="335" cy="0"/>
                </a:xfrm>
                <a:prstGeom prst="line">
                  <a:avLst/>
                </a:prstGeom>
                <a:noFill/>
                <a:ln w="571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39698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967" y="2496"/>
                  <a:ext cx="769" cy="336"/>
                </a:xfrm>
                <a:prstGeom prst="line">
                  <a:avLst/>
                </a:pr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62527" name="Group 19"/>
              <p:cNvGrpSpPr>
                <a:grpSpLocks/>
              </p:cNvGrpSpPr>
              <p:nvPr/>
            </p:nvGrpSpPr>
            <p:grpSpPr bwMode="auto">
              <a:xfrm>
                <a:off x="624" y="3264"/>
                <a:ext cx="960" cy="336"/>
                <a:chOff x="624" y="3264"/>
                <a:chExt cx="960" cy="336"/>
              </a:xfrm>
            </p:grpSpPr>
            <p:sp>
              <p:nvSpPr>
                <p:cNvPr id="839700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624" y="3264"/>
                  <a:ext cx="769" cy="336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39701" name="Line 21"/>
                <p:cNvSpPr>
                  <a:spLocks noChangeShapeType="1"/>
                </p:cNvSpPr>
                <p:nvPr/>
              </p:nvSpPr>
              <p:spPr bwMode="auto">
                <a:xfrm>
                  <a:off x="1250" y="3264"/>
                  <a:ext cx="335" cy="0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grpSp>
          <p:nvGrpSpPr>
            <p:cNvPr id="62491" name="Group 22"/>
            <p:cNvGrpSpPr>
              <a:grpSpLocks/>
            </p:cNvGrpSpPr>
            <p:nvPr/>
          </p:nvGrpSpPr>
          <p:grpSpPr bwMode="auto">
            <a:xfrm>
              <a:off x="1248" y="2496"/>
              <a:ext cx="1056" cy="1104"/>
              <a:chOff x="624" y="2496"/>
              <a:chExt cx="2112" cy="1104"/>
            </a:xfrm>
          </p:grpSpPr>
          <p:grpSp>
            <p:nvGrpSpPr>
              <p:cNvPr id="62520" name="Group 23"/>
              <p:cNvGrpSpPr>
                <a:grpSpLocks/>
              </p:cNvGrpSpPr>
              <p:nvPr/>
            </p:nvGrpSpPr>
            <p:grpSpPr bwMode="auto">
              <a:xfrm>
                <a:off x="1824" y="2496"/>
                <a:ext cx="912" cy="336"/>
                <a:chOff x="1824" y="2496"/>
                <a:chExt cx="912" cy="336"/>
              </a:xfrm>
            </p:grpSpPr>
            <p:sp>
              <p:nvSpPr>
                <p:cNvPr id="839704" name="Line 24"/>
                <p:cNvSpPr>
                  <a:spLocks noChangeShapeType="1"/>
                </p:cNvSpPr>
                <p:nvPr/>
              </p:nvSpPr>
              <p:spPr bwMode="auto">
                <a:xfrm>
                  <a:off x="1825" y="2832"/>
                  <a:ext cx="335" cy="0"/>
                </a:xfrm>
                <a:prstGeom prst="line">
                  <a:avLst/>
                </a:prstGeom>
                <a:noFill/>
                <a:ln w="571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39705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968" y="2496"/>
                  <a:ext cx="769" cy="336"/>
                </a:xfrm>
                <a:prstGeom prst="line">
                  <a:avLst/>
                </a:pr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62521" name="Group 26"/>
              <p:cNvGrpSpPr>
                <a:grpSpLocks/>
              </p:cNvGrpSpPr>
              <p:nvPr/>
            </p:nvGrpSpPr>
            <p:grpSpPr bwMode="auto">
              <a:xfrm>
                <a:off x="624" y="3264"/>
                <a:ext cx="960" cy="336"/>
                <a:chOff x="624" y="3264"/>
                <a:chExt cx="960" cy="336"/>
              </a:xfrm>
            </p:grpSpPr>
            <p:sp>
              <p:nvSpPr>
                <p:cNvPr id="839707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625" y="3264"/>
                  <a:ext cx="769" cy="336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39708" name="Line 28"/>
                <p:cNvSpPr>
                  <a:spLocks noChangeShapeType="1"/>
                </p:cNvSpPr>
                <p:nvPr/>
              </p:nvSpPr>
              <p:spPr bwMode="auto">
                <a:xfrm>
                  <a:off x="1250" y="3264"/>
                  <a:ext cx="335" cy="0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grpSp>
          <p:nvGrpSpPr>
            <p:cNvPr id="62492" name="Group 29"/>
            <p:cNvGrpSpPr>
              <a:grpSpLocks/>
            </p:cNvGrpSpPr>
            <p:nvPr/>
          </p:nvGrpSpPr>
          <p:grpSpPr bwMode="auto">
            <a:xfrm>
              <a:off x="1536" y="2496"/>
              <a:ext cx="1056" cy="1104"/>
              <a:chOff x="624" y="2496"/>
              <a:chExt cx="2112" cy="1104"/>
            </a:xfrm>
          </p:grpSpPr>
          <p:grpSp>
            <p:nvGrpSpPr>
              <p:cNvPr id="62514" name="Group 30"/>
              <p:cNvGrpSpPr>
                <a:grpSpLocks/>
              </p:cNvGrpSpPr>
              <p:nvPr/>
            </p:nvGrpSpPr>
            <p:grpSpPr bwMode="auto">
              <a:xfrm>
                <a:off x="1824" y="2496"/>
                <a:ext cx="912" cy="336"/>
                <a:chOff x="1824" y="2496"/>
                <a:chExt cx="912" cy="336"/>
              </a:xfrm>
            </p:grpSpPr>
            <p:sp>
              <p:nvSpPr>
                <p:cNvPr id="839711" name="Line 31"/>
                <p:cNvSpPr>
                  <a:spLocks noChangeShapeType="1"/>
                </p:cNvSpPr>
                <p:nvPr/>
              </p:nvSpPr>
              <p:spPr bwMode="auto">
                <a:xfrm>
                  <a:off x="1825" y="2832"/>
                  <a:ext cx="335" cy="0"/>
                </a:xfrm>
                <a:prstGeom prst="line">
                  <a:avLst/>
                </a:prstGeom>
                <a:noFill/>
                <a:ln w="571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39712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968" y="2496"/>
                  <a:ext cx="769" cy="336"/>
                </a:xfrm>
                <a:prstGeom prst="line">
                  <a:avLst/>
                </a:pr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62515" name="Group 33"/>
              <p:cNvGrpSpPr>
                <a:grpSpLocks/>
              </p:cNvGrpSpPr>
              <p:nvPr/>
            </p:nvGrpSpPr>
            <p:grpSpPr bwMode="auto">
              <a:xfrm>
                <a:off x="624" y="3264"/>
                <a:ext cx="960" cy="336"/>
                <a:chOff x="624" y="3264"/>
                <a:chExt cx="960" cy="336"/>
              </a:xfrm>
            </p:grpSpPr>
            <p:sp>
              <p:nvSpPr>
                <p:cNvPr id="839714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623" y="3264"/>
                  <a:ext cx="769" cy="336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39715" name="Line 35"/>
                <p:cNvSpPr>
                  <a:spLocks noChangeShapeType="1"/>
                </p:cNvSpPr>
                <p:nvPr/>
              </p:nvSpPr>
              <p:spPr bwMode="auto">
                <a:xfrm>
                  <a:off x="1249" y="3264"/>
                  <a:ext cx="335" cy="0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grpSp>
          <p:nvGrpSpPr>
            <p:cNvPr id="62493" name="Group 36"/>
            <p:cNvGrpSpPr>
              <a:grpSpLocks/>
            </p:cNvGrpSpPr>
            <p:nvPr/>
          </p:nvGrpSpPr>
          <p:grpSpPr bwMode="auto">
            <a:xfrm>
              <a:off x="1824" y="2496"/>
              <a:ext cx="1056" cy="1104"/>
              <a:chOff x="624" y="2496"/>
              <a:chExt cx="2112" cy="1104"/>
            </a:xfrm>
          </p:grpSpPr>
          <p:grpSp>
            <p:nvGrpSpPr>
              <p:cNvPr id="62508" name="Group 37"/>
              <p:cNvGrpSpPr>
                <a:grpSpLocks/>
              </p:cNvGrpSpPr>
              <p:nvPr/>
            </p:nvGrpSpPr>
            <p:grpSpPr bwMode="auto">
              <a:xfrm>
                <a:off x="1824" y="2496"/>
                <a:ext cx="912" cy="336"/>
                <a:chOff x="1824" y="2496"/>
                <a:chExt cx="912" cy="336"/>
              </a:xfrm>
            </p:grpSpPr>
            <p:sp>
              <p:nvSpPr>
                <p:cNvPr id="839718" name="Line 38"/>
                <p:cNvSpPr>
                  <a:spLocks noChangeShapeType="1"/>
                </p:cNvSpPr>
                <p:nvPr/>
              </p:nvSpPr>
              <p:spPr bwMode="auto">
                <a:xfrm>
                  <a:off x="1824" y="2832"/>
                  <a:ext cx="335" cy="0"/>
                </a:xfrm>
                <a:prstGeom prst="line">
                  <a:avLst/>
                </a:prstGeom>
                <a:noFill/>
                <a:ln w="571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39719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1967" y="2496"/>
                  <a:ext cx="769" cy="336"/>
                </a:xfrm>
                <a:prstGeom prst="line">
                  <a:avLst/>
                </a:pr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62509" name="Group 40"/>
              <p:cNvGrpSpPr>
                <a:grpSpLocks/>
              </p:cNvGrpSpPr>
              <p:nvPr/>
            </p:nvGrpSpPr>
            <p:grpSpPr bwMode="auto">
              <a:xfrm>
                <a:off x="624" y="3264"/>
                <a:ext cx="960" cy="336"/>
                <a:chOff x="624" y="3264"/>
                <a:chExt cx="960" cy="336"/>
              </a:xfrm>
            </p:grpSpPr>
            <p:sp>
              <p:nvSpPr>
                <p:cNvPr id="839721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624" y="3264"/>
                  <a:ext cx="769" cy="336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39722" name="Line 42"/>
                <p:cNvSpPr>
                  <a:spLocks noChangeShapeType="1"/>
                </p:cNvSpPr>
                <p:nvPr/>
              </p:nvSpPr>
              <p:spPr bwMode="auto">
                <a:xfrm>
                  <a:off x="1249" y="3264"/>
                  <a:ext cx="335" cy="0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grpSp>
          <p:nvGrpSpPr>
            <p:cNvPr id="62494" name="Group 43"/>
            <p:cNvGrpSpPr>
              <a:grpSpLocks/>
            </p:cNvGrpSpPr>
            <p:nvPr/>
          </p:nvGrpSpPr>
          <p:grpSpPr bwMode="auto">
            <a:xfrm>
              <a:off x="2112" y="2496"/>
              <a:ext cx="1056" cy="1104"/>
              <a:chOff x="624" y="2496"/>
              <a:chExt cx="2112" cy="1104"/>
            </a:xfrm>
          </p:grpSpPr>
          <p:grpSp>
            <p:nvGrpSpPr>
              <p:cNvPr id="62502" name="Group 44"/>
              <p:cNvGrpSpPr>
                <a:grpSpLocks/>
              </p:cNvGrpSpPr>
              <p:nvPr/>
            </p:nvGrpSpPr>
            <p:grpSpPr bwMode="auto">
              <a:xfrm>
                <a:off x="1824" y="2496"/>
                <a:ext cx="912" cy="336"/>
                <a:chOff x="1824" y="2496"/>
                <a:chExt cx="912" cy="336"/>
              </a:xfrm>
            </p:grpSpPr>
            <p:sp>
              <p:nvSpPr>
                <p:cNvPr id="839725" name="Line 45"/>
                <p:cNvSpPr>
                  <a:spLocks noChangeShapeType="1"/>
                </p:cNvSpPr>
                <p:nvPr/>
              </p:nvSpPr>
              <p:spPr bwMode="auto">
                <a:xfrm>
                  <a:off x="1824" y="2832"/>
                  <a:ext cx="335" cy="0"/>
                </a:xfrm>
                <a:prstGeom prst="line">
                  <a:avLst/>
                </a:prstGeom>
                <a:noFill/>
                <a:ln w="571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39726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1967" y="2496"/>
                  <a:ext cx="769" cy="336"/>
                </a:xfrm>
                <a:prstGeom prst="line">
                  <a:avLst/>
                </a:pr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62503" name="Group 47"/>
              <p:cNvGrpSpPr>
                <a:grpSpLocks/>
              </p:cNvGrpSpPr>
              <p:nvPr/>
            </p:nvGrpSpPr>
            <p:grpSpPr bwMode="auto">
              <a:xfrm>
                <a:off x="624" y="3264"/>
                <a:ext cx="960" cy="336"/>
                <a:chOff x="624" y="3264"/>
                <a:chExt cx="960" cy="336"/>
              </a:xfrm>
            </p:grpSpPr>
            <p:sp>
              <p:nvSpPr>
                <p:cNvPr id="839728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624" y="3264"/>
                  <a:ext cx="769" cy="336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39729" name="Line 49"/>
                <p:cNvSpPr>
                  <a:spLocks noChangeShapeType="1"/>
                </p:cNvSpPr>
                <p:nvPr/>
              </p:nvSpPr>
              <p:spPr bwMode="auto">
                <a:xfrm>
                  <a:off x="1250" y="3264"/>
                  <a:ext cx="335" cy="0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grpSp>
          <p:nvGrpSpPr>
            <p:cNvPr id="62495" name="Group 50"/>
            <p:cNvGrpSpPr>
              <a:grpSpLocks/>
            </p:cNvGrpSpPr>
            <p:nvPr/>
          </p:nvGrpSpPr>
          <p:grpSpPr bwMode="auto">
            <a:xfrm>
              <a:off x="2400" y="2496"/>
              <a:ext cx="1056" cy="1104"/>
              <a:chOff x="624" y="2496"/>
              <a:chExt cx="2112" cy="1104"/>
            </a:xfrm>
          </p:grpSpPr>
          <p:grpSp>
            <p:nvGrpSpPr>
              <p:cNvPr id="62496" name="Group 51"/>
              <p:cNvGrpSpPr>
                <a:grpSpLocks/>
              </p:cNvGrpSpPr>
              <p:nvPr/>
            </p:nvGrpSpPr>
            <p:grpSpPr bwMode="auto">
              <a:xfrm>
                <a:off x="1824" y="2496"/>
                <a:ext cx="912" cy="336"/>
                <a:chOff x="1824" y="2496"/>
                <a:chExt cx="912" cy="336"/>
              </a:xfrm>
            </p:grpSpPr>
            <p:sp>
              <p:nvSpPr>
                <p:cNvPr id="839732" name="Line 52"/>
                <p:cNvSpPr>
                  <a:spLocks noChangeShapeType="1"/>
                </p:cNvSpPr>
                <p:nvPr/>
              </p:nvSpPr>
              <p:spPr bwMode="auto">
                <a:xfrm>
                  <a:off x="1824" y="2832"/>
                  <a:ext cx="335" cy="0"/>
                </a:xfrm>
                <a:prstGeom prst="line">
                  <a:avLst/>
                </a:prstGeom>
                <a:noFill/>
                <a:ln w="571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39733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1967" y="2496"/>
                  <a:ext cx="769" cy="336"/>
                </a:xfrm>
                <a:prstGeom prst="line">
                  <a:avLst/>
                </a:prstGeom>
                <a:noFill/>
                <a:ln w="9525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62497" name="Group 54"/>
              <p:cNvGrpSpPr>
                <a:grpSpLocks/>
              </p:cNvGrpSpPr>
              <p:nvPr/>
            </p:nvGrpSpPr>
            <p:grpSpPr bwMode="auto">
              <a:xfrm>
                <a:off x="624" y="3264"/>
                <a:ext cx="960" cy="336"/>
                <a:chOff x="624" y="3264"/>
                <a:chExt cx="960" cy="336"/>
              </a:xfrm>
            </p:grpSpPr>
            <p:sp>
              <p:nvSpPr>
                <p:cNvPr id="839735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624" y="3264"/>
                  <a:ext cx="769" cy="336"/>
                </a:xfrm>
                <a:prstGeom prst="lin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39736" name="Line 56"/>
                <p:cNvSpPr>
                  <a:spLocks noChangeShapeType="1"/>
                </p:cNvSpPr>
                <p:nvPr/>
              </p:nvSpPr>
              <p:spPr bwMode="auto">
                <a:xfrm>
                  <a:off x="1250" y="3264"/>
                  <a:ext cx="335" cy="0"/>
                </a:xfrm>
                <a:prstGeom prst="line">
                  <a:avLst/>
                </a:prstGeom>
                <a:noFill/>
                <a:ln w="57150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</p:grpSp>
      <p:sp>
        <p:nvSpPr>
          <p:cNvPr id="839737" name="Oval 57"/>
          <p:cNvSpPr>
            <a:spLocks noChangeArrowheads="1"/>
          </p:cNvSpPr>
          <p:nvPr/>
        </p:nvSpPr>
        <p:spPr bwMode="auto">
          <a:xfrm>
            <a:off x="3315187" y="4724400"/>
            <a:ext cx="15253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738" name="Oval 58"/>
          <p:cNvSpPr>
            <a:spLocks noChangeArrowheads="1"/>
          </p:cNvSpPr>
          <p:nvPr/>
        </p:nvSpPr>
        <p:spPr bwMode="auto">
          <a:xfrm>
            <a:off x="3391452" y="4724400"/>
            <a:ext cx="15253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739" name="Oval 59"/>
          <p:cNvSpPr>
            <a:spLocks noChangeArrowheads="1"/>
          </p:cNvSpPr>
          <p:nvPr/>
        </p:nvSpPr>
        <p:spPr bwMode="auto">
          <a:xfrm>
            <a:off x="3771220" y="4724400"/>
            <a:ext cx="15253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740" name="Oval 60"/>
          <p:cNvSpPr>
            <a:spLocks noChangeArrowheads="1"/>
          </p:cNvSpPr>
          <p:nvPr/>
        </p:nvSpPr>
        <p:spPr bwMode="auto">
          <a:xfrm>
            <a:off x="3847484" y="4724400"/>
            <a:ext cx="15253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741" name="Oval 61"/>
          <p:cNvSpPr>
            <a:spLocks noChangeArrowheads="1"/>
          </p:cNvSpPr>
          <p:nvPr/>
        </p:nvSpPr>
        <p:spPr bwMode="auto">
          <a:xfrm>
            <a:off x="4228809" y="4724400"/>
            <a:ext cx="15253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742" name="Oval 62"/>
          <p:cNvSpPr>
            <a:spLocks noChangeArrowheads="1"/>
          </p:cNvSpPr>
          <p:nvPr/>
        </p:nvSpPr>
        <p:spPr bwMode="auto">
          <a:xfrm>
            <a:off x="4305073" y="4724400"/>
            <a:ext cx="15253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743" name="Oval 63"/>
          <p:cNvSpPr>
            <a:spLocks noChangeArrowheads="1"/>
          </p:cNvSpPr>
          <p:nvPr/>
        </p:nvSpPr>
        <p:spPr bwMode="auto">
          <a:xfrm>
            <a:off x="4686398" y="4724400"/>
            <a:ext cx="15253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744" name="Oval 64"/>
          <p:cNvSpPr>
            <a:spLocks noChangeArrowheads="1"/>
          </p:cNvSpPr>
          <p:nvPr/>
        </p:nvSpPr>
        <p:spPr bwMode="auto">
          <a:xfrm>
            <a:off x="4762662" y="4724400"/>
            <a:ext cx="15253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745" name="Oval 65"/>
          <p:cNvSpPr>
            <a:spLocks noChangeArrowheads="1"/>
          </p:cNvSpPr>
          <p:nvPr/>
        </p:nvSpPr>
        <p:spPr bwMode="auto">
          <a:xfrm>
            <a:off x="5143987" y="4724400"/>
            <a:ext cx="15253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746" name="Oval 66"/>
          <p:cNvSpPr>
            <a:spLocks noChangeArrowheads="1"/>
          </p:cNvSpPr>
          <p:nvPr/>
        </p:nvSpPr>
        <p:spPr bwMode="auto">
          <a:xfrm>
            <a:off x="5220251" y="4724400"/>
            <a:ext cx="15253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747" name="Oval 67"/>
          <p:cNvSpPr>
            <a:spLocks noChangeArrowheads="1"/>
          </p:cNvSpPr>
          <p:nvPr/>
        </p:nvSpPr>
        <p:spPr bwMode="auto">
          <a:xfrm>
            <a:off x="5600019" y="4718050"/>
            <a:ext cx="152530" cy="762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748" name="Oval 68"/>
          <p:cNvSpPr>
            <a:spLocks noChangeArrowheads="1"/>
          </p:cNvSpPr>
          <p:nvPr/>
        </p:nvSpPr>
        <p:spPr bwMode="auto">
          <a:xfrm>
            <a:off x="5676284" y="4718050"/>
            <a:ext cx="152530" cy="76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39749" name="Oval 69"/>
          <p:cNvSpPr>
            <a:spLocks noChangeArrowheads="1"/>
          </p:cNvSpPr>
          <p:nvPr/>
        </p:nvSpPr>
        <p:spPr bwMode="auto">
          <a:xfrm>
            <a:off x="5752549" y="4533900"/>
            <a:ext cx="305059" cy="228600"/>
          </a:xfrm>
          <a:prstGeom prst="ellipse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839750" name="Group 70"/>
          <p:cNvGrpSpPr>
            <a:grpSpLocks/>
          </p:cNvGrpSpPr>
          <p:nvPr/>
        </p:nvGrpSpPr>
        <p:grpSpPr bwMode="auto">
          <a:xfrm>
            <a:off x="5724533" y="3810000"/>
            <a:ext cx="337745" cy="838200"/>
            <a:chOff x="2958" y="2400"/>
            <a:chExt cx="213" cy="528"/>
          </a:xfrm>
        </p:grpSpPr>
        <p:sp>
          <p:nvSpPr>
            <p:cNvPr id="839751" name="Oval 71"/>
            <p:cNvSpPr>
              <a:spLocks noChangeArrowheads="1"/>
            </p:cNvSpPr>
            <p:nvPr/>
          </p:nvSpPr>
          <p:spPr bwMode="auto">
            <a:xfrm>
              <a:off x="3021" y="2880"/>
              <a:ext cx="96" cy="4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39752" name="AutoShape 72"/>
            <p:cNvSpPr>
              <a:spLocks noChangeArrowheads="1"/>
            </p:cNvSpPr>
            <p:nvPr/>
          </p:nvSpPr>
          <p:spPr bwMode="auto">
            <a:xfrm flipV="1">
              <a:off x="2958" y="2400"/>
              <a:ext cx="213" cy="457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839754" name="Text Box 74"/>
          <p:cNvSpPr txBox="1">
            <a:spLocks noChangeArrowheads="1"/>
          </p:cNvSpPr>
          <p:nvPr/>
        </p:nvSpPr>
        <p:spPr bwMode="auto">
          <a:xfrm>
            <a:off x="368874" y="1630364"/>
            <a:ext cx="859146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accent1"/>
                </a:solidFill>
                <a:latin typeface="Arial" charset="0"/>
                <a:cs typeface="+mn-cs"/>
              </a:rPr>
              <a:t>In any topological quantum computer, all computations can be performed by moving only a single quasiparticle!</a:t>
            </a:r>
            <a:r>
              <a:rPr lang="en-US" sz="2400">
                <a:latin typeface="Times New Roman" charset="0"/>
                <a:cs typeface="+mn-cs"/>
              </a:rPr>
              <a:t>  </a:t>
            </a:r>
            <a:endParaRPr lang="en-US" sz="1600">
              <a:latin typeface="Times New Roman" charset="0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Steve Simon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3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8.67052E-7 L -0.01667 0.044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39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67052E-7 L 0.01667 -0.02219 " pathEditMode="relative" ptsTypes="AA">
                                      <p:cBhvr>
                                        <p:cTn id="14" dur="1000" fill="hold"/>
                                        <p:tgtEl>
                                          <p:spTgt spid="839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3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3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8.67052E-7 L -0.01667 0.044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839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67052E-7 L 0.01667 -0.02219 " pathEditMode="relative" ptsTypes="AA">
                                      <p:cBhvr>
                                        <p:cTn id="24" dur="1000" fill="hold"/>
                                        <p:tgtEl>
                                          <p:spTgt spid="839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3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3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8.67052E-7 L -0.01667 0.0444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839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67052E-7 L 0.01667 -0.02219 " pathEditMode="relative" ptsTypes="AA">
                                      <p:cBhvr>
                                        <p:cTn id="34" dur="1000" fill="hold"/>
                                        <p:tgtEl>
                                          <p:spTgt spid="8397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3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3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8.67052E-7 L -0.01667 0.0444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8397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67052E-7 L 0.01667 -0.02219 " pathEditMode="relative" ptsTypes="AA">
                                      <p:cBhvr>
                                        <p:cTn id="44" dur="1000" fill="hold"/>
                                        <p:tgtEl>
                                          <p:spTgt spid="839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39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39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8.67052E-7 L -0.01667 0.0444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839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67052E-7 L 0.01667 -0.02219 " pathEditMode="relative" ptsTypes="AA">
                                      <p:cBhvr>
                                        <p:cTn id="54" dur="1000" fill="hold"/>
                                        <p:tgtEl>
                                          <p:spTgt spid="8397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3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83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8.67052E-7 L -0.01667 0.0444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839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67052E-7 L 0.01667 -0.02219 " pathEditMode="relative" ptsTypes="AA">
                                      <p:cBhvr>
                                        <p:cTn id="64" dur="1000" fill="hold"/>
                                        <p:tgtEl>
                                          <p:spTgt spid="839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3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83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8.67052E-7 L -0.01667 0.0444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839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67052E-7 L 0.01667 -0.02219 " pathEditMode="relative" ptsTypes="AA">
                                      <p:cBhvr>
                                        <p:cTn id="74" dur="1000" fill="hold"/>
                                        <p:tgtEl>
                                          <p:spTgt spid="839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5.55556E-6 C -0.00104 -0.00117 -0.00208 -0.00255 -0.00312 -0.00348 C -0.00382 -0.00417 -0.00468 -0.00417 -0.00521 -0.00487 C -0.00955 -0.0095 -0.01232 -0.01575 -0.01614 -0.02084 C -0.01788 -0.02316 -0.02031 -0.02524 -0.02239 -0.02709 C -0.02291 -0.02755 -0.02396 -0.02848 -0.02396 -0.02848 C -0.02639 -0.03334 -0.0335 -0.0382 -0.03802 -0.03959 C -0.04201 -0.04306 -0.04896 -0.04005 -0.05364 -0.03959 C -0.05659 -0.03704 -0.05468 -0.0389 -0.05885 -0.03334 C -0.06093 -0.03056 -0.06371 -0.0301 -0.06562 -0.02709 C -0.06805 -0.02339 -0.06927 -0.01853 -0.07135 -0.01459 C -0.07326 -0.00209 -0.071 0.00277 -0.06927 0.01388 C -0.06944 0.03263 -0.05955 0.09212 -0.08489 0.10346 C -0.08889 0.1074 -0.09288 0.10902 -0.09739 0.1111 C -0.10139 0.11064 -0.10503 0.11064 -0.10885 0.10902 C -0.11215 0.10555 -0.1158 0.10231 -0.11823 0.09791 C -0.11892 0.09328 -0.12014 0.08934 -0.12083 0.08471 C -0.12031 0.07823 -0.11962 0.07152 -0.11666 0.06596 C -0.11441 0.06157 -0.11041 0.05995 -0.10729 0.05694 C -0.10468 0.05439 -0.10243 0.05115 -0.1 0.0486 C -0.09861 0.04698 -0.0967 0.04629 -0.09531 0.04444 C -0.08784 0.03448 -0.08298 0.02036 -0.07968 0.00694 C -0.0783 -0.01228 -0.07534 -0.03681 -0.09218 -0.04237 C -0.09583 -0.04214 -0.09948 -0.04237 -0.10312 -0.04167 C -0.10399 -0.04144 -0.10451 -0.04029 -0.10521 -0.03959 C -0.10833 -0.03658 -0.11337 -0.0345 -0.11562 -0.03056 C -0.11771 -0.02686 -0.11927 -0.02316 -0.12031 -0.01876 C -0.12066 -0.01691 -0.12135 -0.0132 -0.12135 -0.0132 C -0.121 0.02036 -0.12031 0.04143 -0.12135 0.07569 C -0.12153 0.08147 -0.12396 0.09629 -0.1276 0.0986 C -0.12934 0.10323 -0.13385 0.10809 -0.1375 0.10971 C -0.13889 0.11226 -0.14201 0.11434 -0.14427 0.11527 C -0.15382 0.11458 -0.15156 0.11458 -0.15781 0.1118 C -0.16024 0.10856 -0.16302 0.10601 -0.1651 0.10208 C -0.1658 0.10069 -0.16649 0.0993 -0.16718 0.09791 C -0.16753 0.09721 -0.16823 0.09583 -0.16823 0.09583 C -0.16805 0.09073 -0.16805 0.08564 -0.16771 0.08055 C -0.16753 0.07684 -0.16528 0.07337 -0.16406 0.07013 C -0.16354 0.06851 -0.16319 0.06342 -0.16302 0.06249 C -0.16215 0.05879 -0.15642 0.0537 -0.15364 0.05277 C -0.15052 0.04976 -0.14705 0.04629 -0.14375 0.04374 C -0.14218 0.04258 -0.14028 0.04235 -0.13854 0.04166 C -0.13802 0.04143 -0.13698 0.04096 -0.13698 0.04096 C -0.13437 0.0412 -0.13177 0.0412 -0.12916 0.04166 C -0.12812 0.04189 -0.12604 0.04305 -0.12604 0.04305 C -0.12448 0.04907 -0.12239 0.04837 -0.12135 0.05624 C -0.1217 0.07198 -0.1184 0.10995 -0.13646 0.11596 C -0.14062 0.12152 -0.14253 0.11921 -0.14948 0.11874 C -0.15017 0.11828 -0.15087 0.11758 -0.15156 0.11735 C -0.1526 0.11689 -0.15364 0.11712 -0.15468 0.11666 C -0.15746 0.11527 -0.16059 0.11226 -0.16302 0.10971 C -0.16354 0.10856 -0.16389 0.10717 -0.16458 0.10624 C -0.16493 0.10555 -0.1658 0.10555 -0.16614 0.10485 C -0.16771 0.10208 -0.16944 0.09652 -0.17031 0.09305 C -0.16996 0.07846 -0.17083 0.06249 -0.1625 0.05138 C -0.1618 0.04768 -0.16111 0.0486 -0.15885 0.04652 C -0.1559 0.04073 -0.14774 0.03633 -0.14271 0.03471 C -0.1401 0.03379 -0.13489 0.03194 -0.13489 0.03194 C -0.08524 0.03217 -0.05659 0.03008 -0.01562 0.0361 C -0.01128 0.04189 -0.00555 0.04536 -0.00104 0.05138 C -0.00052 0.0537 0.00157 0.05763 0.00157 0.05763 C 0.00261 0.06272 0.00226 0.05925 0.00052 0.06735 C -0.00139 0.07592 -0.00746 0.07592 -0.01302 0.07846 C -0.02847 0.07823 -0.04757 0.08425 -0.06093 0.07083 C -0.06267 0.06712 -0.06458 0.06434 -0.06666 0.0611 C -0.06909 0.0574 -0.06996 0.05231 -0.07239 0.0486 C -0.07812 0.04027 -0.08316 0.03402 -0.09114 0.03055 C -0.12448 0.03217 -0.15764 0.03564 -0.19114 0.0361 C -0.19166 0.0361 -0.20729 0.03981 -0.2 0.03749 C -0.23038 0.01735 -0.20034 0.0368 -0.29687 0.03541 C -0.30139 0.03541 -0.30607 0.02962 -0.31041 0.02846 C -0.31389 0.02383 -0.31718 0.02106 -0.31875 0.01458 C -0.31788 0.00902 -0.3151 0.00254 -0.31146 -0.0007 C -0.31041 -0.00302 -0.31059 -0.00279 -0.30885 -0.00417 C -0.30746 -0.0051 -0.30468 -0.00695 -0.30468 -0.00695 C -0.29739 -0.00626 -0.29531 -0.00834 -0.29323 -5.55556E-6 C -0.2934 0.00763 -0.2934 0.01527 -0.29375 0.02291 C -0.29409 0.03124 -0.29791 0.03819 -0.30052 0.04513 C -0.30208 0.04907 -0.3033 0.053 -0.30625 0.05555 C -0.30868 0.06365 -0.3125 0.06967 -0.31354 0.07846 C -0.31284 0.08333 -0.30868 0.09328 -0.30468 0.09513 C -0.27691 0.09351 -0.28455 0.10022 -0.27396 0.0861 C -0.27361 0.08448 -0.27343 0.08286 -0.27291 0.08124 C -0.27222 0.07893 -0.27031 0.0743 -0.27031 0.0743 C -0.2684 0.06133 -0.26979 0.04745 -0.27343 0.03541 C -0.2743 0.02823 -0.27587 0.02175 -0.27656 0.01458 C -0.27639 0.00809 -0.27899 -0.00024 -0.27552 -0.00487 C -0.27413 -0.00672 -0.26632 -0.01459 -0.26406 -0.01529 C -0.26111 -0.01806 -0.25816 -0.01968 -0.25468 -0.02084 C -0.24375 -0.02015 -0.24149 -0.02339 -0.23854 -0.01181 C -0.23889 0.00138 -0.23784 0.02546 -0.24843 0.03471 C -0.25052 0.04027 -0.25451 0.04397 -0.25677 0.0493 C -0.25781 0.05161 -0.25989 0.05624 -0.25989 0.05624 C -0.26059 0.06133 -0.26319 0.06573 -0.26406 0.07083 C -0.26441 0.07314 -0.2651 0.07777 -0.2651 0.07777 C -0.26389 0.08888 -0.26475 0.08448 -0.26302 0.09166 C -0.26007 0.10323 -0.24687 0.1111 -0.23958 0.11666 C -0.23455 0.11527 -0.23437 0.11481 -0.23125 0.10971 C -0.23021 0.10786 -0.22812 0.10416 -0.22812 0.10416 C -0.22708 0.09976 -0.22587 0.09536 -0.22448 0.09096 C -0.22396 0.08633 -0.22222 0.07962 -0.22031 0.07569 C -0.2184 0.06596 -0.21232 0.05532 -0.20729 0.04791 C -0.20538 0.04513 -0.20104 0.03865 -0.19791 0.03749 C -0.19496 0.03633 -0.19149 0.0361 -0.18854 0.03541 C -0.18073 0.03124 -0.17187 0.03147 -0.16354 0.02916 C -0.14409 0.02962 -0.13246 0.02985 -0.11562 0.03124 C -0.08732 0.03657 -0.03889 0.03309 -0.02239 0.03333 C -0.01805 0.03309 -0.01371 0.03356 -0.00937 0.03263 C -0.0085 0.0324 -0.0085 0.03055 -0.00781 0.02985 C -0.00746 0.02939 -0.00677 0.02939 -0.00625 0.02916 C -0.00399 0.02453 1.94444E-6 0.02129 0.00261 0.01666 C 0.0033 0.01272 0.00365 0.01296 0.00209 0.00763 C 0.00087 0.00323 -0.00191 0.00508 1.94444E-6 -5.55556E-6 Z " pathEditMode="relative" ptsTypes="fffffffffffffffffffffffffffffffffffffffffffffffffffffffffffffffffffffffffffffffffffffffffffffffffffffffffffffffff">
                                      <p:cBhvr>
                                        <p:cTn id="84" dur="3000" fill="hold"/>
                                        <p:tgtEl>
                                          <p:spTgt spid="8397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839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839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2222 L -3.33333E-6 4.44444E-6 " pathEditMode="relative" ptsTypes="AA">
                                      <p:cBhvr>
                                        <p:cTn id="96" dur="1000" fill="hold"/>
                                        <p:tgtEl>
                                          <p:spTgt spid="839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4445 L 0 5.55556E-6 " pathEditMode="relative" ptsTypes="AA">
                                      <p:cBhvr>
                                        <p:cTn id="98" dur="1000" fill="hold"/>
                                        <p:tgtEl>
                                          <p:spTgt spid="839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2222 L -3.33333E-6 4.44444E-6 " pathEditMode="relative" ptsTypes="AA">
                                      <p:cBhvr>
                                        <p:cTn id="100" dur="1000" fill="hold"/>
                                        <p:tgtEl>
                                          <p:spTgt spid="839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4445 L 0 5.55556E-6 " pathEditMode="relative" ptsTypes="AA">
                                      <p:cBhvr>
                                        <p:cTn id="102" dur="1000" fill="hold"/>
                                        <p:tgtEl>
                                          <p:spTgt spid="839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2222 L -3.33333E-6 4.44444E-6 " pathEditMode="relative" ptsTypes="AA">
                                      <p:cBhvr>
                                        <p:cTn id="104" dur="1000" fill="hold"/>
                                        <p:tgtEl>
                                          <p:spTgt spid="8397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4445 L 0 5.55556E-6 " pathEditMode="relative" ptsTypes="AA">
                                      <p:cBhvr>
                                        <p:cTn id="106" dur="1000" fill="hold"/>
                                        <p:tgtEl>
                                          <p:spTgt spid="839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2222 L -3.33333E-6 4.44444E-6 " pathEditMode="relative" ptsTypes="AA">
                                      <p:cBhvr>
                                        <p:cTn id="108" dur="1000" fill="hold"/>
                                        <p:tgtEl>
                                          <p:spTgt spid="839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4445 L 0 5.55556E-6 " pathEditMode="relative" ptsTypes="AA">
                                      <p:cBhvr>
                                        <p:cTn id="110" dur="1000" fill="hold"/>
                                        <p:tgtEl>
                                          <p:spTgt spid="8397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2222 L -3.33333E-6 4.44444E-6 " pathEditMode="relative" ptsTypes="AA">
                                      <p:cBhvr>
                                        <p:cTn id="112" dur="1000" fill="hold"/>
                                        <p:tgtEl>
                                          <p:spTgt spid="8397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4445 L 0 5.55556E-6 " pathEditMode="relative" ptsTypes="AA">
                                      <p:cBhvr>
                                        <p:cTn id="114" dur="1000" fill="hold"/>
                                        <p:tgtEl>
                                          <p:spTgt spid="8397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2222 L -3.33333E-6 4.44444E-6 " pathEditMode="relative" ptsTypes="AA">
                                      <p:cBhvr>
                                        <p:cTn id="116" dur="1000" fill="hold"/>
                                        <p:tgtEl>
                                          <p:spTgt spid="839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4445 L 0 5.55556E-6 " pathEditMode="relative" ptsTypes="AA">
                                      <p:cBhvr>
                                        <p:cTn id="118" dur="1000" fill="hold"/>
                                        <p:tgtEl>
                                          <p:spTgt spid="8397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2222 L -3.33333E-6 4.44444E-6 " pathEditMode="relative" ptsTypes="AA">
                                      <p:cBhvr>
                                        <p:cTn id="120" dur="1000" fill="hold"/>
                                        <p:tgtEl>
                                          <p:spTgt spid="839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.04445 L 0 5.55556E-6 " pathEditMode="relative" ptsTypes="AA">
                                      <p:cBhvr>
                                        <p:cTn id="122" dur="1000" fill="hold"/>
                                        <p:tgtEl>
                                          <p:spTgt spid="839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1000"/>
                                        <p:tgtEl>
                                          <p:spTgt spid="839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1000"/>
                                        <p:tgtEl>
                                          <p:spTgt spid="839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1000"/>
                                        <p:tgtEl>
                                          <p:spTgt spid="839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1000"/>
                                        <p:tgtEl>
                                          <p:spTgt spid="839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1000"/>
                                        <p:tgtEl>
                                          <p:spTgt spid="839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1000"/>
                                        <p:tgtEl>
                                          <p:spTgt spid="839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1000"/>
                                        <p:tgtEl>
                                          <p:spTgt spid="839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1000"/>
                                        <p:tgtEl>
                                          <p:spTgt spid="839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1000"/>
                                        <p:tgtEl>
                                          <p:spTgt spid="839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1000"/>
                                        <p:tgtEl>
                                          <p:spTgt spid="839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83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5" grpId="0" animBg="1"/>
      <p:bldP spid="839685" grpId="1" animBg="1"/>
      <p:bldP spid="839685" grpId="2" animBg="1"/>
      <p:bldP spid="839685" grpId="3" animBg="1"/>
      <p:bldP spid="839686" grpId="0" animBg="1"/>
      <p:bldP spid="839686" grpId="1" animBg="1"/>
      <p:bldP spid="839686" grpId="2" animBg="1"/>
      <p:bldP spid="839686" grpId="3" animBg="1"/>
      <p:bldP spid="839737" grpId="0" animBg="1"/>
      <p:bldP spid="839737" grpId="1" animBg="1"/>
      <p:bldP spid="839737" grpId="2" animBg="1"/>
      <p:bldP spid="839738" grpId="0" animBg="1"/>
      <p:bldP spid="839738" grpId="1" animBg="1"/>
      <p:bldP spid="839738" grpId="2" animBg="1"/>
      <p:bldP spid="839739" grpId="0" animBg="1"/>
      <p:bldP spid="839739" grpId="1" animBg="1"/>
      <p:bldP spid="839739" grpId="2" animBg="1"/>
      <p:bldP spid="839739" grpId="3" animBg="1"/>
      <p:bldP spid="839740" grpId="0" animBg="1"/>
      <p:bldP spid="839740" grpId="1" animBg="1"/>
      <p:bldP spid="839740" grpId="2" animBg="1"/>
      <p:bldP spid="839740" grpId="3" animBg="1"/>
      <p:bldP spid="839741" grpId="0" animBg="1"/>
      <p:bldP spid="839741" grpId="1" animBg="1"/>
      <p:bldP spid="839741" grpId="2" animBg="1"/>
      <p:bldP spid="839742" grpId="0" animBg="1"/>
      <p:bldP spid="839742" grpId="1" animBg="1"/>
      <p:bldP spid="839742" grpId="2" animBg="1"/>
      <p:bldP spid="839743" grpId="0" animBg="1"/>
      <p:bldP spid="839743" grpId="1" animBg="1"/>
      <p:bldP spid="839743" grpId="2" animBg="1"/>
      <p:bldP spid="839743" grpId="3" animBg="1"/>
      <p:bldP spid="839744" grpId="0" animBg="1"/>
      <p:bldP spid="839744" grpId="1" animBg="1"/>
      <p:bldP spid="839744" grpId="2" animBg="1"/>
      <p:bldP spid="839744" grpId="3" animBg="1"/>
      <p:bldP spid="839745" grpId="0" animBg="1"/>
      <p:bldP spid="839745" grpId="1" animBg="1"/>
      <p:bldP spid="839745" grpId="2" animBg="1"/>
      <p:bldP spid="839745" grpId="3" animBg="1"/>
      <p:bldP spid="839746" grpId="0" animBg="1"/>
      <p:bldP spid="839746" grpId="1" animBg="1"/>
      <p:bldP spid="839746" grpId="2" animBg="1"/>
      <p:bldP spid="839746" grpId="3" animBg="1"/>
      <p:bldP spid="839747" grpId="0" animBg="1"/>
      <p:bldP spid="839747" grpId="1" animBg="1"/>
      <p:bldP spid="839747" grpId="2" animBg="1"/>
      <p:bldP spid="839747" grpId="3" animBg="1"/>
      <p:bldP spid="839748" grpId="0" animBg="1"/>
      <p:bldP spid="839748" grpId="1" animBg="1"/>
      <p:bldP spid="839748" grpId="2" animBg="1"/>
      <p:bldP spid="839748" grpId="3" animBg="1"/>
      <p:bldP spid="839749" grpId="0" animBg="1"/>
      <p:bldP spid="839749" grpId="1" animBg="1"/>
      <p:bldP spid="83975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Topological Robustness</a:t>
            </a:r>
          </a:p>
        </p:txBody>
      </p:sp>
      <p:sp>
        <p:nvSpPr>
          <p:cNvPr id="926723" name="Rectangle 3"/>
          <p:cNvSpPr>
            <a:spLocks noChangeArrowheads="1"/>
          </p:cNvSpPr>
          <p:nvPr/>
        </p:nvSpPr>
        <p:spPr bwMode="auto">
          <a:xfrm>
            <a:off x="1343196" y="2471738"/>
            <a:ext cx="2166544" cy="1389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926724" name="Group 4"/>
          <p:cNvGrpSpPr>
            <a:grpSpLocks/>
          </p:cNvGrpSpPr>
          <p:nvPr/>
        </p:nvGrpSpPr>
        <p:grpSpPr bwMode="auto">
          <a:xfrm>
            <a:off x="1897283" y="3078163"/>
            <a:ext cx="1030354" cy="177800"/>
            <a:chOff x="3826" y="2963"/>
            <a:chExt cx="649" cy="112"/>
          </a:xfrm>
        </p:grpSpPr>
        <p:sp>
          <p:nvSpPr>
            <p:cNvPr id="926725" name="Oval 5"/>
            <p:cNvSpPr>
              <a:spLocks noChangeArrowheads="1"/>
            </p:cNvSpPr>
            <p:nvPr/>
          </p:nvSpPr>
          <p:spPr bwMode="auto">
            <a:xfrm>
              <a:off x="3826" y="2963"/>
              <a:ext cx="108" cy="10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6726" name="Oval 6"/>
            <p:cNvSpPr>
              <a:spLocks noChangeArrowheads="1"/>
            </p:cNvSpPr>
            <p:nvPr/>
          </p:nvSpPr>
          <p:spPr bwMode="auto">
            <a:xfrm>
              <a:off x="4367" y="2969"/>
              <a:ext cx="108" cy="10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Steve Simon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48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3000" fill="hold"/>
                                        <p:tgtEl>
                                          <p:spTgt spid="926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Topological Robustness</a:t>
            </a:r>
          </a:p>
        </p:txBody>
      </p:sp>
      <p:sp>
        <p:nvSpPr>
          <p:cNvPr id="927747" name="Rectangle 3"/>
          <p:cNvSpPr>
            <a:spLocks noChangeArrowheads="1"/>
          </p:cNvSpPr>
          <p:nvPr/>
        </p:nvSpPr>
        <p:spPr bwMode="auto">
          <a:xfrm>
            <a:off x="6300410" y="2471738"/>
            <a:ext cx="2166544" cy="1389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7748" name="Oval 4"/>
          <p:cNvSpPr>
            <a:spLocks noChangeArrowheads="1"/>
          </p:cNvSpPr>
          <p:nvPr/>
        </p:nvSpPr>
        <p:spPr bwMode="auto">
          <a:xfrm>
            <a:off x="6854498" y="3078164"/>
            <a:ext cx="171207" cy="1682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7749" name="Oval 5"/>
          <p:cNvSpPr>
            <a:spLocks noChangeArrowheads="1"/>
          </p:cNvSpPr>
          <p:nvPr/>
        </p:nvSpPr>
        <p:spPr bwMode="auto">
          <a:xfrm>
            <a:off x="7713645" y="3087689"/>
            <a:ext cx="171207" cy="1682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7750" name="Rectangle 6"/>
          <p:cNvSpPr>
            <a:spLocks noChangeArrowheads="1"/>
          </p:cNvSpPr>
          <p:nvPr/>
        </p:nvSpPr>
        <p:spPr bwMode="auto">
          <a:xfrm>
            <a:off x="1343196" y="2471738"/>
            <a:ext cx="2166544" cy="1389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64518" name="Group 7"/>
          <p:cNvGrpSpPr>
            <a:grpSpLocks/>
          </p:cNvGrpSpPr>
          <p:nvPr/>
        </p:nvGrpSpPr>
        <p:grpSpPr bwMode="auto">
          <a:xfrm>
            <a:off x="1897283" y="3078163"/>
            <a:ext cx="1030354" cy="177800"/>
            <a:chOff x="3826" y="2963"/>
            <a:chExt cx="649" cy="112"/>
          </a:xfrm>
        </p:grpSpPr>
        <p:sp>
          <p:nvSpPr>
            <p:cNvPr id="927752" name="Oval 8"/>
            <p:cNvSpPr>
              <a:spLocks noChangeArrowheads="1"/>
            </p:cNvSpPr>
            <p:nvPr/>
          </p:nvSpPr>
          <p:spPr bwMode="auto">
            <a:xfrm>
              <a:off x="3826" y="2963"/>
              <a:ext cx="108" cy="10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7753" name="Oval 9"/>
            <p:cNvSpPr>
              <a:spLocks noChangeArrowheads="1"/>
            </p:cNvSpPr>
            <p:nvPr/>
          </p:nvSpPr>
          <p:spPr bwMode="auto">
            <a:xfrm>
              <a:off x="4367" y="2969"/>
              <a:ext cx="108" cy="10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27754" name="Text Box 10"/>
          <p:cNvSpPr txBox="1">
            <a:spLocks noChangeArrowheads="1"/>
          </p:cNvSpPr>
          <p:nvPr/>
        </p:nvSpPr>
        <p:spPr bwMode="auto">
          <a:xfrm>
            <a:off x="4639705" y="2690813"/>
            <a:ext cx="663037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6600" b="1">
                <a:solidFill>
                  <a:srgbClr val="0000FF"/>
                </a:solidFill>
                <a:latin typeface="Times New Roman" charset="0"/>
                <a:cs typeface="+mn-cs"/>
              </a:rPr>
              <a:t>=</a:t>
            </a:r>
          </a:p>
        </p:txBody>
      </p:sp>
      <p:grpSp>
        <p:nvGrpSpPr>
          <p:cNvPr id="927755" name="Group 11"/>
          <p:cNvGrpSpPr>
            <a:grpSpLocks/>
          </p:cNvGrpSpPr>
          <p:nvPr/>
        </p:nvGrpSpPr>
        <p:grpSpPr bwMode="auto">
          <a:xfrm>
            <a:off x="2367324" y="4406900"/>
            <a:ext cx="4922973" cy="1993900"/>
            <a:chOff x="1491" y="2776"/>
            <a:chExt cx="3101" cy="1256"/>
          </a:xfrm>
        </p:grpSpPr>
        <p:grpSp>
          <p:nvGrpSpPr>
            <p:cNvPr id="64524" name="Group 12"/>
            <p:cNvGrpSpPr>
              <a:grpSpLocks/>
            </p:cNvGrpSpPr>
            <p:nvPr/>
          </p:nvGrpSpPr>
          <p:grpSpPr bwMode="auto">
            <a:xfrm>
              <a:off x="1491" y="2784"/>
              <a:ext cx="3101" cy="1248"/>
              <a:chOff x="1491" y="2784"/>
              <a:chExt cx="3101" cy="1248"/>
            </a:xfrm>
          </p:grpSpPr>
          <p:sp>
            <p:nvSpPr>
              <p:cNvPr id="927757" name="Text Box 13"/>
              <p:cNvSpPr txBox="1">
                <a:spLocks noChangeArrowheads="1"/>
              </p:cNvSpPr>
              <p:nvPr/>
            </p:nvSpPr>
            <p:spPr bwMode="auto">
              <a:xfrm>
                <a:off x="2923" y="3055"/>
                <a:ext cx="417" cy="6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US" sz="6600" b="1">
                    <a:solidFill>
                      <a:srgbClr val="0000FF"/>
                    </a:solidFill>
                    <a:latin typeface="Times New Roman" charset="0"/>
                    <a:cs typeface="+mn-cs"/>
                  </a:rPr>
                  <a:t>=</a:t>
                </a:r>
              </a:p>
            </p:txBody>
          </p:sp>
          <p:grpSp>
            <p:nvGrpSpPr>
              <p:cNvPr id="64527" name="Group 14"/>
              <p:cNvGrpSpPr>
                <a:grpSpLocks/>
              </p:cNvGrpSpPr>
              <p:nvPr/>
            </p:nvGrpSpPr>
            <p:grpSpPr bwMode="auto">
              <a:xfrm>
                <a:off x="1491" y="2869"/>
                <a:ext cx="353" cy="1132"/>
                <a:chOff x="2753" y="1549"/>
                <a:chExt cx="353" cy="1132"/>
              </a:xfrm>
            </p:grpSpPr>
            <p:cxnSp>
              <p:nvCxnSpPr>
                <p:cNvPr id="927759" name="AutoShape 15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2609" y="1693"/>
                  <a:ext cx="640" cy="353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27760" name="AutoShape 16"/>
                <p:cNvCxnSpPr>
                  <a:cxnSpLocks noChangeShapeType="1"/>
                </p:cNvCxnSpPr>
                <p:nvPr/>
              </p:nvCxnSpPr>
              <p:spPr bwMode="auto">
                <a:xfrm rot="5400000" flipH="1">
                  <a:off x="2669" y="2245"/>
                  <a:ext cx="520" cy="353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927761" name="Rectangle 17"/>
                <p:cNvSpPr>
                  <a:spLocks noChangeArrowheads="1"/>
                </p:cNvSpPr>
                <p:nvPr/>
              </p:nvSpPr>
              <p:spPr bwMode="auto">
                <a:xfrm>
                  <a:off x="2826" y="1735"/>
                  <a:ext cx="200" cy="2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cxnSp>
              <p:nvCxnSpPr>
                <p:cNvPr id="927762" name="AutoShape 18"/>
                <p:cNvCxnSpPr>
                  <a:cxnSpLocks noChangeShapeType="1"/>
                </p:cNvCxnSpPr>
                <p:nvPr/>
              </p:nvCxnSpPr>
              <p:spPr bwMode="auto">
                <a:xfrm rot="16200000">
                  <a:off x="2623" y="1679"/>
                  <a:ext cx="612" cy="353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927763" name="Rectangle 19"/>
                <p:cNvSpPr>
                  <a:spLocks noChangeArrowheads="1"/>
                </p:cNvSpPr>
                <p:nvPr/>
              </p:nvSpPr>
              <p:spPr bwMode="auto">
                <a:xfrm>
                  <a:off x="2822" y="2307"/>
                  <a:ext cx="200" cy="23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cxnSp>
              <p:nvCxnSpPr>
                <p:cNvPr id="927764" name="AutoShape 20"/>
                <p:cNvCxnSpPr>
                  <a:cxnSpLocks noChangeShapeType="1"/>
                </p:cNvCxnSpPr>
                <p:nvPr/>
              </p:nvCxnSpPr>
              <p:spPr bwMode="auto">
                <a:xfrm rot="16200000">
                  <a:off x="2653" y="2229"/>
                  <a:ext cx="552" cy="353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927765" name="Freeform 21"/>
              <p:cNvSpPr>
                <a:spLocks/>
              </p:cNvSpPr>
              <p:nvPr/>
            </p:nvSpPr>
            <p:spPr bwMode="auto">
              <a:xfrm>
                <a:off x="4098" y="3087"/>
                <a:ext cx="494" cy="945"/>
              </a:xfrm>
              <a:custGeom>
                <a:avLst/>
                <a:gdLst>
                  <a:gd name="T0" fmla="*/ 6 w 494"/>
                  <a:gd name="T1" fmla="*/ 945 h 945"/>
                  <a:gd name="T2" fmla="*/ 14 w 494"/>
                  <a:gd name="T3" fmla="*/ 857 h 945"/>
                  <a:gd name="T4" fmla="*/ 62 w 494"/>
                  <a:gd name="T5" fmla="*/ 841 h 945"/>
                  <a:gd name="T6" fmla="*/ 102 w 494"/>
                  <a:gd name="T7" fmla="*/ 785 h 945"/>
                  <a:gd name="T8" fmla="*/ 150 w 494"/>
                  <a:gd name="T9" fmla="*/ 761 h 945"/>
                  <a:gd name="T10" fmla="*/ 238 w 494"/>
                  <a:gd name="T11" fmla="*/ 665 h 945"/>
                  <a:gd name="T12" fmla="*/ 310 w 494"/>
                  <a:gd name="T13" fmla="*/ 593 h 945"/>
                  <a:gd name="T14" fmla="*/ 422 w 494"/>
                  <a:gd name="T15" fmla="*/ 449 h 945"/>
                  <a:gd name="T16" fmla="*/ 494 w 494"/>
                  <a:gd name="T17" fmla="*/ 305 h 945"/>
                  <a:gd name="T18" fmla="*/ 454 w 494"/>
                  <a:gd name="T19" fmla="*/ 289 h 945"/>
                  <a:gd name="T20" fmla="*/ 414 w 494"/>
                  <a:gd name="T21" fmla="*/ 273 h 945"/>
                  <a:gd name="T22" fmla="*/ 398 w 494"/>
                  <a:gd name="T23" fmla="*/ 153 h 945"/>
                  <a:gd name="T24" fmla="*/ 326 w 494"/>
                  <a:gd name="T25" fmla="*/ 105 h 945"/>
                  <a:gd name="T26" fmla="*/ 278 w 494"/>
                  <a:gd name="T27" fmla="*/ 129 h 945"/>
                  <a:gd name="T28" fmla="*/ 294 w 494"/>
                  <a:gd name="T29" fmla="*/ 105 h 945"/>
                  <a:gd name="T30" fmla="*/ 286 w 494"/>
                  <a:gd name="T31" fmla="*/ 49 h 945"/>
                  <a:gd name="T32" fmla="*/ 214 w 494"/>
                  <a:gd name="T33" fmla="*/ 1 h 9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4" h="945">
                    <a:moveTo>
                      <a:pt x="6" y="945"/>
                    </a:moveTo>
                    <a:cubicBezTo>
                      <a:pt x="9" y="916"/>
                      <a:pt x="0" y="883"/>
                      <a:pt x="14" y="857"/>
                    </a:cubicBezTo>
                    <a:cubicBezTo>
                      <a:pt x="22" y="842"/>
                      <a:pt x="62" y="841"/>
                      <a:pt x="62" y="841"/>
                    </a:cubicBezTo>
                    <a:cubicBezTo>
                      <a:pt x="86" y="769"/>
                      <a:pt x="59" y="806"/>
                      <a:pt x="102" y="785"/>
                    </a:cubicBezTo>
                    <a:cubicBezTo>
                      <a:pt x="164" y="754"/>
                      <a:pt x="90" y="781"/>
                      <a:pt x="150" y="761"/>
                    </a:cubicBezTo>
                    <a:cubicBezTo>
                      <a:pt x="168" y="715"/>
                      <a:pt x="191" y="681"/>
                      <a:pt x="238" y="665"/>
                    </a:cubicBezTo>
                    <a:cubicBezTo>
                      <a:pt x="263" y="640"/>
                      <a:pt x="280" y="613"/>
                      <a:pt x="310" y="593"/>
                    </a:cubicBezTo>
                    <a:cubicBezTo>
                      <a:pt x="333" y="548"/>
                      <a:pt x="370" y="466"/>
                      <a:pt x="422" y="449"/>
                    </a:cubicBezTo>
                    <a:cubicBezTo>
                      <a:pt x="449" y="402"/>
                      <a:pt x="474" y="356"/>
                      <a:pt x="494" y="305"/>
                    </a:cubicBezTo>
                    <a:cubicBezTo>
                      <a:pt x="481" y="300"/>
                      <a:pt x="468" y="291"/>
                      <a:pt x="454" y="289"/>
                    </a:cubicBezTo>
                    <a:cubicBezTo>
                      <a:pt x="410" y="283"/>
                      <a:pt x="447" y="323"/>
                      <a:pt x="414" y="273"/>
                    </a:cubicBezTo>
                    <a:cubicBezTo>
                      <a:pt x="422" y="250"/>
                      <a:pt x="412" y="173"/>
                      <a:pt x="398" y="153"/>
                    </a:cubicBezTo>
                    <a:cubicBezTo>
                      <a:pt x="383" y="131"/>
                      <a:pt x="349" y="117"/>
                      <a:pt x="326" y="105"/>
                    </a:cubicBezTo>
                    <a:cubicBezTo>
                      <a:pt x="310" y="113"/>
                      <a:pt x="296" y="129"/>
                      <a:pt x="278" y="129"/>
                    </a:cubicBezTo>
                    <a:cubicBezTo>
                      <a:pt x="268" y="129"/>
                      <a:pt x="293" y="115"/>
                      <a:pt x="294" y="105"/>
                    </a:cubicBezTo>
                    <a:cubicBezTo>
                      <a:pt x="296" y="86"/>
                      <a:pt x="290" y="67"/>
                      <a:pt x="286" y="49"/>
                    </a:cubicBezTo>
                    <a:cubicBezTo>
                      <a:pt x="276" y="0"/>
                      <a:pt x="262" y="1"/>
                      <a:pt x="214" y="1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7766" name="Freeform 22"/>
              <p:cNvSpPr>
                <a:spLocks/>
              </p:cNvSpPr>
              <p:nvPr/>
            </p:nvSpPr>
            <p:spPr bwMode="auto">
              <a:xfrm>
                <a:off x="4424" y="3704"/>
                <a:ext cx="151" cy="280"/>
              </a:xfrm>
              <a:custGeom>
                <a:avLst/>
                <a:gdLst>
                  <a:gd name="T0" fmla="*/ 120 w 151"/>
                  <a:gd name="T1" fmla="*/ 280 h 280"/>
                  <a:gd name="T2" fmla="*/ 136 w 151"/>
                  <a:gd name="T3" fmla="*/ 136 h 280"/>
                  <a:gd name="T4" fmla="*/ 104 w 151"/>
                  <a:gd name="T5" fmla="*/ 40 h 280"/>
                  <a:gd name="T6" fmla="*/ 16 w 151"/>
                  <a:gd name="T7" fmla="*/ 24 h 280"/>
                  <a:gd name="T8" fmla="*/ 0 w 151"/>
                  <a:gd name="T9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280">
                    <a:moveTo>
                      <a:pt x="120" y="280"/>
                    </a:moveTo>
                    <a:cubicBezTo>
                      <a:pt x="105" y="235"/>
                      <a:pt x="78" y="155"/>
                      <a:pt x="136" y="136"/>
                    </a:cubicBezTo>
                    <a:cubicBezTo>
                      <a:pt x="151" y="90"/>
                      <a:pt x="118" y="82"/>
                      <a:pt x="104" y="40"/>
                    </a:cubicBezTo>
                    <a:cubicBezTo>
                      <a:pt x="60" y="49"/>
                      <a:pt x="52" y="48"/>
                      <a:pt x="16" y="24"/>
                    </a:cubicBezTo>
                    <a:cubicBezTo>
                      <a:pt x="11" y="16"/>
                      <a:pt x="0" y="0"/>
                      <a:pt x="0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7767" name="Freeform 23"/>
              <p:cNvSpPr>
                <a:spLocks/>
              </p:cNvSpPr>
              <p:nvPr/>
            </p:nvSpPr>
            <p:spPr bwMode="auto">
              <a:xfrm>
                <a:off x="4088" y="2784"/>
                <a:ext cx="457" cy="864"/>
              </a:xfrm>
              <a:custGeom>
                <a:avLst/>
                <a:gdLst>
                  <a:gd name="T0" fmla="*/ 256 w 457"/>
                  <a:gd name="T1" fmla="*/ 864 h 864"/>
                  <a:gd name="T2" fmla="*/ 136 w 457"/>
                  <a:gd name="T3" fmla="*/ 808 h 864"/>
                  <a:gd name="T4" fmla="*/ 120 w 457"/>
                  <a:gd name="T5" fmla="*/ 776 h 864"/>
                  <a:gd name="T6" fmla="*/ 128 w 457"/>
                  <a:gd name="T7" fmla="*/ 736 h 864"/>
                  <a:gd name="T8" fmla="*/ 80 w 457"/>
                  <a:gd name="T9" fmla="*/ 632 h 864"/>
                  <a:gd name="T10" fmla="*/ 48 w 457"/>
                  <a:gd name="T11" fmla="*/ 640 h 864"/>
                  <a:gd name="T12" fmla="*/ 24 w 457"/>
                  <a:gd name="T13" fmla="*/ 656 h 864"/>
                  <a:gd name="T14" fmla="*/ 0 w 457"/>
                  <a:gd name="T15" fmla="*/ 608 h 864"/>
                  <a:gd name="T16" fmla="*/ 48 w 457"/>
                  <a:gd name="T17" fmla="*/ 472 h 864"/>
                  <a:gd name="T18" fmla="*/ 88 w 457"/>
                  <a:gd name="T19" fmla="*/ 400 h 864"/>
                  <a:gd name="T20" fmla="*/ 96 w 457"/>
                  <a:gd name="T21" fmla="*/ 352 h 864"/>
                  <a:gd name="T22" fmla="*/ 120 w 457"/>
                  <a:gd name="T23" fmla="*/ 344 h 864"/>
                  <a:gd name="T24" fmla="*/ 168 w 457"/>
                  <a:gd name="T25" fmla="*/ 272 h 864"/>
                  <a:gd name="T26" fmla="*/ 192 w 457"/>
                  <a:gd name="T27" fmla="*/ 256 h 864"/>
                  <a:gd name="T28" fmla="*/ 240 w 457"/>
                  <a:gd name="T29" fmla="*/ 208 h 864"/>
                  <a:gd name="T30" fmla="*/ 288 w 457"/>
                  <a:gd name="T31" fmla="*/ 184 h 864"/>
                  <a:gd name="T32" fmla="*/ 336 w 457"/>
                  <a:gd name="T33" fmla="*/ 152 h 864"/>
                  <a:gd name="T34" fmla="*/ 352 w 457"/>
                  <a:gd name="T35" fmla="*/ 128 h 864"/>
                  <a:gd name="T36" fmla="*/ 368 w 457"/>
                  <a:gd name="T37" fmla="*/ 80 h 864"/>
                  <a:gd name="T38" fmla="*/ 392 w 457"/>
                  <a:gd name="T39" fmla="*/ 64 h 864"/>
                  <a:gd name="T40" fmla="*/ 440 w 457"/>
                  <a:gd name="T41" fmla="*/ 32 h 864"/>
                  <a:gd name="T42" fmla="*/ 456 w 457"/>
                  <a:gd name="T43" fmla="*/ 0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7" h="864">
                    <a:moveTo>
                      <a:pt x="256" y="864"/>
                    </a:moveTo>
                    <a:cubicBezTo>
                      <a:pt x="202" y="831"/>
                      <a:pt x="191" y="822"/>
                      <a:pt x="136" y="808"/>
                    </a:cubicBezTo>
                    <a:cubicBezTo>
                      <a:pt x="131" y="797"/>
                      <a:pt x="121" y="788"/>
                      <a:pt x="120" y="776"/>
                    </a:cubicBezTo>
                    <a:cubicBezTo>
                      <a:pt x="118" y="762"/>
                      <a:pt x="128" y="750"/>
                      <a:pt x="128" y="736"/>
                    </a:cubicBezTo>
                    <a:cubicBezTo>
                      <a:pt x="128" y="693"/>
                      <a:pt x="115" y="655"/>
                      <a:pt x="80" y="632"/>
                    </a:cubicBezTo>
                    <a:cubicBezTo>
                      <a:pt x="69" y="635"/>
                      <a:pt x="58" y="636"/>
                      <a:pt x="48" y="640"/>
                    </a:cubicBezTo>
                    <a:cubicBezTo>
                      <a:pt x="39" y="644"/>
                      <a:pt x="33" y="658"/>
                      <a:pt x="24" y="656"/>
                    </a:cubicBezTo>
                    <a:cubicBezTo>
                      <a:pt x="13" y="654"/>
                      <a:pt x="3" y="616"/>
                      <a:pt x="0" y="608"/>
                    </a:cubicBezTo>
                    <a:cubicBezTo>
                      <a:pt x="6" y="557"/>
                      <a:pt x="3" y="502"/>
                      <a:pt x="48" y="472"/>
                    </a:cubicBezTo>
                    <a:cubicBezTo>
                      <a:pt x="64" y="448"/>
                      <a:pt x="72" y="424"/>
                      <a:pt x="88" y="400"/>
                    </a:cubicBezTo>
                    <a:cubicBezTo>
                      <a:pt x="91" y="384"/>
                      <a:pt x="88" y="366"/>
                      <a:pt x="96" y="352"/>
                    </a:cubicBezTo>
                    <a:cubicBezTo>
                      <a:pt x="100" y="345"/>
                      <a:pt x="114" y="350"/>
                      <a:pt x="120" y="344"/>
                    </a:cubicBezTo>
                    <a:cubicBezTo>
                      <a:pt x="120" y="344"/>
                      <a:pt x="160" y="284"/>
                      <a:pt x="168" y="272"/>
                    </a:cubicBezTo>
                    <a:cubicBezTo>
                      <a:pt x="173" y="264"/>
                      <a:pt x="185" y="262"/>
                      <a:pt x="192" y="256"/>
                    </a:cubicBezTo>
                    <a:cubicBezTo>
                      <a:pt x="209" y="241"/>
                      <a:pt x="224" y="224"/>
                      <a:pt x="240" y="208"/>
                    </a:cubicBezTo>
                    <a:cubicBezTo>
                      <a:pt x="267" y="181"/>
                      <a:pt x="259" y="200"/>
                      <a:pt x="288" y="184"/>
                    </a:cubicBezTo>
                    <a:cubicBezTo>
                      <a:pt x="305" y="175"/>
                      <a:pt x="336" y="152"/>
                      <a:pt x="336" y="152"/>
                    </a:cubicBezTo>
                    <a:cubicBezTo>
                      <a:pt x="341" y="144"/>
                      <a:pt x="348" y="137"/>
                      <a:pt x="352" y="128"/>
                    </a:cubicBezTo>
                    <a:cubicBezTo>
                      <a:pt x="359" y="113"/>
                      <a:pt x="354" y="89"/>
                      <a:pt x="368" y="80"/>
                    </a:cubicBezTo>
                    <a:cubicBezTo>
                      <a:pt x="376" y="75"/>
                      <a:pt x="385" y="70"/>
                      <a:pt x="392" y="64"/>
                    </a:cubicBezTo>
                    <a:cubicBezTo>
                      <a:pt x="432" y="31"/>
                      <a:pt x="398" y="46"/>
                      <a:pt x="440" y="32"/>
                    </a:cubicBezTo>
                    <a:cubicBezTo>
                      <a:pt x="457" y="6"/>
                      <a:pt x="456" y="18"/>
                      <a:pt x="456" y="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927768" name="Freeform 24"/>
            <p:cNvSpPr>
              <a:spLocks/>
            </p:cNvSpPr>
            <p:nvPr/>
          </p:nvSpPr>
          <p:spPr bwMode="auto">
            <a:xfrm>
              <a:off x="4037" y="2776"/>
              <a:ext cx="195" cy="248"/>
            </a:xfrm>
            <a:custGeom>
              <a:avLst/>
              <a:gdLst>
                <a:gd name="T0" fmla="*/ 195 w 195"/>
                <a:gd name="T1" fmla="*/ 248 h 248"/>
                <a:gd name="T2" fmla="*/ 139 w 195"/>
                <a:gd name="T3" fmla="*/ 232 h 248"/>
                <a:gd name="T4" fmla="*/ 131 w 195"/>
                <a:gd name="T5" fmla="*/ 192 h 248"/>
                <a:gd name="T6" fmla="*/ 67 w 195"/>
                <a:gd name="T7" fmla="*/ 176 h 248"/>
                <a:gd name="T8" fmla="*/ 27 w 195"/>
                <a:gd name="T9" fmla="*/ 112 h 248"/>
                <a:gd name="T10" fmla="*/ 3 w 195"/>
                <a:gd name="T11" fmla="*/ 88 h 248"/>
                <a:gd name="T12" fmla="*/ 43 w 195"/>
                <a:gd name="T1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248">
                  <a:moveTo>
                    <a:pt x="195" y="248"/>
                  </a:moveTo>
                  <a:cubicBezTo>
                    <a:pt x="177" y="242"/>
                    <a:pt x="151" y="247"/>
                    <a:pt x="139" y="232"/>
                  </a:cubicBezTo>
                  <a:cubicBezTo>
                    <a:pt x="130" y="222"/>
                    <a:pt x="142" y="200"/>
                    <a:pt x="131" y="192"/>
                  </a:cubicBezTo>
                  <a:cubicBezTo>
                    <a:pt x="114" y="178"/>
                    <a:pt x="67" y="176"/>
                    <a:pt x="67" y="176"/>
                  </a:cubicBezTo>
                  <a:cubicBezTo>
                    <a:pt x="57" y="138"/>
                    <a:pt x="66" y="125"/>
                    <a:pt x="27" y="112"/>
                  </a:cubicBezTo>
                  <a:cubicBezTo>
                    <a:pt x="19" y="104"/>
                    <a:pt x="6" y="99"/>
                    <a:pt x="3" y="88"/>
                  </a:cubicBezTo>
                  <a:cubicBezTo>
                    <a:pt x="0" y="76"/>
                    <a:pt x="33" y="10"/>
                    <a:pt x="43" y="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927769" name="Group 25"/>
          <p:cNvGrpSpPr>
            <a:grpSpLocks/>
          </p:cNvGrpSpPr>
          <p:nvPr/>
        </p:nvGrpSpPr>
        <p:grpSpPr bwMode="auto">
          <a:xfrm>
            <a:off x="578960" y="4508501"/>
            <a:ext cx="554182" cy="1806575"/>
            <a:chOff x="74" y="1041"/>
            <a:chExt cx="349" cy="1138"/>
          </a:xfrm>
        </p:grpSpPr>
        <p:sp>
          <p:nvSpPr>
            <p:cNvPr id="927770" name="Line 26"/>
            <p:cNvSpPr>
              <a:spLocks noChangeShapeType="1"/>
            </p:cNvSpPr>
            <p:nvPr/>
          </p:nvSpPr>
          <p:spPr bwMode="auto">
            <a:xfrm flipV="1">
              <a:off x="366" y="1041"/>
              <a:ext cx="0" cy="113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7771" name="Text Box 27"/>
            <p:cNvSpPr txBox="1">
              <a:spLocks noChangeArrowheads="1"/>
            </p:cNvSpPr>
            <p:nvPr/>
          </p:nvSpPr>
          <p:spPr bwMode="auto">
            <a:xfrm rot="10800000">
              <a:off x="74" y="1387"/>
              <a:ext cx="349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/>
            <a:p>
              <a:pPr algn="l">
                <a:defRPr/>
              </a:pPr>
              <a:r>
                <a:rPr lang="en-US" sz="2400">
                  <a:solidFill>
                    <a:srgbClr val="0000FF"/>
                  </a:solidFill>
                  <a:latin typeface="Times New Roman" charset="0"/>
                  <a:cs typeface="+mn-cs"/>
                </a:rPr>
                <a:t>time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Steve Simon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47 C -0.00121 -0.00695 -0.00052 -0.00371 -0.00226 -0.01065 C -0.00243 -0.01158 -0.00295 -0.01343 -0.00295 -0.01343 C -0.00399 -0.02361 -0.0059 -0.02338 -0.01267 -0.02547 C -0.01528 -0.02616 -0.02031 -0.02824 -0.02031 -0.02824 C -0.02222 -0.03218 -0.02361 -0.03658 -0.02448 -0.04121 C -0.025 -0.04838 -0.02361 -0.0507 -0.02934 -0.05324 C -0.03142 -0.05417 -0.03351 -0.0551 -0.03559 -0.05602 C -0.03628 -0.05625 -0.03767 -0.05695 -0.03767 -0.05695 C -0.04184 -0.05556 -0.04601 -0.05371 -0.05017 -0.05232 C -0.05469 -0.05625 -0.04982 -0.05139 -0.05434 -0.06065 C -0.0559 -0.06389 -0.05833 -0.06528 -0.06059 -0.06713 C -0.06458 -0.06528 -0.06788 -0.06227 -0.0717 -0.06065 C -0.07656 -0.06135 -0.07847 -0.06111 -0.08212 -0.06435 C -0.08576 -0.06343 -0.08871 -0.0625 -0.09184 -0.05973 C -0.09288 -0.05787 -0.09375 -0.05162 -0.09462 -0.05047 C -0.09531 -0.04954 -0.09653 -0.04954 -0.09739 -0.04954 C -0.10278 -0.04908 -0.10798 -0.04885 -0.11337 -0.04861 C -0.11649 -0.04445 -0.11927 -0.04144 -0.1217 -0.03658 C -0.12205 -0.03449 -0.12309 -0.03241 -0.12309 -0.0301 C -0.12309 -0.0257 -0.12066 -0.02199 -0.11962 -0.01806 C -0.12066 -0.00973 -0.12344 -0.00602 -0.12864 -0.00139 C -0.12969 0.00254 -0.13125 0.00486 -0.13351 0.00787 C -0.1368 0.02129 -0.12864 0.02708 -0.12101 0.03379 C -0.11962 0.03495 -0.11823 0.03634 -0.11684 0.0375 C -0.11614 0.03819 -0.11476 0.03935 -0.11476 0.03935 C -0.11232 0.0493 -0.11302 0.05347 -0.10503 0.05879 C -0.09913 0.05764 -0.09357 0.05532 -0.08837 0.05139 C -0.08594 0.04953 -0.0842 0.04699 -0.08142 0.04583 C -0.07847 0.04652 -0.07535 0.04629 -0.07239 0.04768 C -0.06996 0.04884 -0.07118 0.05463 -0.07031 0.05787 C -0.06962 0.06018 -0.06684 0.06157 -0.06545 0.0625 C -0.05833 0.06134 -0.05347 0.06041 -0.04601 0.05972 C -0.04357 0.05856 -0.03976 0.05324 -0.03976 0.05324 C -0.03958 0.05162 -0.0401 0.0493 -0.03906 0.04861 C -0.0368 0.04699 -0.03333 0.05023 -0.03142 0.05139 C -0.02708 0.05393 -0.02205 0.05578 -0.01753 0.05694 C -0.01493 0.05879 -0.01267 0.05972 -0.00989 0.06065 C -0.00434 0.05926 -0.00364 0.06065 -0.00087 0.05602 C 0.00018 0.05416 0.00191 0.05046 0.00191 0.05046 C 0.00278 0.04583 0.00365 0.04421 0.00261 0.03935 C 0.00226 0.0375 0.00122 0.03379 0.00122 0.03379 C 0.00052 0.02777 -0.00017 0.02106 0.00191 0.01527 C 0.00295 0.0125 0.00469 0.00694 0.00469 0.00694 C 0.00382 0.00231 0.00382 -0.00047 -0.00017 -0.00047 Z " pathEditMode="relative" ptsTypes="fffffffffffffffffffffffffffffffffffffffffffff">
                                      <p:cBhvr>
                                        <p:cTn id="6" dur="3000" fill="hold"/>
                                        <p:tgtEl>
                                          <p:spTgt spid="927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093 C 0.00104 0.00301 0.00312 0.00301 0.00486 0.00648 C 0.00503 0.00995 0.00486 0.01342 0.00555 0.01666 C 0.00694 0.02291 0.01406 0.03333 0.01805 0.03611 C 0.02291 0.03403 0.02778 0.03264 0.03264 0.03055 C 0.03628 0.03241 0.0375 0.03379 0.03958 0.03796 C 0.0401 0.04074 0.04028 0.04352 0.04097 0.04629 C 0.0441 0.05741 0.06024 0.05602 0.06597 0.05648 C 0.06962 0.06435 0.07083 0.06666 0.07778 0.06852 C 0.08298 0.06805 0.08802 0.06805 0.09305 0.06574 C 0.09722 0.06018 0.10225 0.05879 0.10694 0.05463 C 0.1125 0.05579 0.1151 0.05972 0.12014 0.06296 C 0.12934 0.06088 0.13177 0.05231 0.13611 0.04259 C 0.13906 0.0287 0.1368 0.02291 0.13472 0.00926 C 0.1342 0.00046 0.13177 -0.01088 0.13819 -0.01667 C 0.1401 -0.02037 0.14184 -0.02338 0.14305 -0.02778 C 0.14357 -0.02963 0.14444 -0.03334 0.14444 -0.03334 C 0.14357 -0.04329 0.14149 -0.04931 0.13472 -0.05371 C 0.12986 -0.05324 0.12448 -0.05486 0.12014 -0.05185 C 0.11059 -0.0456 0.11805 -0.04838 0.1118 -0.0463 C 0.10729 -0.04236 0.10642 -0.04375 0.1 -0.04445 C 0.0941 -0.04699 0.08958 -0.05232 0.08333 -0.05371 C 0.07725 -0.05695 0.07708 -0.06366 0.07014 -0.06667 C 0.06545 -0.06597 0.06389 -0.06435 0.05972 -0.06296 C 0.05781 -0.06134 0.05625 -0.0588 0.05416 -0.05741 C 0.05295 -0.05648 0.05 -0.05556 0.05 -0.05556 C 0.04583 -0.05 0.04236 -0.04028 0.03611 -0.03796 C 0.03298 -0.03681 0.02969 -0.03681 0.02639 -0.03611 C 0.02239 -0.03403 0.01875 -0.03056 0.01458 -0.02871 C 0.01337 -0.02709 0.01163 -0.02593 0.01041 -0.02408 C 0.00833 -0.02084 0.00798 -0.01551 0.00625 -0.01204 C 0.00434 -0.0081 0.00156 -0.00533 -0.00139 -0.00278 C -0.00191 -0.00232 -0.00052 -0.00162 2.22222E-6 -0.00093 Z " pathEditMode="relative" ptsTypes="fffffffffffffffffffffffffffffffff">
                                      <p:cBhvr>
                                        <p:cTn id="8" dur="3000" fill="hold"/>
                                        <p:tgtEl>
                                          <p:spTgt spid="927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27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48" grpId="0" animBg="1"/>
      <p:bldP spid="9277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>
                <a:cs typeface="+mj-cs"/>
              </a:rPr>
              <a:t>Integer Factorization: Estimated Times</a:t>
            </a:r>
          </a:p>
        </p:txBody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4728"/>
            <a:ext cx="8686801" cy="446127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cs typeface="+mn-cs"/>
              </a:rPr>
              <a:t>Classical: number field sieve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Time complexity: </a:t>
            </a:r>
            <a:r>
              <a:rPr lang="en-US" sz="2400" b="1" dirty="0" err="1" smtClean="0">
                <a:solidFill>
                  <a:srgbClr val="0000FF"/>
                </a:solidFill>
              </a:rPr>
              <a:t>exp</a:t>
            </a:r>
            <a:r>
              <a:rPr lang="en-US" sz="2400" b="1" dirty="0" smtClean="0">
                <a:solidFill>
                  <a:srgbClr val="0000FF"/>
                </a:solidFill>
              </a:rPr>
              <a:t>(O(</a:t>
            </a:r>
            <a:r>
              <a:rPr lang="en-US" sz="2400" b="1" i="1" dirty="0" smtClean="0">
                <a:solidFill>
                  <a:srgbClr val="0000FF"/>
                </a:solidFill>
              </a:rPr>
              <a:t>n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1/3 </a:t>
            </a:r>
            <a:r>
              <a:rPr lang="en-US" sz="2400" b="1" dirty="0" smtClean="0">
                <a:solidFill>
                  <a:srgbClr val="0000FF"/>
                </a:solidFill>
              </a:rPr>
              <a:t>log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2/3 </a:t>
            </a:r>
            <a:r>
              <a:rPr lang="en-US" sz="2400" b="1" i="1" dirty="0" smtClean="0">
                <a:solidFill>
                  <a:srgbClr val="0000FF"/>
                </a:solidFill>
              </a:rPr>
              <a:t>n</a:t>
            </a:r>
            <a:r>
              <a:rPr lang="en-US" sz="2400" b="1" dirty="0" smtClean="0">
                <a:solidFill>
                  <a:srgbClr val="0000FF"/>
                </a:solidFill>
              </a:rPr>
              <a:t>))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4F81BD"/>
                </a:solidFill>
              </a:rPr>
              <a:t>Time for 512-bit number: </a:t>
            </a:r>
            <a:r>
              <a:rPr lang="en-US" sz="2400" b="1" dirty="0" smtClean="0">
                <a:solidFill>
                  <a:srgbClr val="0000FF"/>
                </a:solidFill>
              </a:rPr>
              <a:t>8400 MIPS years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4F81BD"/>
                </a:solidFill>
              </a:rPr>
              <a:t>Time for 1024-bit number: </a:t>
            </a:r>
            <a:r>
              <a:rPr lang="en-US" sz="2400" b="1" dirty="0" smtClean="0">
                <a:solidFill>
                  <a:srgbClr val="0000FF"/>
                </a:solidFill>
              </a:rPr>
              <a:t>1.6 billion times longer</a:t>
            </a:r>
          </a:p>
          <a:p>
            <a:pPr lvl="1">
              <a:lnSpc>
                <a:spcPct val="90000"/>
              </a:lnSpc>
              <a:defRPr/>
            </a:pPr>
            <a:endParaRPr lang="en-US" sz="2400" b="1" dirty="0" smtClean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cs typeface="+mn-cs"/>
              </a:rPr>
              <a:t>Quantum: </a:t>
            </a:r>
            <a:r>
              <a:rPr lang="en-US" sz="2800" b="1" dirty="0" err="1" smtClean="0">
                <a:cs typeface="+mn-cs"/>
              </a:rPr>
              <a:t>Shor</a:t>
            </a:r>
            <a:r>
              <a:rPr lang="ja-JP" altLang="en-US" sz="2800" b="1" dirty="0" smtClean="0">
                <a:latin typeface="Verdana"/>
                <a:cs typeface="+mn-cs"/>
              </a:rPr>
              <a:t>’</a:t>
            </a:r>
            <a:r>
              <a:rPr lang="en-US" sz="2800" b="1" dirty="0" smtClean="0">
                <a:cs typeface="+mn-cs"/>
              </a:rPr>
              <a:t>s algorithm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4F81BD"/>
                </a:solidFill>
              </a:rPr>
              <a:t>Time complexity: </a:t>
            </a:r>
            <a:r>
              <a:rPr lang="en-US" sz="2400" b="1" dirty="0" smtClean="0">
                <a:solidFill>
                  <a:srgbClr val="0000FF"/>
                </a:solidFill>
              </a:rPr>
              <a:t>O(</a:t>
            </a:r>
            <a:r>
              <a:rPr lang="en-US" sz="2400" b="1" i="1" dirty="0" smtClean="0">
                <a:solidFill>
                  <a:srgbClr val="0000FF"/>
                </a:solidFill>
              </a:rPr>
              <a:t>n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3</a:t>
            </a:r>
            <a:r>
              <a:rPr lang="en-US" sz="2400" b="1" dirty="0" smtClean="0">
                <a:solidFill>
                  <a:srgbClr val="0000FF"/>
                </a:solidFill>
              </a:rPr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4F81BD"/>
                </a:solidFill>
              </a:rPr>
              <a:t>Time for 512-bit number: </a:t>
            </a:r>
            <a:r>
              <a:rPr lang="en-US" sz="2400" b="1" dirty="0" smtClean="0">
                <a:solidFill>
                  <a:srgbClr val="0000FF"/>
                </a:solidFill>
              </a:rPr>
              <a:t>3.5 hours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4F81BD"/>
                </a:solidFill>
              </a:rPr>
              <a:t>Time for 1024-bit number: </a:t>
            </a:r>
            <a:r>
              <a:rPr lang="en-US" sz="2400" b="1" dirty="0" smtClean="0">
                <a:solidFill>
                  <a:srgbClr val="0000FF"/>
                </a:solidFill>
              </a:rPr>
              <a:t>31 hours</a:t>
            </a:r>
          </a:p>
          <a:p>
            <a:pPr lvl="2">
              <a:lnSpc>
                <a:spcPct val="9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0000FF"/>
                </a:solidFill>
              </a:rPr>
              <a:t>  (assuming a 1 GHz quantum device)</a:t>
            </a:r>
          </a:p>
        </p:txBody>
      </p:sp>
      <p:sp>
        <p:nvSpPr>
          <p:cNvPr id="731140" name="Text Box 4"/>
          <p:cNvSpPr txBox="1">
            <a:spLocks noChangeArrowheads="1"/>
          </p:cNvSpPr>
          <p:nvPr/>
        </p:nvSpPr>
        <p:spPr bwMode="auto">
          <a:xfrm>
            <a:off x="3655058" y="5721350"/>
            <a:ext cx="506984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 dirty="0" smtClean="0">
                <a:solidFill>
                  <a:schemeClr val="accent1"/>
                </a:solidFill>
                <a:cs typeface="+mn-cs"/>
              </a:rPr>
              <a:t>M</a:t>
            </a:r>
            <a:r>
              <a:rPr lang="en-US" sz="1400" b="1" dirty="0">
                <a:solidFill>
                  <a:schemeClr val="accent1"/>
                </a:solidFill>
                <a:cs typeface="+mn-cs"/>
              </a:rPr>
              <a:t>. </a:t>
            </a:r>
            <a:r>
              <a:rPr lang="en-US" sz="1400" b="1" dirty="0" err="1">
                <a:solidFill>
                  <a:schemeClr val="accent1"/>
                </a:solidFill>
                <a:cs typeface="+mn-cs"/>
              </a:rPr>
              <a:t>Oskin</a:t>
            </a:r>
            <a:r>
              <a:rPr lang="en-US" sz="1400" b="1" dirty="0">
                <a:solidFill>
                  <a:schemeClr val="accent1"/>
                </a:solidFill>
                <a:cs typeface="+mn-cs"/>
              </a:rPr>
              <a:t>, F. Chong, I. Chuang</a:t>
            </a:r>
          </a:p>
          <a:p>
            <a:pPr algn="r">
              <a:defRPr/>
            </a:pPr>
            <a:r>
              <a:rPr lang="en-US" sz="1400" b="1" dirty="0">
                <a:cs typeface="+mn-cs"/>
              </a:rPr>
              <a:t>A Practical Architecture for Reliable Quantum Computers</a:t>
            </a:r>
          </a:p>
          <a:p>
            <a:pPr algn="r">
              <a:defRPr/>
            </a:pPr>
            <a:r>
              <a:rPr lang="en-US" sz="1400" b="1" i="1" dirty="0">
                <a:solidFill>
                  <a:schemeClr val="accent1"/>
                </a:solidFill>
                <a:cs typeface="+mn-cs"/>
              </a:rPr>
              <a:t>IEEE Computer</a:t>
            </a:r>
            <a:r>
              <a:rPr lang="en-US" sz="1400" b="1" dirty="0">
                <a:solidFill>
                  <a:schemeClr val="accent1"/>
                </a:solidFill>
                <a:cs typeface="+mn-cs"/>
              </a:rPr>
              <a:t>, 2002,  pp. 79-87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ChangeArrowheads="1"/>
          </p:cNvSpPr>
          <p:nvPr/>
        </p:nvSpPr>
        <p:spPr bwMode="auto">
          <a:xfrm>
            <a:off x="6263056" y="914400"/>
            <a:ext cx="2589892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2627" name="Oval 3"/>
          <p:cNvSpPr>
            <a:spLocks noChangeArrowheads="1"/>
          </p:cNvSpPr>
          <p:nvPr/>
        </p:nvSpPr>
        <p:spPr bwMode="auto">
          <a:xfrm rot="-5400000" flipH="1" flipV="1">
            <a:off x="7105748" y="4548415"/>
            <a:ext cx="647700" cy="3123746"/>
          </a:xfrm>
          <a:prstGeom prst="ellipse">
            <a:avLst/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922628" name="Group 4"/>
          <p:cNvGrpSpPr>
            <a:grpSpLocks/>
          </p:cNvGrpSpPr>
          <p:nvPr/>
        </p:nvGrpSpPr>
        <p:grpSpPr bwMode="auto">
          <a:xfrm>
            <a:off x="6188348" y="5943600"/>
            <a:ext cx="2574328" cy="152400"/>
            <a:chOff x="3898" y="3744"/>
            <a:chExt cx="1622" cy="96"/>
          </a:xfrm>
        </p:grpSpPr>
        <p:sp>
          <p:nvSpPr>
            <p:cNvPr id="922629" name="Oval 5"/>
            <p:cNvSpPr>
              <a:spLocks noChangeArrowheads="1"/>
            </p:cNvSpPr>
            <p:nvPr/>
          </p:nvSpPr>
          <p:spPr bwMode="auto">
            <a:xfrm rot="-5400000" flipH="1" flipV="1">
              <a:off x="5472" y="3792"/>
              <a:ext cx="48" cy="48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630" name="Oval 6"/>
            <p:cNvSpPr>
              <a:spLocks noChangeArrowheads="1"/>
            </p:cNvSpPr>
            <p:nvPr/>
          </p:nvSpPr>
          <p:spPr bwMode="auto">
            <a:xfrm rot="-5400000" flipH="1" flipV="1">
              <a:off x="5356" y="3746"/>
              <a:ext cx="48" cy="48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631" name="Oval 7"/>
            <p:cNvSpPr>
              <a:spLocks noChangeArrowheads="1"/>
            </p:cNvSpPr>
            <p:nvPr/>
          </p:nvSpPr>
          <p:spPr bwMode="auto">
            <a:xfrm rot="-5400000" flipH="1" flipV="1">
              <a:off x="5232" y="3744"/>
              <a:ext cx="48" cy="48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632" name="Oval 8"/>
            <p:cNvSpPr>
              <a:spLocks noChangeArrowheads="1"/>
            </p:cNvSpPr>
            <p:nvPr/>
          </p:nvSpPr>
          <p:spPr bwMode="auto">
            <a:xfrm rot="-5400000" flipH="1" flipV="1">
              <a:off x="4786" y="3766"/>
              <a:ext cx="48" cy="47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633" name="Oval 9"/>
            <p:cNvSpPr>
              <a:spLocks noChangeArrowheads="1"/>
            </p:cNvSpPr>
            <p:nvPr/>
          </p:nvSpPr>
          <p:spPr bwMode="auto">
            <a:xfrm rot="-5400000" flipH="1" flipV="1">
              <a:off x="4676" y="3766"/>
              <a:ext cx="48" cy="48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634" name="Oval 10"/>
            <p:cNvSpPr>
              <a:spLocks noChangeArrowheads="1"/>
            </p:cNvSpPr>
            <p:nvPr/>
          </p:nvSpPr>
          <p:spPr bwMode="auto">
            <a:xfrm rot="-5400000" flipH="1" flipV="1">
              <a:off x="4568" y="3771"/>
              <a:ext cx="48" cy="48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635" name="Oval 11"/>
            <p:cNvSpPr>
              <a:spLocks noChangeArrowheads="1"/>
            </p:cNvSpPr>
            <p:nvPr/>
          </p:nvSpPr>
          <p:spPr bwMode="auto">
            <a:xfrm rot="-5400000" flipH="1" flipV="1">
              <a:off x="4128" y="3771"/>
              <a:ext cx="48" cy="47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636" name="Oval 12"/>
            <p:cNvSpPr>
              <a:spLocks noChangeArrowheads="1"/>
            </p:cNvSpPr>
            <p:nvPr/>
          </p:nvSpPr>
          <p:spPr bwMode="auto">
            <a:xfrm rot="-5400000" flipH="1" flipV="1">
              <a:off x="4006" y="3773"/>
              <a:ext cx="48" cy="48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637" name="Oval 13"/>
            <p:cNvSpPr>
              <a:spLocks noChangeArrowheads="1"/>
            </p:cNvSpPr>
            <p:nvPr/>
          </p:nvSpPr>
          <p:spPr bwMode="auto">
            <a:xfrm rot="16200000" flipV="1">
              <a:off x="3898" y="3773"/>
              <a:ext cx="48" cy="48"/>
            </a:xfrm>
            <a:prstGeom prst="ellipse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638" name="Oval 14"/>
            <p:cNvSpPr>
              <a:spLocks noChangeArrowheads="1"/>
            </p:cNvSpPr>
            <p:nvPr/>
          </p:nvSpPr>
          <p:spPr bwMode="auto">
            <a:xfrm rot="-5400000" flipH="1" flipV="1">
              <a:off x="4240" y="3758"/>
              <a:ext cx="48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639" name="Oval 15"/>
            <p:cNvSpPr>
              <a:spLocks noChangeArrowheads="1"/>
            </p:cNvSpPr>
            <p:nvPr/>
          </p:nvSpPr>
          <p:spPr bwMode="auto">
            <a:xfrm rot="-5400000" flipH="1" flipV="1">
              <a:off x="4354" y="3778"/>
              <a:ext cx="48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640" name="Oval 16"/>
            <p:cNvSpPr>
              <a:spLocks noChangeArrowheads="1"/>
            </p:cNvSpPr>
            <p:nvPr/>
          </p:nvSpPr>
          <p:spPr bwMode="auto">
            <a:xfrm rot="-5400000" flipH="1" flipV="1">
              <a:off x="4464" y="3777"/>
              <a:ext cx="48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641" name="Oval 17"/>
            <p:cNvSpPr>
              <a:spLocks noChangeArrowheads="1"/>
            </p:cNvSpPr>
            <p:nvPr/>
          </p:nvSpPr>
          <p:spPr bwMode="auto">
            <a:xfrm rot="-5400000" flipH="1" flipV="1">
              <a:off x="4910" y="3765"/>
              <a:ext cx="48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642" name="Oval 18"/>
            <p:cNvSpPr>
              <a:spLocks noChangeArrowheads="1"/>
            </p:cNvSpPr>
            <p:nvPr/>
          </p:nvSpPr>
          <p:spPr bwMode="auto">
            <a:xfrm rot="-5400000" flipH="1" flipV="1">
              <a:off x="5024" y="3763"/>
              <a:ext cx="48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643" name="Oval 19"/>
            <p:cNvSpPr>
              <a:spLocks noChangeArrowheads="1"/>
            </p:cNvSpPr>
            <p:nvPr/>
          </p:nvSpPr>
          <p:spPr bwMode="auto">
            <a:xfrm rot="-5400000" flipH="1" flipV="1">
              <a:off x="5130" y="3773"/>
              <a:ext cx="48" cy="48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22644" name="Rectangle 20"/>
          <p:cNvSpPr>
            <a:spLocks noChangeArrowheads="1"/>
          </p:cNvSpPr>
          <p:nvPr/>
        </p:nvSpPr>
        <p:spPr bwMode="auto">
          <a:xfrm>
            <a:off x="152530" y="990600"/>
            <a:ext cx="6400021" cy="685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922645" name="Group 21"/>
          <p:cNvGrpSpPr>
            <a:grpSpLocks/>
          </p:cNvGrpSpPr>
          <p:nvPr/>
        </p:nvGrpSpPr>
        <p:grpSpPr bwMode="auto">
          <a:xfrm rot="-5400000">
            <a:off x="4776475" y="1790928"/>
            <a:ext cx="5029200" cy="3123745"/>
            <a:chOff x="2784" y="2492"/>
            <a:chExt cx="2832" cy="1828"/>
          </a:xfrm>
        </p:grpSpPr>
        <p:pic>
          <p:nvPicPr>
            <p:cNvPr id="922646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" y="3705"/>
              <a:ext cx="797" cy="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922647" name="Picture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9" y="3711"/>
              <a:ext cx="927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922648" name="Picture 2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9" y="4023"/>
              <a:ext cx="927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922649" name="Picture 2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4" y="4023"/>
              <a:ext cx="953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922650" name="Picture 2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1" y="3093"/>
              <a:ext cx="95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22651" name="Freeform 27"/>
            <p:cNvSpPr>
              <a:spLocks/>
            </p:cNvSpPr>
            <p:nvPr/>
          </p:nvSpPr>
          <p:spPr bwMode="auto">
            <a:xfrm>
              <a:off x="4573" y="3713"/>
              <a:ext cx="87" cy="212"/>
            </a:xfrm>
            <a:custGeom>
              <a:avLst/>
              <a:gdLst>
                <a:gd name="T0" fmla="*/ 177 w 177"/>
                <a:gd name="T1" fmla="*/ 235 h 235"/>
                <a:gd name="T2" fmla="*/ 137 w 177"/>
                <a:gd name="T3" fmla="*/ 201 h 235"/>
                <a:gd name="T4" fmla="*/ 97 w 177"/>
                <a:gd name="T5" fmla="*/ 109 h 235"/>
                <a:gd name="T6" fmla="*/ 52 w 177"/>
                <a:gd name="T7" fmla="*/ 18 h 235"/>
                <a:gd name="T8" fmla="*/ 0 w 177"/>
                <a:gd name="T9" fmla="*/ 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235">
                  <a:moveTo>
                    <a:pt x="177" y="235"/>
                  </a:moveTo>
                  <a:cubicBezTo>
                    <a:pt x="170" y="229"/>
                    <a:pt x="150" y="222"/>
                    <a:pt x="137" y="201"/>
                  </a:cubicBezTo>
                  <a:cubicBezTo>
                    <a:pt x="124" y="180"/>
                    <a:pt x="111" y="140"/>
                    <a:pt x="97" y="109"/>
                  </a:cubicBezTo>
                  <a:cubicBezTo>
                    <a:pt x="83" y="78"/>
                    <a:pt x="68" y="36"/>
                    <a:pt x="52" y="18"/>
                  </a:cubicBezTo>
                  <a:cubicBezTo>
                    <a:pt x="36" y="0"/>
                    <a:pt x="11" y="5"/>
                    <a:pt x="0" y="1"/>
                  </a:cubicBezTo>
                </a:path>
              </a:pathLst>
            </a:custGeom>
            <a:noFill/>
            <a:ln w="190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652" name="Rectangle 28"/>
            <p:cNvSpPr>
              <a:spLocks noChangeArrowheads="1"/>
            </p:cNvSpPr>
            <p:nvPr/>
          </p:nvSpPr>
          <p:spPr bwMode="auto">
            <a:xfrm>
              <a:off x="4617" y="3832"/>
              <a:ext cx="31" cy="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653" name="Rectangle 29"/>
            <p:cNvSpPr>
              <a:spLocks noChangeArrowheads="1"/>
            </p:cNvSpPr>
            <p:nvPr/>
          </p:nvSpPr>
          <p:spPr bwMode="auto">
            <a:xfrm>
              <a:off x="4587" y="3731"/>
              <a:ext cx="38" cy="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654" name="Freeform 30"/>
            <p:cNvSpPr>
              <a:spLocks/>
            </p:cNvSpPr>
            <p:nvPr/>
          </p:nvSpPr>
          <p:spPr bwMode="auto">
            <a:xfrm>
              <a:off x="4573" y="3810"/>
              <a:ext cx="90" cy="116"/>
            </a:xfrm>
            <a:custGeom>
              <a:avLst/>
              <a:gdLst>
                <a:gd name="T0" fmla="*/ 0 w 182"/>
                <a:gd name="T1" fmla="*/ 120 h 120"/>
                <a:gd name="T2" fmla="*/ 62 w 182"/>
                <a:gd name="T3" fmla="*/ 92 h 120"/>
                <a:gd name="T4" fmla="*/ 136 w 182"/>
                <a:gd name="T5" fmla="*/ 40 h 120"/>
                <a:gd name="T6" fmla="*/ 182 w 182"/>
                <a:gd name="T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" h="120">
                  <a:moveTo>
                    <a:pt x="0" y="120"/>
                  </a:moveTo>
                  <a:cubicBezTo>
                    <a:pt x="10" y="115"/>
                    <a:pt x="39" y="105"/>
                    <a:pt x="62" y="92"/>
                  </a:cubicBezTo>
                  <a:cubicBezTo>
                    <a:pt x="85" y="79"/>
                    <a:pt x="116" y="55"/>
                    <a:pt x="136" y="40"/>
                  </a:cubicBezTo>
                  <a:cubicBezTo>
                    <a:pt x="156" y="25"/>
                    <a:pt x="172" y="8"/>
                    <a:pt x="182" y="0"/>
                  </a:cubicBezTo>
                </a:path>
              </a:pathLst>
            </a:custGeom>
            <a:noFill/>
            <a:ln w="190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655" name="Freeform 31"/>
            <p:cNvSpPr>
              <a:spLocks/>
            </p:cNvSpPr>
            <p:nvPr/>
          </p:nvSpPr>
          <p:spPr bwMode="auto">
            <a:xfrm>
              <a:off x="4575" y="3704"/>
              <a:ext cx="89" cy="118"/>
            </a:xfrm>
            <a:custGeom>
              <a:avLst/>
              <a:gdLst>
                <a:gd name="T0" fmla="*/ 183 w 183"/>
                <a:gd name="T1" fmla="*/ 0 h 131"/>
                <a:gd name="T2" fmla="*/ 126 w 183"/>
                <a:gd name="T3" fmla="*/ 23 h 131"/>
                <a:gd name="T4" fmla="*/ 52 w 183"/>
                <a:gd name="T5" fmla="*/ 74 h 131"/>
                <a:gd name="T6" fmla="*/ 0 w 183"/>
                <a:gd name="T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" h="131">
                  <a:moveTo>
                    <a:pt x="183" y="0"/>
                  </a:moveTo>
                  <a:cubicBezTo>
                    <a:pt x="174" y="4"/>
                    <a:pt x="148" y="11"/>
                    <a:pt x="126" y="23"/>
                  </a:cubicBezTo>
                  <a:cubicBezTo>
                    <a:pt x="104" y="35"/>
                    <a:pt x="73" y="56"/>
                    <a:pt x="52" y="74"/>
                  </a:cubicBezTo>
                  <a:cubicBezTo>
                    <a:pt x="31" y="92"/>
                    <a:pt x="11" y="119"/>
                    <a:pt x="0" y="131"/>
                  </a:cubicBezTo>
                </a:path>
              </a:pathLst>
            </a:custGeom>
            <a:noFill/>
            <a:ln w="190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656" name="Freeform 32"/>
            <p:cNvSpPr>
              <a:spLocks/>
            </p:cNvSpPr>
            <p:nvPr/>
          </p:nvSpPr>
          <p:spPr bwMode="auto">
            <a:xfrm flipH="1">
              <a:off x="5447" y="3717"/>
              <a:ext cx="87" cy="211"/>
            </a:xfrm>
            <a:custGeom>
              <a:avLst/>
              <a:gdLst>
                <a:gd name="T0" fmla="*/ 177 w 177"/>
                <a:gd name="T1" fmla="*/ 235 h 235"/>
                <a:gd name="T2" fmla="*/ 137 w 177"/>
                <a:gd name="T3" fmla="*/ 201 h 235"/>
                <a:gd name="T4" fmla="*/ 97 w 177"/>
                <a:gd name="T5" fmla="*/ 109 h 235"/>
                <a:gd name="T6" fmla="*/ 52 w 177"/>
                <a:gd name="T7" fmla="*/ 18 h 235"/>
                <a:gd name="T8" fmla="*/ 0 w 177"/>
                <a:gd name="T9" fmla="*/ 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235">
                  <a:moveTo>
                    <a:pt x="177" y="235"/>
                  </a:moveTo>
                  <a:cubicBezTo>
                    <a:pt x="170" y="229"/>
                    <a:pt x="150" y="222"/>
                    <a:pt x="137" y="201"/>
                  </a:cubicBezTo>
                  <a:cubicBezTo>
                    <a:pt x="124" y="180"/>
                    <a:pt x="111" y="140"/>
                    <a:pt x="97" y="109"/>
                  </a:cubicBezTo>
                  <a:cubicBezTo>
                    <a:pt x="83" y="78"/>
                    <a:pt x="68" y="36"/>
                    <a:pt x="52" y="18"/>
                  </a:cubicBezTo>
                  <a:cubicBezTo>
                    <a:pt x="36" y="0"/>
                    <a:pt x="11" y="5"/>
                    <a:pt x="0" y="1"/>
                  </a:cubicBezTo>
                </a:path>
              </a:pathLst>
            </a:custGeom>
            <a:noFill/>
            <a:ln w="190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657" name="Rectangle 33"/>
            <p:cNvSpPr>
              <a:spLocks noChangeArrowheads="1"/>
            </p:cNvSpPr>
            <p:nvPr/>
          </p:nvSpPr>
          <p:spPr bwMode="auto">
            <a:xfrm flipH="1">
              <a:off x="5454" y="3826"/>
              <a:ext cx="30" cy="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658" name="Rectangle 34"/>
            <p:cNvSpPr>
              <a:spLocks noChangeArrowheads="1"/>
            </p:cNvSpPr>
            <p:nvPr/>
          </p:nvSpPr>
          <p:spPr bwMode="auto">
            <a:xfrm flipH="1">
              <a:off x="5470" y="3748"/>
              <a:ext cx="39" cy="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659" name="Freeform 35"/>
            <p:cNvSpPr>
              <a:spLocks/>
            </p:cNvSpPr>
            <p:nvPr/>
          </p:nvSpPr>
          <p:spPr bwMode="auto">
            <a:xfrm>
              <a:off x="5448" y="3817"/>
              <a:ext cx="90" cy="107"/>
            </a:xfrm>
            <a:custGeom>
              <a:avLst/>
              <a:gdLst>
                <a:gd name="T0" fmla="*/ 167 w 167"/>
                <a:gd name="T1" fmla="*/ 135 h 135"/>
                <a:gd name="T2" fmla="*/ 110 w 167"/>
                <a:gd name="T3" fmla="*/ 104 h 135"/>
                <a:gd name="T4" fmla="*/ 48 w 167"/>
                <a:gd name="T5" fmla="*/ 59 h 135"/>
                <a:gd name="T6" fmla="*/ 0 w 167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" h="135">
                  <a:moveTo>
                    <a:pt x="167" y="135"/>
                  </a:moveTo>
                  <a:cubicBezTo>
                    <a:pt x="158" y="129"/>
                    <a:pt x="130" y="117"/>
                    <a:pt x="110" y="104"/>
                  </a:cubicBezTo>
                  <a:cubicBezTo>
                    <a:pt x="90" y="91"/>
                    <a:pt x="66" y="76"/>
                    <a:pt x="48" y="59"/>
                  </a:cubicBezTo>
                  <a:cubicBezTo>
                    <a:pt x="30" y="42"/>
                    <a:pt x="10" y="12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660" name="Freeform 36"/>
            <p:cNvSpPr>
              <a:spLocks/>
            </p:cNvSpPr>
            <p:nvPr/>
          </p:nvSpPr>
          <p:spPr bwMode="auto">
            <a:xfrm>
              <a:off x="5450" y="3719"/>
              <a:ext cx="82" cy="117"/>
            </a:xfrm>
            <a:custGeom>
              <a:avLst/>
              <a:gdLst>
                <a:gd name="T0" fmla="*/ 0 w 153"/>
                <a:gd name="T1" fmla="*/ 0 h 146"/>
                <a:gd name="T2" fmla="*/ 52 w 153"/>
                <a:gd name="T3" fmla="*/ 63 h 146"/>
                <a:gd name="T4" fmla="*/ 97 w 153"/>
                <a:gd name="T5" fmla="*/ 102 h 146"/>
                <a:gd name="T6" fmla="*/ 153 w 153"/>
                <a:gd name="T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146">
                  <a:moveTo>
                    <a:pt x="0" y="0"/>
                  </a:moveTo>
                  <a:cubicBezTo>
                    <a:pt x="8" y="10"/>
                    <a:pt x="36" y="46"/>
                    <a:pt x="52" y="63"/>
                  </a:cubicBezTo>
                  <a:cubicBezTo>
                    <a:pt x="68" y="80"/>
                    <a:pt x="80" y="88"/>
                    <a:pt x="97" y="102"/>
                  </a:cubicBezTo>
                  <a:cubicBezTo>
                    <a:pt x="114" y="116"/>
                    <a:pt x="141" y="137"/>
                    <a:pt x="153" y="146"/>
                  </a:cubicBezTo>
                </a:path>
              </a:pathLst>
            </a:custGeom>
            <a:noFill/>
            <a:ln w="190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922661" name="Picture 3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6" y="3393"/>
              <a:ext cx="1030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922662" name="Picture 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" y="3089"/>
              <a:ext cx="797" cy="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922663" name="Picture 3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0" y="3394"/>
              <a:ext cx="77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922664" name="Picture 4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3324"/>
              <a:ext cx="797" cy="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922665" name="Picture 4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8" y="2774"/>
              <a:ext cx="1827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22666" name="Freeform 42"/>
            <p:cNvSpPr>
              <a:spLocks/>
            </p:cNvSpPr>
            <p:nvPr/>
          </p:nvSpPr>
          <p:spPr bwMode="auto">
            <a:xfrm>
              <a:off x="4597" y="3098"/>
              <a:ext cx="88" cy="213"/>
            </a:xfrm>
            <a:custGeom>
              <a:avLst/>
              <a:gdLst>
                <a:gd name="T0" fmla="*/ 177 w 177"/>
                <a:gd name="T1" fmla="*/ 235 h 235"/>
                <a:gd name="T2" fmla="*/ 137 w 177"/>
                <a:gd name="T3" fmla="*/ 201 h 235"/>
                <a:gd name="T4" fmla="*/ 97 w 177"/>
                <a:gd name="T5" fmla="*/ 109 h 235"/>
                <a:gd name="T6" fmla="*/ 52 w 177"/>
                <a:gd name="T7" fmla="*/ 18 h 235"/>
                <a:gd name="T8" fmla="*/ 0 w 177"/>
                <a:gd name="T9" fmla="*/ 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235">
                  <a:moveTo>
                    <a:pt x="177" y="235"/>
                  </a:moveTo>
                  <a:cubicBezTo>
                    <a:pt x="170" y="229"/>
                    <a:pt x="150" y="222"/>
                    <a:pt x="137" y="201"/>
                  </a:cubicBezTo>
                  <a:cubicBezTo>
                    <a:pt x="124" y="180"/>
                    <a:pt x="111" y="140"/>
                    <a:pt x="97" y="109"/>
                  </a:cubicBezTo>
                  <a:cubicBezTo>
                    <a:pt x="83" y="78"/>
                    <a:pt x="68" y="36"/>
                    <a:pt x="52" y="18"/>
                  </a:cubicBezTo>
                  <a:cubicBezTo>
                    <a:pt x="36" y="0"/>
                    <a:pt x="11" y="5"/>
                    <a:pt x="0" y="1"/>
                  </a:cubicBezTo>
                </a:path>
              </a:pathLst>
            </a:custGeom>
            <a:noFill/>
            <a:ln w="190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667" name="Rectangle 43"/>
            <p:cNvSpPr>
              <a:spLocks noChangeArrowheads="1"/>
            </p:cNvSpPr>
            <p:nvPr/>
          </p:nvSpPr>
          <p:spPr bwMode="auto">
            <a:xfrm>
              <a:off x="4643" y="3218"/>
              <a:ext cx="31" cy="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668" name="Rectangle 44"/>
            <p:cNvSpPr>
              <a:spLocks noChangeArrowheads="1"/>
            </p:cNvSpPr>
            <p:nvPr/>
          </p:nvSpPr>
          <p:spPr bwMode="auto">
            <a:xfrm>
              <a:off x="4611" y="3116"/>
              <a:ext cx="39" cy="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669" name="Freeform 45"/>
            <p:cNvSpPr>
              <a:spLocks/>
            </p:cNvSpPr>
            <p:nvPr/>
          </p:nvSpPr>
          <p:spPr bwMode="auto">
            <a:xfrm>
              <a:off x="4595" y="3197"/>
              <a:ext cx="89" cy="108"/>
            </a:xfrm>
            <a:custGeom>
              <a:avLst/>
              <a:gdLst>
                <a:gd name="T0" fmla="*/ 0 w 182"/>
                <a:gd name="T1" fmla="*/ 120 h 120"/>
                <a:gd name="T2" fmla="*/ 62 w 182"/>
                <a:gd name="T3" fmla="*/ 92 h 120"/>
                <a:gd name="T4" fmla="*/ 136 w 182"/>
                <a:gd name="T5" fmla="*/ 40 h 120"/>
                <a:gd name="T6" fmla="*/ 182 w 182"/>
                <a:gd name="T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" h="120">
                  <a:moveTo>
                    <a:pt x="0" y="120"/>
                  </a:moveTo>
                  <a:cubicBezTo>
                    <a:pt x="10" y="115"/>
                    <a:pt x="39" y="105"/>
                    <a:pt x="62" y="92"/>
                  </a:cubicBezTo>
                  <a:cubicBezTo>
                    <a:pt x="85" y="79"/>
                    <a:pt x="116" y="55"/>
                    <a:pt x="136" y="40"/>
                  </a:cubicBezTo>
                  <a:cubicBezTo>
                    <a:pt x="156" y="25"/>
                    <a:pt x="172" y="8"/>
                    <a:pt x="182" y="0"/>
                  </a:cubicBezTo>
                </a:path>
              </a:pathLst>
            </a:custGeom>
            <a:noFill/>
            <a:ln w="190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670" name="Freeform 46"/>
            <p:cNvSpPr>
              <a:spLocks/>
            </p:cNvSpPr>
            <p:nvPr/>
          </p:nvSpPr>
          <p:spPr bwMode="auto">
            <a:xfrm flipH="1">
              <a:off x="5473" y="3102"/>
              <a:ext cx="87" cy="212"/>
            </a:xfrm>
            <a:custGeom>
              <a:avLst/>
              <a:gdLst>
                <a:gd name="T0" fmla="*/ 177 w 177"/>
                <a:gd name="T1" fmla="*/ 235 h 235"/>
                <a:gd name="T2" fmla="*/ 137 w 177"/>
                <a:gd name="T3" fmla="*/ 201 h 235"/>
                <a:gd name="T4" fmla="*/ 97 w 177"/>
                <a:gd name="T5" fmla="*/ 109 h 235"/>
                <a:gd name="T6" fmla="*/ 52 w 177"/>
                <a:gd name="T7" fmla="*/ 18 h 235"/>
                <a:gd name="T8" fmla="*/ 0 w 177"/>
                <a:gd name="T9" fmla="*/ 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235">
                  <a:moveTo>
                    <a:pt x="177" y="235"/>
                  </a:moveTo>
                  <a:cubicBezTo>
                    <a:pt x="170" y="229"/>
                    <a:pt x="150" y="222"/>
                    <a:pt x="137" y="201"/>
                  </a:cubicBezTo>
                  <a:cubicBezTo>
                    <a:pt x="124" y="180"/>
                    <a:pt x="111" y="140"/>
                    <a:pt x="97" y="109"/>
                  </a:cubicBezTo>
                  <a:cubicBezTo>
                    <a:pt x="83" y="78"/>
                    <a:pt x="68" y="36"/>
                    <a:pt x="52" y="18"/>
                  </a:cubicBezTo>
                  <a:cubicBezTo>
                    <a:pt x="36" y="0"/>
                    <a:pt x="11" y="5"/>
                    <a:pt x="0" y="1"/>
                  </a:cubicBezTo>
                </a:path>
              </a:pathLst>
            </a:custGeom>
            <a:noFill/>
            <a:ln w="190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671" name="Rectangle 47"/>
            <p:cNvSpPr>
              <a:spLocks noChangeArrowheads="1"/>
            </p:cNvSpPr>
            <p:nvPr/>
          </p:nvSpPr>
          <p:spPr bwMode="auto">
            <a:xfrm flipH="1">
              <a:off x="5481" y="3212"/>
              <a:ext cx="30" cy="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672" name="Rectangle 48"/>
            <p:cNvSpPr>
              <a:spLocks noChangeArrowheads="1"/>
            </p:cNvSpPr>
            <p:nvPr/>
          </p:nvSpPr>
          <p:spPr bwMode="auto">
            <a:xfrm flipH="1">
              <a:off x="5497" y="3133"/>
              <a:ext cx="38" cy="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673" name="Freeform 49"/>
            <p:cNvSpPr>
              <a:spLocks/>
            </p:cNvSpPr>
            <p:nvPr/>
          </p:nvSpPr>
          <p:spPr bwMode="auto">
            <a:xfrm>
              <a:off x="5467" y="3188"/>
              <a:ext cx="89" cy="109"/>
            </a:xfrm>
            <a:custGeom>
              <a:avLst/>
              <a:gdLst>
                <a:gd name="T0" fmla="*/ 167 w 167"/>
                <a:gd name="T1" fmla="*/ 135 h 135"/>
                <a:gd name="T2" fmla="*/ 110 w 167"/>
                <a:gd name="T3" fmla="*/ 104 h 135"/>
                <a:gd name="T4" fmla="*/ 48 w 167"/>
                <a:gd name="T5" fmla="*/ 59 h 135"/>
                <a:gd name="T6" fmla="*/ 0 w 167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" h="135">
                  <a:moveTo>
                    <a:pt x="167" y="135"/>
                  </a:moveTo>
                  <a:cubicBezTo>
                    <a:pt x="158" y="129"/>
                    <a:pt x="130" y="117"/>
                    <a:pt x="110" y="104"/>
                  </a:cubicBezTo>
                  <a:cubicBezTo>
                    <a:pt x="90" y="91"/>
                    <a:pt x="66" y="76"/>
                    <a:pt x="48" y="59"/>
                  </a:cubicBezTo>
                  <a:cubicBezTo>
                    <a:pt x="30" y="42"/>
                    <a:pt x="10" y="12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674" name="Freeform 50"/>
            <p:cNvSpPr>
              <a:spLocks/>
            </p:cNvSpPr>
            <p:nvPr/>
          </p:nvSpPr>
          <p:spPr bwMode="auto">
            <a:xfrm>
              <a:off x="5468" y="3080"/>
              <a:ext cx="82" cy="117"/>
            </a:xfrm>
            <a:custGeom>
              <a:avLst/>
              <a:gdLst>
                <a:gd name="T0" fmla="*/ 0 w 153"/>
                <a:gd name="T1" fmla="*/ 0 h 146"/>
                <a:gd name="T2" fmla="*/ 52 w 153"/>
                <a:gd name="T3" fmla="*/ 63 h 146"/>
                <a:gd name="T4" fmla="*/ 97 w 153"/>
                <a:gd name="T5" fmla="*/ 102 h 146"/>
                <a:gd name="T6" fmla="*/ 153 w 153"/>
                <a:gd name="T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" h="146">
                  <a:moveTo>
                    <a:pt x="0" y="0"/>
                  </a:moveTo>
                  <a:cubicBezTo>
                    <a:pt x="8" y="10"/>
                    <a:pt x="36" y="46"/>
                    <a:pt x="52" y="63"/>
                  </a:cubicBezTo>
                  <a:cubicBezTo>
                    <a:pt x="68" y="80"/>
                    <a:pt x="80" y="88"/>
                    <a:pt x="97" y="102"/>
                  </a:cubicBezTo>
                  <a:cubicBezTo>
                    <a:pt x="114" y="116"/>
                    <a:pt x="141" y="137"/>
                    <a:pt x="153" y="146"/>
                  </a:cubicBezTo>
                </a:path>
              </a:pathLst>
            </a:custGeom>
            <a:noFill/>
            <a:ln w="190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922675" name="Picture 5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6" y="2774"/>
              <a:ext cx="78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922676" name="Picture 5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2" y="2704"/>
              <a:ext cx="798" cy="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22677" name="Freeform 53"/>
            <p:cNvSpPr>
              <a:spLocks/>
            </p:cNvSpPr>
            <p:nvPr/>
          </p:nvSpPr>
          <p:spPr bwMode="auto">
            <a:xfrm>
              <a:off x="4594" y="3093"/>
              <a:ext cx="89" cy="108"/>
            </a:xfrm>
            <a:custGeom>
              <a:avLst/>
              <a:gdLst>
                <a:gd name="T0" fmla="*/ 0 w 182"/>
                <a:gd name="T1" fmla="*/ 120 h 120"/>
                <a:gd name="T2" fmla="*/ 62 w 182"/>
                <a:gd name="T3" fmla="*/ 92 h 120"/>
                <a:gd name="T4" fmla="*/ 136 w 182"/>
                <a:gd name="T5" fmla="*/ 40 h 120"/>
                <a:gd name="T6" fmla="*/ 182 w 182"/>
                <a:gd name="T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" h="120">
                  <a:moveTo>
                    <a:pt x="0" y="120"/>
                  </a:moveTo>
                  <a:cubicBezTo>
                    <a:pt x="10" y="115"/>
                    <a:pt x="39" y="105"/>
                    <a:pt x="62" y="92"/>
                  </a:cubicBezTo>
                  <a:cubicBezTo>
                    <a:pt x="85" y="79"/>
                    <a:pt x="116" y="55"/>
                    <a:pt x="136" y="40"/>
                  </a:cubicBezTo>
                  <a:cubicBezTo>
                    <a:pt x="156" y="25"/>
                    <a:pt x="172" y="8"/>
                    <a:pt x="182" y="0"/>
                  </a:cubicBezTo>
                </a:path>
              </a:pathLst>
            </a:custGeom>
            <a:noFill/>
            <a:ln w="19050" cmpd="sng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678" name="Rectangle 54"/>
            <p:cNvSpPr>
              <a:spLocks noChangeArrowheads="1"/>
            </p:cNvSpPr>
            <p:nvPr/>
          </p:nvSpPr>
          <p:spPr bwMode="auto">
            <a:xfrm>
              <a:off x="2785" y="2491"/>
              <a:ext cx="2832" cy="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679" name="Text Box 55"/>
            <p:cNvSpPr txBox="1">
              <a:spLocks noChangeArrowheads="1"/>
            </p:cNvSpPr>
            <p:nvPr/>
          </p:nvSpPr>
          <p:spPr bwMode="auto">
            <a:xfrm>
              <a:off x="3938" y="2495"/>
              <a:ext cx="104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>
                <a:defRPr/>
              </a:pPr>
              <a:endParaRPr lang="en-US" sz="2000" b="1">
                <a:solidFill>
                  <a:schemeClr val="accent2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922680" name="Text Box 56"/>
          <p:cNvSpPr txBox="1">
            <a:spLocks noChangeArrowheads="1"/>
          </p:cNvSpPr>
          <p:nvPr/>
        </p:nvSpPr>
        <p:spPr bwMode="auto">
          <a:xfrm>
            <a:off x="1" y="25401"/>
            <a:ext cx="6565807" cy="369332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>
                <a:latin typeface="Arial" charset="0"/>
                <a:cs typeface="+mn-cs"/>
              </a:rPr>
              <a:t>Bonesteel, Hormozi, Simon, …   ; PRL 2005, 2006;  PRB 2007</a:t>
            </a:r>
            <a:endParaRPr lang="en-US" sz="2000">
              <a:latin typeface="Arial" charset="0"/>
              <a:cs typeface="+mn-cs"/>
            </a:endParaRPr>
          </a:p>
        </p:txBody>
      </p:sp>
      <p:grpSp>
        <p:nvGrpSpPr>
          <p:cNvPr id="922681" name="Group 57"/>
          <p:cNvGrpSpPr>
            <a:grpSpLocks/>
          </p:cNvGrpSpPr>
          <p:nvPr/>
        </p:nvGrpSpPr>
        <p:grpSpPr bwMode="auto">
          <a:xfrm>
            <a:off x="1371211" y="762000"/>
            <a:ext cx="5410135" cy="4159250"/>
            <a:chOff x="1056" y="864"/>
            <a:chExt cx="2928" cy="2335"/>
          </a:xfrm>
        </p:grpSpPr>
        <p:grpSp>
          <p:nvGrpSpPr>
            <p:cNvPr id="65562" name="Group 58"/>
            <p:cNvGrpSpPr>
              <a:grpSpLocks/>
            </p:cNvGrpSpPr>
            <p:nvPr/>
          </p:nvGrpSpPr>
          <p:grpSpPr bwMode="auto">
            <a:xfrm>
              <a:off x="1056" y="864"/>
              <a:ext cx="2928" cy="2116"/>
              <a:chOff x="144" y="336"/>
              <a:chExt cx="3120" cy="2255"/>
            </a:xfrm>
          </p:grpSpPr>
          <p:sp>
            <p:nvSpPr>
              <p:cNvPr id="922683" name="Text Box 59"/>
              <p:cNvSpPr txBox="1">
                <a:spLocks noChangeArrowheads="1"/>
              </p:cNvSpPr>
              <p:nvPr/>
            </p:nvSpPr>
            <p:spPr bwMode="auto">
              <a:xfrm>
                <a:off x="480" y="336"/>
                <a:ext cx="106" cy="3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>
                  <a:defRPr/>
                </a:pPr>
                <a:endParaRPr lang="en-US" sz="2800">
                  <a:latin typeface="Arial" charset="0"/>
                  <a:cs typeface="+mn-cs"/>
                </a:endParaRPr>
              </a:p>
            </p:txBody>
          </p:sp>
          <p:sp>
            <p:nvSpPr>
              <p:cNvPr id="922684" name="Line 60"/>
              <p:cNvSpPr>
                <a:spLocks noChangeShapeType="1"/>
              </p:cNvSpPr>
              <p:nvPr/>
            </p:nvSpPr>
            <p:spPr bwMode="auto">
              <a:xfrm>
                <a:off x="215" y="1138"/>
                <a:ext cx="297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2685" name="Line 61"/>
              <p:cNvSpPr>
                <a:spLocks noChangeShapeType="1"/>
              </p:cNvSpPr>
              <p:nvPr/>
            </p:nvSpPr>
            <p:spPr bwMode="auto">
              <a:xfrm>
                <a:off x="215" y="1455"/>
                <a:ext cx="297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2686" name="Line 62"/>
              <p:cNvSpPr>
                <a:spLocks noChangeShapeType="1"/>
              </p:cNvSpPr>
              <p:nvPr/>
            </p:nvSpPr>
            <p:spPr bwMode="auto">
              <a:xfrm>
                <a:off x="215" y="1773"/>
                <a:ext cx="297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2687" name="Line 63"/>
              <p:cNvSpPr>
                <a:spLocks noChangeShapeType="1"/>
              </p:cNvSpPr>
              <p:nvPr/>
            </p:nvSpPr>
            <p:spPr bwMode="auto">
              <a:xfrm>
                <a:off x="215" y="2407"/>
                <a:ext cx="297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65570" name="Group 64"/>
              <p:cNvGrpSpPr>
                <a:grpSpLocks/>
              </p:cNvGrpSpPr>
              <p:nvPr/>
            </p:nvGrpSpPr>
            <p:grpSpPr bwMode="auto">
              <a:xfrm>
                <a:off x="1661" y="2061"/>
                <a:ext cx="76" cy="398"/>
                <a:chOff x="2592" y="2274"/>
                <a:chExt cx="121" cy="558"/>
              </a:xfrm>
            </p:grpSpPr>
            <p:sp>
              <p:nvSpPr>
                <p:cNvPr id="922689" name="Oval 65"/>
                <p:cNvSpPr>
                  <a:spLocks noChangeArrowheads="1"/>
                </p:cNvSpPr>
                <p:nvPr/>
              </p:nvSpPr>
              <p:spPr bwMode="auto">
                <a:xfrm>
                  <a:off x="2603" y="2274"/>
                  <a:ext cx="97" cy="96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22690" name="Line 66"/>
                <p:cNvSpPr>
                  <a:spLocks noChangeShapeType="1"/>
                </p:cNvSpPr>
                <p:nvPr/>
              </p:nvSpPr>
              <p:spPr bwMode="auto">
                <a:xfrm>
                  <a:off x="2652" y="2376"/>
                  <a:ext cx="0" cy="3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22691" name="Oval 67"/>
                <p:cNvSpPr>
                  <a:spLocks noChangeArrowheads="1"/>
                </p:cNvSpPr>
                <p:nvPr/>
              </p:nvSpPr>
              <p:spPr bwMode="auto">
                <a:xfrm>
                  <a:off x="2592" y="2704"/>
                  <a:ext cx="121" cy="12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22692" name="Line 68"/>
                <p:cNvSpPr>
                  <a:spLocks noChangeShapeType="1"/>
                </p:cNvSpPr>
                <p:nvPr/>
              </p:nvSpPr>
              <p:spPr bwMode="auto">
                <a:xfrm>
                  <a:off x="2598" y="2768"/>
                  <a:ext cx="11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22693" name="Line 69"/>
                <p:cNvSpPr>
                  <a:spLocks noChangeShapeType="1"/>
                </p:cNvSpPr>
                <p:nvPr/>
              </p:nvSpPr>
              <p:spPr bwMode="auto">
                <a:xfrm>
                  <a:off x="2652" y="2706"/>
                  <a:ext cx="0" cy="12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922694" name="Rectangle 70"/>
              <p:cNvSpPr>
                <a:spLocks noChangeArrowheads="1"/>
              </p:cNvSpPr>
              <p:nvPr/>
            </p:nvSpPr>
            <p:spPr bwMode="auto">
              <a:xfrm>
                <a:off x="1491" y="1269"/>
                <a:ext cx="330" cy="35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>
                    <a:latin typeface="Arial" charset="0"/>
                    <a:cs typeface="+mn-cs"/>
                  </a:rPr>
                  <a:t>U</a:t>
                </a:r>
              </a:p>
            </p:txBody>
          </p:sp>
          <p:sp>
            <p:nvSpPr>
              <p:cNvPr id="922695" name="Rectangle 71"/>
              <p:cNvSpPr>
                <a:spLocks noChangeArrowheads="1"/>
              </p:cNvSpPr>
              <p:nvPr/>
            </p:nvSpPr>
            <p:spPr bwMode="auto">
              <a:xfrm>
                <a:off x="555" y="2239"/>
                <a:ext cx="331" cy="35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r>
                  <a:rPr lang="en-US">
                    <a:latin typeface="Arial" charset="0"/>
                    <a:cs typeface="+mn-cs"/>
                  </a:rPr>
                  <a:t>U</a:t>
                </a:r>
              </a:p>
            </p:txBody>
          </p:sp>
          <p:sp>
            <p:nvSpPr>
              <p:cNvPr id="922696" name="Line 72"/>
              <p:cNvSpPr>
                <a:spLocks noChangeShapeType="1"/>
              </p:cNvSpPr>
              <p:nvPr/>
            </p:nvSpPr>
            <p:spPr bwMode="auto">
              <a:xfrm>
                <a:off x="215" y="2091"/>
                <a:ext cx="297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65574" name="Group 73"/>
              <p:cNvGrpSpPr>
                <a:grpSpLocks/>
              </p:cNvGrpSpPr>
              <p:nvPr/>
            </p:nvGrpSpPr>
            <p:grpSpPr bwMode="auto">
              <a:xfrm>
                <a:off x="612" y="1413"/>
                <a:ext cx="75" cy="398"/>
                <a:chOff x="2592" y="2274"/>
                <a:chExt cx="121" cy="558"/>
              </a:xfrm>
            </p:grpSpPr>
            <p:sp>
              <p:nvSpPr>
                <p:cNvPr id="922698" name="Oval 74"/>
                <p:cNvSpPr>
                  <a:spLocks noChangeArrowheads="1"/>
                </p:cNvSpPr>
                <p:nvPr/>
              </p:nvSpPr>
              <p:spPr bwMode="auto">
                <a:xfrm>
                  <a:off x="2603" y="2274"/>
                  <a:ext cx="97" cy="96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22699" name="Line 75"/>
                <p:cNvSpPr>
                  <a:spLocks noChangeShapeType="1"/>
                </p:cNvSpPr>
                <p:nvPr/>
              </p:nvSpPr>
              <p:spPr bwMode="auto">
                <a:xfrm>
                  <a:off x="2652" y="2377"/>
                  <a:ext cx="0" cy="3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22700" name="Oval 76"/>
                <p:cNvSpPr>
                  <a:spLocks noChangeArrowheads="1"/>
                </p:cNvSpPr>
                <p:nvPr/>
              </p:nvSpPr>
              <p:spPr bwMode="auto">
                <a:xfrm>
                  <a:off x="2591" y="2704"/>
                  <a:ext cx="122" cy="12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22701" name="Line 77"/>
                <p:cNvSpPr>
                  <a:spLocks noChangeShapeType="1"/>
                </p:cNvSpPr>
                <p:nvPr/>
              </p:nvSpPr>
              <p:spPr bwMode="auto">
                <a:xfrm>
                  <a:off x="2597" y="2768"/>
                  <a:ext cx="11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22702" name="Line 78"/>
                <p:cNvSpPr>
                  <a:spLocks noChangeShapeType="1"/>
                </p:cNvSpPr>
                <p:nvPr/>
              </p:nvSpPr>
              <p:spPr bwMode="auto">
                <a:xfrm>
                  <a:off x="2652" y="2707"/>
                  <a:ext cx="0" cy="12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65575" name="Group 79"/>
              <p:cNvGrpSpPr>
                <a:grpSpLocks/>
              </p:cNvGrpSpPr>
              <p:nvPr/>
            </p:nvGrpSpPr>
            <p:grpSpPr bwMode="auto">
              <a:xfrm flipV="1">
                <a:off x="2626" y="1737"/>
                <a:ext cx="75" cy="397"/>
                <a:chOff x="2592" y="2274"/>
                <a:chExt cx="121" cy="558"/>
              </a:xfrm>
            </p:grpSpPr>
            <p:sp>
              <p:nvSpPr>
                <p:cNvPr id="922704" name="Oval 80"/>
                <p:cNvSpPr>
                  <a:spLocks noChangeArrowheads="1"/>
                </p:cNvSpPr>
                <p:nvPr/>
              </p:nvSpPr>
              <p:spPr bwMode="auto">
                <a:xfrm>
                  <a:off x="2603" y="2274"/>
                  <a:ext cx="97" cy="96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22705" name="Line 81"/>
                <p:cNvSpPr>
                  <a:spLocks noChangeShapeType="1"/>
                </p:cNvSpPr>
                <p:nvPr/>
              </p:nvSpPr>
              <p:spPr bwMode="auto">
                <a:xfrm>
                  <a:off x="2653" y="2376"/>
                  <a:ext cx="0" cy="35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22706" name="Oval 82"/>
                <p:cNvSpPr>
                  <a:spLocks noChangeArrowheads="1"/>
                </p:cNvSpPr>
                <p:nvPr/>
              </p:nvSpPr>
              <p:spPr bwMode="auto">
                <a:xfrm>
                  <a:off x="2592" y="2704"/>
                  <a:ext cx="122" cy="12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22707" name="Line 83"/>
                <p:cNvSpPr>
                  <a:spLocks noChangeShapeType="1"/>
                </p:cNvSpPr>
                <p:nvPr/>
              </p:nvSpPr>
              <p:spPr bwMode="auto">
                <a:xfrm>
                  <a:off x="2597" y="2768"/>
                  <a:ext cx="11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22708" name="Line 84"/>
                <p:cNvSpPr>
                  <a:spLocks noChangeShapeType="1"/>
                </p:cNvSpPr>
                <p:nvPr/>
              </p:nvSpPr>
              <p:spPr bwMode="auto">
                <a:xfrm flipH="1" flipV="1">
                  <a:off x="2653" y="2707"/>
                  <a:ext cx="0" cy="12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65576" name="Group 85"/>
              <p:cNvGrpSpPr>
                <a:grpSpLocks/>
              </p:cNvGrpSpPr>
              <p:nvPr/>
            </p:nvGrpSpPr>
            <p:grpSpPr bwMode="auto">
              <a:xfrm flipV="1">
                <a:off x="2654" y="1089"/>
                <a:ext cx="75" cy="398"/>
                <a:chOff x="2592" y="2274"/>
                <a:chExt cx="121" cy="558"/>
              </a:xfrm>
            </p:grpSpPr>
            <p:sp>
              <p:nvSpPr>
                <p:cNvPr id="922710" name="Oval 86"/>
                <p:cNvSpPr>
                  <a:spLocks noChangeArrowheads="1"/>
                </p:cNvSpPr>
                <p:nvPr/>
              </p:nvSpPr>
              <p:spPr bwMode="auto">
                <a:xfrm>
                  <a:off x="2603" y="2274"/>
                  <a:ext cx="97" cy="96"/>
                </a:xfrm>
                <a:prstGeom prst="ellipse">
                  <a:avLst/>
                </a:prstGeom>
                <a:solidFill>
                  <a:schemeClr val="tx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22711" name="Line 87"/>
                <p:cNvSpPr>
                  <a:spLocks noChangeShapeType="1"/>
                </p:cNvSpPr>
                <p:nvPr/>
              </p:nvSpPr>
              <p:spPr bwMode="auto">
                <a:xfrm>
                  <a:off x="2652" y="2376"/>
                  <a:ext cx="0" cy="35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22712" name="Oval 88"/>
                <p:cNvSpPr>
                  <a:spLocks noChangeArrowheads="1"/>
                </p:cNvSpPr>
                <p:nvPr/>
              </p:nvSpPr>
              <p:spPr bwMode="auto">
                <a:xfrm>
                  <a:off x="2591" y="2704"/>
                  <a:ext cx="122" cy="12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22713" name="Line 89"/>
                <p:cNvSpPr>
                  <a:spLocks noChangeShapeType="1"/>
                </p:cNvSpPr>
                <p:nvPr/>
              </p:nvSpPr>
              <p:spPr bwMode="auto">
                <a:xfrm>
                  <a:off x="2597" y="2768"/>
                  <a:ext cx="11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22714" name="Line 90"/>
                <p:cNvSpPr>
                  <a:spLocks noChangeShapeType="1"/>
                </p:cNvSpPr>
                <p:nvPr/>
              </p:nvSpPr>
              <p:spPr bwMode="auto">
                <a:xfrm flipH="1" flipV="1">
                  <a:off x="2652" y="2707"/>
                  <a:ext cx="0" cy="12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922715" name="Rectangle 91"/>
              <p:cNvSpPr>
                <a:spLocks noChangeArrowheads="1"/>
              </p:cNvSpPr>
              <p:nvPr/>
            </p:nvSpPr>
            <p:spPr bwMode="auto">
              <a:xfrm>
                <a:off x="144" y="747"/>
                <a:ext cx="3120" cy="2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2716" name="Text Box 92"/>
              <p:cNvSpPr txBox="1">
                <a:spLocks noChangeArrowheads="1"/>
              </p:cNvSpPr>
              <p:nvPr/>
            </p:nvSpPr>
            <p:spPr bwMode="auto">
              <a:xfrm>
                <a:off x="1056" y="816"/>
                <a:ext cx="1265" cy="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>
                  <a:defRPr/>
                </a:pPr>
                <a:r>
                  <a:rPr lang="en-US" sz="2000" b="1">
                    <a:solidFill>
                      <a:schemeClr val="accent2"/>
                    </a:solidFill>
                    <a:latin typeface="Arial" charset="0"/>
                    <a:cs typeface="+mn-cs"/>
                  </a:rPr>
                  <a:t>Quantum Circuit</a:t>
                </a:r>
              </a:p>
            </p:txBody>
          </p:sp>
        </p:grpSp>
        <p:sp>
          <p:nvSpPr>
            <p:cNvPr id="922717" name="AutoShape 93"/>
            <p:cNvSpPr>
              <a:spLocks noChangeArrowheads="1"/>
            </p:cNvSpPr>
            <p:nvPr/>
          </p:nvSpPr>
          <p:spPr bwMode="auto">
            <a:xfrm>
              <a:off x="1968" y="3024"/>
              <a:ext cx="1007" cy="95"/>
            </a:xfrm>
            <a:prstGeom prst="rightArrow">
              <a:avLst>
                <a:gd name="adj1" fmla="val 50000"/>
                <a:gd name="adj2" fmla="val 26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718" name="Text Box 94"/>
            <p:cNvSpPr txBox="1">
              <a:spLocks noChangeArrowheads="1"/>
            </p:cNvSpPr>
            <p:nvPr/>
          </p:nvSpPr>
          <p:spPr bwMode="auto">
            <a:xfrm>
              <a:off x="3024" y="2976"/>
              <a:ext cx="36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2000">
                  <a:solidFill>
                    <a:srgbClr val="00CC00"/>
                  </a:solidFill>
                  <a:latin typeface="Arial" charset="0"/>
                  <a:cs typeface="+mn-cs"/>
                </a:rPr>
                <a:t>time</a:t>
              </a:r>
            </a:p>
          </p:txBody>
        </p:sp>
      </p:grpSp>
      <p:sp>
        <p:nvSpPr>
          <p:cNvPr id="922719" name="Text Box 95"/>
          <p:cNvSpPr txBox="1">
            <a:spLocks noChangeArrowheads="1"/>
          </p:cNvSpPr>
          <p:nvPr/>
        </p:nvSpPr>
        <p:spPr bwMode="auto">
          <a:xfrm>
            <a:off x="7070841" y="315914"/>
            <a:ext cx="778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solidFill>
                  <a:schemeClr val="accent2"/>
                </a:solidFill>
                <a:latin typeface="Arial" charset="0"/>
                <a:cs typeface="+mn-cs"/>
              </a:rPr>
              <a:t>Braid</a:t>
            </a:r>
          </a:p>
        </p:txBody>
      </p:sp>
      <p:grpSp>
        <p:nvGrpSpPr>
          <p:cNvPr id="922720" name="Group 96"/>
          <p:cNvGrpSpPr>
            <a:grpSpLocks/>
          </p:cNvGrpSpPr>
          <p:nvPr/>
        </p:nvGrpSpPr>
        <p:grpSpPr bwMode="auto">
          <a:xfrm>
            <a:off x="6225702" y="5692776"/>
            <a:ext cx="2493394" cy="282575"/>
            <a:chOff x="3922" y="3586"/>
            <a:chExt cx="1570" cy="178"/>
          </a:xfrm>
        </p:grpSpPr>
        <p:sp>
          <p:nvSpPr>
            <p:cNvPr id="922721" name="Line 97"/>
            <p:cNvSpPr>
              <a:spLocks noChangeShapeType="1"/>
            </p:cNvSpPr>
            <p:nvPr/>
          </p:nvSpPr>
          <p:spPr bwMode="auto">
            <a:xfrm>
              <a:off x="3922" y="3600"/>
              <a:ext cx="0" cy="144"/>
            </a:xfrm>
            <a:prstGeom prst="line">
              <a:avLst/>
            </a:prstGeom>
            <a:noFill/>
            <a:ln w="19050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722" name="Line 98"/>
            <p:cNvSpPr>
              <a:spLocks noChangeShapeType="1"/>
            </p:cNvSpPr>
            <p:nvPr/>
          </p:nvSpPr>
          <p:spPr bwMode="auto">
            <a:xfrm>
              <a:off x="4036" y="3600"/>
              <a:ext cx="0" cy="144"/>
            </a:xfrm>
            <a:prstGeom prst="line">
              <a:avLst/>
            </a:prstGeom>
            <a:noFill/>
            <a:ln w="19050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723" name="Line 99"/>
            <p:cNvSpPr>
              <a:spLocks noChangeShapeType="1"/>
            </p:cNvSpPr>
            <p:nvPr/>
          </p:nvSpPr>
          <p:spPr bwMode="auto">
            <a:xfrm>
              <a:off x="4150" y="3600"/>
              <a:ext cx="0" cy="144"/>
            </a:xfrm>
            <a:prstGeom prst="line">
              <a:avLst/>
            </a:prstGeom>
            <a:noFill/>
            <a:ln w="19050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724" name="Line 100"/>
            <p:cNvSpPr>
              <a:spLocks noChangeShapeType="1"/>
            </p:cNvSpPr>
            <p:nvPr/>
          </p:nvSpPr>
          <p:spPr bwMode="auto">
            <a:xfrm>
              <a:off x="4592" y="3600"/>
              <a:ext cx="0" cy="144"/>
            </a:xfrm>
            <a:prstGeom prst="line">
              <a:avLst/>
            </a:prstGeom>
            <a:noFill/>
            <a:ln w="19050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725" name="Line 101"/>
            <p:cNvSpPr>
              <a:spLocks noChangeShapeType="1"/>
            </p:cNvSpPr>
            <p:nvPr/>
          </p:nvSpPr>
          <p:spPr bwMode="auto">
            <a:xfrm>
              <a:off x="4702" y="3600"/>
              <a:ext cx="0" cy="144"/>
            </a:xfrm>
            <a:prstGeom prst="line">
              <a:avLst/>
            </a:prstGeom>
            <a:noFill/>
            <a:ln w="19050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726" name="Line 102"/>
            <p:cNvSpPr>
              <a:spLocks noChangeShapeType="1"/>
            </p:cNvSpPr>
            <p:nvPr/>
          </p:nvSpPr>
          <p:spPr bwMode="auto">
            <a:xfrm>
              <a:off x="4812" y="3600"/>
              <a:ext cx="0" cy="144"/>
            </a:xfrm>
            <a:prstGeom prst="line">
              <a:avLst/>
            </a:prstGeom>
            <a:noFill/>
            <a:ln w="19050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727" name="Line 103"/>
            <p:cNvSpPr>
              <a:spLocks noChangeShapeType="1"/>
            </p:cNvSpPr>
            <p:nvPr/>
          </p:nvSpPr>
          <p:spPr bwMode="auto">
            <a:xfrm>
              <a:off x="5264" y="3586"/>
              <a:ext cx="0" cy="144"/>
            </a:xfrm>
            <a:prstGeom prst="line">
              <a:avLst/>
            </a:prstGeom>
            <a:noFill/>
            <a:ln w="19050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728" name="Line 104"/>
            <p:cNvSpPr>
              <a:spLocks noChangeShapeType="1"/>
            </p:cNvSpPr>
            <p:nvPr/>
          </p:nvSpPr>
          <p:spPr bwMode="auto">
            <a:xfrm>
              <a:off x="5378" y="3592"/>
              <a:ext cx="0" cy="144"/>
            </a:xfrm>
            <a:prstGeom prst="line">
              <a:avLst/>
            </a:prstGeom>
            <a:noFill/>
            <a:ln w="19050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729" name="Line 105"/>
            <p:cNvSpPr>
              <a:spLocks noChangeShapeType="1"/>
            </p:cNvSpPr>
            <p:nvPr/>
          </p:nvSpPr>
          <p:spPr bwMode="auto">
            <a:xfrm>
              <a:off x="5492" y="3616"/>
              <a:ext cx="0" cy="144"/>
            </a:xfrm>
            <a:prstGeom prst="line">
              <a:avLst/>
            </a:prstGeom>
            <a:noFill/>
            <a:ln w="19050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730" name="Line 106"/>
            <p:cNvSpPr>
              <a:spLocks noChangeShapeType="1"/>
            </p:cNvSpPr>
            <p:nvPr/>
          </p:nvSpPr>
          <p:spPr bwMode="auto">
            <a:xfrm>
              <a:off x="4268" y="3600"/>
              <a:ext cx="0" cy="144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731" name="Line 107"/>
            <p:cNvSpPr>
              <a:spLocks noChangeShapeType="1"/>
            </p:cNvSpPr>
            <p:nvPr/>
          </p:nvSpPr>
          <p:spPr bwMode="auto">
            <a:xfrm>
              <a:off x="4376" y="3620"/>
              <a:ext cx="0" cy="144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732" name="Line 108"/>
            <p:cNvSpPr>
              <a:spLocks noChangeShapeType="1"/>
            </p:cNvSpPr>
            <p:nvPr/>
          </p:nvSpPr>
          <p:spPr bwMode="auto">
            <a:xfrm>
              <a:off x="4488" y="3618"/>
              <a:ext cx="0" cy="144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733" name="Line 109"/>
            <p:cNvSpPr>
              <a:spLocks noChangeShapeType="1"/>
            </p:cNvSpPr>
            <p:nvPr/>
          </p:nvSpPr>
          <p:spPr bwMode="auto">
            <a:xfrm>
              <a:off x="4928" y="3600"/>
              <a:ext cx="0" cy="144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734" name="Line 110"/>
            <p:cNvSpPr>
              <a:spLocks noChangeShapeType="1"/>
            </p:cNvSpPr>
            <p:nvPr/>
          </p:nvSpPr>
          <p:spPr bwMode="auto">
            <a:xfrm>
              <a:off x="5042" y="3600"/>
              <a:ext cx="0" cy="144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22735" name="Line 111"/>
            <p:cNvSpPr>
              <a:spLocks noChangeShapeType="1"/>
            </p:cNvSpPr>
            <p:nvPr/>
          </p:nvSpPr>
          <p:spPr bwMode="auto">
            <a:xfrm>
              <a:off x="5158" y="3602"/>
              <a:ext cx="0" cy="144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22736" name="Text Box 112"/>
          <p:cNvSpPr txBox="1">
            <a:spLocks noChangeArrowheads="1"/>
          </p:cNvSpPr>
          <p:nvPr/>
        </p:nvSpPr>
        <p:spPr bwMode="auto">
          <a:xfrm>
            <a:off x="4420248" y="2209800"/>
            <a:ext cx="1060882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1700">
                <a:latin typeface="Arial" charset="0"/>
                <a:cs typeface="+mn-cs"/>
              </a:rPr>
              <a:t>=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Steve Simon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50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500" fill="hold"/>
                                        <p:tgtEl>
                                          <p:spTgt spid="9226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83237E-6 L -0.27083 0.0966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9226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4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2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2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2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22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2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27" grpId="0" animBg="1"/>
      <p:bldP spid="922680" grpId="0" animBg="1"/>
      <p:bldP spid="922719" grpId="0"/>
      <p:bldP spid="92273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en-US" sz="2000">
              <a:latin typeface="Arial" charset="0"/>
              <a:cs typeface="+mn-cs"/>
            </a:endParaRPr>
          </a:p>
        </p:txBody>
      </p:sp>
      <p:sp>
        <p:nvSpPr>
          <p:cNvPr id="923651" name="Text Box 3"/>
          <p:cNvSpPr txBox="1">
            <a:spLocks noChangeArrowheads="1"/>
          </p:cNvSpPr>
          <p:nvPr/>
        </p:nvSpPr>
        <p:spPr bwMode="auto">
          <a:xfrm>
            <a:off x="2975897" y="5800725"/>
            <a:ext cx="581790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 dirty="0">
                <a:solidFill>
                  <a:schemeClr val="accent1"/>
                </a:solidFill>
                <a:cs typeface="+mn-cs"/>
              </a:rPr>
              <a:t>C. </a:t>
            </a:r>
            <a:r>
              <a:rPr lang="en-US" sz="1400" b="1" dirty="0" err="1">
                <a:solidFill>
                  <a:schemeClr val="accent1"/>
                </a:solidFill>
                <a:cs typeface="+mn-cs"/>
              </a:rPr>
              <a:t>Nayak</a:t>
            </a:r>
            <a:r>
              <a:rPr lang="en-US" sz="1400" b="1" dirty="0">
                <a:solidFill>
                  <a:schemeClr val="accent1"/>
                </a:solidFill>
                <a:cs typeface="+mn-cs"/>
              </a:rPr>
              <a:t>, S. Simon, A. Stern, M. Freedman, S. </a:t>
            </a:r>
            <a:r>
              <a:rPr lang="en-US" sz="1400" b="1" dirty="0" err="1">
                <a:solidFill>
                  <a:schemeClr val="accent1"/>
                </a:solidFill>
                <a:cs typeface="+mn-cs"/>
              </a:rPr>
              <a:t>DasSarma</a:t>
            </a:r>
            <a:endParaRPr lang="en-US" sz="1400" b="1" dirty="0">
              <a:solidFill>
                <a:schemeClr val="accent1"/>
              </a:solidFill>
              <a:cs typeface="+mn-cs"/>
            </a:endParaRPr>
          </a:p>
          <a:p>
            <a:pPr algn="r">
              <a:defRPr/>
            </a:pPr>
            <a:r>
              <a:rPr lang="en-US" sz="1400" b="1" dirty="0">
                <a:cs typeface="+mn-cs"/>
              </a:rPr>
              <a:t>	Non-</a:t>
            </a:r>
            <a:r>
              <a:rPr lang="en-US" sz="1400" b="1" dirty="0" err="1">
                <a:cs typeface="+mn-cs"/>
              </a:rPr>
              <a:t>Abelian</a:t>
            </a:r>
            <a:r>
              <a:rPr lang="en-US" sz="1400" b="1" dirty="0">
                <a:cs typeface="+mn-cs"/>
              </a:rPr>
              <a:t> </a:t>
            </a:r>
            <a:r>
              <a:rPr lang="en-US" sz="1400" b="1" dirty="0" err="1">
                <a:cs typeface="+mn-cs"/>
              </a:rPr>
              <a:t>Anyons</a:t>
            </a:r>
            <a:r>
              <a:rPr lang="en-US" sz="1400" b="1" dirty="0">
                <a:cs typeface="+mn-cs"/>
              </a:rPr>
              <a:t> and Topological Quantum Computation</a:t>
            </a:r>
          </a:p>
          <a:p>
            <a:pPr algn="r">
              <a:defRPr/>
            </a:pPr>
            <a:r>
              <a:rPr lang="en-US" sz="1400" b="1" dirty="0">
                <a:cs typeface="+mn-cs"/>
              </a:rPr>
              <a:t>	</a:t>
            </a:r>
            <a:r>
              <a:rPr lang="es-ES" sz="1400" b="1" dirty="0">
                <a:solidFill>
                  <a:schemeClr val="accent1"/>
                </a:solidFill>
                <a:cs typeface="+mn-cs"/>
              </a:rPr>
              <a:t>Rev. </a:t>
            </a:r>
            <a:r>
              <a:rPr lang="es-ES" sz="1400" b="1" dirty="0" err="1">
                <a:solidFill>
                  <a:schemeClr val="accent1"/>
                </a:solidFill>
                <a:cs typeface="+mn-cs"/>
              </a:rPr>
              <a:t>Mod</a:t>
            </a:r>
            <a:r>
              <a:rPr lang="es-ES" sz="1400" b="1" dirty="0">
                <a:solidFill>
                  <a:schemeClr val="accent1"/>
                </a:solidFill>
                <a:cs typeface="+mn-cs"/>
              </a:rPr>
              <a:t>. </a:t>
            </a:r>
            <a:r>
              <a:rPr lang="es-ES" sz="1400" b="1" dirty="0" err="1">
                <a:solidFill>
                  <a:schemeClr val="accent1"/>
                </a:solidFill>
                <a:cs typeface="+mn-cs"/>
              </a:rPr>
              <a:t>Phys</a:t>
            </a:r>
            <a:r>
              <a:rPr lang="es-ES" sz="1400" b="1" dirty="0">
                <a:solidFill>
                  <a:schemeClr val="accent1"/>
                </a:solidFill>
                <a:cs typeface="+mn-cs"/>
              </a:rPr>
              <a:t>., June 2008</a:t>
            </a:r>
            <a:endParaRPr lang="en-US" sz="1400" b="1" dirty="0">
              <a:solidFill>
                <a:schemeClr val="accent1"/>
              </a:solidFill>
              <a:cs typeface="+mn-cs"/>
            </a:endParaRPr>
          </a:p>
        </p:txBody>
      </p:sp>
      <p:sp>
        <p:nvSpPr>
          <p:cNvPr id="923653" name="Text Box 5"/>
          <p:cNvSpPr txBox="1">
            <a:spLocks noChangeArrowheads="1"/>
          </p:cNvSpPr>
          <p:nvPr/>
        </p:nvSpPr>
        <p:spPr bwMode="auto">
          <a:xfrm>
            <a:off x="228795" y="76201"/>
            <a:ext cx="897763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>
                <a:latin typeface="Arial" charset="0"/>
                <a:cs typeface="+mn-cs"/>
              </a:rPr>
              <a:t>1.  </a:t>
            </a:r>
            <a:r>
              <a:rPr lang="en-US" sz="2000" b="1">
                <a:latin typeface="Arial" charset="0"/>
                <a:cs typeface="+mn-cs"/>
              </a:rPr>
              <a:t>Degenerate ground states (in punctured system) act as the qubits.</a:t>
            </a:r>
          </a:p>
          <a:p>
            <a:pPr algn="l">
              <a:defRPr/>
            </a:pPr>
            <a:endParaRPr lang="en-US" sz="2000" b="1">
              <a:latin typeface="Arial" charset="0"/>
              <a:cs typeface="+mn-cs"/>
            </a:endParaRPr>
          </a:p>
          <a:p>
            <a:pPr algn="l">
              <a:defRPr/>
            </a:pPr>
            <a:r>
              <a:rPr lang="en-US" sz="2000" b="1">
                <a:latin typeface="Arial" charset="0"/>
                <a:cs typeface="+mn-cs"/>
              </a:rPr>
              <a:t>2.  Unitary operations (gates) are performed on ground state by braiding </a:t>
            </a:r>
          </a:p>
          <a:p>
            <a:pPr algn="l">
              <a:defRPr/>
            </a:pPr>
            <a:r>
              <a:rPr lang="en-US" sz="2000" b="1">
                <a:latin typeface="Arial" charset="0"/>
                <a:cs typeface="+mn-cs"/>
              </a:rPr>
              <a:t>      punctures (quasiparticles) around each other. </a:t>
            </a:r>
          </a:p>
          <a:p>
            <a:pPr algn="l">
              <a:defRPr/>
            </a:pPr>
            <a:endParaRPr lang="en-US" sz="2000" b="1">
              <a:latin typeface="Arial" charset="0"/>
              <a:cs typeface="+mn-cs"/>
            </a:endParaRPr>
          </a:p>
          <a:p>
            <a:pPr algn="l">
              <a:defRPr/>
            </a:pPr>
            <a:r>
              <a:rPr lang="en-US" sz="2000" b="1">
                <a:latin typeface="Arial" charset="0"/>
                <a:cs typeface="+mn-cs"/>
              </a:rPr>
              <a:t>      Particular braids correspond to particular computations.</a:t>
            </a:r>
          </a:p>
          <a:p>
            <a:pPr algn="l">
              <a:defRPr/>
            </a:pPr>
            <a:endParaRPr lang="en-US" sz="2000" b="1">
              <a:latin typeface="Arial" charset="0"/>
              <a:cs typeface="+mn-cs"/>
            </a:endParaRPr>
          </a:p>
          <a:p>
            <a:pPr algn="l">
              <a:defRPr/>
            </a:pPr>
            <a:r>
              <a:rPr lang="en-US" sz="2000" b="1">
                <a:latin typeface="Arial" charset="0"/>
                <a:cs typeface="+mn-cs"/>
              </a:rPr>
              <a:t>3.  State can be initialized by </a:t>
            </a:r>
            <a:r>
              <a:rPr lang="ja-JP" altLang="en-US" sz="2000" b="1">
                <a:latin typeface="Arial"/>
                <a:cs typeface="+mn-cs"/>
              </a:rPr>
              <a:t>“</a:t>
            </a:r>
            <a:r>
              <a:rPr lang="en-US" sz="2000" b="1">
                <a:latin typeface="Arial" charset="0"/>
                <a:cs typeface="+mn-cs"/>
              </a:rPr>
              <a:t>pulling</a:t>
            </a:r>
            <a:r>
              <a:rPr lang="ja-JP" altLang="en-US" sz="2000" b="1">
                <a:latin typeface="Arial"/>
                <a:cs typeface="+mn-cs"/>
              </a:rPr>
              <a:t>”</a:t>
            </a:r>
            <a:r>
              <a:rPr lang="en-US" sz="2000" b="1">
                <a:latin typeface="Arial" charset="0"/>
                <a:cs typeface="+mn-cs"/>
              </a:rPr>
              <a:t> pairs from vacuum.</a:t>
            </a:r>
          </a:p>
          <a:p>
            <a:pPr algn="l">
              <a:defRPr/>
            </a:pPr>
            <a:r>
              <a:rPr lang="en-US" sz="2000" b="1">
                <a:latin typeface="Arial" charset="0"/>
                <a:cs typeface="+mn-cs"/>
              </a:rPr>
              <a:t>     State can be measured by trying to return pairs to vacuum.</a:t>
            </a:r>
          </a:p>
          <a:p>
            <a:pPr algn="l">
              <a:defRPr/>
            </a:pPr>
            <a:endParaRPr lang="en-US" sz="2000" b="1">
              <a:latin typeface="Arial" charset="0"/>
              <a:cs typeface="+mn-cs"/>
            </a:endParaRPr>
          </a:p>
          <a:p>
            <a:pPr algn="l">
              <a:defRPr/>
            </a:pPr>
            <a:r>
              <a:rPr lang="en-US" sz="2000" b="1">
                <a:latin typeface="Arial" charset="0"/>
                <a:cs typeface="+mn-cs"/>
              </a:rPr>
              <a:t>4.  Variants of schemes 2,3 are possible.  </a:t>
            </a:r>
          </a:p>
          <a:p>
            <a:pPr algn="l">
              <a:defRPr/>
            </a:pPr>
            <a:endParaRPr lang="en-US" sz="2000" b="1">
              <a:latin typeface="Arial" charset="0"/>
              <a:cs typeface="+mn-cs"/>
            </a:endParaRPr>
          </a:p>
        </p:txBody>
      </p:sp>
      <p:sp>
        <p:nvSpPr>
          <p:cNvPr id="923654" name="Text Box 6"/>
          <p:cNvSpPr txBox="1">
            <a:spLocks noChangeArrowheads="1"/>
          </p:cNvSpPr>
          <p:nvPr/>
        </p:nvSpPr>
        <p:spPr bwMode="auto">
          <a:xfrm>
            <a:off x="381325" y="4114801"/>
            <a:ext cx="7789312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b="1">
                <a:latin typeface="Arial" charset="0"/>
                <a:cs typeface="+mn-cs"/>
              </a:rPr>
              <a:t>Advantages: </a:t>
            </a:r>
          </a:p>
          <a:p>
            <a:pPr algn="l">
              <a:lnSpc>
                <a:spcPct val="50000"/>
              </a:lnSpc>
              <a:defRPr/>
            </a:pPr>
            <a:r>
              <a:rPr lang="en-US" sz="2000" b="1">
                <a:latin typeface="Arial" charset="0"/>
                <a:cs typeface="+mn-cs"/>
              </a:rPr>
              <a:t>	</a:t>
            </a:r>
          </a:p>
          <a:p>
            <a:pPr algn="l">
              <a:buFontTx/>
              <a:buChar char="•"/>
              <a:defRPr/>
            </a:pPr>
            <a:r>
              <a:rPr lang="en-US" sz="2000" b="1">
                <a:latin typeface="Arial" charset="0"/>
                <a:cs typeface="+mn-cs"/>
              </a:rPr>
              <a:t> </a:t>
            </a:r>
            <a:r>
              <a:rPr lang="en-US" sz="2000" b="1">
                <a:solidFill>
                  <a:schemeClr val="accent1"/>
                </a:solidFill>
                <a:latin typeface="Arial" charset="0"/>
                <a:cs typeface="+mn-cs"/>
              </a:rPr>
              <a:t>Topological Quantum </a:t>
            </a:r>
            <a:r>
              <a:rPr lang="ja-JP" altLang="en-US" sz="2000" b="1">
                <a:solidFill>
                  <a:schemeClr val="accent1"/>
                </a:solidFill>
                <a:latin typeface="Arial"/>
                <a:cs typeface="+mn-cs"/>
              </a:rPr>
              <a:t>“</a:t>
            </a:r>
            <a:r>
              <a:rPr lang="en-US" sz="2000" b="1">
                <a:solidFill>
                  <a:schemeClr val="accent1"/>
                </a:solidFill>
                <a:latin typeface="Arial" charset="0"/>
                <a:cs typeface="+mn-cs"/>
              </a:rPr>
              <a:t>memory</a:t>
            </a:r>
            <a:r>
              <a:rPr lang="ja-JP" altLang="en-US" sz="2000" b="1">
                <a:solidFill>
                  <a:schemeClr val="accent1"/>
                </a:solidFill>
                <a:latin typeface="Arial"/>
                <a:cs typeface="+mn-cs"/>
              </a:rPr>
              <a:t>”</a:t>
            </a:r>
            <a:r>
              <a:rPr lang="en-US" sz="2000" b="1">
                <a:solidFill>
                  <a:schemeClr val="accent1"/>
                </a:solidFill>
                <a:latin typeface="Arial" charset="0"/>
                <a:cs typeface="+mn-cs"/>
              </a:rPr>
              <a:t>  highly protected from noise</a:t>
            </a:r>
          </a:p>
          <a:p>
            <a:pPr algn="l">
              <a:buFontTx/>
              <a:buChar char="•"/>
              <a:defRPr/>
            </a:pPr>
            <a:r>
              <a:rPr lang="en-US" sz="2000" b="1">
                <a:solidFill>
                  <a:schemeClr val="accent1"/>
                </a:solidFill>
                <a:latin typeface="Arial" charset="0"/>
                <a:cs typeface="+mn-cs"/>
              </a:rPr>
              <a:t> The operations (gates) are also topologically robust</a:t>
            </a:r>
          </a:p>
        </p:txBody>
      </p:sp>
      <p:grpSp>
        <p:nvGrpSpPr>
          <p:cNvPr id="66565" name="Group 7"/>
          <p:cNvGrpSpPr>
            <a:grpSpLocks/>
          </p:cNvGrpSpPr>
          <p:nvPr/>
        </p:nvGrpSpPr>
        <p:grpSpPr bwMode="auto">
          <a:xfrm>
            <a:off x="6793798" y="2971800"/>
            <a:ext cx="1953313" cy="1533525"/>
            <a:chOff x="4377" y="1632"/>
            <a:chExt cx="1344" cy="1008"/>
          </a:xfrm>
        </p:grpSpPr>
        <p:sp>
          <p:nvSpPr>
            <p:cNvPr id="923656" name="Rectangle 8"/>
            <p:cNvSpPr>
              <a:spLocks noChangeArrowheads="1"/>
            </p:cNvSpPr>
            <p:nvPr/>
          </p:nvSpPr>
          <p:spPr bwMode="auto">
            <a:xfrm>
              <a:off x="4377" y="1632"/>
              <a:ext cx="1344" cy="1008"/>
            </a:xfrm>
            <a:prstGeom prst="rect">
              <a:avLst/>
            </a:prstGeom>
            <a:noFill/>
            <a:ln w="5715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66567" name="Group 9"/>
            <p:cNvGrpSpPr>
              <a:grpSpLocks/>
            </p:cNvGrpSpPr>
            <p:nvPr/>
          </p:nvGrpSpPr>
          <p:grpSpPr bwMode="auto">
            <a:xfrm>
              <a:off x="4424" y="1681"/>
              <a:ext cx="1280" cy="958"/>
              <a:chOff x="3920" y="3202"/>
              <a:chExt cx="1713" cy="1213"/>
            </a:xfrm>
          </p:grpSpPr>
          <p:sp>
            <p:nvSpPr>
              <p:cNvPr id="923658" name="Text Box 10"/>
              <p:cNvSpPr txBox="1">
                <a:spLocks noChangeArrowheads="1"/>
              </p:cNvSpPr>
              <p:nvPr/>
            </p:nvSpPr>
            <p:spPr bwMode="auto">
              <a:xfrm>
                <a:off x="3920" y="4133"/>
                <a:ext cx="1713" cy="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defRPr/>
                </a:pPr>
                <a:r>
                  <a:rPr lang="en-US" sz="1600">
                    <a:latin typeface="Times New Roman" charset="0"/>
                    <a:cs typeface="+mn-cs"/>
                  </a:rPr>
                  <a:t>  Kitaev    Freedman</a:t>
                </a:r>
              </a:p>
            </p:txBody>
          </p:sp>
          <p:pic>
            <p:nvPicPr>
              <p:cNvPr id="66569" name="Picture 11" descr="kitaev_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2" y="3202"/>
                <a:ext cx="635" cy="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570" name="Picture 12" descr="Michael%20Freedman%202002%200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6" y="3209"/>
                <a:ext cx="840" cy="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ChangeArrowheads="1"/>
          </p:cNvSpPr>
          <p:nvPr/>
        </p:nvSpPr>
        <p:spPr bwMode="auto">
          <a:xfrm>
            <a:off x="368874" y="1016001"/>
            <a:ext cx="8438939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359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28" y="5092701"/>
            <a:ext cx="818368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59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08" y="5005388"/>
            <a:ext cx="356421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35941" name="Text Box 5"/>
          <p:cNvSpPr txBox="1">
            <a:spLocks noChangeArrowheads="1"/>
          </p:cNvSpPr>
          <p:nvPr/>
        </p:nvSpPr>
        <p:spPr bwMode="auto">
          <a:xfrm>
            <a:off x="141186" y="182564"/>
            <a:ext cx="8981457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0000FF"/>
                </a:solidFill>
                <a:latin typeface="Arial" charset="0"/>
                <a:cs typeface="+mn-cs"/>
              </a:rPr>
              <a:t>Universal Set of Topologically Robust Gates</a:t>
            </a:r>
            <a:endParaRPr lang="en-US" b="1" dirty="0">
              <a:solidFill>
                <a:srgbClr val="0000FF"/>
              </a:solidFill>
              <a:latin typeface="Arial" charset="0"/>
              <a:cs typeface="+mn-cs"/>
            </a:endParaRPr>
          </a:p>
        </p:txBody>
      </p:sp>
      <p:sp>
        <p:nvSpPr>
          <p:cNvPr id="935942" name="Line 6"/>
          <p:cNvSpPr>
            <a:spLocks noChangeShapeType="1"/>
          </p:cNvSpPr>
          <p:nvPr/>
        </p:nvSpPr>
        <p:spPr bwMode="auto">
          <a:xfrm>
            <a:off x="0" y="3735388"/>
            <a:ext cx="91440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5943" name="Rectangle 7"/>
          <p:cNvSpPr>
            <a:spLocks noChangeArrowheads="1"/>
          </p:cNvSpPr>
          <p:nvPr/>
        </p:nvSpPr>
        <p:spPr bwMode="auto">
          <a:xfrm>
            <a:off x="5019917" y="1265238"/>
            <a:ext cx="899614" cy="641351"/>
          </a:xfrm>
          <a:prstGeom prst="rect">
            <a:avLst/>
          </a:prstGeom>
          <a:solidFill>
            <a:srgbClr val="99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67591" name="Object 8"/>
          <p:cNvGraphicFramePr>
            <a:graphicFrameLocks noChangeAspect="1"/>
          </p:cNvGraphicFramePr>
          <p:nvPr/>
        </p:nvGraphicFramePr>
        <p:xfrm>
          <a:off x="5198461" y="1265238"/>
          <a:ext cx="571209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3" name="Equation" r:id="rId6" imgW="215713" imgH="253780" progId="Equation.3">
                  <p:embed/>
                </p:oleObj>
              </mc:Choice>
              <mc:Fallback>
                <p:oleObj name="Equation" r:id="rId6" imgW="215713" imgH="253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8461" y="1265238"/>
                        <a:ext cx="571209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5945" name="Line 9"/>
          <p:cNvSpPr>
            <a:spLocks noChangeShapeType="1"/>
          </p:cNvSpPr>
          <p:nvPr/>
        </p:nvSpPr>
        <p:spPr bwMode="auto">
          <a:xfrm flipV="1">
            <a:off x="4797348" y="1549400"/>
            <a:ext cx="222569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67593" name="Object 10"/>
          <p:cNvGraphicFramePr>
            <a:graphicFrameLocks noChangeAspect="1"/>
          </p:cNvGraphicFramePr>
          <p:nvPr/>
        </p:nvGraphicFramePr>
        <p:xfrm>
          <a:off x="4211687" y="1289050"/>
          <a:ext cx="505839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4" name="Equation" r:id="rId8" imgW="241195" imgH="253890" progId="Equation.3">
                  <p:embed/>
                </p:oleObj>
              </mc:Choice>
              <mc:Fallback>
                <p:oleObj name="Equation" r:id="rId8" imgW="241195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87" y="1289050"/>
                        <a:ext cx="505839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4" name="Object 11"/>
          <p:cNvGraphicFramePr>
            <a:graphicFrameLocks noChangeAspect="1"/>
          </p:cNvGraphicFramePr>
          <p:nvPr/>
        </p:nvGraphicFramePr>
        <p:xfrm>
          <a:off x="6649049" y="1308100"/>
          <a:ext cx="505839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5" name="Equation" r:id="rId10" imgW="241195" imgH="253890" progId="Equation.3">
                  <p:embed/>
                </p:oleObj>
              </mc:Choice>
              <mc:Fallback>
                <p:oleObj name="Equation" r:id="rId10" imgW="241195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9049" y="1308100"/>
                        <a:ext cx="505839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081930"/>
              </p:ext>
            </p:extLst>
          </p:nvPr>
        </p:nvGraphicFramePr>
        <p:xfrm>
          <a:off x="6126314" y="1235076"/>
          <a:ext cx="57276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6" name="Equation" r:id="rId12" imgW="215713" imgH="253780" progId="Equation.3">
                  <p:embed/>
                </p:oleObj>
              </mc:Choice>
              <mc:Fallback>
                <p:oleObj name="Equation" r:id="rId12" imgW="215713" imgH="2537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314" y="1235076"/>
                        <a:ext cx="572765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5949" name="Line 13"/>
          <p:cNvSpPr>
            <a:spLocks noChangeShapeType="1"/>
          </p:cNvSpPr>
          <p:nvPr/>
        </p:nvSpPr>
        <p:spPr bwMode="auto">
          <a:xfrm flipV="1">
            <a:off x="5922206" y="1535113"/>
            <a:ext cx="224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5950" name="Text Box 14"/>
          <p:cNvSpPr txBox="1">
            <a:spLocks noChangeArrowheads="1"/>
          </p:cNvSpPr>
          <p:nvPr/>
        </p:nvSpPr>
        <p:spPr bwMode="auto">
          <a:xfrm>
            <a:off x="856034" y="1303338"/>
            <a:ext cx="34502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400" b="1">
                <a:latin typeface="Arial" charset="0"/>
                <a:cs typeface="+mn-cs"/>
              </a:rPr>
              <a:t>Single qubit rotations:</a:t>
            </a:r>
          </a:p>
        </p:txBody>
      </p:sp>
      <p:sp>
        <p:nvSpPr>
          <p:cNvPr id="935951" name="Text Box 15"/>
          <p:cNvSpPr txBox="1">
            <a:spLocks noChangeArrowheads="1"/>
          </p:cNvSpPr>
          <p:nvPr/>
        </p:nvSpPr>
        <p:spPr bwMode="auto">
          <a:xfrm>
            <a:off x="1173545" y="4094163"/>
            <a:ext cx="25269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2400" b="1">
                <a:latin typeface="Arial" charset="0"/>
                <a:cs typeface="+mn-cs"/>
              </a:rPr>
              <a:t>Controlled NOT:</a:t>
            </a:r>
          </a:p>
        </p:txBody>
      </p:sp>
      <p:grpSp>
        <p:nvGrpSpPr>
          <p:cNvPr id="67599" name="Group 16"/>
          <p:cNvGrpSpPr>
            <a:grpSpLocks/>
          </p:cNvGrpSpPr>
          <p:nvPr/>
        </p:nvGrpSpPr>
        <p:grpSpPr bwMode="auto">
          <a:xfrm>
            <a:off x="368874" y="2386014"/>
            <a:ext cx="463003" cy="871888"/>
            <a:chOff x="391" y="306"/>
            <a:chExt cx="277" cy="433"/>
          </a:xfrm>
        </p:grpSpPr>
        <p:pic>
          <p:nvPicPr>
            <p:cNvPr id="935953" name="Picture 1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262" t="56535" r="1317" b="2280"/>
            <a:stretch>
              <a:fillRect/>
            </a:stretch>
          </p:blipFill>
          <p:spPr bwMode="auto">
            <a:xfrm>
              <a:off x="391" y="306"/>
              <a:ext cx="250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935954" name="Rectangle 18"/>
            <p:cNvSpPr>
              <a:spLocks noChangeArrowheads="1"/>
            </p:cNvSpPr>
            <p:nvPr/>
          </p:nvSpPr>
          <p:spPr bwMode="auto">
            <a:xfrm>
              <a:off x="558" y="556"/>
              <a:ext cx="110" cy="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pic>
        <p:nvPicPr>
          <p:cNvPr id="935955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2543176"/>
            <a:ext cx="7740104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35956" name="Line 20"/>
          <p:cNvSpPr>
            <a:spLocks noChangeShapeType="1"/>
          </p:cNvSpPr>
          <p:nvPr/>
        </p:nvSpPr>
        <p:spPr bwMode="auto">
          <a:xfrm>
            <a:off x="5031924" y="3933825"/>
            <a:ext cx="116420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35957" name="Line 21"/>
          <p:cNvSpPr>
            <a:spLocks noChangeShapeType="1"/>
          </p:cNvSpPr>
          <p:nvPr/>
        </p:nvSpPr>
        <p:spPr bwMode="auto">
          <a:xfrm>
            <a:off x="5031924" y="4676775"/>
            <a:ext cx="116420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67603" name="Group 22"/>
          <p:cNvGrpSpPr>
            <a:grpSpLocks/>
          </p:cNvGrpSpPr>
          <p:nvPr/>
        </p:nvGrpSpPr>
        <p:grpSpPr bwMode="auto">
          <a:xfrm>
            <a:off x="5553327" y="3873501"/>
            <a:ext cx="185215" cy="917575"/>
            <a:chOff x="2592" y="2274"/>
            <a:chExt cx="121" cy="558"/>
          </a:xfrm>
        </p:grpSpPr>
        <p:sp>
          <p:nvSpPr>
            <p:cNvPr id="935959" name="Oval 23"/>
            <p:cNvSpPr>
              <a:spLocks noChangeArrowheads="1"/>
            </p:cNvSpPr>
            <p:nvPr/>
          </p:nvSpPr>
          <p:spPr bwMode="auto">
            <a:xfrm>
              <a:off x="2604" y="2274"/>
              <a:ext cx="96" cy="9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35960" name="Line 24"/>
            <p:cNvSpPr>
              <a:spLocks noChangeShapeType="1"/>
            </p:cNvSpPr>
            <p:nvPr/>
          </p:nvSpPr>
          <p:spPr bwMode="auto">
            <a:xfrm>
              <a:off x="2652" y="2376"/>
              <a:ext cx="0" cy="3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35961" name="Oval 25"/>
            <p:cNvSpPr>
              <a:spLocks noChangeArrowheads="1"/>
            </p:cNvSpPr>
            <p:nvPr/>
          </p:nvSpPr>
          <p:spPr bwMode="auto">
            <a:xfrm>
              <a:off x="2592" y="2704"/>
              <a:ext cx="121" cy="12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35962" name="Line 26"/>
            <p:cNvSpPr>
              <a:spLocks noChangeShapeType="1"/>
            </p:cNvSpPr>
            <p:nvPr/>
          </p:nvSpPr>
          <p:spPr bwMode="auto">
            <a:xfrm>
              <a:off x="2598" y="2768"/>
              <a:ext cx="1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35963" name="Line 27"/>
            <p:cNvSpPr>
              <a:spLocks noChangeShapeType="1"/>
            </p:cNvSpPr>
            <p:nvPr/>
          </p:nvSpPr>
          <p:spPr bwMode="auto">
            <a:xfrm>
              <a:off x="2652" y="2707"/>
              <a:ext cx="0" cy="1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35964" name="Text Box 28"/>
          <p:cNvSpPr txBox="1">
            <a:spLocks noChangeArrowheads="1"/>
          </p:cNvSpPr>
          <p:nvPr/>
        </p:nvSpPr>
        <p:spPr bwMode="auto">
          <a:xfrm>
            <a:off x="5258474" y="6365875"/>
            <a:ext cx="35073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>
                <a:solidFill>
                  <a:schemeClr val="accent1"/>
                </a:solidFill>
                <a:cs typeface="+mn-cs"/>
              </a:rPr>
              <a:t>Bonesteel, Hormozi, Simon, 2005, 2006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Steve Simon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2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73" y="1289051"/>
            <a:ext cx="7512866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32867" name="Text Box 3"/>
          <p:cNvSpPr txBox="1">
            <a:spLocks noChangeArrowheads="1"/>
          </p:cNvSpPr>
          <p:nvPr/>
        </p:nvSpPr>
        <p:spPr bwMode="auto">
          <a:xfrm>
            <a:off x="253698" y="153988"/>
            <a:ext cx="865061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0000FF"/>
                </a:solidFill>
                <a:latin typeface="Arial" charset="0"/>
                <a:cs typeface="+mn-cs"/>
              </a:rPr>
              <a:t>Target Code Braid for CNOT Gate</a:t>
            </a:r>
          </a:p>
          <a:p>
            <a:pPr algn="ctr" eaLnBrk="1" hangingPunct="1">
              <a:defRPr/>
            </a:pPr>
            <a:r>
              <a:rPr lang="en-US" sz="2400" b="1" dirty="0">
                <a:solidFill>
                  <a:srgbClr val="0000FF"/>
                </a:solidFill>
                <a:latin typeface="Arial" charset="0"/>
                <a:cs typeface="+mn-cs"/>
              </a:rPr>
              <a:t>with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  <a:cs typeface="+mn-cs"/>
              </a:rPr>
              <a:t>Solovay-Kitaev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+mn-cs"/>
              </a:rPr>
              <a:t> optimization</a:t>
            </a:r>
          </a:p>
        </p:txBody>
      </p:sp>
      <p:sp>
        <p:nvSpPr>
          <p:cNvPr id="932869" name="Text Box 5"/>
          <p:cNvSpPr txBox="1">
            <a:spLocks noChangeArrowheads="1"/>
          </p:cNvSpPr>
          <p:nvPr/>
        </p:nvSpPr>
        <p:spPr bwMode="auto">
          <a:xfrm>
            <a:off x="5221808" y="6299201"/>
            <a:ext cx="193619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Steve Simon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Braids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Braids to implement single-</a:t>
            </a:r>
            <a:r>
              <a:rPr lang="en-US" sz="2800" b="1" dirty="0" err="1" smtClean="0"/>
              <a:t>qubit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unitaries</a:t>
            </a:r>
            <a:r>
              <a:rPr lang="en-US" sz="2800" b="1" dirty="0" smtClean="0"/>
              <a:t> to precision </a:t>
            </a:r>
            <a:r>
              <a:rPr lang="en-US" sz="2800" b="1" i="1" dirty="0" err="1" smtClean="0"/>
              <a:t>ε</a:t>
            </a:r>
            <a:r>
              <a:rPr lang="en-US" sz="2800" b="1" dirty="0" smtClean="0"/>
              <a:t> using Fibonacci </a:t>
            </a:r>
            <a:r>
              <a:rPr lang="en-US" sz="2800" b="1" dirty="0" err="1" smtClean="0"/>
              <a:t>anyons</a:t>
            </a:r>
            <a:r>
              <a:rPr lang="en-US" sz="2800" b="1" dirty="0" smtClean="0"/>
              <a:t> can be generated in polynomial time 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Braids have an asymptotically optimal depth of </a:t>
            </a:r>
            <a:r>
              <a:rPr lang="en-US" sz="2800" b="1" i="1" dirty="0" smtClean="0"/>
              <a:t>O</a:t>
            </a:r>
            <a:r>
              <a:rPr lang="en-US" sz="2800" b="1" dirty="0" smtClean="0"/>
              <a:t>(log(1/</a:t>
            </a:r>
            <a:r>
              <a:rPr lang="en-US" sz="2800" b="1" i="1" dirty="0" err="1" smtClean="0"/>
              <a:t>ε</a:t>
            </a:r>
            <a:r>
              <a:rPr lang="en-US" sz="2800" b="1" dirty="0" smtClean="0"/>
              <a:t>))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54</a:t>
            </a:fld>
            <a:endParaRPr lang="en-US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167217" y="5593973"/>
            <a:ext cx="552322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400" b="1" dirty="0" err="1" smtClean="0">
                <a:solidFill>
                  <a:schemeClr val="accent1"/>
                </a:solidFill>
              </a:rPr>
              <a:t>Vadym</a:t>
            </a:r>
            <a:r>
              <a:rPr lang="en-US" sz="1400" b="1" dirty="0" smtClean="0">
                <a:solidFill>
                  <a:schemeClr val="accent1"/>
                </a:solidFill>
              </a:rPr>
              <a:t> </a:t>
            </a:r>
            <a:r>
              <a:rPr lang="en-US" sz="1400" b="1" dirty="0" err="1" smtClean="0">
                <a:solidFill>
                  <a:schemeClr val="accent1"/>
                </a:solidFill>
              </a:rPr>
              <a:t>Kliuchnikov</a:t>
            </a:r>
            <a:r>
              <a:rPr lang="en-US" sz="1400" b="1" dirty="0" smtClean="0">
                <a:solidFill>
                  <a:schemeClr val="accent1"/>
                </a:solidFill>
              </a:rPr>
              <a:t>, Alex </a:t>
            </a:r>
            <a:r>
              <a:rPr lang="en-US" sz="1400" b="1" dirty="0" err="1" smtClean="0">
                <a:solidFill>
                  <a:schemeClr val="accent1"/>
                </a:solidFill>
              </a:rPr>
              <a:t>Bocharov</a:t>
            </a:r>
            <a:r>
              <a:rPr lang="en-US" sz="1400" b="1" dirty="0" smtClean="0">
                <a:solidFill>
                  <a:schemeClr val="accent1"/>
                </a:solidFill>
              </a:rPr>
              <a:t>, and </a:t>
            </a:r>
            <a:r>
              <a:rPr lang="en-US" sz="1400" b="1" dirty="0" err="1" smtClean="0">
                <a:solidFill>
                  <a:schemeClr val="accent1"/>
                </a:solidFill>
              </a:rPr>
              <a:t>Krysta</a:t>
            </a:r>
            <a:r>
              <a:rPr lang="en-US" sz="1400" b="1" dirty="0" smtClean="0">
                <a:solidFill>
                  <a:schemeClr val="accent1"/>
                </a:solidFill>
              </a:rPr>
              <a:t> M. </a:t>
            </a:r>
            <a:r>
              <a:rPr lang="en-US" sz="1400" b="1" dirty="0" err="1" smtClean="0">
                <a:solidFill>
                  <a:schemeClr val="accent1"/>
                </a:solidFill>
              </a:rPr>
              <a:t>Svore</a:t>
            </a:r>
            <a:endParaRPr lang="en-US" sz="1400" b="1" dirty="0">
              <a:solidFill>
                <a:schemeClr val="accent1"/>
              </a:solidFill>
              <a:cs typeface="+mn-cs"/>
            </a:endParaRPr>
          </a:p>
          <a:p>
            <a:pPr algn="r">
              <a:defRPr/>
            </a:pPr>
            <a:r>
              <a:rPr lang="en-US" sz="1400" b="1" dirty="0">
                <a:cs typeface="+mn-cs"/>
              </a:rPr>
              <a:t>	</a:t>
            </a:r>
            <a:r>
              <a:rPr lang="en-US" sz="1400" b="1" dirty="0" smtClean="0">
                <a:solidFill>
                  <a:srgbClr val="000000"/>
                </a:solidFill>
              </a:rPr>
              <a:t>Asymptotically </a:t>
            </a:r>
            <a:r>
              <a:rPr lang="en-US" sz="1400" b="1" dirty="0">
                <a:solidFill>
                  <a:srgbClr val="000000"/>
                </a:solidFill>
              </a:rPr>
              <a:t>Optimal Topological Quantum </a:t>
            </a:r>
            <a:r>
              <a:rPr lang="en-US" sz="1400" b="1" dirty="0" smtClean="0">
                <a:solidFill>
                  <a:srgbClr val="000000"/>
                </a:solidFill>
              </a:rPr>
              <a:t>Compiling</a:t>
            </a:r>
          </a:p>
          <a:p>
            <a:pPr algn="r">
              <a:defRPr/>
            </a:pPr>
            <a:r>
              <a:rPr lang="en-US" sz="1400" b="1" i="1" dirty="0" smtClean="0">
                <a:solidFill>
                  <a:srgbClr val="4F81BD"/>
                </a:solidFill>
              </a:rPr>
              <a:t>Physical Review Letters</a:t>
            </a:r>
            <a:r>
              <a:rPr lang="en-US" sz="1400" b="1" dirty="0" smtClean="0">
                <a:solidFill>
                  <a:srgbClr val="4F81BD"/>
                </a:solidFill>
              </a:rPr>
              <a:t>, v. 112, n. 140504, 9 April 2014</a:t>
            </a:r>
            <a:endParaRPr lang="en-US" sz="1400" b="1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714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smtClean="0">
                <a:cs typeface="+mj-cs"/>
              </a:rPr>
              <a:t>A Third Model for Quantum Computing:</a:t>
            </a:r>
            <a:br>
              <a:rPr lang="en-US" sz="2800" smtClean="0">
                <a:cs typeface="+mj-cs"/>
              </a:rPr>
            </a:br>
            <a:r>
              <a:rPr lang="en-US" sz="2800" smtClean="0">
                <a:cs typeface="+mj-cs"/>
              </a:rPr>
              <a:t>Adiabatic Quantum Computing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25000"/>
              </a:lnSpc>
              <a:buFontTx/>
              <a:buNone/>
              <a:defRPr/>
            </a:pPr>
            <a:r>
              <a:rPr lang="en-US" sz="2800" b="1" dirty="0" smtClean="0"/>
              <a:t>A quantum system will stay near its </a:t>
            </a:r>
          </a:p>
          <a:p>
            <a:pPr lvl="1">
              <a:lnSpc>
                <a:spcPct val="125000"/>
              </a:lnSpc>
              <a:buFontTx/>
              <a:buNone/>
              <a:defRPr/>
            </a:pPr>
            <a:r>
              <a:rPr lang="en-US" sz="2800" b="1" dirty="0" smtClean="0"/>
              <a:t>instantaneous ground state if the</a:t>
            </a:r>
          </a:p>
          <a:p>
            <a:pPr lvl="1">
              <a:lnSpc>
                <a:spcPct val="125000"/>
              </a:lnSpc>
              <a:buFontTx/>
              <a:buNone/>
              <a:defRPr/>
            </a:pPr>
            <a:r>
              <a:rPr lang="en-US" sz="2800" b="1" dirty="0" smtClean="0"/>
              <a:t>Hamiltonian</a:t>
            </a:r>
            <a:r>
              <a:rPr lang="en-US" b="1" dirty="0"/>
              <a:t> </a:t>
            </a:r>
            <a:r>
              <a:rPr lang="en-US" sz="2800" b="1" dirty="0" smtClean="0"/>
              <a:t>that governs its evolution varies</a:t>
            </a:r>
          </a:p>
          <a:p>
            <a:pPr lvl="1">
              <a:lnSpc>
                <a:spcPct val="125000"/>
              </a:lnSpc>
              <a:buFontTx/>
              <a:buNone/>
              <a:defRPr/>
            </a:pPr>
            <a:r>
              <a:rPr lang="en-US" sz="2800" b="1" dirty="0" smtClean="0"/>
              <a:t>slowly enough.</a:t>
            </a:r>
          </a:p>
        </p:txBody>
      </p:sp>
      <p:sp>
        <p:nvSpPr>
          <p:cNvPr id="985092" name="Text Box 4"/>
          <p:cNvSpPr txBox="1">
            <a:spLocks noChangeArrowheads="1"/>
          </p:cNvSpPr>
          <p:nvPr/>
        </p:nvSpPr>
        <p:spPr bwMode="auto">
          <a:xfrm>
            <a:off x="3831920" y="5518151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85093" name="Text Box 5"/>
          <p:cNvSpPr txBox="1">
            <a:spLocks noChangeArrowheads="1"/>
          </p:cNvSpPr>
          <p:nvPr/>
        </p:nvSpPr>
        <p:spPr bwMode="auto">
          <a:xfrm>
            <a:off x="4272786" y="5429250"/>
            <a:ext cx="438628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 dirty="0">
                <a:solidFill>
                  <a:schemeClr val="accent1"/>
                </a:solidFill>
                <a:cs typeface="+mn-cs"/>
              </a:rPr>
              <a:t>E. </a:t>
            </a:r>
            <a:r>
              <a:rPr lang="en-US" sz="1400" b="1" dirty="0" err="1">
                <a:solidFill>
                  <a:schemeClr val="accent1"/>
                </a:solidFill>
                <a:cs typeface="+mn-cs"/>
              </a:rPr>
              <a:t>Fahri</a:t>
            </a:r>
            <a:r>
              <a:rPr lang="en-US" sz="1400" b="1" dirty="0">
                <a:solidFill>
                  <a:schemeClr val="accent1"/>
                </a:solidFill>
                <a:cs typeface="+mn-cs"/>
              </a:rPr>
              <a:t>, J. Goldstone, S. </a:t>
            </a:r>
            <a:r>
              <a:rPr lang="en-US" sz="1400" b="1" dirty="0" err="1">
                <a:solidFill>
                  <a:schemeClr val="accent1"/>
                </a:solidFill>
                <a:cs typeface="+mn-cs"/>
              </a:rPr>
              <a:t>Gutmann</a:t>
            </a:r>
            <a:r>
              <a:rPr lang="en-US" sz="1400" b="1" dirty="0">
                <a:solidFill>
                  <a:schemeClr val="accent1"/>
                </a:solidFill>
                <a:cs typeface="+mn-cs"/>
              </a:rPr>
              <a:t>, M. </a:t>
            </a:r>
            <a:r>
              <a:rPr lang="en-US" sz="1400" b="1" dirty="0" err="1">
                <a:solidFill>
                  <a:schemeClr val="accent1"/>
                </a:solidFill>
                <a:cs typeface="+mn-cs"/>
              </a:rPr>
              <a:t>Sipser</a:t>
            </a:r>
            <a:endParaRPr lang="en-US" sz="1400" b="1" dirty="0">
              <a:solidFill>
                <a:schemeClr val="accent1"/>
              </a:solidFill>
              <a:cs typeface="+mn-cs"/>
            </a:endParaRPr>
          </a:p>
          <a:p>
            <a:pPr algn="r">
              <a:defRPr/>
            </a:pPr>
            <a:r>
              <a:rPr lang="en-US" sz="1400" b="1" i="1" dirty="0">
                <a:cs typeface="+mn-cs"/>
              </a:rPr>
              <a:t>Quantum Computation by Adiabatic Evolution</a:t>
            </a:r>
          </a:p>
          <a:p>
            <a:pPr algn="r">
              <a:defRPr/>
            </a:pPr>
            <a:r>
              <a:rPr lang="en-US" sz="1400" b="1" dirty="0" err="1">
                <a:solidFill>
                  <a:schemeClr val="accent1"/>
                </a:solidFill>
                <a:cs typeface="+mn-cs"/>
              </a:rPr>
              <a:t>arXiv:quant-ph</a:t>
            </a:r>
            <a:r>
              <a:rPr lang="en-US" sz="1400" b="1" dirty="0">
                <a:solidFill>
                  <a:schemeClr val="accent1"/>
                </a:solidFill>
                <a:cs typeface="+mn-cs"/>
              </a:rPr>
              <a:t>/</a:t>
            </a:r>
            <a:r>
              <a:rPr lang="en-US" sz="1400" b="1" dirty="0" smtClean="0">
                <a:solidFill>
                  <a:schemeClr val="accent1"/>
                </a:solidFill>
                <a:cs typeface="+mn-cs"/>
              </a:rPr>
              <a:t>0001106</a:t>
            </a:r>
            <a:endParaRPr lang="en-US" sz="1400" b="1" dirty="0">
              <a:solidFill>
                <a:schemeClr val="accent1"/>
              </a:solidFill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Adiabatic Quantum Computing</a:t>
            </a:r>
            <a:endParaRPr lang="en-US" dirty="0" smtClean="0">
              <a:cs typeface="+mj-cs"/>
            </a:endParaRP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997" y="1150939"/>
            <a:ext cx="8784465" cy="4378325"/>
          </a:xfrm>
        </p:spPr>
        <p:txBody>
          <a:bodyPr>
            <a:normAutofit fontScale="92500"/>
          </a:bodyPr>
          <a:lstStyle/>
          <a:p>
            <a:pPr marL="342900" indent="-342900">
              <a:lnSpc>
                <a:spcPct val="90000"/>
              </a:lnSpc>
              <a:spcBef>
                <a:spcPct val="60000"/>
              </a:spcBef>
              <a:defRPr/>
            </a:pPr>
            <a:r>
              <a:rPr lang="en-US" sz="2400" b="1" dirty="0" smtClean="0">
                <a:cs typeface="+mn-cs"/>
              </a:rPr>
              <a:t>Quantum computations can be implemented by the adiabatic evolution of </a:t>
            </a:r>
            <a:r>
              <a:rPr lang="en-US" sz="2400" b="1" dirty="0" smtClean="0"/>
              <a:t>the </a:t>
            </a:r>
            <a:r>
              <a:rPr lang="en-US" sz="2400" b="1" dirty="0" smtClean="0">
                <a:cs typeface="+mn-cs"/>
              </a:rPr>
              <a:t>Hamiltonian of a quantum system</a:t>
            </a:r>
          </a:p>
          <a:p>
            <a:pPr marL="342900" indent="-342900">
              <a:lnSpc>
                <a:spcPct val="90000"/>
              </a:lnSpc>
              <a:spcBef>
                <a:spcPct val="60000"/>
              </a:spcBef>
              <a:defRPr/>
            </a:pPr>
            <a:r>
              <a:rPr lang="en-US" sz="2400" b="1" dirty="0" smtClean="0">
                <a:latin typeface="Arial"/>
              </a:rPr>
              <a:t>To solve a given problem we initialize the system to the ground state of a simple Hamiltonian</a:t>
            </a:r>
          </a:p>
          <a:p>
            <a:pPr marL="342900" indent="-342900">
              <a:lnSpc>
                <a:spcPct val="90000"/>
              </a:lnSpc>
              <a:spcBef>
                <a:spcPct val="60000"/>
              </a:spcBef>
              <a:defRPr/>
            </a:pPr>
            <a:r>
              <a:rPr lang="en-US" sz="2400" b="1" dirty="0" smtClean="0">
                <a:latin typeface="Arial"/>
                <a:cs typeface="+mn-cs"/>
              </a:rPr>
              <a:t>We then evolve the Hamiltonian to one whose ground state encodes the solution to the problem</a:t>
            </a:r>
          </a:p>
          <a:p>
            <a:pPr marL="342900" indent="-342900">
              <a:lnSpc>
                <a:spcPct val="90000"/>
              </a:lnSpc>
              <a:spcBef>
                <a:spcPct val="60000"/>
              </a:spcBef>
              <a:defRPr/>
            </a:pPr>
            <a:r>
              <a:rPr lang="en-US" sz="2400" b="1" dirty="0" smtClean="0">
                <a:latin typeface="Arial"/>
              </a:rPr>
              <a:t>The evolution needs to be done slowly to always keep the energy of the evolving system in its ground state</a:t>
            </a:r>
          </a:p>
          <a:p>
            <a:pPr marL="342900" indent="-342900">
              <a:lnSpc>
                <a:spcPct val="90000"/>
              </a:lnSpc>
              <a:spcBef>
                <a:spcPct val="60000"/>
              </a:spcBef>
              <a:defRPr/>
            </a:pPr>
            <a:r>
              <a:rPr lang="en-US" sz="2400" b="1" dirty="0" smtClean="0">
                <a:latin typeface="Arial"/>
              </a:rPr>
              <a:t>The speed at which the Hamiltonian can be evolved adiabatically depends on the energy gap between the ground state and the next higher state (the two </a:t>
            </a:r>
            <a:r>
              <a:rPr lang="en-US" sz="2400" b="1" smtClean="0">
                <a:latin typeface="Arial"/>
              </a:rPr>
              <a:t>lowest eigenvalues)</a:t>
            </a:r>
            <a:endParaRPr lang="en-US" sz="2400" b="1" dirty="0" smtClean="0">
              <a:latin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56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8961898" cy="83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D-Wave Systems Quantum </a:t>
            </a:r>
            <a:r>
              <a:rPr lang="en-US" dirty="0" smtClean="0"/>
              <a:t>Computer</a:t>
            </a:r>
            <a:endParaRPr lang="en-US" dirty="0" smtClean="0">
              <a:cs typeface="+mj-cs"/>
            </a:endParaRP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643" y="874713"/>
            <a:ext cx="5014803" cy="5637212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cs typeface="+mn-cs"/>
              </a:rPr>
              <a:t>D-Wave Systems has built a </a:t>
            </a:r>
            <a:r>
              <a:rPr lang="en-US" sz="2400" b="1" dirty="0" smtClean="0"/>
              <a:t>512</a:t>
            </a:r>
            <a:r>
              <a:rPr lang="en-US" sz="2400" b="1" dirty="0" smtClean="0">
                <a:cs typeface="+mn-cs"/>
              </a:rPr>
              <a:t>-qubit quantum </a:t>
            </a:r>
            <a:r>
              <a:rPr lang="en-US" sz="2400" b="1" dirty="0" err="1" smtClean="0"/>
              <a:t>annealer</a:t>
            </a:r>
            <a:r>
              <a:rPr lang="en-US" sz="2400" b="1" dirty="0" smtClean="0">
                <a:cs typeface="+mn-cs"/>
              </a:rPr>
              <a:t> </a:t>
            </a:r>
          </a:p>
          <a:p>
            <a:pPr>
              <a:defRPr/>
            </a:pPr>
            <a:r>
              <a:rPr lang="en-US" sz="2400" b="1" dirty="0"/>
              <a:t>U</a:t>
            </a:r>
            <a:r>
              <a:rPr lang="en-US" sz="2400" b="1" dirty="0" smtClean="0">
                <a:cs typeface="+mn-cs"/>
              </a:rPr>
              <a:t>ses chilled, superconducting niobium loops to store the </a:t>
            </a:r>
            <a:r>
              <a:rPr lang="en-US" sz="2400" b="1" dirty="0" err="1" smtClean="0">
                <a:cs typeface="+mn-cs"/>
              </a:rPr>
              <a:t>qubits</a:t>
            </a:r>
            <a:endParaRPr lang="en-US" sz="2400" b="1" dirty="0" smtClean="0">
              <a:cs typeface="+mn-cs"/>
            </a:endParaRPr>
          </a:p>
          <a:p>
            <a:pPr>
              <a:defRPr/>
            </a:pPr>
            <a:r>
              <a:rPr lang="en-US" sz="2400" b="1" dirty="0" smtClean="0">
                <a:cs typeface="+mn-cs"/>
              </a:rPr>
              <a:t>Computation is controlled by a framework of switches formed from Josephson junctions</a:t>
            </a:r>
          </a:p>
          <a:p>
            <a:pPr>
              <a:defRPr/>
            </a:pPr>
            <a:r>
              <a:rPr lang="en-US" sz="2400" b="1" dirty="0" smtClean="0">
                <a:cs typeface="+mn-cs"/>
              </a:rPr>
              <a:t>Processor is housed in a 10</a:t>
            </a:r>
            <a:r>
              <a:rPr lang="ja-JP" altLang="en-US" sz="2400" b="1" dirty="0" smtClean="0">
                <a:latin typeface="Arial"/>
                <a:cs typeface="+mn-cs"/>
              </a:rPr>
              <a:t>’</a:t>
            </a:r>
            <a:r>
              <a:rPr lang="en-US" sz="2400" b="1" dirty="0" smtClean="0">
                <a:cs typeface="+mn-cs"/>
              </a:rPr>
              <a:t>x10</a:t>
            </a:r>
            <a:r>
              <a:rPr lang="ja-JP" altLang="en-US" sz="2400" b="1" dirty="0" smtClean="0">
                <a:latin typeface="Arial"/>
                <a:cs typeface="+mn-cs"/>
              </a:rPr>
              <a:t>’</a:t>
            </a:r>
            <a:r>
              <a:rPr lang="en-US" sz="2400" b="1" dirty="0" smtClean="0">
                <a:cs typeface="+mn-cs"/>
              </a:rPr>
              <a:t>x10</a:t>
            </a:r>
            <a:r>
              <a:rPr lang="ja-JP" altLang="en-US" sz="2400" b="1" dirty="0" smtClean="0">
                <a:latin typeface="Arial"/>
                <a:cs typeface="+mn-cs"/>
              </a:rPr>
              <a:t>’</a:t>
            </a:r>
            <a:r>
              <a:rPr lang="en-US" sz="2400" b="1" dirty="0" smtClean="0">
                <a:cs typeface="+mn-cs"/>
              </a:rPr>
              <a:t> refrigerator </a:t>
            </a:r>
            <a:r>
              <a:rPr lang="en-US" sz="2400" b="1" dirty="0" smtClean="0"/>
              <a:t>kept below</a:t>
            </a:r>
            <a:r>
              <a:rPr lang="en-US" sz="2400" b="1" dirty="0" smtClean="0">
                <a:cs typeface="+mn-cs"/>
              </a:rPr>
              <a:t> 20mK</a:t>
            </a:r>
          </a:p>
          <a:p>
            <a:pPr>
              <a:defRPr/>
            </a:pPr>
            <a:r>
              <a:rPr lang="en-US" sz="2400" b="1" dirty="0" smtClean="0"/>
              <a:t>The </a:t>
            </a:r>
            <a:r>
              <a:rPr lang="en-US" sz="2400" b="1" dirty="0" err="1" smtClean="0"/>
              <a:t>annealer</a:t>
            </a:r>
            <a:r>
              <a:rPr lang="en-US" sz="2400" b="1" dirty="0" smtClean="0"/>
              <a:t> is a co-processor attached to a conventional computer</a:t>
            </a:r>
            <a:endParaRPr lang="en-US" sz="2400" b="1" dirty="0" smtClean="0">
              <a:cs typeface="+mn-cs"/>
            </a:endParaRPr>
          </a:p>
          <a:p>
            <a:pPr>
              <a:buFontTx/>
              <a:buNone/>
              <a:defRPr/>
            </a:pPr>
            <a:endParaRPr lang="en-US" b="1" dirty="0" smtClean="0">
              <a:solidFill>
                <a:srgbClr val="00378A"/>
              </a:solidFill>
              <a:cs typeface="+mn-cs"/>
            </a:endParaRPr>
          </a:p>
        </p:txBody>
      </p:sp>
      <p:pic>
        <p:nvPicPr>
          <p:cNvPr id="72707" name="Picture 5" descr="http://www.dwavesys.com/en/images/tut-hardware-system-assembly-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46" y="869950"/>
            <a:ext cx="3769662" cy="576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7927" name="Text Box 7"/>
          <p:cNvSpPr txBox="1">
            <a:spLocks noChangeArrowheads="1"/>
          </p:cNvSpPr>
          <p:nvPr/>
        </p:nvSpPr>
        <p:spPr bwMode="auto">
          <a:xfrm>
            <a:off x="907211" y="6362987"/>
            <a:ext cx="41883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400" b="1" dirty="0">
                <a:solidFill>
                  <a:srgbClr val="00378A"/>
                </a:solidFill>
                <a:cs typeface="+mn-cs"/>
                <a:hlinkClick r:id="rId4"/>
              </a:rPr>
              <a:t>http://www.dwavesys.com</a:t>
            </a:r>
            <a:r>
              <a:rPr lang="en-US" sz="1400" b="1" dirty="0" smtClean="0">
                <a:solidFill>
                  <a:srgbClr val="00378A"/>
                </a:solidFill>
                <a:cs typeface="+mn-cs"/>
                <a:hlinkClick r:id="rId4"/>
              </a:rPr>
              <a:t>/</a:t>
            </a:r>
            <a:r>
              <a:rPr lang="en-US" sz="1400" b="1" dirty="0" smtClean="0">
                <a:solidFill>
                  <a:srgbClr val="00378A"/>
                </a:solidFill>
                <a:cs typeface="+mn-cs"/>
              </a:rPr>
              <a:t>d-wave-two-system</a:t>
            </a:r>
            <a:endParaRPr lang="en-US" sz="1400" b="1" dirty="0">
              <a:solidFill>
                <a:srgbClr val="00378A"/>
              </a:solidFill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Al Aho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57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Programming the D-Wave System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997" y="1150939"/>
            <a:ext cx="8784465" cy="4378325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60000"/>
              </a:spcBef>
              <a:defRPr/>
            </a:pPr>
            <a:r>
              <a:rPr lang="en-US" sz="2400" b="1" dirty="0" smtClean="0">
                <a:cs typeface="+mn-cs"/>
              </a:rPr>
              <a:t>The D-Wave System is designed to solve discrete optimization problems by finding many solutions to an instance of </a:t>
            </a:r>
            <a:r>
              <a:rPr lang="en-US" sz="2400" b="1" dirty="0" smtClean="0"/>
              <a:t>a corresponding</a:t>
            </a:r>
            <a:r>
              <a:rPr lang="en-US" sz="2400" b="1" dirty="0" smtClean="0">
                <a:cs typeface="+mn-cs"/>
              </a:rPr>
              <a:t> </a:t>
            </a:r>
            <a:r>
              <a:rPr lang="en-US" sz="2400" b="1" dirty="0" err="1" smtClean="0">
                <a:cs typeface="+mn-cs"/>
              </a:rPr>
              <a:t>Ising</a:t>
            </a:r>
            <a:r>
              <a:rPr lang="en-US" sz="2400" b="1" dirty="0" smtClean="0">
                <a:cs typeface="+mn-cs"/>
              </a:rPr>
              <a:t> spin glass model problem</a:t>
            </a:r>
          </a:p>
          <a:p>
            <a:pPr marL="342900" indent="-342900">
              <a:lnSpc>
                <a:spcPct val="90000"/>
              </a:lnSpc>
              <a:spcBef>
                <a:spcPct val="60000"/>
              </a:spcBef>
              <a:defRPr/>
            </a:pPr>
            <a:r>
              <a:rPr lang="en-US" altLang="ja-JP" sz="2400" b="1" dirty="0" smtClean="0">
                <a:latin typeface="Arial"/>
                <a:cs typeface="+mn-cs"/>
              </a:rPr>
              <a:t>A number of programming interfaces to the </a:t>
            </a:r>
            <a:r>
              <a:rPr lang="en-US" altLang="ja-JP" sz="2400" b="1" dirty="0" err="1" smtClean="0">
                <a:latin typeface="Arial"/>
                <a:cs typeface="+mn-cs"/>
              </a:rPr>
              <a:t>annealer</a:t>
            </a:r>
            <a:r>
              <a:rPr lang="en-US" altLang="ja-JP" sz="2400" b="1" dirty="0" smtClean="0">
                <a:latin typeface="Arial"/>
                <a:cs typeface="+mn-cs"/>
              </a:rPr>
              <a:t> are provided including</a:t>
            </a:r>
          </a:p>
          <a:p>
            <a:pPr lvl="1" indent="-342900">
              <a:lnSpc>
                <a:spcPct val="90000"/>
              </a:lnSpc>
              <a:spcBef>
                <a:spcPct val="60000"/>
              </a:spcBef>
              <a:defRPr/>
            </a:pPr>
            <a:r>
              <a:rPr lang="en-US" sz="2000" b="1" dirty="0">
                <a:latin typeface="Arial"/>
              </a:rPr>
              <a:t>Q</a:t>
            </a:r>
            <a:r>
              <a:rPr lang="en-US" sz="2000" b="1" dirty="0" smtClean="0">
                <a:latin typeface="Arial"/>
              </a:rPr>
              <a:t>uantum machine instructions</a:t>
            </a:r>
          </a:p>
          <a:p>
            <a:pPr lvl="1" indent="-342900">
              <a:lnSpc>
                <a:spcPct val="90000"/>
              </a:lnSpc>
              <a:spcBef>
                <a:spcPct val="60000"/>
              </a:spcBef>
              <a:defRPr/>
            </a:pPr>
            <a:r>
              <a:rPr lang="en-US" sz="2000" b="1" dirty="0" smtClean="0">
                <a:latin typeface="Arial"/>
                <a:cs typeface="+mn-cs"/>
              </a:rPr>
              <a:t>A higher-level language (C, C++, Java, Fortran)</a:t>
            </a:r>
          </a:p>
          <a:p>
            <a:pPr lvl="1" indent="-342900">
              <a:lnSpc>
                <a:spcPct val="90000"/>
              </a:lnSpc>
              <a:spcBef>
                <a:spcPct val="60000"/>
              </a:spcBef>
              <a:defRPr/>
            </a:pPr>
            <a:r>
              <a:rPr lang="en-US" sz="2000" b="1" dirty="0" smtClean="0">
                <a:cs typeface="+mn-cs"/>
              </a:rPr>
              <a:t>A hybrid mathematical interpreter that maps algebraic expressions into quantum machine instructions </a:t>
            </a:r>
          </a:p>
          <a:p>
            <a:pPr marL="342900" indent="-342900">
              <a:lnSpc>
                <a:spcPct val="90000"/>
              </a:lnSpc>
              <a:spcBef>
                <a:spcPct val="60000"/>
              </a:spcBef>
              <a:buFontTx/>
              <a:buNone/>
              <a:defRPr/>
            </a:pPr>
            <a:endParaRPr lang="en-US" sz="2400" b="1" dirty="0" smtClean="0"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50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D-Wave System Programming Model</a:t>
            </a:r>
          </a:p>
        </p:txBody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997" y="1430339"/>
            <a:ext cx="8951003" cy="4518025"/>
          </a:xfrm>
        </p:spPr>
        <p:txBody>
          <a:bodyPr>
            <a:normAutofit fontScale="92500"/>
          </a:bodyPr>
          <a:lstStyle/>
          <a:p>
            <a:pPr marL="342900" indent="-342900">
              <a:spcBef>
                <a:spcPct val="60000"/>
              </a:spcBef>
              <a:defRPr/>
            </a:pPr>
            <a:r>
              <a:rPr lang="en-US" sz="2400" b="1" dirty="0" smtClean="0"/>
              <a:t>The input to the </a:t>
            </a:r>
            <a:r>
              <a:rPr lang="en-US" sz="2400" b="1" dirty="0" err="1" smtClean="0"/>
              <a:t>annealer</a:t>
            </a:r>
            <a:r>
              <a:rPr lang="en-US" sz="2400" b="1" dirty="0" smtClean="0"/>
              <a:t> is an optimization problem formulated as </a:t>
            </a:r>
            <a:r>
              <a:rPr lang="en-US" sz="2400" b="1" dirty="0" err="1" smtClean="0"/>
              <a:t>mimimizing</a:t>
            </a:r>
            <a:r>
              <a:rPr lang="en-US" sz="2400" b="1" dirty="0" smtClean="0"/>
              <a:t> an objective function of the form</a:t>
            </a:r>
          </a:p>
          <a:p>
            <a:pPr marL="342900" indent="-342900">
              <a:spcBef>
                <a:spcPct val="60000"/>
              </a:spcBef>
              <a:defRPr/>
            </a:pPr>
            <a:endParaRPr lang="en-US" sz="2400" b="1" dirty="0" smtClean="0"/>
          </a:p>
          <a:p>
            <a:pPr marL="400050" lvl="1" indent="0">
              <a:spcBef>
                <a:spcPct val="60000"/>
              </a:spcBef>
              <a:buNone/>
              <a:defRPr/>
            </a:pPr>
            <a:endParaRPr lang="en-US" sz="2000" b="1" dirty="0"/>
          </a:p>
          <a:p>
            <a:pPr marL="342900" indent="-342900">
              <a:spcBef>
                <a:spcPct val="60000"/>
              </a:spcBef>
              <a:buFontTx/>
              <a:buNone/>
              <a:defRPr/>
            </a:pPr>
            <a:r>
              <a:rPr lang="en-US" sz="2400" b="1" dirty="0"/>
              <a:t> </a:t>
            </a:r>
            <a:r>
              <a:rPr lang="en-US" sz="2400" b="1" dirty="0" smtClean="0"/>
              <a:t>   </a:t>
            </a:r>
            <a:r>
              <a:rPr lang="en-US" sz="2400" b="1" dirty="0" smtClean="0">
                <a:cs typeface="+mn-cs"/>
              </a:rPr>
              <a:t>where the </a:t>
            </a:r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lang="en-US" sz="2400" b="1" dirty="0" smtClean="0"/>
              <a:t>’s are </a:t>
            </a:r>
            <a:r>
              <a:rPr lang="en-US" sz="2400" b="1" dirty="0" err="1" smtClean="0">
                <a:solidFill>
                  <a:schemeClr val="tx2"/>
                </a:solidFill>
              </a:rPr>
              <a:t>qubits</a:t>
            </a:r>
            <a:r>
              <a:rPr lang="en-US" sz="2400" b="1" dirty="0" smtClean="0"/>
              <a:t> with </a:t>
            </a:r>
            <a:r>
              <a:rPr lang="en-US" sz="2400" b="1" dirty="0" smtClean="0">
                <a:solidFill>
                  <a:srgbClr val="1F497D"/>
                </a:solidFill>
              </a:rPr>
              <a:t>weights</a:t>
            </a:r>
            <a:r>
              <a:rPr lang="en-US" sz="2400" b="1" dirty="0" smtClean="0"/>
              <a:t> </a:t>
            </a:r>
            <a:r>
              <a:rPr lang="en-US" sz="2400" i="1" dirty="0" err="1" smtClean="0">
                <a:latin typeface="Times New Roman"/>
                <a:cs typeface="Times New Roman"/>
              </a:rPr>
              <a:t>a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2400" b="1" dirty="0">
                <a:cs typeface="Times New Roman"/>
              </a:rPr>
              <a:t> </a:t>
            </a:r>
            <a:r>
              <a:rPr lang="en-US" sz="2400" b="1" dirty="0" smtClean="0">
                <a:cs typeface="Times New Roman"/>
              </a:rPr>
              <a:t>and the </a:t>
            </a:r>
            <a:r>
              <a:rPr lang="en-US" sz="2400" i="1" dirty="0" err="1" smtClean="0">
                <a:latin typeface="Times New Roman"/>
                <a:cs typeface="Times New Roman"/>
              </a:rPr>
              <a:t>b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ij</a:t>
            </a:r>
            <a:r>
              <a:rPr lang="en-US" sz="2400" b="1" dirty="0" err="1" smtClean="0">
                <a:cs typeface="Times New Roman"/>
              </a:rPr>
              <a:t>’s</a:t>
            </a:r>
            <a:r>
              <a:rPr lang="en-US" sz="2400" b="1" dirty="0" smtClean="0">
                <a:cs typeface="Times New Roman"/>
              </a:rPr>
              <a:t> are the </a:t>
            </a:r>
            <a:r>
              <a:rPr lang="en-US" sz="2400" b="1" dirty="0" smtClean="0">
                <a:solidFill>
                  <a:srgbClr val="1F497D"/>
                </a:solidFill>
                <a:cs typeface="Times New Roman"/>
              </a:rPr>
              <a:t>strengths of the coupling </a:t>
            </a:r>
            <a:r>
              <a:rPr lang="en-US" sz="2400" b="1" dirty="0" smtClean="0">
                <a:cs typeface="Times New Roman"/>
              </a:rPr>
              <a:t>between </a:t>
            </a:r>
            <a:r>
              <a:rPr lang="en-US" sz="2400" b="1" dirty="0" err="1" smtClean="0">
                <a:cs typeface="Times New Roman"/>
              </a:rPr>
              <a:t>qubit</a:t>
            </a:r>
            <a:r>
              <a:rPr lang="en-US" sz="2400" b="1" dirty="0" smtClean="0"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q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i</a:t>
            </a:r>
            <a:r>
              <a:rPr lang="en-US" sz="2400" b="1" dirty="0" smtClean="0">
                <a:cs typeface="Times New Roman"/>
              </a:rPr>
              <a:t> and </a:t>
            </a:r>
            <a:r>
              <a:rPr lang="en-US" sz="2400" b="1" dirty="0" err="1" smtClean="0">
                <a:cs typeface="Times New Roman"/>
              </a:rPr>
              <a:t>qubit</a:t>
            </a:r>
            <a:r>
              <a:rPr lang="en-US" sz="2400" b="1" dirty="0" smtClean="0">
                <a:cs typeface="Times New Roman"/>
              </a:rPr>
              <a:t> </a:t>
            </a:r>
            <a:r>
              <a:rPr lang="en-US" sz="2400" i="1" dirty="0" err="1" smtClean="0">
                <a:latin typeface="Times New Roman"/>
                <a:cs typeface="Times New Roman"/>
              </a:rPr>
              <a:t>q</a:t>
            </a:r>
            <a:r>
              <a:rPr lang="en-US" sz="2400" i="1" baseline="-25000" dirty="0" err="1" smtClean="0">
                <a:latin typeface="Times New Roman"/>
                <a:cs typeface="Times New Roman"/>
              </a:rPr>
              <a:t>j</a:t>
            </a:r>
            <a:r>
              <a:rPr lang="en-US" sz="2400" b="1" dirty="0" smtClean="0">
                <a:cs typeface="Times New Roman"/>
              </a:rPr>
              <a:t>.</a:t>
            </a:r>
          </a:p>
          <a:p>
            <a:pPr>
              <a:spcBef>
                <a:spcPct val="60000"/>
              </a:spcBef>
              <a:defRPr/>
            </a:pPr>
            <a:r>
              <a:rPr lang="en-US" sz="2400" b="1" dirty="0" smtClean="0">
                <a:cs typeface="+mn-cs"/>
              </a:rPr>
              <a:t>A </a:t>
            </a:r>
            <a:r>
              <a:rPr lang="en-US" sz="2400" b="1" dirty="0" smtClean="0">
                <a:solidFill>
                  <a:srgbClr val="1F497D"/>
                </a:solidFill>
                <a:cs typeface="+mn-cs"/>
              </a:rPr>
              <a:t>sample</a:t>
            </a:r>
            <a:r>
              <a:rPr lang="en-US" sz="2400" b="1" dirty="0" smtClean="0">
                <a:cs typeface="+mn-cs"/>
              </a:rPr>
              <a:t> is the collection of </a:t>
            </a:r>
            <a:r>
              <a:rPr lang="en-US" sz="2400" b="1" dirty="0" err="1" smtClean="0">
                <a:cs typeface="+mn-cs"/>
              </a:rPr>
              <a:t>qubit</a:t>
            </a:r>
            <a:r>
              <a:rPr lang="en-US" sz="2400" b="1" dirty="0" smtClean="0">
                <a:cs typeface="+mn-cs"/>
              </a:rPr>
              <a:t> values </a:t>
            </a:r>
            <a:r>
              <a:rPr lang="en-US" sz="2400" b="1" dirty="0" smtClean="0"/>
              <a:t>for</a:t>
            </a:r>
            <a:r>
              <a:rPr lang="en-US" sz="2400" b="1" dirty="0" smtClean="0">
                <a:cs typeface="+mn-cs"/>
              </a:rPr>
              <a:t> the problem.</a:t>
            </a:r>
          </a:p>
          <a:p>
            <a:pPr>
              <a:spcBef>
                <a:spcPct val="60000"/>
              </a:spcBef>
              <a:defRPr/>
            </a:pPr>
            <a:r>
              <a:rPr lang="en-US" sz="2400" b="1" dirty="0" smtClean="0"/>
              <a:t>The answer is a distribution consisting of an equal weighting across all samples minimizing the objective function. </a:t>
            </a:r>
            <a:endParaRPr lang="en-US" sz="2400" b="1" dirty="0" smtClean="0">
              <a:cs typeface="+mn-cs"/>
            </a:endParaRPr>
          </a:p>
          <a:p>
            <a:pPr marL="342900" indent="-342900">
              <a:spcBef>
                <a:spcPct val="60000"/>
              </a:spcBef>
              <a:buFontTx/>
              <a:buNone/>
              <a:defRPr/>
            </a:pPr>
            <a:endParaRPr lang="en-US" sz="2400" b="1" dirty="0" smtClean="0">
              <a:cs typeface="+mn-cs"/>
            </a:endParaRPr>
          </a:p>
        </p:txBody>
      </p:sp>
      <p:graphicFrame>
        <p:nvGraphicFramePr>
          <p:cNvPr id="7577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366065"/>
              </p:ext>
            </p:extLst>
          </p:nvPr>
        </p:nvGraphicFramePr>
        <p:xfrm>
          <a:off x="2051050" y="2270030"/>
          <a:ext cx="4613275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16" name="Equation" r:id="rId4" imgW="2133600" imgH="558800" progId="Equation.3">
                  <p:embed/>
                </p:oleObj>
              </mc:Choice>
              <mc:Fallback>
                <p:oleObj name="Equation" r:id="rId4" imgW="21336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270030"/>
                        <a:ext cx="4613275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8965011" cy="83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  The </a:t>
            </a:r>
            <a:r>
              <a:rPr lang="en-US" dirty="0" smtClean="0"/>
              <a:t>Importance</a:t>
            </a:r>
            <a:r>
              <a:rPr lang="en-US" dirty="0" smtClean="0">
                <a:cs typeface="+mj-cs"/>
              </a:rPr>
              <a:t> of Computational Thinking</a:t>
            </a:r>
          </a:p>
        </p:txBody>
      </p:sp>
      <p:sp>
        <p:nvSpPr>
          <p:cNvPr id="967683" name="Text Box 3"/>
          <p:cNvSpPr txBox="1">
            <a:spLocks noChangeArrowheads="1"/>
          </p:cNvSpPr>
          <p:nvPr/>
        </p:nvSpPr>
        <p:spPr bwMode="auto">
          <a:xfrm>
            <a:off x="2599230" y="1143001"/>
            <a:ext cx="5935170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400" b="1" dirty="0">
                <a:latin typeface="Arial" charset="0"/>
                <a:cs typeface="+mn-cs"/>
              </a:rPr>
              <a:t>Computational thinking is a 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+mn-cs"/>
              </a:rPr>
              <a:t>fundamental skill for everyone</a:t>
            </a:r>
            <a:r>
              <a:rPr lang="en-US" sz="2400" b="1" dirty="0">
                <a:latin typeface="Arial" charset="0"/>
                <a:cs typeface="+mn-cs"/>
              </a:rPr>
              <a:t>, not just for computer scientists. To reading, writing, and arithmetic, 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+mn-cs"/>
              </a:rPr>
              <a:t>we should add computational thinking to every child</a:t>
            </a:r>
            <a:r>
              <a:rPr lang="ja-JP" altLang="en-US" sz="2400" b="1" dirty="0">
                <a:solidFill>
                  <a:srgbClr val="0000FF"/>
                </a:solidFill>
                <a:latin typeface="Arial"/>
                <a:cs typeface="+mn-cs"/>
              </a:rPr>
              <a:t>’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  <a:cs typeface="+mn-cs"/>
              </a:rPr>
              <a:t>s analytical ability</a:t>
            </a:r>
            <a:r>
              <a:rPr lang="en-US" sz="2400" b="1" dirty="0">
                <a:latin typeface="Arial" charset="0"/>
                <a:cs typeface="+mn-cs"/>
              </a:rPr>
              <a:t>. Just as the printing press facilitated the spread of the three </a:t>
            </a:r>
            <a:r>
              <a:rPr lang="en-US" sz="2400" b="1" dirty="0" err="1">
                <a:latin typeface="Arial" charset="0"/>
                <a:cs typeface="+mn-cs"/>
              </a:rPr>
              <a:t>Rs</a:t>
            </a:r>
            <a:r>
              <a:rPr lang="en-US" sz="2400" b="1" dirty="0">
                <a:latin typeface="Arial" charset="0"/>
                <a:cs typeface="+mn-cs"/>
              </a:rPr>
              <a:t>, what is appropriately incestuous about this vision is that computing and computers facilitate the spread of computational thinking</a:t>
            </a:r>
            <a:r>
              <a:rPr lang="en-US" sz="2400" b="1" dirty="0" smtClean="0">
                <a:latin typeface="Arial" charset="0"/>
                <a:cs typeface="+mn-cs"/>
              </a:rPr>
              <a:t>.</a:t>
            </a:r>
            <a:endParaRPr lang="en-US" sz="2400" b="1" dirty="0">
              <a:latin typeface="Arial" charset="0"/>
              <a:cs typeface="+mn-cs"/>
            </a:endParaRPr>
          </a:p>
          <a:p>
            <a:pPr algn="r">
              <a:defRPr/>
            </a:pPr>
            <a:r>
              <a:rPr lang="en-US" sz="1400" b="1" dirty="0">
                <a:solidFill>
                  <a:schemeClr val="accent1"/>
                </a:solidFill>
                <a:latin typeface="Arial" charset="0"/>
                <a:cs typeface="+mn-cs"/>
              </a:rPr>
              <a:t>Jeannette M. Wing</a:t>
            </a:r>
          </a:p>
          <a:p>
            <a:pPr algn="r">
              <a:defRPr/>
            </a:pPr>
            <a:r>
              <a:rPr lang="en-US" sz="1400" b="1" dirty="0">
                <a:latin typeface="Arial" charset="0"/>
                <a:cs typeface="+mn-cs"/>
              </a:rPr>
              <a:t>Computational Thinking</a:t>
            </a:r>
          </a:p>
          <a:p>
            <a:pPr algn="r">
              <a:defRPr/>
            </a:pPr>
            <a:r>
              <a:rPr lang="en-US" sz="1400" b="1" i="1" dirty="0">
                <a:solidFill>
                  <a:schemeClr val="accent1"/>
                </a:solidFill>
                <a:latin typeface="Arial" charset="0"/>
                <a:cs typeface="+mn-cs"/>
              </a:rPr>
              <a:t>CACM</a:t>
            </a:r>
            <a:r>
              <a:rPr lang="en-US" sz="1400" b="1" dirty="0">
                <a:solidFill>
                  <a:schemeClr val="accent1"/>
                </a:solidFill>
                <a:latin typeface="Arial" charset="0"/>
                <a:cs typeface="+mn-cs"/>
              </a:rPr>
              <a:t>, vol. 49, no. 3, pp. 33-35, 2006</a:t>
            </a:r>
          </a:p>
        </p:txBody>
      </p:sp>
      <p:pic>
        <p:nvPicPr>
          <p:cNvPr id="9676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2" y="1257300"/>
            <a:ext cx="1710511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Programming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Encode the possible solutions in the </a:t>
            </a:r>
            <a:r>
              <a:rPr lang="en-US" sz="2400" b="1" dirty="0" err="1" smtClean="0"/>
              <a:t>qubit</a:t>
            </a:r>
            <a:r>
              <a:rPr lang="en-US" sz="2400" b="1" dirty="0" smtClean="0"/>
              <a:t> values.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Translate the constraints into values for the weights and constraints so that when the objective function is minimized the </a:t>
            </a:r>
            <a:r>
              <a:rPr lang="en-US" sz="2400" b="1" dirty="0" err="1" smtClean="0"/>
              <a:t>qubits</a:t>
            </a:r>
            <a:r>
              <a:rPr lang="en-US" sz="2400" b="1" dirty="0" smtClean="0"/>
              <a:t> will satisfy the constraints.</a:t>
            </a:r>
          </a:p>
          <a:p>
            <a:endParaRPr lang="en-US" sz="2400" b="1" dirty="0"/>
          </a:p>
          <a:p>
            <a:r>
              <a:rPr lang="en-US" sz="2400" b="1" dirty="0" smtClean="0"/>
              <a:t>Since the </a:t>
            </a:r>
            <a:r>
              <a:rPr lang="en-US" sz="2400" b="1" dirty="0" err="1" smtClean="0"/>
              <a:t>annealer</a:t>
            </a:r>
            <a:r>
              <a:rPr lang="en-US" sz="2400" b="1" dirty="0" smtClean="0"/>
              <a:t> is probabilistic, several solutions to the object function </a:t>
            </a:r>
            <a:r>
              <a:rPr lang="en-US" sz="2400" b="1" smtClean="0"/>
              <a:t>are returned.</a:t>
            </a:r>
            <a:endParaRPr lang="en-US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68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Remaining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Substantial research challenges remain!</a:t>
            </a:r>
          </a:p>
          <a:p>
            <a:pPr marL="457200" lvl="1" indent="0">
              <a:buNone/>
            </a:pPr>
            <a:r>
              <a:rPr lang="en-US" b="1" dirty="0" smtClean="0"/>
              <a:t>More </a:t>
            </a:r>
            <a:r>
              <a:rPr lang="en-US" b="1" dirty="0" err="1" smtClean="0"/>
              <a:t>qubits</a:t>
            </a:r>
            <a:endParaRPr lang="en-US" b="1" dirty="0" smtClean="0"/>
          </a:p>
          <a:p>
            <a:pPr marL="457200" lvl="1" indent="0">
              <a:buNone/>
            </a:pPr>
            <a:r>
              <a:rPr lang="en-US" b="1" dirty="0" smtClean="0"/>
              <a:t>Scalable, fault-tolerant architectures</a:t>
            </a:r>
          </a:p>
          <a:p>
            <a:pPr marL="457200" lvl="1" indent="0">
              <a:buNone/>
            </a:pPr>
            <a:r>
              <a:rPr lang="en-US" b="1" dirty="0" smtClean="0"/>
              <a:t>Software</a:t>
            </a:r>
          </a:p>
          <a:p>
            <a:pPr marL="457200" lvl="1" indent="0">
              <a:buNone/>
            </a:pPr>
            <a:r>
              <a:rPr lang="en-US" b="1" dirty="0" smtClean="0"/>
              <a:t>More algorithms</a:t>
            </a:r>
          </a:p>
          <a:p>
            <a:pPr lvl="1"/>
            <a:endParaRPr lang="en-US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66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300"/>
            <a:ext cx="8229600" cy="4870863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800" b="1" dirty="0" smtClean="0"/>
              <a:t>Quantum computing is exciting from many perspectives: research, engineering, business, potential impact on society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800" b="1" dirty="0" smtClean="0"/>
              <a:t>Realizing scalable quantum computing is going to require the collaboration of computer scientists, engineers, mathematicians, and physicists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800" b="1" dirty="0" smtClean="0"/>
              <a:t>Substantial research and technical breakthroughs are still needed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800" b="1" dirty="0" smtClean="0"/>
              <a:t>Don’t forget the importance of software!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56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           Collaborators</a:t>
            </a:r>
          </a:p>
        </p:txBody>
      </p:sp>
      <p:pic>
        <p:nvPicPr>
          <p:cNvPr id="7260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82" y="2182813"/>
            <a:ext cx="1214012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260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82" y="708025"/>
            <a:ext cx="1214012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852" name="Picture 6" descr="krysta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46" y="5140325"/>
            <a:ext cx="119844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60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00" y="3667126"/>
            <a:ext cx="1173545" cy="14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26026" name="Text Box 10"/>
          <p:cNvSpPr txBox="1">
            <a:spLocks noChangeArrowheads="1"/>
          </p:cNvSpPr>
          <p:nvPr/>
        </p:nvSpPr>
        <p:spPr bwMode="auto">
          <a:xfrm>
            <a:off x="2429580" y="2408239"/>
            <a:ext cx="192342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b="1" dirty="0">
                <a:cs typeface="+mn-cs"/>
              </a:rPr>
              <a:t>Andrew Cross</a:t>
            </a:r>
          </a:p>
          <a:p>
            <a:pPr algn="l">
              <a:defRPr/>
            </a:pPr>
            <a:r>
              <a:rPr lang="en-US" sz="2000" b="1" dirty="0" smtClean="0"/>
              <a:t>MIT, IBM</a:t>
            </a:r>
            <a:endParaRPr lang="en-US" sz="2000" b="1" dirty="0">
              <a:cs typeface="+mn-cs"/>
            </a:endParaRPr>
          </a:p>
        </p:txBody>
      </p:sp>
      <p:sp>
        <p:nvSpPr>
          <p:cNvPr id="726027" name="Text Box 11"/>
          <p:cNvSpPr txBox="1">
            <a:spLocks noChangeArrowheads="1"/>
          </p:cNvSpPr>
          <p:nvPr/>
        </p:nvSpPr>
        <p:spPr bwMode="auto">
          <a:xfrm>
            <a:off x="2457596" y="4000501"/>
            <a:ext cx="16383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b="1">
                <a:cs typeface="+mn-cs"/>
              </a:rPr>
              <a:t>Igor Markov</a:t>
            </a:r>
          </a:p>
          <a:p>
            <a:pPr algn="l">
              <a:defRPr/>
            </a:pPr>
            <a:r>
              <a:rPr lang="en-US" sz="2000" b="1">
                <a:cs typeface="+mn-cs"/>
              </a:rPr>
              <a:t>U. Michigan</a:t>
            </a:r>
          </a:p>
        </p:txBody>
      </p:sp>
      <p:sp>
        <p:nvSpPr>
          <p:cNvPr id="726028" name="Text Box 12"/>
          <p:cNvSpPr txBox="1">
            <a:spLocks noChangeArrowheads="1"/>
          </p:cNvSpPr>
          <p:nvPr/>
        </p:nvSpPr>
        <p:spPr bwMode="auto">
          <a:xfrm>
            <a:off x="2443589" y="5400676"/>
            <a:ext cx="3875956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b="1" dirty="0" err="1">
                <a:cs typeface="+mn-cs"/>
              </a:rPr>
              <a:t>Krysta</a:t>
            </a:r>
            <a:r>
              <a:rPr lang="en-US" sz="2000" b="1" dirty="0">
                <a:cs typeface="+mn-cs"/>
              </a:rPr>
              <a:t> </a:t>
            </a:r>
            <a:r>
              <a:rPr lang="en-US" sz="2000" b="1" dirty="0" err="1">
                <a:cs typeface="+mn-cs"/>
              </a:rPr>
              <a:t>Svore</a:t>
            </a:r>
            <a:r>
              <a:rPr lang="en-US" sz="2000" b="1" dirty="0">
                <a:cs typeface="+mn-cs"/>
              </a:rPr>
              <a:t/>
            </a:r>
            <a:br>
              <a:rPr lang="en-US" sz="2000" b="1" dirty="0">
                <a:cs typeface="+mn-cs"/>
              </a:rPr>
            </a:br>
            <a:r>
              <a:rPr lang="en-US" sz="2000" b="1" dirty="0" smtClean="0">
                <a:cs typeface="+mn-cs"/>
              </a:rPr>
              <a:t>Columbia, Microsoft </a:t>
            </a:r>
            <a:r>
              <a:rPr lang="en-US" sz="2000" b="1" dirty="0">
                <a:cs typeface="+mn-cs"/>
              </a:rPr>
              <a:t>Research</a:t>
            </a:r>
          </a:p>
          <a:p>
            <a:pPr algn="l">
              <a:defRPr/>
            </a:pPr>
            <a:endParaRPr lang="en-US" dirty="0">
              <a:cs typeface="+mn-cs"/>
            </a:endParaRPr>
          </a:p>
        </p:txBody>
      </p:sp>
      <p:sp>
        <p:nvSpPr>
          <p:cNvPr id="726029" name="Text Box 13"/>
          <p:cNvSpPr txBox="1">
            <a:spLocks noChangeArrowheads="1"/>
          </p:cNvSpPr>
          <p:nvPr/>
        </p:nvSpPr>
        <p:spPr bwMode="auto">
          <a:xfrm>
            <a:off x="2457597" y="1079501"/>
            <a:ext cx="185229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b="1" dirty="0">
                <a:cs typeface="+mn-cs"/>
              </a:rPr>
              <a:t>Isaac Chuang</a:t>
            </a:r>
            <a:br>
              <a:rPr lang="en-US" sz="2000" b="1" dirty="0">
                <a:cs typeface="+mn-cs"/>
              </a:rPr>
            </a:br>
            <a:r>
              <a:rPr lang="en-US" sz="2000" b="1" dirty="0">
                <a:cs typeface="+mn-cs"/>
              </a:rPr>
              <a:t>MIT</a:t>
            </a:r>
          </a:p>
          <a:p>
            <a:pPr algn="l">
              <a:defRPr/>
            </a:pPr>
            <a:endParaRPr lang="en-US" dirty="0">
              <a:cs typeface="+mn-cs"/>
            </a:endParaRPr>
          </a:p>
        </p:txBody>
      </p:sp>
      <p:pic>
        <p:nvPicPr>
          <p:cNvPr id="726033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542" y="715964"/>
            <a:ext cx="117977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63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17119" y="2214497"/>
            <a:ext cx="238240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b="1" dirty="0">
                <a:solidFill>
                  <a:schemeClr val="accent1"/>
                </a:solidFill>
              </a:rPr>
              <a:t>Topological</a:t>
            </a:r>
          </a:p>
          <a:p>
            <a:pPr algn="r">
              <a:defRPr/>
            </a:pPr>
            <a:r>
              <a:rPr lang="en-US" b="1" dirty="0">
                <a:solidFill>
                  <a:schemeClr val="accent1"/>
                </a:solidFill>
              </a:rPr>
              <a:t>Quantum</a:t>
            </a:r>
          </a:p>
          <a:p>
            <a:pPr algn="r"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Computing</a:t>
            </a:r>
            <a:endParaRPr lang="en-US" b="1" dirty="0">
              <a:solidFill>
                <a:schemeClr val="accent1"/>
              </a:solidFill>
            </a:endParaRPr>
          </a:p>
          <a:p>
            <a:pPr algn="r">
              <a:defRPr/>
            </a:pPr>
            <a:r>
              <a:rPr lang="en-US" b="1" dirty="0"/>
              <a:t>Steve Simon</a:t>
            </a:r>
          </a:p>
          <a:p>
            <a:pPr algn="r">
              <a:defRPr/>
            </a:pPr>
            <a:r>
              <a:rPr lang="en-US" b="1" dirty="0"/>
              <a:t>Bell Labs</a:t>
            </a:r>
            <a:r>
              <a:rPr lang="en-US" b="1" dirty="0" smtClean="0"/>
              <a:t>, Oxford</a:t>
            </a: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65900" y="6166324"/>
            <a:ext cx="2425700" cy="492092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Arial"/>
                <a:cs typeface="Arial"/>
              </a:rPr>
              <a:t>June 16, 2014</a:t>
            </a:r>
            <a:endParaRPr lang="en-US" sz="2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7651" y="11031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44513" y="850900"/>
            <a:ext cx="8393112" cy="1358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3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Arial"/>
                <a:cs typeface="Arial"/>
              </a:rPr>
              <a:t>Al Aho</a:t>
            </a:r>
          </a:p>
          <a:p>
            <a:pPr algn="l">
              <a:lnSpc>
                <a:spcPct val="83000"/>
              </a:lnSpc>
            </a:pPr>
            <a:r>
              <a:rPr lang="en-US" sz="2800" b="1" dirty="0" smtClean="0">
                <a:solidFill>
                  <a:srgbClr val="000090"/>
                </a:solidFill>
                <a:latin typeface="Arial"/>
                <a:cs typeface="Arial"/>
                <a:hlinkClick r:id="rId3"/>
              </a:rPr>
              <a:t>aho@cs.columbia.edu</a:t>
            </a:r>
            <a:endParaRPr lang="en-US" sz="2800" b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algn="l">
              <a:lnSpc>
                <a:spcPct val="83000"/>
              </a:lnSpc>
            </a:pPr>
            <a:endParaRPr lang="en-US" i="1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25" y="6096831"/>
            <a:ext cx="488009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11" descr="cscutitl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5822193"/>
            <a:ext cx="2446338" cy="92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4673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Programming Languages</a:t>
            </a:r>
            <a:r>
              <a:rPr lang="en-US" dirty="0">
                <a:cs typeface="Arial"/>
              </a:rPr>
              <a:t> </a:t>
            </a:r>
            <a:r>
              <a:rPr lang="en-US" dirty="0" smtClean="0">
                <a:cs typeface="Arial"/>
              </a:rPr>
              <a:t>and Compilers</a:t>
            </a:r>
            <a:br>
              <a:rPr lang="en-US" dirty="0" smtClean="0">
                <a:cs typeface="Arial"/>
              </a:rPr>
            </a:br>
            <a:r>
              <a:rPr lang="en-US" dirty="0" smtClean="0">
                <a:cs typeface="Arial"/>
              </a:rPr>
              <a:t>for 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Quantum Computers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" name="WordArt 12"/>
          <p:cNvSpPr>
            <a:spLocks noChangeArrowheads="1" noChangeShapeType="1" noTextEdit="1"/>
          </p:cNvSpPr>
          <p:nvPr/>
        </p:nvSpPr>
        <p:spPr bwMode="auto">
          <a:xfrm>
            <a:off x="2608569" y="2346929"/>
            <a:ext cx="4266163" cy="213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2593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  <a:ea typeface="Impact"/>
                <a:cs typeface="Impact"/>
              </a:rPr>
              <a:t>Thanks for </a:t>
            </a:r>
          </a:p>
          <a:p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  <a:ea typeface="Impact"/>
                <a:cs typeface="Impact"/>
              </a:rPr>
              <a:t>Listening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blurRad="63500"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  <a:ea typeface="Impact"/>
                <a:cs typeface="Impac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5592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2997" y="73025"/>
            <a:ext cx="8951003" cy="83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What is Computational Thinking?</a:t>
            </a:r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481" y="1050926"/>
            <a:ext cx="5467723" cy="4805363"/>
          </a:xfrm>
        </p:spPr>
        <p:txBody>
          <a:bodyPr/>
          <a:lstStyle/>
          <a:p>
            <a:pPr marL="342900" indent="-342900">
              <a:spcBef>
                <a:spcPct val="60000"/>
              </a:spcBef>
              <a:buFontTx/>
              <a:buNone/>
              <a:defRPr/>
            </a:pPr>
            <a:r>
              <a:rPr lang="en-US" sz="2800" b="1" dirty="0" smtClean="0">
                <a:cs typeface="+mn-cs"/>
              </a:rPr>
              <a:t>   The thought processes involved in</a:t>
            </a:r>
            <a:r>
              <a:rPr lang="en-US" sz="2800" b="1" dirty="0" smtClean="0">
                <a:solidFill>
                  <a:schemeClr val="tx2"/>
                </a:solidFill>
                <a:cs typeface="+mn-cs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cs typeface="+mn-cs"/>
              </a:rPr>
              <a:t>formulating problems</a:t>
            </a:r>
            <a:r>
              <a:rPr lang="en-US" sz="2800" b="1" dirty="0" smtClean="0">
                <a:cs typeface="+mn-cs"/>
              </a:rPr>
              <a:t> so their solutions can be represented  as </a:t>
            </a:r>
            <a:r>
              <a:rPr lang="en-US" sz="2800" b="1" dirty="0" smtClean="0">
                <a:solidFill>
                  <a:srgbClr val="0000FF"/>
                </a:solidFill>
                <a:cs typeface="+mn-cs"/>
              </a:rPr>
              <a:t>computation steps and algorithms</a:t>
            </a:r>
            <a:r>
              <a:rPr lang="en-US" sz="2800" b="1" dirty="0" smtClean="0">
                <a:cs typeface="+mn-cs"/>
              </a:rPr>
              <a:t>.</a:t>
            </a:r>
          </a:p>
        </p:txBody>
      </p:sp>
      <p:pic>
        <p:nvPicPr>
          <p:cNvPr id="13315" name="Picture 4" descr="The Thinker, Rodi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2" y="1143001"/>
            <a:ext cx="2336194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9733" name="Rectangle 5"/>
          <p:cNvSpPr>
            <a:spLocks noChangeArrowheads="1"/>
          </p:cNvSpPr>
          <p:nvPr/>
        </p:nvSpPr>
        <p:spPr bwMode="auto">
          <a:xfrm>
            <a:off x="804563" y="5483762"/>
            <a:ext cx="788952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defRPr/>
            </a:pPr>
            <a:r>
              <a:rPr lang="en-US" sz="1400" b="1" dirty="0">
                <a:solidFill>
                  <a:schemeClr val="accent1"/>
                </a:solidFill>
                <a:latin typeface="Arial" charset="0"/>
                <a:cs typeface="+mn-cs"/>
              </a:rPr>
              <a:t>Alfred V. Aho</a:t>
            </a:r>
          </a:p>
          <a:p>
            <a:pPr algn="r">
              <a:defRPr/>
            </a:pPr>
            <a:r>
              <a:rPr lang="en-US" sz="1400" b="1" dirty="0">
                <a:latin typeface="Arial" charset="0"/>
                <a:cs typeface="+mn-cs"/>
              </a:rPr>
              <a:t>Computation and Computational Thinking</a:t>
            </a:r>
          </a:p>
          <a:p>
            <a:pPr algn="r">
              <a:defRPr/>
            </a:pPr>
            <a:r>
              <a:rPr lang="en-US" sz="1400" b="1" i="1" dirty="0">
                <a:solidFill>
                  <a:schemeClr val="accent1"/>
                </a:solidFill>
                <a:latin typeface="Arial" charset="0"/>
                <a:cs typeface="+mn-cs"/>
              </a:rPr>
              <a:t>The Computer Journal</a:t>
            </a:r>
            <a:r>
              <a:rPr lang="en-US" sz="1400" b="1" dirty="0">
                <a:solidFill>
                  <a:schemeClr val="accent1"/>
                </a:solidFill>
                <a:latin typeface="Arial" charset="0"/>
                <a:cs typeface="+mn-cs"/>
              </a:rPr>
              <a:t>, vol. 55, no. 7, pp. 832- 835, 2012</a:t>
            </a:r>
          </a:p>
          <a:p>
            <a:pPr algn="r">
              <a:defRPr/>
            </a:pPr>
            <a:endParaRPr lang="en-US" dirty="0">
              <a:solidFill>
                <a:schemeClr val="accent1"/>
              </a:solidFill>
              <a:latin typeface="Arial" charset="0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Text Box 2"/>
          <p:cNvSpPr txBox="1">
            <a:spLocks noChangeArrowheads="1"/>
          </p:cNvSpPr>
          <p:nvPr/>
        </p:nvSpPr>
        <p:spPr bwMode="auto">
          <a:xfrm>
            <a:off x="141635" y="200025"/>
            <a:ext cx="900236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Arial" charset="0"/>
                <a:cs typeface="+mn-cs"/>
              </a:rPr>
              <a:t>Computational Thinking 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  <a:cs typeface="+mn-cs"/>
              </a:rPr>
              <a:t>for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0000FF"/>
                </a:solidFill>
                <a:latin typeface="Arial" charset="0"/>
                <a:cs typeface="+mn-cs"/>
              </a:rPr>
              <a:t>Quantum Computing</a:t>
            </a:r>
          </a:p>
        </p:txBody>
      </p:sp>
      <p:grpSp>
        <p:nvGrpSpPr>
          <p:cNvPr id="18434" name="Group 24"/>
          <p:cNvGrpSpPr>
            <a:grpSpLocks/>
          </p:cNvGrpSpPr>
          <p:nvPr/>
        </p:nvGrpSpPr>
        <p:grpSpPr bwMode="auto">
          <a:xfrm>
            <a:off x="3455265" y="1449389"/>
            <a:ext cx="2202342" cy="5121275"/>
            <a:chOff x="2261" y="913"/>
            <a:chExt cx="1415" cy="3226"/>
          </a:xfrm>
        </p:grpSpPr>
        <p:sp>
          <p:nvSpPr>
            <p:cNvPr id="823311" name="Oval 15"/>
            <p:cNvSpPr>
              <a:spLocks noChangeArrowheads="1"/>
            </p:cNvSpPr>
            <p:nvPr/>
          </p:nvSpPr>
          <p:spPr bwMode="auto">
            <a:xfrm>
              <a:off x="2261" y="913"/>
              <a:ext cx="1415" cy="650"/>
            </a:xfrm>
            <a:prstGeom prst="ellipse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 smtClean="0">
                  <a:latin typeface="Arial" charset="0"/>
                  <a:cs typeface="+mn-cs"/>
                </a:rPr>
                <a:t>Quantum</a:t>
              </a:r>
            </a:p>
            <a:p>
              <a:pPr algn="ctr">
                <a:defRPr/>
              </a:pPr>
              <a:r>
                <a:rPr lang="en-US" b="1" dirty="0" smtClean="0">
                  <a:latin typeface="Arial" charset="0"/>
                </a:rPr>
                <a:t>Phenomena</a:t>
              </a:r>
              <a:endParaRPr lang="en-US" b="1" dirty="0">
                <a:latin typeface="Arial" charset="0"/>
                <a:cs typeface="+mn-cs"/>
              </a:endParaRPr>
            </a:p>
          </p:txBody>
        </p:sp>
        <p:sp>
          <p:nvSpPr>
            <p:cNvPr id="823313" name="Oval 17"/>
            <p:cNvSpPr>
              <a:spLocks noChangeArrowheads="1"/>
            </p:cNvSpPr>
            <p:nvPr/>
          </p:nvSpPr>
          <p:spPr bwMode="auto">
            <a:xfrm>
              <a:off x="2261" y="1771"/>
              <a:ext cx="1415" cy="650"/>
            </a:xfrm>
            <a:prstGeom prst="ellipse">
              <a:avLst/>
            </a:prstGeom>
            <a:solidFill>
              <a:srgbClr val="99FF33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latin typeface="Arial" charset="0"/>
                  <a:cs typeface="+mn-cs"/>
                </a:rPr>
                <a:t>Mathematical</a:t>
              </a:r>
            </a:p>
            <a:p>
              <a:pPr algn="ctr">
                <a:defRPr/>
              </a:pPr>
              <a:r>
                <a:rPr lang="en-US" b="1" dirty="0" smtClean="0">
                  <a:latin typeface="Arial" charset="0"/>
                  <a:cs typeface="+mn-cs"/>
                </a:rPr>
                <a:t>Abstraction</a:t>
              </a:r>
              <a:endParaRPr lang="en-US" b="1" dirty="0">
                <a:latin typeface="Arial" charset="0"/>
                <a:cs typeface="+mn-cs"/>
              </a:endParaRPr>
            </a:p>
          </p:txBody>
        </p:sp>
        <p:sp>
          <p:nvSpPr>
            <p:cNvPr id="823314" name="Oval 18"/>
            <p:cNvSpPr>
              <a:spLocks noChangeArrowheads="1"/>
            </p:cNvSpPr>
            <p:nvPr/>
          </p:nvSpPr>
          <p:spPr bwMode="auto">
            <a:xfrm>
              <a:off x="2261" y="2630"/>
              <a:ext cx="1415" cy="65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 err="1" smtClean="0">
                  <a:latin typeface="Arial" charset="0"/>
                  <a:cs typeface="+mn-cs"/>
                </a:rPr>
                <a:t>Mechanizable</a:t>
              </a:r>
              <a:endParaRPr lang="en-US" b="1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b="1" dirty="0" smtClean="0">
                  <a:latin typeface="Arial" charset="0"/>
                  <a:cs typeface="+mn-cs"/>
                </a:rPr>
                <a:t>Model</a:t>
              </a:r>
              <a:r>
                <a:rPr lang="en-US" b="1" dirty="0">
                  <a:latin typeface="Arial" charset="0"/>
                </a:rPr>
                <a:t> </a:t>
              </a:r>
              <a:r>
                <a:rPr lang="en-US" b="1" dirty="0" smtClean="0">
                  <a:latin typeface="Arial" charset="0"/>
                </a:rPr>
                <a:t>of</a:t>
              </a:r>
            </a:p>
            <a:p>
              <a:pPr algn="ctr">
                <a:defRPr/>
              </a:pPr>
              <a:r>
                <a:rPr lang="en-US" b="1" dirty="0" smtClean="0">
                  <a:latin typeface="Arial" charset="0"/>
                  <a:cs typeface="+mn-cs"/>
                </a:rPr>
                <a:t>Computation</a:t>
              </a:r>
              <a:endParaRPr lang="en-US" b="1" dirty="0">
                <a:latin typeface="Arial" charset="0"/>
                <a:cs typeface="+mn-cs"/>
              </a:endParaRPr>
            </a:p>
          </p:txBody>
        </p:sp>
        <p:sp>
          <p:nvSpPr>
            <p:cNvPr id="823315" name="Oval 19"/>
            <p:cNvSpPr>
              <a:spLocks noChangeArrowheads="1"/>
            </p:cNvSpPr>
            <p:nvPr/>
          </p:nvSpPr>
          <p:spPr bwMode="auto">
            <a:xfrm>
              <a:off x="2261" y="3489"/>
              <a:ext cx="1415" cy="65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 smtClean="0">
                  <a:latin typeface="Arial" charset="0"/>
                  <a:cs typeface="+mn-cs"/>
                </a:rPr>
                <a:t>Algorithms for</a:t>
              </a:r>
            </a:p>
            <a:p>
              <a:pPr algn="ctr">
                <a:defRPr/>
              </a:pPr>
              <a:r>
                <a:rPr lang="en-US" b="1" smtClean="0">
                  <a:latin typeface="Arial" charset="0"/>
                </a:rPr>
                <a:t>Computation</a:t>
              </a:r>
              <a:endParaRPr lang="en-US" b="1" dirty="0">
                <a:latin typeface="Arial" charset="0"/>
                <a:cs typeface="+mn-cs"/>
              </a:endParaRPr>
            </a:p>
          </p:txBody>
        </p:sp>
      </p:grpSp>
      <p:sp>
        <p:nvSpPr>
          <p:cNvPr id="823321" name="Line 25"/>
          <p:cNvSpPr>
            <a:spLocks noChangeShapeType="1"/>
          </p:cNvSpPr>
          <p:nvPr/>
        </p:nvSpPr>
        <p:spPr bwMode="auto">
          <a:xfrm>
            <a:off x="4558771" y="2481263"/>
            <a:ext cx="0" cy="354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3326" name="Line 30"/>
          <p:cNvSpPr>
            <a:spLocks noChangeShapeType="1"/>
          </p:cNvSpPr>
          <p:nvPr/>
        </p:nvSpPr>
        <p:spPr bwMode="auto">
          <a:xfrm>
            <a:off x="4566552" y="3810000"/>
            <a:ext cx="0" cy="354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3327" name="Line 31"/>
          <p:cNvSpPr>
            <a:spLocks noChangeShapeType="1"/>
          </p:cNvSpPr>
          <p:nvPr/>
        </p:nvSpPr>
        <p:spPr bwMode="auto">
          <a:xfrm>
            <a:off x="4563439" y="5191126"/>
            <a:ext cx="0" cy="354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4"/>
            <a:ext cx="9144000" cy="162532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Quantum Mechanics:</a:t>
            </a:r>
            <a:br>
              <a:rPr lang="en-US" dirty="0" smtClean="0"/>
            </a:br>
            <a:r>
              <a:rPr lang="en-US" dirty="0" smtClean="0">
                <a:cs typeface="+mj-cs"/>
              </a:rPr>
              <a:t> The Mathematical </a:t>
            </a:r>
            <a:r>
              <a:rPr lang="en-US" dirty="0" smtClean="0"/>
              <a:t>Abstraction for</a:t>
            </a:r>
            <a:r>
              <a:rPr lang="en-US" dirty="0" smtClean="0">
                <a:cs typeface="+mj-cs"/>
              </a:rPr>
              <a:t/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Quantum Computing</a:t>
            </a:r>
          </a:p>
        </p:txBody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997" y="1698347"/>
            <a:ext cx="8779796" cy="4250016"/>
          </a:xfrm>
        </p:spPr>
        <p:txBody>
          <a:bodyPr/>
          <a:lstStyle/>
          <a:p>
            <a:pPr marL="342900" indent="-342900">
              <a:spcBef>
                <a:spcPct val="80000"/>
              </a:spcBef>
              <a:buFontTx/>
              <a:buNone/>
              <a:defRPr/>
            </a:pPr>
            <a:endParaRPr lang="en-US" sz="2400" b="1" dirty="0" smtClean="0">
              <a:solidFill>
                <a:schemeClr val="accent1"/>
              </a:solidFill>
              <a:cs typeface="+mn-cs"/>
            </a:endParaRPr>
          </a:p>
          <a:p>
            <a:pPr marL="342900" indent="-342900" algn="ctr">
              <a:spcBef>
                <a:spcPct val="80000"/>
              </a:spcBef>
              <a:buFontTx/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cs typeface="+mn-cs"/>
              </a:rPr>
              <a:t>The Four Postulates of Quantum Mechanics</a:t>
            </a:r>
          </a:p>
        </p:txBody>
      </p:sp>
      <p:sp>
        <p:nvSpPr>
          <p:cNvPr id="816132" name="Text Box 4"/>
          <p:cNvSpPr txBox="1">
            <a:spLocks noChangeArrowheads="1"/>
          </p:cNvSpPr>
          <p:nvPr/>
        </p:nvSpPr>
        <p:spPr bwMode="auto">
          <a:xfrm>
            <a:off x="4228474" y="5483809"/>
            <a:ext cx="443332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b="1" dirty="0">
                <a:solidFill>
                  <a:schemeClr val="accent1"/>
                </a:solidFill>
                <a:cs typeface="+mn-cs"/>
              </a:rPr>
              <a:t>M. A. Nielsen and I. L. Chuang</a:t>
            </a:r>
          </a:p>
          <a:p>
            <a:pPr algn="r">
              <a:defRPr/>
            </a:pPr>
            <a:r>
              <a:rPr lang="en-US" sz="1400" b="1" i="1" dirty="0">
                <a:cs typeface="+mn-cs"/>
              </a:rPr>
              <a:t>Quantum Computation and Quantum Information</a:t>
            </a:r>
          </a:p>
          <a:p>
            <a:pPr algn="r">
              <a:defRPr/>
            </a:pPr>
            <a:r>
              <a:rPr lang="en-US" sz="1400" b="1" dirty="0">
                <a:solidFill>
                  <a:schemeClr val="accent1"/>
                </a:solidFill>
                <a:cs typeface="+mn-cs"/>
              </a:rPr>
              <a:t>Cambridge University Press, 2000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Al Aho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2939A-FF13-CB46-BE97-E363E3FFAEEB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41" y="3824024"/>
            <a:ext cx="1693007" cy="2441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\begin{array}{c}&#10;a\&#10;b&#10;\end{array}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"/>
  <p:tag name="PICTUREFILESIZE" val="87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|0,y\rangle + (-1)^x|1,y\oplus 1\rangle}{\sqrt{2}}$, for $x,y\in\{0,1\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62"/>
  <p:tag name="BOXHEIGHT" val="249"/>
  <p:tag name="BOXFONT" val="10"/>
  <p:tag name="BOXWRAP" val="False"/>
  <p:tag name="WORKAROUNDTRANSPARENCYBUG" val="False"/>
  <p:tag name="ALLOWFONTSUBSTITUTION" val="False"/>
  <p:tag name="BITMAPFORMAT" val="pngmono"/>
  <p:tag name="ORIGWIDTH" val="326"/>
  <p:tag name="PICTUREFILESIZE" val="185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 = b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"/>
  <p:tag name="PICTUREFILESIZE" val="17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 = b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"/>
  <p:tag name="PICTUREFILESIZE" val="17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_1 = b_1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"/>
  <p:tag name="PICTUREFILESIZE" val="27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|0,y\rangle + (-1)^x|1,y\oplus 1\rangle}{\sqrt{2}}$, for $x,y\in\{0,1\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62"/>
  <p:tag name="BOXHEIGHT" val="249"/>
  <p:tag name="BOXFONT" val="10"/>
  <p:tag name="BOXWRAP" val="False"/>
  <p:tag name="WORKAROUNDTRANSPARENCYBUG" val="False"/>
  <p:tag name="ALLOWFONTSUBSTITUTION" val="False"/>
  <p:tag name="BITMAPFORMAT" val="pngmono"/>
  <p:tag name="ORIGWIDTH" val="326"/>
  <p:tag name="PICTUREFILESIZE" val="185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{\tt&#10;qubit x,y;\newline&#10;gate h; \newline&#10;gate cx;\newline&#10;h x;\newline&#10;cx x,y;\newline&#10;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62"/>
  <p:tag name="BOXHEIGHT" val="249"/>
  <p:tag name="BOXFONT" val="10"/>
  <p:tag name="BOXWRAP" val="False"/>
  <p:tag name="WORKAROUNDTRANSPARENCYBUG" val="False"/>
  <p:tag name="ALLOWFONTSUBSTITUTION" val="False"/>
  <p:tag name="BITMAPFORMAT" val="pngmono"/>
  <p:tag name="ORIGWIDTH" val="102"/>
  <p:tag name="PICTUREFILESIZE" val="1850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{\tt&#10;&lt;layout&gt;\newline&#10;grid (3,1)\newline&#10;empty (1,1) - (3,1)\newline&#10;&lt;ion x, &quot;data&quot;, (1,1)&gt;\newline&#10;&lt;ion y, &quot;data&quot;, (3,1)&gt;\newline&#10;&lt;/layout&gt;\newline&#10;&lt;qpol&gt;\newline&#10;gate &quot;H&quot;, (x)\newline&#10;move x, (2,1)\newline&#10;$\ldots$&#10;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62"/>
  <p:tag name="BOXHEIGHT" val="249"/>
  <p:tag name="BOXFONT" val="10"/>
  <p:tag name="BOXWRAP" val="False"/>
  <p:tag name="WORKAROUNDTRANSPARENCYBUG" val="False"/>
  <p:tag name="ALLOWFONTSUBSTITUTION" val="False"/>
  <p:tag name="BITMAPFORMAT" val="pngmono"/>
  <p:tag name="ORIGWIDTH" val="232"/>
  <p:tag name="PICTUREFILESIZE" val="6410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{\tt&#10;qubit x,y;\newline&#10;gate h; \newline&#10;gate cx;\newline&#10;h x;\newline&#10;cx x,y;\newline&#10;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62"/>
  <p:tag name="BOXHEIGHT" val="249"/>
  <p:tag name="BOXFONT" val="10"/>
  <p:tag name="BOXWRAP" val="False"/>
  <p:tag name="WORKAROUNDTRANSPARENCYBUG" val="False"/>
  <p:tag name="ALLOWFONTSUBSTITUTION" val="False"/>
  <p:tag name="BITMAPFORMAT" val="pngmono"/>
  <p:tag name="ORIGWIDTH" val="102"/>
  <p:tag name="PICTUREFILESIZE" val="1850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{\tt&#10;&lt;layout&gt;\newline&#10;grid (3,1)\newline&#10;empty (1,1) - (3,1)\newline&#10;&lt;ion x, &quot;data&quot;, (1,1)&gt;\newline&#10;&lt;ion y, &quot;data&quot;, (3,1)&gt;\newline&#10;&lt;/layout&gt;\newline&#10;&lt;qpol&gt;\newline&#10;gate &quot;H&quot;, (x)\newline&#10;move x, (2,1)\newline&#10;$\ldots$&#10;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62"/>
  <p:tag name="BOXHEIGHT" val="249"/>
  <p:tag name="BOXFONT" val="10"/>
  <p:tag name="BOXWRAP" val="False"/>
  <p:tag name="WORKAROUNDTRANSPARENCYBUG" val="False"/>
  <p:tag name="ALLOWFONTSUBSTITUTION" val="False"/>
  <p:tag name="BITMAPFORMAT" val="pngmono"/>
  <p:tag name="ORIGWIDTH" val="232"/>
  <p:tag name="PICTUREFILESIZE" val="6410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2198</TotalTime>
  <Words>3399</Words>
  <Application>Microsoft Macintosh PowerPoint</Application>
  <PresentationFormat>On-screen Show (4:3)</PresentationFormat>
  <Paragraphs>797</Paragraphs>
  <Slides>64</Slides>
  <Notes>64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Office Theme</vt:lpstr>
      <vt:lpstr>Equation</vt:lpstr>
      <vt:lpstr>Programming Languages and Compilers for Quantum Computers</vt:lpstr>
      <vt:lpstr>A Compiler Writer Looks at Quantum Computation</vt:lpstr>
      <vt:lpstr>Why the Excitement?</vt:lpstr>
      <vt:lpstr>Shor’s Integer Factorization Algorithm</vt:lpstr>
      <vt:lpstr>Integer Factorization: Estimated Times</vt:lpstr>
      <vt:lpstr>  The Importance of Computational Thinking</vt:lpstr>
      <vt:lpstr>What is Computational Thinking?</vt:lpstr>
      <vt:lpstr>PowerPoint Presentation</vt:lpstr>
      <vt:lpstr>Quantum Mechanics:  The Mathematical Abstraction for Quantum Computing</vt:lpstr>
      <vt:lpstr>State Space Postulate</vt:lpstr>
      <vt:lpstr>Qubit: Quantum Bit</vt:lpstr>
      <vt:lpstr>Time-Evolution Postulate</vt:lpstr>
      <vt:lpstr>Useful Quantum Operators: Pauli Operators</vt:lpstr>
      <vt:lpstr>Useful Quantum Operators: Hadamard Operator</vt:lpstr>
      <vt:lpstr>Composition-of-Systems Postulate</vt:lpstr>
      <vt:lpstr>Useful Quantum Operators: the CNOT Operator</vt:lpstr>
      <vt:lpstr>Measurement Postulate</vt:lpstr>
      <vt:lpstr>Measurement Postulate (cont’d)</vt:lpstr>
      <vt:lpstr>Measurement Example</vt:lpstr>
      <vt:lpstr>Three Models of Computation for Quantum Computing</vt:lpstr>
      <vt:lpstr>Quantum Circuit Model for Quantum Computation</vt:lpstr>
      <vt:lpstr>Alice and Bob’s Qubit-State Delivery Problem</vt:lpstr>
      <vt:lpstr>Alice and Bob’s Solution: Quantum Teleportation!</vt:lpstr>
      <vt:lpstr>Quantum Computer Architecture</vt:lpstr>
      <vt:lpstr>DiVincenzo Criteria for a Quantum Computer</vt:lpstr>
      <vt:lpstr>Candidate Quantum Device Technologies</vt:lpstr>
      <vt:lpstr>PowerPoint Presentation</vt:lpstr>
      <vt:lpstr>PowerPoint Presentation</vt:lpstr>
      <vt:lpstr>Shor’s Quantum Factoring Algorithm</vt:lpstr>
      <vt:lpstr>The Order-Finding Problem</vt:lpstr>
      <vt:lpstr>Quantum Order Finding</vt:lpstr>
      <vt:lpstr>Some Proposed Quantum Programming Languages</vt:lpstr>
      <vt:lpstr>LIQUi|&gt;: A Software Design Architecture for Quantum Computing</vt:lpstr>
      <vt:lpstr>Language Abstractions and Constraints</vt:lpstr>
      <vt:lpstr>Quantum Algorithm Design Techniques</vt:lpstr>
      <vt:lpstr>Quantum Computer Design Tools: Desiderata</vt:lpstr>
      <vt:lpstr>Quantum Design Tools Hierarchy</vt:lpstr>
      <vt:lpstr>Need for Quantum Programming Languages and Compilers</vt:lpstr>
      <vt:lpstr>Phases of a Compiler</vt:lpstr>
      <vt:lpstr>Universal Sets of Quantum Gates</vt:lpstr>
      <vt:lpstr>Languages and Abstractions in the Design Flow</vt:lpstr>
      <vt:lpstr>Design Flow for Ion Trap</vt:lpstr>
      <vt:lpstr>Overcoming Decoherence: Fault Tolerance</vt:lpstr>
      <vt:lpstr>Quantum Error-Correcting Codes</vt:lpstr>
      <vt:lpstr>Design Flow with Fault Tolerance and Error Correction</vt:lpstr>
      <vt:lpstr> Synthesis and Simulation of Quantum Circuits</vt:lpstr>
      <vt:lpstr>A Second Model for Quantum Computing: Topological Quantum Computing </vt:lpstr>
      <vt:lpstr>Topological Robustness</vt:lpstr>
      <vt:lpstr>Topological Robustness</vt:lpstr>
      <vt:lpstr>PowerPoint Presentation</vt:lpstr>
      <vt:lpstr>PowerPoint Presentation</vt:lpstr>
      <vt:lpstr>PowerPoint Presentation</vt:lpstr>
      <vt:lpstr>PowerPoint Presentation</vt:lpstr>
      <vt:lpstr>Optimal Braids</vt:lpstr>
      <vt:lpstr>A Third Model for Quantum Computing: Adiabatic Quantum Computing</vt:lpstr>
      <vt:lpstr>Adiabatic Quantum Computing</vt:lpstr>
      <vt:lpstr>D-Wave Systems Quantum Computer</vt:lpstr>
      <vt:lpstr>Programming the D-Wave System</vt:lpstr>
      <vt:lpstr>D-Wave System Programming Model</vt:lpstr>
      <vt:lpstr>The Programming Task</vt:lpstr>
      <vt:lpstr>Important Remaining Challenges</vt:lpstr>
      <vt:lpstr>Takeaways</vt:lpstr>
      <vt:lpstr>           Collaborators</vt:lpstr>
      <vt:lpstr>Programming Languages and Compilers for Quantum Computers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Computer Compilers</dc:title>
  <dc:creator>Alfred Aho</dc:creator>
  <cp:lastModifiedBy>Alfred Aho</cp:lastModifiedBy>
  <cp:revision>150</cp:revision>
  <dcterms:created xsi:type="dcterms:W3CDTF">2014-05-28T21:50:42Z</dcterms:created>
  <dcterms:modified xsi:type="dcterms:W3CDTF">2014-06-13T12:01:41Z</dcterms:modified>
</cp:coreProperties>
</file>